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9"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Alegreya" panose="020B0604020202020204" charset="0"/>
      <p:regular r:id="rId35"/>
      <p:bold r:id="rId36"/>
      <p:italic r:id="rId37"/>
      <p:boldItalic r:id="rId38"/>
    </p:embeddedFont>
    <p:embeddedFont>
      <p:font typeface="Alegreya Medium" panose="020B0604020202020204" charset="0"/>
      <p:regular r:id="rId39"/>
      <p:bold r:id="rId40"/>
      <p:italic r:id="rId41"/>
      <p:boldItalic r:id="rId42"/>
    </p:embeddedFont>
    <p:embeddedFont>
      <p:font typeface="Alegreya SemiBold" panose="020B060402020202020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72" y="3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d8cb0411f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d8cb0411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d8cb0411f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d8cb0411f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d8cb0411f4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d8cb0411f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d8cb0411f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d8cb0411f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d8cb0411f4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d8cb0411f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d8cb0411f4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d8cb0411f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d8cb0411f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d8cb0411f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d8cb0411f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d8cb0411f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d8cb0411f4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d8cb0411f4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d8cb0411f4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d8cb0411f4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d8cb0411f4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d8cb0411f4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d8cb0411f4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d8cb0411f4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d8cb0411f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d8cb0411f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d8cb0411f4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d8cb0411f4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d8cb0411f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d8cb0411f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d8cb0411f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d8cb0411f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d8cb0411f4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d8cb0411f4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d8cb0411f4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d8cb0411f4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d8cb0411f4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d8cb0411f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d8cb0411f4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d8cb0411f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d8cb0411f4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d8cb0411f4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a:extLst>
            <a:ext uri="{FF2B5EF4-FFF2-40B4-BE49-F238E27FC236}">
              <a16:creationId xmlns:a16="http://schemas.microsoft.com/office/drawing/2014/main" id="{E96F36C1-15F8-DAC4-535B-E778DF21B186}"/>
            </a:ext>
          </a:extLst>
        </p:cNvPr>
        <p:cNvGrpSpPr/>
        <p:nvPr/>
      </p:nvGrpSpPr>
      <p:grpSpPr>
        <a:xfrm>
          <a:off x="0" y="0"/>
          <a:ext cx="0" cy="0"/>
          <a:chOff x="0" y="0"/>
          <a:chExt cx="0" cy="0"/>
        </a:xfrm>
      </p:grpSpPr>
      <p:sp>
        <p:nvSpPr>
          <p:cNvPr id="98" name="Google Shape;98;g3d8cb0411f4_0_80:notes">
            <a:extLst>
              <a:ext uri="{FF2B5EF4-FFF2-40B4-BE49-F238E27FC236}">
                <a16:creationId xmlns:a16="http://schemas.microsoft.com/office/drawing/2014/main" id="{8AC5D264-0E2D-BA28-2A44-9C70A56A10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d8cb0411f4_0_80:notes">
            <a:extLst>
              <a:ext uri="{FF2B5EF4-FFF2-40B4-BE49-F238E27FC236}">
                <a16:creationId xmlns:a16="http://schemas.microsoft.com/office/drawing/2014/main" id="{BD6E4DE8-0959-7296-C4CF-4E99A9AE0B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0801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d8cb0411f4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d8cb0411f4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d8cb0411f4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d8cb0411f4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d8cb0411f4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d8cb0411f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d8cb0411f4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d8cb0411f4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d8d1bdb50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d8d1bdb50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d8d1bdb50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d8d1bdb50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d8d1bdb50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d8d1bdb50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d8d1bdb50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d8d1bdb50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d8cb0411f4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d8cb0411f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8"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5400" b="1">
                <a:solidFill>
                  <a:schemeClr val="lt1"/>
                </a:solidFill>
                <a:latin typeface="Alegreya"/>
                <a:ea typeface="Alegreya"/>
                <a:cs typeface="Alegreya"/>
                <a:sym typeface="Alegreya"/>
              </a:rPr>
              <a:t>Behind Closed Doors</a:t>
            </a:r>
            <a:endParaRPr sz="5400" b="1">
              <a:solidFill>
                <a:schemeClr val="lt1"/>
              </a:solidFill>
              <a:latin typeface="Alegreya"/>
              <a:ea typeface="Alegreya"/>
              <a:cs typeface="Alegreya"/>
              <a:sym typeface="Alegreya"/>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400">
                <a:solidFill>
                  <a:schemeClr val="lt1"/>
                </a:solidFill>
                <a:latin typeface="Alegreya Medium"/>
                <a:ea typeface="Alegreya Medium"/>
                <a:cs typeface="Alegreya Medium"/>
                <a:sym typeface="Alegreya Medium"/>
              </a:rPr>
              <a:t>John 20:19-29</a:t>
            </a:r>
            <a:endParaRPr sz="3400">
              <a:solidFill>
                <a:schemeClr val="lt1"/>
              </a:solidFill>
              <a:latin typeface="Alegreya Medium"/>
              <a:ea typeface="Alegreya Medium"/>
              <a:cs typeface="Alegreya Medium"/>
              <a:sym typeface="Alegreya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19</a:t>
            </a:r>
            <a:r>
              <a:rPr lang="en">
                <a:solidFill>
                  <a:srgbClr val="FFFFFF"/>
                </a:solidFill>
                <a:latin typeface="Alegreya Medium"/>
                <a:ea typeface="Alegreya Medium"/>
                <a:cs typeface="Alegreya Medium"/>
                <a:sym typeface="Alegreya Medium"/>
              </a:rPr>
              <a:t> On the evening of that first day of the week, when the disciples were together, with the doors locked for fear of the Jewish leaders, Jesus came and stood among them and said, “Peace be with you!” </a:t>
            </a:r>
            <a:r>
              <a:rPr lang="en" baseline="30000">
                <a:solidFill>
                  <a:srgbClr val="FFFFFF"/>
                </a:solidFill>
                <a:latin typeface="Alegreya Medium"/>
                <a:ea typeface="Alegreya Medium"/>
                <a:cs typeface="Alegreya Medium"/>
                <a:sym typeface="Alegreya Medium"/>
              </a:rPr>
              <a:t>20</a:t>
            </a:r>
            <a:r>
              <a:rPr lang="en">
                <a:solidFill>
                  <a:srgbClr val="FFFFFF"/>
                </a:solidFill>
                <a:latin typeface="Alegreya Medium"/>
                <a:ea typeface="Alegreya Medium"/>
                <a:cs typeface="Alegreya Medium"/>
                <a:sym typeface="Alegreya Medium"/>
              </a:rPr>
              <a:t> After he said this, he showed them his hands and side. The disciples were overjoyed when they saw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21</a:t>
            </a:r>
            <a:r>
              <a:rPr lang="en">
                <a:solidFill>
                  <a:srgbClr val="FFFFFF"/>
                </a:solidFill>
                <a:latin typeface="Alegreya Medium"/>
                <a:ea typeface="Alegreya Medium"/>
                <a:cs typeface="Alegreya Medium"/>
                <a:sym typeface="Alegreya Medium"/>
              </a:rPr>
              <a:t> Again Jesus said, “Peace be with you! As the Father has sent me, I am sending you.” </a:t>
            </a:r>
            <a:r>
              <a:rPr lang="en" baseline="30000">
                <a:solidFill>
                  <a:srgbClr val="FFFFFF"/>
                </a:solidFill>
                <a:latin typeface="Alegreya Medium"/>
                <a:ea typeface="Alegreya Medium"/>
                <a:cs typeface="Alegreya Medium"/>
                <a:sym typeface="Alegreya Medium"/>
              </a:rPr>
              <a:t>22</a:t>
            </a:r>
            <a:r>
              <a:rPr lang="en">
                <a:solidFill>
                  <a:srgbClr val="FFFFFF"/>
                </a:solidFill>
                <a:latin typeface="Alegreya Medium"/>
                <a:ea typeface="Alegreya Medium"/>
                <a:cs typeface="Alegreya Medium"/>
                <a:sym typeface="Alegreya Medium"/>
              </a:rPr>
              <a:t> And with that he breathed on them and said, “Receive the Holy Spirit. </a:t>
            </a:r>
            <a:r>
              <a:rPr lang="en" baseline="30000">
                <a:solidFill>
                  <a:srgbClr val="FFFFFF"/>
                </a:solidFill>
                <a:latin typeface="Alegreya Medium"/>
                <a:ea typeface="Alegreya Medium"/>
                <a:cs typeface="Alegreya Medium"/>
                <a:sym typeface="Alegreya Medium"/>
              </a:rPr>
              <a:t>23</a:t>
            </a:r>
            <a:r>
              <a:rPr lang="en">
                <a:solidFill>
                  <a:srgbClr val="FFFFFF"/>
                </a:solidFill>
                <a:latin typeface="Alegreya Medium"/>
                <a:ea typeface="Alegreya Medium"/>
                <a:cs typeface="Alegreya Medium"/>
                <a:sym typeface="Alegreya Medium"/>
              </a:rPr>
              <a:t> If you forgive anyone’s sins, their sins are forgiven; if you do not forgive them, they are not forgiven.”</a:t>
            </a:r>
            <a:endParaRPr>
              <a:solidFill>
                <a:srgbClr val="FFFFFF"/>
              </a:solidFill>
              <a:latin typeface="Alegreya Medium"/>
              <a:ea typeface="Alegreya Medium"/>
              <a:cs typeface="Alegreya Medium"/>
              <a:sym typeface="Alegreya Medium"/>
            </a:endParaRPr>
          </a:p>
        </p:txBody>
      </p:sp>
      <p:sp>
        <p:nvSpPr>
          <p:cNvPr id="61" name="Google Shape;61;p14"/>
          <p:cNvSpPr txBox="1"/>
          <p:nvPr/>
        </p:nvSpPr>
        <p:spPr>
          <a:xfrm>
            <a:off x="2569125" y="4881000"/>
            <a:ext cx="3999300" cy="26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FFFFFF"/>
                </a:solidFill>
                <a:latin typeface="Alegreya"/>
                <a:ea typeface="Alegreya"/>
                <a:cs typeface="Alegreya"/>
                <a:sym typeface="Alegreya"/>
              </a:rPr>
              <a:t>Bible verses quoted are from the New International Version unless noted.</a:t>
            </a:r>
            <a:endParaRPr sz="800">
              <a:solidFill>
                <a:srgbClr val="FFFFFF"/>
              </a:solidFill>
              <a:latin typeface="Alegreya"/>
              <a:ea typeface="Alegreya"/>
              <a:cs typeface="Alegreya"/>
              <a:sym typeface="Alegrey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24</a:t>
            </a:r>
            <a:r>
              <a:rPr lang="en">
                <a:solidFill>
                  <a:srgbClr val="FFFFFF"/>
                </a:solidFill>
                <a:latin typeface="Alegreya Medium"/>
                <a:ea typeface="Alegreya Medium"/>
                <a:cs typeface="Alegreya Medium"/>
                <a:sym typeface="Alegreya Medium"/>
              </a:rPr>
              <a:t> Now Thomas (also known as Didymus), one of the Twelve, was not with the disciples when Jesus came. </a:t>
            </a:r>
            <a:r>
              <a:rPr lang="en" baseline="30000">
                <a:solidFill>
                  <a:srgbClr val="FFFFFF"/>
                </a:solidFill>
                <a:latin typeface="Alegreya Medium"/>
                <a:ea typeface="Alegreya Medium"/>
                <a:cs typeface="Alegreya Medium"/>
                <a:sym typeface="Alegreya Medium"/>
              </a:rPr>
              <a:t>25</a:t>
            </a:r>
            <a:r>
              <a:rPr lang="en">
                <a:solidFill>
                  <a:srgbClr val="FFFFFF"/>
                </a:solidFill>
                <a:latin typeface="Alegreya Medium"/>
                <a:ea typeface="Alegreya Medium"/>
                <a:cs typeface="Alegreya Medium"/>
                <a:sym typeface="Alegreya Medium"/>
              </a:rPr>
              <a:t> So the other disciples told him, “We have seen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“Unless I see the nail marks in his hands and put my finger where the nails were, and put my hand into his side, I will not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26</a:t>
            </a:r>
            <a:r>
              <a:rPr lang="en">
                <a:solidFill>
                  <a:srgbClr val="FFFFFF"/>
                </a:solidFill>
                <a:latin typeface="Alegreya Medium"/>
                <a:ea typeface="Alegreya Medium"/>
                <a:cs typeface="Alegreya Medium"/>
                <a:sym typeface="Alegreya Medium"/>
              </a:rPr>
              <a:t> A week later his disciples were in the house again, and Thomas was with them. Though the doors were locked, Jesus came and stood among them and said, “Peace be with you!”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“Put your finger here; see my hands. Reach out your hand and put it into my side. Stop doubting and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“My Lord and my God!”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5400" b="1">
                <a:solidFill>
                  <a:schemeClr val="lt1"/>
                </a:solidFill>
                <a:latin typeface="Alegreya"/>
                <a:ea typeface="Alegreya"/>
                <a:cs typeface="Alegreya"/>
                <a:sym typeface="Alegreya"/>
              </a:rPr>
              <a:t>Behind Closed Doors</a:t>
            </a:r>
            <a:endParaRPr sz="5400" b="1">
              <a:solidFill>
                <a:schemeClr val="lt1"/>
              </a:solidFill>
              <a:latin typeface="Alegreya"/>
              <a:ea typeface="Alegreya"/>
              <a:cs typeface="Alegreya"/>
              <a:sym typeface="Alegreya"/>
            </a:endParaRPr>
          </a:p>
        </p:txBody>
      </p:sp>
      <p:sp>
        <p:nvSpPr>
          <p:cNvPr id="72" name="Google Shape;72;p1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400">
                <a:solidFill>
                  <a:schemeClr val="lt1"/>
                </a:solidFill>
                <a:latin typeface="Alegreya Medium"/>
                <a:ea typeface="Alegreya Medium"/>
                <a:cs typeface="Alegreya Medium"/>
                <a:sym typeface="Alegreya Medium"/>
              </a:rPr>
              <a:t>John 20:19-29</a:t>
            </a:r>
            <a:endParaRPr sz="3400">
              <a:solidFill>
                <a:schemeClr val="lt1"/>
              </a:solidFill>
              <a:latin typeface="Alegreya Medium"/>
              <a:ea typeface="Alegreya Medium"/>
              <a:cs typeface="Alegreya Medium"/>
              <a:sym typeface="Alegreya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19</a:t>
            </a:r>
            <a:r>
              <a:rPr lang="en">
                <a:solidFill>
                  <a:srgbClr val="FFFFFF"/>
                </a:solidFill>
                <a:latin typeface="Alegreya Medium"/>
                <a:ea typeface="Alegreya Medium"/>
                <a:cs typeface="Alegreya Medium"/>
                <a:sym typeface="Alegreya Medium"/>
              </a:rPr>
              <a:t> On the evening of that </a:t>
            </a:r>
            <a:r>
              <a:rPr lang="en">
                <a:solidFill>
                  <a:srgbClr val="FFFF00"/>
                </a:solidFill>
                <a:latin typeface="Alegreya Medium"/>
                <a:ea typeface="Alegreya Medium"/>
                <a:cs typeface="Alegreya Medium"/>
                <a:sym typeface="Alegreya Medium"/>
              </a:rPr>
              <a:t>first day of the week,</a:t>
            </a:r>
            <a:r>
              <a:rPr lang="en">
                <a:solidFill>
                  <a:srgbClr val="FFFFFF"/>
                </a:solidFill>
                <a:latin typeface="Alegreya Medium"/>
                <a:ea typeface="Alegreya Medium"/>
                <a:cs typeface="Alegreya Medium"/>
                <a:sym typeface="Alegreya Medium"/>
              </a:rPr>
              <a:t> when the disciples were together, with the </a:t>
            </a:r>
            <a:r>
              <a:rPr lang="en">
                <a:solidFill>
                  <a:srgbClr val="FFFF00"/>
                </a:solidFill>
                <a:latin typeface="Alegreya Medium"/>
                <a:ea typeface="Alegreya Medium"/>
                <a:cs typeface="Alegreya Medium"/>
                <a:sym typeface="Alegreya Medium"/>
              </a:rPr>
              <a:t>doors locked</a:t>
            </a:r>
            <a:r>
              <a:rPr lang="en">
                <a:solidFill>
                  <a:srgbClr val="FFFFFF"/>
                </a:solidFill>
                <a:latin typeface="Alegreya Medium"/>
                <a:ea typeface="Alegreya Medium"/>
                <a:cs typeface="Alegreya Medium"/>
                <a:sym typeface="Alegreya Medium"/>
              </a:rPr>
              <a:t> for </a:t>
            </a:r>
            <a:r>
              <a:rPr lang="en">
                <a:solidFill>
                  <a:srgbClr val="FFFF00"/>
                </a:solidFill>
                <a:latin typeface="Alegreya Medium"/>
                <a:ea typeface="Alegreya Medium"/>
                <a:cs typeface="Alegreya Medium"/>
                <a:sym typeface="Alegreya Medium"/>
              </a:rPr>
              <a:t>fear</a:t>
            </a:r>
            <a:r>
              <a:rPr lang="en">
                <a:solidFill>
                  <a:srgbClr val="FFFFFF"/>
                </a:solidFill>
                <a:latin typeface="Alegreya Medium"/>
                <a:ea typeface="Alegreya Medium"/>
                <a:cs typeface="Alegreya Medium"/>
                <a:sym typeface="Alegreya Medium"/>
              </a:rPr>
              <a:t> of the Jewish leaders, Jesus came and stood among them and said, “Peace be with you!” </a:t>
            </a:r>
            <a:r>
              <a:rPr lang="en" baseline="30000">
                <a:solidFill>
                  <a:srgbClr val="FFFFFF"/>
                </a:solidFill>
                <a:latin typeface="Alegreya Medium"/>
                <a:ea typeface="Alegreya Medium"/>
                <a:cs typeface="Alegreya Medium"/>
                <a:sym typeface="Alegreya Medium"/>
              </a:rPr>
              <a:t>20</a:t>
            </a:r>
            <a:r>
              <a:rPr lang="en">
                <a:solidFill>
                  <a:srgbClr val="FFFFFF"/>
                </a:solidFill>
                <a:latin typeface="Alegreya Medium"/>
                <a:ea typeface="Alegreya Medium"/>
                <a:cs typeface="Alegreya Medium"/>
                <a:sym typeface="Alegreya Medium"/>
              </a:rPr>
              <a:t> After he said this, he showed them his hands and side. The disciples were overjoyed when they saw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21</a:t>
            </a:r>
            <a:r>
              <a:rPr lang="en">
                <a:solidFill>
                  <a:srgbClr val="FFFFFF"/>
                </a:solidFill>
                <a:latin typeface="Alegreya Medium"/>
                <a:ea typeface="Alegreya Medium"/>
                <a:cs typeface="Alegreya Medium"/>
                <a:sym typeface="Alegreya Medium"/>
              </a:rPr>
              <a:t> Again Jesus said, “Peace be with you! As the Father has sent me, I am sending you.” </a:t>
            </a:r>
            <a:r>
              <a:rPr lang="en" baseline="30000">
                <a:solidFill>
                  <a:srgbClr val="FFFFFF"/>
                </a:solidFill>
                <a:latin typeface="Alegreya Medium"/>
                <a:ea typeface="Alegreya Medium"/>
                <a:cs typeface="Alegreya Medium"/>
                <a:sym typeface="Alegreya Medium"/>
              </a:rPr>
              <a:t>22</a:t>
            </a:r>
            <a:r>
              <a:rPr lang="en">
                <a:solidFill>
                  <a:srgbClr val="FFFFFF"/>
                </a:solidFill>
                <a:latin typeface="Alegreya Medium"/>
                <a:ea typeface="Alegreya Medium"/>
                <a:cs typeface="Alegreya Medium"/>
                <a:sym typeface="Alegreya Medium"/>
              </a:rPr>
              <a:t> And with that he breathed on them and said, “Receive the Holy Spirit. </a:t>
            </a:r>
            <a:r>
              <a:rPr lang="en" baseline="30000">
                <a:solidFill>
                  <a:srgbClr val="FFFFFF"/>
                </a:solidFill>
                <a:latin typeface="Alegreya Medium"/>
                <a:ea typeface="Alegreya Medium"/>
                <a:cs typeface="Alegreya Medium"/>
                <a:sym typeface="Alegreya Medium"/>
              </a:rPr>
              <a:t>23</a:t>
            </a:r>
            <a:r>
              <a:rPr lang="en">
                <a:solidFill>
                  <a:srgbClr val="FFFFFF"/>
                </a:solidFill>
                <a:latin typeface="Alegreya Medium"/>
                <a:ea typeface="Alegreya Medium"/>
                <a:cs typeface="Alegreya Medium"/>
                <a:sym typeface="Alegreya Medium"/>
              </a:rPr>
              <a:t> If you forgive anyone’s sins, their sins are forgiven; if you do not forgive them, they are not forgiven.”</a:t>
            </a:r>
            <a:endParaRPr>
              <a:solidFill>
                <a:srgbClr val="FFFFFF"/>
              </a:solidFill>
              <a:latin typeface="Alegreya Medium"/>
              <a:ea typeface="Alegreya Medium"/>
              <a:cs typeface="Alegreya Medium"/>
              <a:sym typeface="Alegreya Medium"/>
            </a:endParaRPr>
          </a:p>
        </p:txBody>
      </p:sp>
      <p:sp>
        <p:nvSpPr>
          <p:cNvPr id="78" name="Google Shape;78;p17"/>
          <p:cNvSpPr txBox="1"/>
          <p:nvPr/>
        </p:nvSpPr>
        <p:spPr>
          <a:xfrm>
            <a:off x="2569125" y="4881000"/>
            <a:ext cx="3999300" cy="26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FFFFFF"/>
                </a:solidFill>
                <a:latin typeface="Alegreya"/>
                <a:ea typeface="Alegreya"/>
                <a:cs typeface="Alegreya"/>
                <a:sym typeface="Alegreya"/>
              </a:rPr>
              <a:t>Bible verses quoted are from the New International Version unless noted.</a:t>
            </a:r>
            <a:endParaRPr sz="800">
              <a:solidFill>
                <a:srgbClr val="FFFFFF"/>
              </a:solidFill>
              <a:latin typeface="Alegreya"/>
              <a:ea typeface="Alegreya"/>
              <a:cs typeface="Alegreya"/>
              <a:sym typeface="Alegrey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19</a:t>
            </a:r>
            <a:r>
              <a:rPr lang="en">
                <a:solidFill>
                  <a:srgbClr val="FFFFFF"/>
                </a:solidFill>
                <a:latin typeface="Alegreya Medium"/>
                <a:ea typeface="Alegreya Medium"/>
                <a:cs typeface="Alegreya Medium"/>
                <a:sym typeface="Alegreya Medium"/>
              </a:rPr>
              <a:t> On the evening of that first day of the week, when the disciples were together, with the </a:t>
            </a:r>
            <a:r>
              <a:rPr lang="en">
                <a:solidFill>
                  <a:schemeClr val="lt1"/>
                </a:solidFill>
                <a:latin typeface="Alegreya Medium"/>
                <a:ea typeface="Alegreya Medium"/>
                <a:cs typeface="Alegreya Medium"/>
                <a:sym typeface="Alegreya Medium"/>
              </a:rPr>
              <a:t>doors locked for fear</a:t>
            </a:r>
            <a:r>
              <a:rPr lang="en">
                <a:solidFill>
                  <a:srgbClr val="FFFFFF"/>
                </a:solidFill>
                <a:latin typeface="Alegreya Medium"/>
                <a:ea typeface="Alegreya Medium"/>
                <a:cs typeface="Alegreya Medium"/>
                <a:sym typeface="Alegreya Medium"/>
              </a:rPr>
              <a:t> of the Jewish leaders, Jesus came and stood among them and said, </a:t>
            </a:r>
            <a:r>
              <a:rPr lang="en">
                <a:solidFill>
                  <a:srgbClr val="FFFF00"/>
                </a:solidFill>
                <a:latin typeface="Alegreya Medium"/>
                <a:ea typeface="Alegreya Medium"/>
                <a:cs typeface="Alegreya Medium"/>
                <a:sym typeface="Alegreya Medium"/>
              </a:rPr>
              <a:t>“Peace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20</a:t>
            </a:r>
            <a:r>
              <a:rPr lang="en">
                <a:solidFill>
                  <a:srgbClr val="FFFFFF"/>
                </a:solidFill>
                <a:latin typeface="Alegreya Medium"/>
                <a:ea typeface="Alegreya Medium"/>
                <a:cs typeface="Alegreya Medium"/>
                <a:sym typeface="Alegreya Medium"/>
              </a:rPr>
              <a:t> After he said this, he showed them his hands and side. The disciples were overjoyed when they saw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21</a:t>
            </a:r>
            <a:r>
              <a:rPr lang="en">
                <a:solidFill>
                  <a:srgbClr val="FFFFFF"/>
                </a:solidFill>
                <a:latin typeface="Alegreya Medium"/>
                <a:ea typeface="Alegreya Medium"/>
                <a:cs typeface="Alegreya Medium"/>
                <a:sym typeface="Alegreya Medium"/>
              </a:rPr>
              <a:t> Again Jesus said, “Peace be with you! As the Father has sent me, I am sending you.” </a:t>
            </a:r>
            <a:r>
              <a:rPr lang="en" baseline="30000">
                <a:solidFill>
                  <a:srgbClr val="FFFFFF"/>
                </a:solidFill>
                <a:latin typeface="Alegreya Medium"/>
                <a:ea typeface="Alegreya Medium"/>
                <a:cs typeface="Alegreya Medium"/>
                <a:sym typeface="Alegreya Medium"/>
              </a:rPr>
              <a:t>22</a:t>
            </a:r>
            <a:r>
              <a:rPr lang="en">
                <a:solidFill>
                  <a:srgbClr val="FFFFFF"/>
                </a:solidFill>
                <a:latin typeface="Alegreya Medium"/>
                <a:ea typeface="Alegreya Medium"/>
                <a:cs typeface="Alegreya Medium"/>
                <a:sym typeface="Alegreya Medium"/>
              </a:rPr>
              <a:t> And with that he breathed on them and said, “Receive the Holy Spirit. </a:t>
            </a:r>
            <a:r>
              <a:rPr lang="en" baseline="30000">
                <a:solidFill>
                  <a:srgbClr val="FFFFFF"/>
                </a:solidFill>
                <a:latin typeface="Alegreya Medium"/>
                <a:ea typeface="Alegreya Medium"/>
                <a:cs typeface="Alegreya Medium"/>
                <a:sym typeface="Alegreya Medium"/>
              </a:rPr>
              <a:t>23</a:t>
            </a:r>
            <a:r>
              <a:rPr lang="en">
                <a:solidFill>
                  <a:srgbClr val="FFFFFF"/>
                </a:solidFill>
                <a:latin typeface="Alegreya Medium"/>
                <a:ea typeface="Alegreya Medium"/>
                <a:cs typeface="Alegreya Medium"/>
                <a:sym typeface="Alegreya Medium"/>
              </a:rPr>
              <a:t> If you forgive anyone’s sins, their sins are forgiven; if you do not forgive them, they are not forgiven.”</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1"/>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19</a:t>
            </a:r>
            <a:r>
              <a:rPr lang="en">
                <a:solidFill>
                  <a:srgbClr val="FFFFFF"/>
                </a:solidFill>
                <a:latin typeface="Alegreya Medium"/>
                <a:ea typeface="Alegreya Medium"/>
                <a:cs typeface="Alegreya Medium"/>
                <a:sym typeface="Alegreya Medium"/>
              </a:rPr>
              <a:t> On the evening of that first day of the week, when the disciples were together, with the </a:t>
            </a:r>
            <a:r>
              <a:rPr lang="en">
                <a:solidFill>
                  <a:schemeClr val="lt1"/>
                </a:solidFill>
                <a:latin typeface="Alegreya Medium"/>
                <a:ea typeface="Alegreya Medium"/>
                <a:cs typeface="Alegreya Medium"/>
                <a:sym typeface="Alegreya Medium"/>
              </a:rPr>
              <a:t>doors locked for fear</a:t>
            </a:r>
            <a:r>
              <a:rPr lang="en">
                <a:solidFill>
                  <a:srgbClr val="FFFFFF"/>
                </a:solidFill>
                <a:latin typeface="Alegreya Medium"/>
                <a:ea typeface="Alegreya Medium"/>
                <a:cs typeface="Alegreya Medium"/>
                <a:sym typeface="Alegreya Medium"/>
              </a:rPr>
              <a:t> of the Jewish leaders, Jesus came and stood among them and said, </a:t>
            </a:r>
            <a:r>
              <a:rPr lang="en">
                <a:solidFill>
                  <a:schemeClr val="lt1"/>
                </a:solidFill>
                <a:latin typeface="Alegreya Medium"/>
                <a:ea typeface="Alegreya Medium"/>
                <a:cs typeface="Alegreya Medium"/>
                <a:sym typeface="Alegreya Medium"/>
              </a:rPr>
              <a:t>“Peace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20</a:t>
            </a:r>
            <a:r>
              <a:rPr lang="en">
                <a:solidFill>
                  <a:srgbClr val="FFFFFF"/>
                </a:solidFill>
                <a:latin typeface="Alegreya Medium"/>
                <a:ea typeface="Alegreya Medium"/>
                <a:cs typeface="Alegreya Medium"/>
                <a:sym typeface="Alegreya Medium"/>
              </a:rPr>
              <a:t> After he said this, </a:t>
            </a:r>
            <a:r>
              <a:rPr lang="en">
                <a:solidFill>
                  <a:srgbClr val="FFFF00"/>
                </a:solidFill>
                <a:latin typeface="Alegreya Medium"/>
                <a:ea typeface="Alegreya Medium"/>
                <a:cs typeface="Alegreya Medium"/>
                <a:sym typeface="Alegreya Medium"/>
              </a:rPr>
              <a:t>he showed them his hands and side.</a:t>
            </a:r>
            <a:r>
              <a:rPr lang="en">
                <a:solidFill>
                  <a:srgbClr val="FFFFFF"/>
                </a:solidFill>
                <a:latin typeface="Alegreya Medium"/>
                <a:ea typeface="Alegreya Medium"/>
                <a:cs typeface="Alegreya Medium"/>
                <a:sym typeface="Alegreya Medium"/>
              </a:rPr>
              <a:t> The disciples were overjoyed when they saw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21</a:t>
            </a:r>
            <a:r>
              <a:rPr lang="en">
                <a:solidFill>
                  <a:srgbClr val="FFFFFF"/>
                </a:solidFill>
                <a:latin typeface="Alegreya Medium"/>
                <a:ea typeface="Alegreya Medium"/>
                <a:cs typeface="Alegreya Medium"/>
                <a:sym typeface="Alegreya Medium"/>
              </a:rPr>
              <a:t> Again Jesus said, “Peace be with you! As the Father has sent me, I am sending you.” </a:t>
            </a:r>
            <a:r>
              <a:rPr lang="en" baseline="30000">
                <a:solidFill>
                  <a:srgbClr val="FFFFFF"/>
                </a:solidFill>
                <a:latin typeface="Alegreya Medium"/>
                <a:ea typeface="Alegreya Medium"/>
                <a:cs typeface="Alegreya Medium"/>
                <a:sym typeface="Alegreya Medium"/>
              </a:rPr>
              <a:t>22</a:t>
            </a:r>
            <a:r>
              <a:rPr lang="en">
                <a:solidFill>
                  <a:srgbClr val="FFFFFF"/>
                </a:solidFill>
                <a:latin typeface="Alegreya Medium"/>
                <a:ea typeface="Alegreya Medium"/>
                <a:cs typeface="Alegreya Medium"/>
                <a:sym typeface="Alegreya Medium"/>
              </a:rPr>
              <a:t> And with that he breathed on them and said, “Receive the Holy Spirit. </a:t>
            </a:r>
            <a:r>
              <a:rPr lang="en" baseline="30000">
                <a:solidFill>
                  <a:srgbClr val="FFFFFF"/>
                </a:solidFill>
                <a:latin typeface="Alegreya Medium"/>
                <a:ea typeface="Alegreya Medium"/>
                <a:cs typeface="Alegreya Medium"/>
                <a:sym typeface="Alegreya Medium"/>
              </a:rPr>
              <a:t>23</a:t>
            </a:r>
            <a:r>
              <a:rPr lang="en">
                <a:solidFill>
                  <a:srgbClr val="FFFFFF"/>
                </a:solidFill>
                <a:latin typeface="Alegreya Medium"/>
                <a:ea typeface="Alegreya Medium"/>
                <a:cs typeface="Alegreya Medium"/>
                <a:sym typeface="Alegreya Medium"/>
              </a:rPr>
              <a:t> If you forgive anyone’s sins, their sins are forgiven; if you do not forgive them, they are not forgiven.”</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en" sz="3640">
                <a:solidFill>
                  <a:schemeClr val="lt1"/>
                </a:solidFill>
                <a:latin typeface="Alegreya SemiBold"/>
                <a:ea typeface="Alegreya SemiBold"/>
                <a:cs typeface="Alegreya SemiBold"/>
                <a:sym typeface="Alegreya SemiBold"/>
              </a:rPr>
              <a:t>Jesus brings true peace won through his crucifixion.</a:t>
            </a:r>
            <a:endParaRPr sz="3640">
              <a:solidFill>
                <a:schemeClr val="lt1"/>
              </a:solidFill>
              <a:latin typeface="Alegreya SemiBold"/>
              <a:ea typeface="Alegreya SemiBold"/>
              <a:cs typeface="Alegreya SemiBold"/>
              <a:sym typeface="Alegreya SemiBold"/>
            </a:endParaRPr>
          </a:p>
          <a:p>
            <a:pPr marL="0" lvl="0" indent="0" algn="ctr" rtl="0">
              <a:spcBef>
                <a:spcPts val="0"/>
              </a:spcBef>
              <a:spcAft>
                <a:spcPts val="0"/>
              </a:spcAft>
              <a:buSzPts val="990"/>
              <a:buNone/>
            </a:pPr>
            <a:endParaRPr sz="3640">
              <a:latin typeface="Alegreya SemiBold"/>
              <a:ea typeface="Alegreya SemiBold"/>
              <a:cs typeface="Alegreya SemiBold"/>
              <a:sym typeface="Alegreya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4"/>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19</a:t>
            </a:r>
            <a:r>
              <a:rPr lang="en">
                <a:solidFill>
                  <a:srgbClr val="FFFFFF"/>
                </a:solidFill>
                <a:latin typeface="Alegreya Medium"/>
                <a:ea typeface="Alegreya Medium"/>
                <a:cs typeface="Alegreya Medium"/>
                <a:sym typeface="Alegreya Medium"/>
              </a:rPr>
              <a:t> On the evening of that first day of the week, when the disciples were together, with the </a:t>
            </a:r>
            <a:r>
              <a:rPr lang="en">
                <a:solidFill>
                  <a:schemeClr val="lt1"/>
                </a:solidFill>
                <a:latin typeface="Alegreya Medium"/>
                <a:ea typeface="Alegreya Medium"/>
                <a:cs typeface="Alegreya Medium"/>
                <a:sym typeface="Alegreya Medium"/>
              </a:rPr>
              <a:t>doors locked for fear</a:t>
            </a:r>
            <a:r>
              <a:rPr lang="en">
                <a:solidFill>
                  <a:srgbClr val="FFFFFF"/>
                </a:solidFill>
                <a:latin typeface="Alegreya Medium"/>
                <a:ea typeface="Alegreya Medium"/>
                <a:cs typeface="Alegreya Medium"/>
                <a:sym typeface="Alegreya Medium"/>
              </a:rPr>
              <a:t> of the Jewish leaders, Jesus came and stood among them and said, </a:t>
            </a:r>
            <a:r>
              <a:rPr lang="en">
                <a:solidFill>
                  <a:schemeClr val="lt1"/>
                </a:solidFill>
                <a:latin typeface="Alegreya Medium"/>
                <a:ea typeface="Alegreya Medium"/>
                <a:cs typeface="Alegreya Medium"/>
                <a:sym typeface="Alegreya Medium"/>
              </a:rPr>
              <a:t>“Peace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20</a:t>
            </a:r>
            <a:r>
              <a:rPr lang="en">
                <a:solidFill>
                  <a:srgbClr val="FFFFFF"/>
                </a:solidFill>
                <a:latin typeface="Alegreya Medium"/>
                <a:ea typeface="Alegreya Medium"/>
                <a:cs typeface="Alegreya Medium"/>
                <a:sym typeface="Alegreya Medium"/>
              </a:rPr>
              <a:t> After he said this, </a:t>
            </a:r>
            <a:r>
              <a:rPr lang="en">
                <a:solidFill>
                  <a:schemeClr val="lt1"/>
                </a:solidFill>
                <a:latin typeface="Alegreya Medium"/>
                <a:ea typeface="Alegreya Medium"/>
                <a:cs typeface="Alegreya Medium"/>
                <a:sym typeface="Alegreya Medium"/>
              </a:rPr>
              <a:t>he showed them his hands and side. The disciples were overjoyed when they saw the Lord.</a:t>
            </a:r>
            <a:endParaRPr>
              <a:solidFill>
                <a:schemeClr val="lt1"/>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21</a:t>
            </a:r>
            <a:r>
              <a:rPr lang="en">
                <a:solidFill>
                  <a:srgbClr val="FFFFFF"/>
                </a:solidFill>
                <a:latin typeface="Alegreya Medium"/>
                <a:ea typeface="Alegreya Medium"/>
                <a:cs typeface="Alegreya Medium"/>
                <a:sym typeface="Alegreya Medium"/>
              </a:rPr>
              <a:t> Again Jesus said, </a:t>
            </a:r>
            <a:r>
              <a:rPr lang="en">
                <a:solidFill>
                  <a:srgbClr val="FFFF00"/>
                </a:solidFill>
                <a:latin typeface="Alegreya Medium"/>
                <a:ea typeface="Alegreya Medium"/>
                <a:cs typeface="Alegreya Medium"/>
                <a:sym typeface="Alegreya Medium"/>
              </a:rPr>
              <a:t>“Peace be with you! As the Father has sent me, I am sending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22</a:t>
            </a:r>
            <a:r>
              <a:rPr lang="en">
                <a:solidFill>
                  <a:srgbClr val="FFFFFF"/>
                </a:solidFill>
                <a:latin typeface="Alegreya Medium"/>
                <a:ea typeface="Alegreya Medium"/>
                <a:cs typeface="Alegreya Medium"/>
                <a:sym typeface="Alegreya Medium"/>
              </a:rPr>
              <a:t> And with that he breathed on them and said, </a:t>
            </a:r>
            <a:r>
              <a:rPr lang="en">
                <a:solidFill>
                  <a:srgbClr val="FFFF00"/>
                </a:solidFill>
                <a:latin typeface="Alegreya Medium"/>
                <a:ea typeface="Alegreya Medium"/>
                <a:cs typeface="Alegreya Medium"/>
                <a:sym typeface="Alegreya Medium"/>
              </a:rPr>
              <a:t>“Receive the Holy Spirit.</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23</a:t>
            </a:r>
            <a:r>
              <a:rPr lang="en">
                <a:solidFill>
                  <a:srgbClr val="FFFFFF"/>
                </a:solidFill>
                <a:latin typeface="Alegreya Medium"/>
                <a:ea typeface="Alegreya Medium"/>
                <a:cs typeface="Alegreya Medium"/>
                <a:sym typeface="Alegreya Medium"/>
              </a:rPr>
              <a:t> If you forgive anyone’s sins, </a:t>
            </a:r>
            <a:r>
              <a:rPr lang="en">
                <a:solidFill>
                  <a:srgbClr val="FFFF00"/>
                </a:solidFill>
                <a:latin typeface="Alegreya Medium"/>
                <a:ea typeface="Alegreya Medium"/>
                <a:cs typeface="Alegreya Medium"/>
                <a:sym typeface="Alegreya Medium"/>
              </a:rPr>
              <a:t>their sins are forgiven;</a:t>
            </a:r>
            <a:r>
              <a:rPr lang="en">
                <a:solidFill>
                  <a:srgbClr val="FFFFFF"/>
                </a:solidFill>
                <a:latin typeface="Alegreya Medium"/>
                <a:ea typeface="Alegreya Medium"/>
                <a:cs typeface="Alegreya Medium"/>
                <a:sym typeface="Alegreya Medium"/>
              </a:rPr>
              <a:t> if you do not forgive them, they are not forgiven.”</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4"/>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en" sz="3640">
                <a:solidFill>
                  <a:schemeClr val="lt1"/>
                </a:solidFill>
                <a:latin typeface="Alegreya SemiBold"/>
                <a:ea typeface="Alegreya SemiBold"/>
                <a:cs typeface="Alegreya SemiBold"/>
                <a:sym typeface="Alegreya SemiBold"/>
              </a:rPr>
              <a:t>Jesus sends peace-filled disciples out to proclaim God’s forgiveness. </a:t>
            </a:r>
            <a:endParaRPr sz="3640">
              <a:solidFill>
                <a:schemeClr val="lt1"/>
              </a:solidFill>
              <a:latin typeface="Alegreya SemiBold"/>
              <a:ea typeface="Alegreya SemiBold"/>
              <a:cs typeface="Alegreya SemiBold"/>
              <a:sym typeface="Alegreya SemiBold"/>
            </a:endParaRPr>
          </a:p>
          <a:p>
            <a:pPr marL="0" lvl="0" indent="0" algn="ctr" rtl="0">
              <a:spcBef>
                <a:spcPts val="0"/>
              </a:spcBef>
              <a:spcAft>
                <a:spcPts val="0"/>
              </a:spcAft>
              <a:buSzPts val="990"/>
              <a:buNone/>
            </a:pPr>
            <a:endParaRPr sz="3640">
              <a:latin typeface="Alegreya SemiBold"/>
              <a:ea typeface="Alegreya SemiBold"/>
              <a:cs typeface="Alegreya SemiBold"/>
              <a:sym typeface="Alegreya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7"/>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24</a:t>
            </a:r>
            <a:r>
              <a:rPr lang="en">
                <a:solidFill>
                  <a:srgbClr val="FFFFFF"/>
                </a:solidFill>
                <a:latin typeface="Alegreya Medium"/>
                <a:ea typeface="Alegreya Medium"/>
                <a:cs typeface="Alegreya Medium"/>
                <a:sym typeface="Alegreya Medium"/>
              </a:rPr>
              <a:t> Now </a:t>
            </a:r>
            <a:r>
              <a:rPr lang="en">
                <a:solidFill>
                  <a:srgbClr val="FFFF00"/>
                </a:solidFill>
                <a:latin typeface="Alegreya Medium"/>
                <a:ea typeface="Alegreya Medium"/>
                <a:cs typeface="Alegreya Medium"/>
                <a:sym typeface="Alegreya Medium"/>
              </a:rPr>
              <a:t>Thomas</a:t>
            </a:r>
            <a:r>
              <a:rPr lang="en">
                <a:solidFill>
                  <a:srgbClr val="FFFFFF"/>
                </a:solidFill>
                <a:latin typeface="Alegreya Medium"/>
                <a:ea typeface="Alegreya Medium"/>
                <a:cs typeface="Alegreya Medium"/>
                <a:sym typeface="Alegreya Medium"/>
              </a:rPr>
              <a:t> (also known as Didymus), one of the Twelve, </a:t>
            </a:r>
            <a:r>
              <a:rPr lang="en">
                <a:solidFill>
                  <a:srgbClr val="FFFF00"/>
                </a:solidFill>
                <a:latin typeface="Alegreya Medium"/>
                <a:ea typeface="Alegreya Medium"/>
                <a:cs typeface="Alegreya Medium"/>
                <a:sym typeface="Alegreya Medium"/>
              </a:rPr>
              <a:t>was not with the disciples when Jesus came.</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25</a:t>
            </a:r>
            <a:r>
              <a:rPr lang="en">
                <a:solidFill>
                  <a:srgbClr val="FFFFFF"/>
                </a:solidFill>
                <a:latin typeface="Alegreya Medium"/>
                <a:ea typeface="Alegreya Medium"/>
                <a:cs typeface="Alegreya Medium"/>
                <a:sym typeface="Alegreya Medium"/>
              </a:rPr>
              <a:t> So the other disciples told him, “We have seen the Lord!”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“Unless I see the nail marks in his hands and put my finger where the nails were, and put my hand into his side, I will not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26</a:t>
            </a:r>
            <a:r>
              <a:rPr lang="en">
                <a:solidFill>
                  <a:srgbClr val="FFFFFF"/>
                </a:solidFill>
                <a:latin typeface="Alegreya Medium"/>
                <a:ea typeface="Alegreya Medium"/>
                <a:cs typeface="Alegreya Medium"/>
                <a:sym typeface="Alegreya Medium"/>
              </a:rPr>
              <a:t> A week later his disciples were in the house again, and Thomas was with them. Though the doors were locked, Jesus came and stood among them and said, “Peace be with you!”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“Put your finger here; see my hands. Reach out your hand and put it into my side. Stop doubting and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“My Lord and my God!”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8"/>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9"/>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24</a:t>
            </a:r>
            <a:r>
              <a:rPr lang="en">
                <a:solidFill>
                  <a:schemeClr val="lt1"/>
                </a:solidFill>
                <a:latin typeface="Alegreya Medium"/>
                <a:ea typeface="Alegreya Medium"/>
                <a:cs typeface="Alegreya Medium"/>
                <a:sym typeface="Alegreya Medium"/>
              </a:rPr>
              <a:t> Now Thomas (also known as Didymus), one of the Twelve, was not with the disciples when Jesus came. </a:t>
            </a:r>
            <a:r>
              <a:rPr lang="en" baseline="30000">
                <a:solidFill>
                  <a:schemeClr val="lt1"/>
                </a:solidFill>
                <a:latin typeface="Alegreya Medium"/>
                <a:ea typeface="Alegreya Medium"/>
                <a:cs typeface="Alegreya Medium"/>
                <a:sym typeface="Alegreya Medium"/>
              </a:rPr>
              <a:t>25</a:t>
            </a:r>
            <a:r>
              <a:rPr lang="en">
                <a:solidFill>
                  <a:schemeClr val="lt1"/>
                </a:solidFill>
                <a:latin typeface="Alegreya Medium"/>
                <a:ea typeface="Alegreya Medium"/>
                <a:cs typeface="Alegreya Medium"/>
                <a:sym typeface="Alegreya Medium"/>
              </a:rPr>
              <a:t> So the other disciples told him, </a:t>
            </a:r>
            <a:r>
              <a:rPr lang="en">
                <a:solidFill>
                  <a:srgbClr val="FFFF00"/>
                </a:solidFill>
                <a:latin typeface="Alegreya Medium"/>
                <a:ea typeface="Alegreya Medium"/>
                <a:cs typeface="Alegreya Medium"/>
                <a:sym typeface="Alegreya Medium"/>
              </a:rPr>
              <a:t>“We have seen the Lord!”</a:t>
            </a:r>
            <a:endParaRPr>
              <a:solidFill>
                <a:srgbClr val="FFFF00"/>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a:t>
            </a:r>
            <a:r>
              <a:rPr lang="en">
                <a:solidFill>
                  <a:srgbClr val="FFFF00"/>
                </a:solidFill>
                <a:latin typeface="Alegreya Medium"/>
                <a:ea typeface="Alegreya Medium"/>
                <a:cs typeface="Alegreya Medium"/>
                <a:sym typeface="Alegreya Medium"/>
              </a:rPr>
              <a:t>“Unless I see the nail marks in his hands and put my finger where the nails were, and put my hand into his side, I will not believe.”</a:t>
            </a:r>
            <a:endParaRPr>
              <a:solidFill>
                <a:srgbClr val="FFFF00"/>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26</a:t>
            </a:r>
            <a:r>
              <a:rPr lang="en">
                <a:solidFill>
                  <a:srgbClr val="FFFFFF"/>
                </a:solidFill>
                <a:latin typeface="Alegreya Medium"/>
                <a:ea typeface="Alegreya Medium"/>
                <a:cs typeface="Alegreya Medium"/>
                <a:sym typeface="Alegreya Medium"/>
              </a:rPr>
              <a:t> A week later his disciples were in the house again, and Thomas was with them. Though the doors were locked, Jesus came and stood among them and said, “Peace be with you!”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“Put your finger here; see my hands. Reach out your hand and put it into my side. Stop doubting and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“My Lord and my God!”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7"/>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solidFill>
                  <a:schemeClr val="lt1"/>
                </a:solidFill>
                <a:latin typeface="Alegreya"/>
                <a:ea typeface="Alegreya"/>
                <a:cs typeface="Alegreya"/>
                <a:sym typeface="Alegreya"/>
              </a:rPr>
              <a:t>Thomas’ 3 Conditions</a:t>
            </a:r>
            <a:endParaRPr sz="2820" b="1">
              <a:solidFill>
                <a:schemeClr val="lt1"/>
              </a:solidFill>
              <a:latin typeface="Alegreya"/>
              <a:ea typeface="Alegreya"/>
              <a:cs typeface="Alegreya"/>
              <a:sym typeface="Alegreya"/>
            </a:endParaRPr>
          </a:p>
        </p:txBody>
      </p:sp>
      <p:sp>
        <p:nvSpPr>
          <p:cNvPr id="143" name="Google Shape;143;p31"/>
          <p:cNvSpPr txBox="1">
            <a:spLocks noGrp="1"/>
          </p:cNvSpPr>
          <p:nvPr>
            <p:ph type="body" idx="1"/>
          </p:nvPr>
        </p:nvSpPr>
        <p:spPr>
          <a:xfrm>
            <a:off x="311700" y="1152475"/>
            <a:ext cx="8520600" cy="3416400"/>
          </a:xfrm>
          <a:prstGeom prst="rect">
            <a:avLst/>
          </a:prstGeom>
          <a:solidFill>
            <a:srgbClr val="434343">
              <a:alpha val="54090"/>
            </a:srgbClr>
          </a:solidFill>
        </p:spPr>
        <p:txBody>
          <a:bodyPr spcFirstLastPara="1" wrap="square" lIns="91425" tIns="91425" rIns="91425" bIns="91425" anchor="t" anchorCtr="0">
            <a:normAutofit/>
          </a:bodyPr>
          <a:lstStyle/>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I see the nail marks in his hands </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put my finger where the nails were</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put my hand into his side</a:t>
            </a:r>
            <a:endParaRPr sz="2200">
              <a:solidFill>
                <a:schemeClr val="lt1"/>
              </a:solidFill>
              <a:latin typeface="Alegreya Medium"/>
              <a:ea typeface="Alegreya Medium"/>
              <a:cs typeface="Alegreya Medium"/>
              <a:sym typeface="Alegreya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2"/>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24</a:t>
            </a:r>
            <a:r>
              <a:rPr lang="en">
                <a:solidFill>
                  <a:schemeClr val="lt1"/>
                </a:solidFill>
                <a:latin typeface="Alegreya Medium"/>
                <a:ea typeface="Alegreya Medium"/>
                <a:cs typeface="Alegreya Medium"/>
                <a:sym typeface="Alegreya Medium"/>
              </a:rPr>
              <a:t> Now Thomas (also known as Didymus), one of the Twelve, was not with the disciples when Jesus came. </a:t>
            </a:r>
            <a:r>
              <a:rPr lang="en" baseline="30000">
                <a:solidFill>
                  <a:schemeClr val="lt1"/>
                </a:solidFill>
                <a:latin typeface="Alegreya Medium"/>
                <a:ea typeface="Alegreya Medium"/>
                <a:cs typeface="Alegreya Medium"/>
                <a:sym typeface="Alegreya Medium"/>
              </a:rPr>
              <a:t>25</a:t>
            </a:r>
            <a:r>
              <a:rPr lang="en">
                <a:solidFill>
                  <a:schemeClr val="lt1"/>
                </a:solidFill>
                <a:latin typeface="Alegreya Medium"/>
                <a:ea typeface="Alegreya Medium"/>
                <a:cs typeface="Alegreya Medium"/>
                <a:sym typeface="Alegreya Medium"/>
              </a:rPr>
              <a:t> So the other disciples told him, “We have seen the Lord!”</a:t>
            </a:r>
            <a:endParaRPr>
              <a:solidFill>
                <a:schemeClr val="lt1"/>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“Unless I see the nail marks in his hands and put my finger where the nails were, and put my hand into his side, I will not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26</a:t>
            </a:r>
            <a:r>
              <a:rPr lang="en">
                <a:solidFill>
                  <a:srgbClr val="FFFFFF"/>
                </a:solidFill>
                <a:latin typeface="Alegreya Medium"/>
                <a:ea typeface="Alegreya Medium"/>
                <a:cs typeface="Alegreya Medium"/>
                <a:sym typeface="Alegreya Medium"/>
              </a:rPr>
              <a:t> </a:t>
            </a:r>
            <a:r>
              <a:rPr lang="en">
                <a:solidFill>
                  <a:srgbClr val="FFFF00"/>
                </a:solidFill>
                <a:latin typeface="Alegreya Medium"/>
                <a:ea typeface="Alegreya Medium"/>
                <a:cs typeface="Alegreya Medium"/>
                <a:sym typeface="Alegreya Medium"/>
              </a:rPr>
              <a:t>A week later</a:t>
            </a:r>
            <a:r>
              <a:rPr lang="en">
                <a:solidFill>
                  <a:srgbClr val="FFFFFF"/>
                </a:solidFill>
                <a:latin typeface="Alegreya Medium"/>
                <a:ea typeface="Alegreya Medium"/>
                <a:cs typeface="Alegreya Medium"/>
                <a:sym typeface="Alegreya Medium"/>
              </a:rPr>
              <a:t> his disciples were in the house again, and Thomas was with them. Though the </a:t>
            </a:r>
            <a:r>
              <a:rPr lang="en">
                <a:solidFill>
                  <a:srgbClr val="FFFF00"/>
                </a:solidFill>
                <a:latin typeface="Alegreya Medium"/>
                <a:ea typeface="Alegreya Medium"/>
                <a:cs typeface="Alegreya Medium"/>
                <a:sym typeface="Alegreya Medium"/>
              </a:rPr>
              <a:t>doors were locked,</a:t>
            </a:r>
            <a:r>
              <a:rPr lang="en">
                <a:solidFill>
                  <a:srgbClr val="FFFFFF"/>
                </a:solidFill>
                <a:latin typeface="Alegreya Medium"/>
                <a:ea typeface="Alegreya Medium"/>
                <a:cs typeface="Alegreya Medium"/>
                <a:sym typeface="Alegreya Medium"/>
              </a:rPr>
              <a:t> Jesus came and stood among them and said, </a:t>
            </a:r>
            <a:r>
              <a:rPr lang="en">
                <a:solidFill>
                  <a:srgbClr val="FFFF00"/>
                </a:solidFill>
                <a:latin typeface="Alegreya Medium"/>
                <a:ea typeface="Alegreya Medium"/>
                <a:cs typeface="Alegreya Medium"/>
                <a:sym typeface="Alegreya Medium"/>
              </a:rPr>
              <a:t>“Peace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“Put your finger here; see my hands. Reach out your hand and put it into my side. Stop doubting and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“My Lord and my God!”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2"/>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4"/>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24</a:t>
            </a:r>
            <a:r>
              <a:rPr lang="en">
                <a:solidFill>
                  <a:schemeClr val="lt1"/>
                </a:solidFill>
                <a:latin typeface="Alegreya Medium"/>
                <a:ea typeface="Alegreya Medium"/>
                <a:cs typeface="Alegreya Medium"/>
                <a:sym typeface="Alegreya Medium"/>
              </a:rPr>
              <a:t> Now Thomas (also known as Didymus), one of the Twelve, was not with the disciples when Jesus came. </a:t>
            </a:r>
            <a:r>
              <a:rPr lang="en" baseline="30000">
                <a:solidFill>
                  <a:schemeClr val="lt1"/>
                </a:solidFill>
                <a:latin typeface="Alegreya Medium"/>
                <a:ea typeface="Alegreya Medium"/>
                <a:cs typeface="Alegreya Medium"/>
                <a:sym typeface="Alegreya Medium"/>
              </a:rPr>
              <a:t>25</a:t>
            </a:r>
            <a:r>
              <a:rPr lang="en">
                <a:solidFill>
                  <a:schemeClr val="lt1"/>
                </a:solidFill>
                <a:latin typeface="Alegreya Medium"/>
                <a:ea typeface="Alegreya Medium"/>
                <a:cs typeface="Alegreya Medium"/>
                <a:sym typeface="Alegreya Medium"/>
              </a:rPr>
              <a:t> So the other disciples told him, “We have seen the Lord!”</a:t>
            </a:r>
            <a:endParaRPr>
              <a:solidFill>
                <a:schemeClr val="lt1"/>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“Unless I see the nail marks in his hands and put my finger where the nails were, and put my hand into his side, I will not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26</a:t>
            </a:r>
            <a:r>
              <a:rPr lang="en">
                <a:solidFill>
                  <a:schemeClr val="lt1"/>
                </a:solidFill>
                <a:latin typeface="Alegreya Medium"/>
                <a:ea typeface="Alegreya Medium"/>
                <a:cs typeface="Alegreya Medium"/>
                <a:sym typeface="Alegreya Medium"/>
              </a:rPr>
              <a:t> A week later his disciples were in the house again, and Thomas was with them. Though the doors were locked, Jesus came and stood among them and said, “Peace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a:t>
            </a:r>
            <a:r>
              <a:rPr lang="en">
                <a:solidFill>
                  <a:srgbClr val="FFFF00"/>
                </a:solidFill>
                <a:latin typeface="Alegreya Medium"/>
                <a:ea typeface="Alegreya Medium"/>
                <a:cs typeface="Alegreya Medium"/>
                <a:sym typeface="Alegreya Medium"/>
              </a:rPr>
              <a:t>“Put your finger here; see my hands. Reach out your hand and put it into my side. Stop doubting and believe.”</a:t>
            </a:r>
            <a:endParaRPr>
              <a:solidFill>
                <a:srgbClr val="FFFF00"/>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“My Lord and my God!”</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0">
          <a:extLst>
            <a:ext uri="{FF2B5EF4-FFF2-40B4-BE49-F238E27FC236}">
              <a16:creationId xmlns:a16="http://schemas.microsoft.com/office/drawing/2014/main" id="{94543589-F48D-FFBE-EC37-A62C24CBCBB7}"/>
            </a:ext>
          </a:extLst>
        </p:cNvPr>
        <p:cNvGrpSpPr/>
        <p:nvPr/>
      </p:nvGrpSpPr>
      <p:grpSpPr>
        <a:xfrm>
          <a:off x="0" y="0"/>
          <a:ext cx="0" cy="0"/>
          <a:chOff x="0" y="0"/>
          <a:chExt cx="0" cy="0"/>
        </a:xfrm>
      </p:grpSpPr>
    </p:spTree>
    <p:extLst>
      <p:ext uri="{BB962C8B-B14F-4D97-AF65-F5344CB8AC3E}">
        <p14:creationId xmlns:p14="http://schemas.microsoft.com/office/powerpoint/2010/main" val="3205197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6"/>
          <p:cNvSpPr txBox="1">
            <a:spLocks noGrp="1"/>
          </p:cNvSpPr>
          <p:nvPr>
            <p:ph type="body" idx="1"/>
          </p:nvPr>
        </p:nvSpPr>
        <p:spPr>
          <a:xfrm>
            <a:off x="311700" y="442675"/>
            <a:ext cx="8520600" cy="4126200"/>
          </a:xfrm>
          <a:prstGeom prst="rect">
            <a:avLst/>
          </a:prstGeom>
          <a:solidFill>
            <a:srgbClr val="434343">
              <a:alpha val="54090"/>
            </a:srgbClr>
          </a:solidFill>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24</a:t>
            </a:r>
            <a:r>
              <a:rPr lang="en">
                <a:solidFill>
                  <a:schemeClr val="lt1"/>
                </a:solidFill>
                <a:latin typeface="Alegreya Medium"/>
                <a:ea typeface="Alegreya Medium"/>
                <a:cs typeface="Alegreya Medium"/>
                <a:sym typeface="Alegreya Medium"/>
              </a:rPr>
              <a:t> Now Thomas (also known as Didymus), one of the Twelve, was not with the disciples when Jesus came. </a:t>
            </a:r>
            <a:r>
              <a:rPr lang="en" baseline="30000">
                <a:solidFill>
                  <a:schemeClr val="lt1"/>
                </a:solidFill>
                <a:latin typeface="Alegreya Medium"/>
                <a:ea typeface="Alegreya Medium"/>
                <a:cs typeface="Alegreya Medium"/>
                <a:sym typeface="Alegreya Medium"/>
              </a:rPr>
              <a:t>25</a:t>
            </a:r>
            <a:r>
              <a:rPr lang="en">
                <a:solidFill>
                  <a:schemeClr val="lt1"/>
                </a:solidFill>
                <a:latin typeface="Alegreya Medium"/>
                <a:ea typeface="Alegreya Medium"/>
                <a:cs typeface="Alegreya Medium"/>
                <a:sym typeface="Alegreya Medium"/>
              </a:rPr>
              <a:t> So the other disciples told him, “We have seen the Lord!”</a:t>
            </a:r>
            <a:endParaRPr>
              <a:solidFill>
                <a:schemeClr val="lt1"/>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a:solidFill>
                  <a:srgbClr val="FFFFFF"/>
                </a:solidFill>
                <a:latin typeface="Alegreya Medium"/>
                <a:ea typeface="Alegreya Medium"/>
                <a:cs typeface="Alegreya Medium"/>
                <a:sym typeface="Alegreya Medium"/>
              </a:rPr>
              <a:t>But he said to them, “Unless I see the nail marks in his hands and put my finger where the nails were, and put my hand into his side, I will not believe.”</a:t>
            </a: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chemeClr val="lt1"/>
                </a:solidFill>
                <a:latin typeface="Alegreya Medium"/>
                <a:ea typeface="Alegreya Medium"/>
                <a:cs typeface="Alegreya Medium"/>
                <a:sym typeface="Alegreya Medium"/>
              </a:rPr>
              <a:t>26</a:t>
            </a:r>
            <a:r>
              <a:rPr lang="en">
                <a:solidFill>
                  <a:schemeClr val="lt1"/>
                </a:solidFill>
                <a:latin typeface="Alegreya Medium"/>
                <a:ea typeface="Alegreya Medium"/>
                <a:cs typeface="Alegreya Medium"/>
                <a:sym typeface="Alegreya Medium"/>
              </a:rPr>
              <a:t> A week later his disciples were in the house again, and Thomas was with them. Though the doors were locked, Jesus came and stood among them and said, “Peace be with you!”</a:t>
            </a:r>
            <a:r>
              <a:rPr lang="en">
                <a:solidFill>
                  <a:srgbClr val="FFFFFF"/>
                </a:solidFill>
                <a:latin typeface="Alegreya Medium"/>
                <a:ea typeface="Alegreya Medium"/>
                <a:cs typeface="Alegreya Medium"/>
                <a:sym typeface="Alegreya Medium"/>
              </a:rPr>
              <a:t> </a:t>
            </a:r>
            <a:r>
              <a:rPr lang="en" baseline="30000">
                <a:solidFill>
                  <a:srgbClr val="FFFFFF"/>
                </a:solidFill>
                <a:latin typeface="Alegreya Medium"/>
                <a:ea typeface="Alegreya Medium"/>
                <a:cs typeface="Alegreya Medium"/>
                <a:sym typeface="Alegreya Medium"/>
              </a:rPr>
              <a:t>27</a:t>
            </a:r>
            <a:r>
              <a:rPr lang="en">
                <a:solidFill>
                  <a:srgbClr val="FFFFFF"/>
                </a:solidFill>
                <a:latin typeface="Alegreya Medium"/>
                <a:ea typeface="Alegreya Medium"/>
                <a:cs typeface="Alegreya Medium"/>
                <a:sym typeface="Alegreya Medium"/>
              </a:rPr>
              <a:t> Then he said to Thomas, </a:t>
            </a:r>
            <a:r>
              <a:rPr lang="en">
                <a:solidFill>
                  <a:schemeClr val="lt1"/>
                </a:solidFill>
                <a:latin typeface="Alegreya Medium"/>
                <a:ea typeface="Alegreya Medium"/>
                <a:cs typeface="Alegreya Medium"/>
                <a:sym typeface="Alegreya Medium"/>
              </a:rPr>
              <a:t>“Put your finger here; see my hands. Reach out your hand and put it into my side. Stop doubting and believe.”</a:t>
            </a:r>
            <a:endParaRPr>
              <a:solidFill>
                <a:schemeClr val="lt1"/>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28</a:t>
            </a:r>
            <a:r>
              <a:rPr lang="en">
                <a:solidFill>
                  <a:srgbClr val="FFFFFF"/>
                </a:solidFill>
                <a:latin typeface="Alegreya Medium"/>
                <a:ea typeface="Alegreya Medium"/>
                <a:cs typeface="Alegreya Medium"/>
                <a:sym typeface="Alegreya Medium"/>
              </a:rPr>
              <a:t> Thomas said to him, </a:t>
            </a:r>
            <a:r>
              <a:rPr lang="en">
                <a:solidFill>
                  <a:srgbClr val="FFFF00"/>
                </a:solidFill>
                <a:latin typeface="Alegreya Medium"/>
                <a:ea typeface="Alegreya Medium"/>
                <a:cs typeface="Alegreya Medium"/>
                <a:sym typeface="Alegreya Medium"/>
              </a:rPr>
              <a:t>“My Lord and my God!”</a:t>
            </a:r>
            <a:endParaRPr>
              <a:solidFill>
                <a:srgbClr val="FFFF00"/>
              </a:solidFill>
              <a:latin typeface="Alegreya Medium"/>
              <a:ea typeface="Alegreya Medium"/>
              <a:cs typeface="Alegreya Medium"/>
              <a:sym typeface="Alegreya Medium"/>
            </a:endParaRPr>
          </a:p>
          <a:p>
            <a:pPr marL="0" lvl="0" indent="0" algn="l" rtl="0">
              <a:spcBef>
                <a:spcPts val="0"/>
              </a:spcBef>
              <a:spcAft>
                <a:spcPts val="0"/>
              </a:spcAft>
              <a:buNone/>
            </a:pPr>
            <a:endParaRPr>
              <a:solidFill>
                <a:srgbClr val="FFFFFF"/>
              </a:solidFill>
              <a:latin typeface="Alegreya Medium"/>
              <a:ea typeface="Alegreya Medium"/>
              <a:cs typeface="Alegreya Medium"/>
              <a:sym typeface="Alegreya Medium"/>
            </a:endParaRPr>
          </a:p>
          <a:p>
            <a:pPr marL="0" lvl="0" indent="0" algn="l" rtl="0">
              <a:spcBef>
                <a:spcPts val="0"/>
              </a:spcBef>
              <a:spcAft>
                <a:spcPts val="0"/>
              </a:spcAft>
              <a:buNone/>
            </a:pPr>
            <a:r>
              <a:rPr lang="en" baseline="30000">
                <a:solidFill>
                  <a:srgbClr val="FFFFFF"/>
                </a:solidFill>
                <a:latin typeface="Alegreya Medium"/>
                <a:ea typeface="Alegreya Medium"/>
                <a:cs typeface="Alegreya Medium"/>
                <a:sym typeface="Alegreya Medium"/>
              </a:rPr>
              <a:t>29</a:t>
            </a:r>
            <a:r>
              <a:rPr lang="en">
                <a:solidFill>
                  <a:srgbClr val="FFFFFF"/>
                </a:solidFill>
                <a:latin typeface="Alegreya Medium"/>
                <a:ea typeface="Alegreya Medium"/>
                <a:cs typeface="Alegreya Medium"/>
                <a:sym typeface="Alegreya Medium"/>
              </a:rPr>
              <a:t> Then Jesus told him, “Because you have seen me, you have believed; blessed are those who have not seen and yet have believed.”</a:t>
            </a:r>
            <a:endParaRPr>
              <a:solidFill>
                <a:srgbClr val="FFFFFF"/>
              </a:solidFill>
              <a:latin typeface="Alegreya Medium"/>
              <a:ea typeface="Alegreya Medium"/>
              <a:cs typeface="Alegreya Medium"/>
              <a:sym typeface="Alegreya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0"/>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1100"/>
              <a:buNone/>
            </a:pPr>
            <a:r>
              <a:rPr lang="en" sz="3640">
                <a:solidFill>
                  <a:schemeClr val="lt1"/>
                </a:solidFill>
                <a:latin typeface="Alegreya SemiBold"/>
                <a:ea typeface="Alegreya SemiBold"/>
                <a:cs typeface="Alegreya SemiBold"/>
                <a:sym typeface="Alegreya SemiBold"/>
              </a:rPr>
              <a:t>Jesus helps the sincere to overcome their doubts and trust in him. </a:t>
            </a:r>
            <a:endParaRPr sz="3640">
              <a:solidFill>
                <a:schemeClr val="lt1"/>
              </a:solidFill>
              <a:latin typeface="Alegreya SemiBold"/>
              <a:ea typeface="Alegreya SemiBold"/>
              <a:cs typeface="Alegreya SemiBold"/>
              <a:sym typeface="Alegreya SemiBold"/>
            </a:endParaRPr>
          </a:p>
          <a:p>
            <a:pPr marL="0" lvl="0" indent="0" algn="ctr" rtl="0">
              <a:spcBef>
                <a:spcPts val="0"/>
              </a:spcBef>
              <a:spcAft>
                <a:spcPts val="0"/>
              </a:spcAft>
              <a:buSzPts val="990"/>
              <a:buNone/>
            </a:pPr>
            <a:endParaRPr sz="3640">
              <a:latin typeface="Alegreya SemiBold"/>
              <a:ea typeface="Alegreya SemiBold"/>
              <a:cs typeface="Alegreya SemiBold"/>
              <a:sym typeface="Alegreya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4000" b="1">
                <a:solidFill>
                  <a:schemeClr val="lt1"/>
                </a:solidFill>
                <a:latin typeface="Alegreya"/>
                <a:ea typeface="Alegreya"/>
                <a:cs typeface="Alegreya"/>
                <a:sym typeface="Alegreya"/>
              </a:rPr>
              <a:t>The later life of Thomas</a:t>
            </a:r>
            <a:endParaRPr sz="4000" b="1">
              <a:solidFill>
                <a:schemeClr val="lt1"/>
              </a:solidFill>
              <a:latin typeface="Alegreya"/>
              <a:ea typeface="Alegreya"/>
              <a:cs typeface="Alegreya"/>
              <a:sym typeface="Alegrey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4000" b="1">
                <a:solidFill>
                  <a:schemeClr val="lt1"/>
                </a:solidFill>
                <a:latin typeface="Alegreya"/>
                <a:ea typeface="Alegreya"/>
                <a:cs typeface="Alegreya"/>
                <a:sym typeface="Alegreya"/>
              </a:rPr>
              <a:t>Life Application</a:t>
            </a:r>
            <a:endParaRPr sz="4000" b="1">
              <a:solidFill>
                <a:schemeClr val="lt1"/>
              </a:solidFill>
              <a:latin typeface="Alegreya"/>
              <a:ea typeface="Alegreya"/>
              <a:cs typeface="Alegreya"/>
              <a:sym typeface="Alegrey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solidFill>
                  <a:schemeClr val="lt1"/>
                </a:solidFill>
                <a:latin typeface="Alegreya"/>
                <a:ea typeface="Alegreya"/>
                <a:cs typeface="Alegreya"/>
                <a:sym typeface="Alegreya"/>
              </a:rPr>
              <a:t>Live in the peace Jesus gives</a:t>
            </a:r>
            <a:endParaRPr sz="2820" b="1">
              <a:solidFill>
                <a:schemeClr val="lt1"/>
              </a:solidFill>
              <a:latin typeface="Alegreya"/>
              <a:ea typeface="Alegreya"/>
              <a:cs typeface="Alegreya"/>
              <a:sym typeface="Alegreya"/>
            </a:endParaRPr>
          </a:p>
        </p:txBody>
      </p:sp>
      <p:sp>
        <p:nvSpPr>
          <p:cNvPr id="191" name="Google Shape;191;p41"/>
          <p:cNvSpPr txBox="1">
            <a:spLocks noGrp="1"/>
          </p:cNvSpPr>
          <p:nvPr>
            <p:ph type="body" idx="1"/>
          </p:nvPr>
        </p:nvSpPr>
        <p:spPr>
          <a:xfrm>
            <a:off x="311700" y="1152475"/>
            <a:ext cx="8520600" cy="3416400"/>
          </a:xfrm>
          <a:prstGeom prst="rect">
            <a:avLst/>
          </a:prstGeom>
          <a:solidFill>
            <a:srgbClr val="434343">
              <a:alpha val="54090"/>
            </a:srgbClr>
          </a:solidFill>
        </p:spPr>
        <p:txBody>
          <a:bodyPr spcFirstLastPara="1" wrap="square" lIns="91425" tIns="91425" rIns="91425" bIns="91425" anchor="t" anchorCtr="0">
            <a:normAutofit/>
          </a:bodyPr>
          <a:lstStyle/>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Bring our fear(s) to Jesus first &amp; always</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Remember that Jesus has victoriously conquered sin &amp; death</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Lock-in to Jesus and not circumstantial peace</a:t>
            </a:r>
            <a:endParaRPr sz="2200">
              <a:solidFill>
                <a:schemeClr val="lt1"/>
              </a:solidFill>
              <a:latin typeface="Alegreya Medium"/>
              <a:ea typeface="Alegreya Medium"/>
              <a:cs typeface="Alegreya Medium"/>
              <a:sym typeface="Alegreya Medium"/>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solidFill>
                  <a:schemeClr val="lt1"/>
                </a:solidFill>
                <a:latin typeface="Alegreya"/>
                <a:ea typeface="Alegreya"/>
                <a:cs typeface="Alegreya"/>
                <a:sym typeface="Alegreya"/>
              </a:rPr>
              <a:t>Move out to where Jesus sends</a:t>
            </a:r>
            <a:endParaRPr sz="2820" b="1">
              <a:solidFill>
                <a:schemeClr val="lt1"/>
              </a:solidFill>
              <a:latin typeface="Alegreya"/>
              <a:ea typeface="Alegreya"/>
              <a:cs typeface="Alegreya"/>
              <a:sym typeface="Alegreya"/>
            </a:endParaRPr>
          </a:p>
        </p:txBody>
      </p:sp>
      <p:sp>
        <p:nvSpPr>
          <p:cNvPr id="197" name="Google Shape;197;p42"/>
          <p:cNvSpPr txBox="1">
            <a:spLocks noGrp="1"/>
          </p:cNvSpPr>
          <p:nvPr>
            <p:ph type="body" idx="1"/>
          </p:nvPr>
        </p:nvSpPr>
        <p:spPr>
          <a:xfrm>
            <a:off x="311700" y="1152475"/>
            <a:ext cx="8520600" cy="3416400"/>
          </a:xfrm>
          <a:prstGeom prst="rect">
            <a:avLst/>
          </a:prstGeom>
          <a:solidFill>
            <a:srgbClr val="434343">
              <a:alpha val="54090"/>
            </a:srgbClr>
          </a:solidFill>
        </p:spPr>
        <p:txBody>
          <a:bodyPr spcFirstLastPara="1" wrap="square" lIns="91425" tIns="91425" rIns="91425" bIns="91425" anchor="t" anchorCtr="0">
            <a:normAutofit/>
          </a:bodyPr>
          <a:lstStyle/>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Ask the Lord where he wants us to represent him </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Talk to others about sin &amp; forgiveness, not just love &amp; kindness</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Depend on God’s empowerment and not our eloquence</a:t>
            </a:r>
            <a:endParaRPr sz="2200">
              <a:solidFill>
                <a:schemeClr val="lt1"/>
              </a:solidFill>
              <a:latin typeface="Alegreya Medium"/>
              <a:ea typeface="Alegreya Medium"/>
              <a:cs typeface="Alegreya Medium"/>
              <a:sym typeface="Alegreya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solidFill>
                  <a:schemeClr val="lt1"/>
                </a:solidFill>
                <a:latin typeface="Alegreya"/>
                <a:ea typeface="Alegreya"/>
                <a:cs typeface="Alegreya"/>
                <a:sym typeface="Alegreya"/>
              </a:rPr>
              <a:t>Bring doubts to Jesus unreservedly</a:t>
            </a:r>
            <a:endParaRPr sz="2820" b="1">
              <a:solidFill>
                <a:schemeClr val="lt1"/>
              </a:solidFill>
              <a:latin typeface="Alegreya"/>
              <a:ea typeface="Alegreya"/>
              <a:cs typeface="Alegreya"/>
              <a:sym typeface="Alegreya"/>
            </a:endParaRPr>
          </a:p>
        </p:txBody>
      </p:sp>
      <p:sp>
        <p:nvSpPr>
          <p:cNvPr id="203" name="Google Shape;203;p43"/>
          <p:cNvSpPr txBox="1">
            <a:spLocks noGrp="1"/>
          </p:cNvSpPr>
          <p:nvPr>
            <p:ph type="body" idx="1"/>
          </p:nvPr>
        </p:nvSpPr>
        <p:spPr>
          <a:xfrm>
            <a:off x="311700" y="1152475"/>
            <a:ext cx="8520600" cy="3416400"/>
          </a:xfrm>
          <a:prstGeom prst="rect">
            <a:avLst/>
          </a:prstGeom>
          <a:solidFill>
            <a:srgbClr val="434343">
              <a:alpha val="54090"/>
            </a:srgbClr>
          </a:solidFill>
        </p:spPr>
        <p:txBody>
          <a:bodyPr spcFirstLastPara="1" wrap="square" lIns="91425" tIns="91425" rIns="91425" bIns="91425" anchor="t" anchorCtr="0">
            <a:normAutofit/>
          </a:bodyPr>
          <a:lstStyle/>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Ask God questions in prayer and wait for his answers </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Stay and seek truth in Christian community while waiting for God</a:t>
            </a:r>
            <a:endParaRPr sz="2200">
              <a:solidFill>
                <a:srgbClr val="FFFFFF"/>
              </a:solidFill>
              <a:latin typeface="Alegreya Medium"/>
              <a:ea typeface="Alegreya Medium"/>
              <a:cs typeface="Alegreya Medium"/>
              <a:sym typeface="Alegreya Medium"/>
            </a:endParaRPr>
          </a:p>
          <a:p>
            <a:pPr marL="457200" lvl="0" indent="-368300" algn="l" rtl="0">
              <a:spcBef>
                <a:spcPts val="0"/>
              </a:spcBef>
              <a:spcAft>
                <a:spcPts val="0"/>
              </a:spcAft>
              <a:buClr>
                <a:srgbClr val="FFFFFF"/>
              </a:buClr>
              <a:buSzPts val="2200"/>
              <a:buFont typeface="Alegreya Medium"/>
              <a:buChar char="●"/>
            </a:pPr>
            <a:r>
              <a:rPr lang="en" sz="2200">
                <a:solidFill>
                  <a:srgbClr val="FFFFFF"/>
                </a:solidFill>
                <a:latin typeface="Alegreya Medium"/>
                <a:ea typeface="Alegreya Medium"/>
                <a:cs typeface="Alegreya Medium"/>
                <a:sym typeface="Alegreya Medium"/>
              </a:rPr>
              <a:t>Grow from demanding proof to decisive trust (and be blessed!)</a:t>
            </a:r>
            <a:endParaRPr sz="2200">
              <a:solidFill>
                <a:schemeClr val="lt1"/>
              </a:solidFill>
              <a:latin typeface="Alegreya Medium"/>
              <a:ea typeface="Alegreya Medium"/>
              <a:cs typeface="Alegreya Medium"/>
              <a:sym typeface="Alegreya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5400" b="1">
                <a:solidFill>
                  <a:schemeClr val="lt1"/>
                </a:solidFill>
                <a:latin typeface="Alegreya"/>
                <a:ea typeface="Alegreya"/>
                <a:cs typeface="Alegreya"/>
                <a:sym typeface="Alegreya"/>
              </a:rPr>
              <a:t>Behind Closed Doors</a:t>
            </a:r>
            <a:endParaRPr sz="5400" b="1">
              <a:solidFill>
                <a:schemeClr val="lt1"/>
              </a:solidFill>
              <a:latin typeface="Alegreya"/>
              <a:ea typeface="Alegreya"/>
              <a:cs typeface="Alegreya"/>
              <a:sym typeface="Alegreya"/>
            </a:endParaRPr>
          </a:p>
        </p:txBody>
      </p:sp>
      <p:sp>
        <p:nvSpPr>
          <p:cNvPr id="209" name="Google Shape;209;p4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400">
                <a:solidFill>
                  <a:schemeClr val="lt1"/>
                </a:solidFill>
                <a:latin typeface="Alegreya Medium"/>
                <a:ea typeface="Alegreya Medium"/>
                <a:cs typeface="Alegreya Medium"/>
                <a:sym typeface="Alegreya Medium"/>
              </a:rPr>
              <a:t>John 20:19-29</a:t>
            </a:r>
            <a:endParaRPr sz="3400">
              <a:solidFill>
                <a:schemeClr val="lt1"/>
              </a:solidFill>
              <a:latin typeface="Alegreya Medium"/>
              <a:ea typeface="Alegreya Medium"/>
              <a:cs typeface="Alegreya Medium"/>
              <a:sym typeface="Alegreya Medium"/>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2011</Words>
  <Application>Microsoft Office PowerPoint</Application>
  <PresentationFormat>On-screen Show (16:9)</PresentationFormat>
  <Paragraphs>98</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Alegreya SemiBold</vt:lpstr>
      <vt:lpstr>Alegreya</vt:lpstr>
      <vt:lpstr>Arial</vt:lpstr>
      <vt:lpstr>Alegreya Medium</vt:lpstr>
      <vt:lpstr>Simple Light</vt:lpstr>
      <vt:lpstr>Behind Closed Doors</vt:lpstr>
      <vt:lpstr>PowerPoint Presentation</vt:lpstr>
      <vt:lpstr>PowerPoint Presentation</vt:lpstr>
      <vt:lpstr>Behind Closed Doors</vt:lpstr>
      <vt:lpstr>PowerPoint Presentation</vt:lpstr>
      <vt:lpstr>PowerPoint Presentation</vt:lpstr>
      <vt:lpstr>PowerPoint Presentation</vt:lpstr>
      <vt:lpstr>PowerPoint Presentation</vt:lpstr>
      <vt:lpstr>PowerPoint Presentation</vt:lpstr>
      <vt:lpstr>PowerPoint Presentation</vt:lpstr>
      <vt:lpstr>Jesus brings true peace won through his crucifixion. </vt:lpstr>
      <vt:lpstr>PowerPoint Presentation</vt:lpstr>
      <vt:lpstr>PowerPoint Presentation</vt:lpstr>
      <vt:lpstr>Jesus sends peace-filled disciples out to proclaim God’s forgiveness.  </vt:lpstr>
      <vt:lpstr>PowerPoint Presentation</vt:lpstr>
      <vt:lpstr>PowerPoint Presentation</vt:lpstr>
      <vt:lpstr>PowerPoint Presentation</vt:lpstr>
      <vt:lpstr>PowerPoint Presentation</vt:lpstr>
      <vt:lpstr>Thomas’ 3 Conditions</vt:lpstr>
      <vt:lpstr>PowerPoint Presentation</vt:lpstr>
      <vt:lpstr>PowerPoint Presentation</vt:lpstr>
      <vt:lpstr>PowerPoint Presentation</vt:lpstr>
      <vt:lpstr>PowerPoint Presentation</vt:lpstr>
      <vt:lpstr>PowerPoint Presentation</vt:lpstr>
      <vt:lpstr>PowerPoint Presentation</vt:lpstr>
      <vt:lpstr>Jesus helps the sincere to overcome their doubts and trust in him.  </vt:lpstr>
      <vt:lpstr>The later life of Thomas</vt:lpstr>
      <vt:lpstr>Life Application</vt:lpstr>
      <vt:lpstr>Live in the peace Jesus gives</vt:lpstr>
      <vt:lpstr>Move out to where Jesus sends</vt:lpstr>
      <vt:lpstr>Bring doubts to Jesus unreservedly</vt:lpstr>
      <vt:lpstr>Behind Closed Doors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Matt Lyle</dc:creator>
  <cp:lastModifiedBy>CIC GoodStuff</cp:lastModifiedBy>
  <cp:revision>11</cp:revision>
  <dcterms:modified xsi:type="dcterms:W3CDTF">2026-04-25T01:44:17Z</dcterms:modified>
</cp:coreProperties>
</file>