
<file path=[Content_Types].xml><?xml version="1.0" encoding="utf-8"?>
<Types xmlns="http://schemas.openxmlformats.org/package/2006/content-types">
  <Default Extension="jpe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 id="2147483672" r:id="rId2"/>
  </p:sldMasterIdLst>
  <p:notesMasterIdLst>
    <p:notesMasterId r:id="rId22"/>
  </p:notesMasterIdLst>
  <p:sldIdLst>
    <p:sldId id="257" r:id="rId3"/>
    <p:sldId id="275" r:id="rId4"/>
    <p:sldId id="279" r:id="rId5"/>
    <p:sldId id="267" r:id="rId6"/>
    <p:sldId id="280" r:id="rId7"/>
    <p:sldId id="276" r:id="rId8"/>
    <p:sldId id="281" r:id="rId9"/>
    <p:sldId id="282" r:id="rId10"/>
    <p:sldId id="270" r:id="rId11"/>
    <p:sldId id="283" r:id="rId12"/>
    <p:sldId id="284" r:id="rId13"/>
    <p:sldId id="285" r:id="rId14"/>
    <p:sldId id="286" r:id="rId15"/>
    <p:sldId id="288" r:id="rId16"/>
    <p:sldId id="287" r:id="rId17"/>
    <p:sldId id="262" r:id="rId18"/>
    <p:sldId id="261" r:id="rId19"/>
    <p:sldId id="289" r:id="rId20"/>
    <p:sldId id="290"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367"/>
    <p:restoredTop sz="94669"/>
  </p:normalViewPr>
  <p:slideViewPr>
    <p:cSldViewPr snapToGrid="0">
      <p:cViewPr varScale="1">
        <p:scale>
          <a:sx n="101" d="100"/>
          <a:sy n="101" d="100"/>
        </p:scale>
        <p:origin x="792"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769010-30EB-FD4F-8221-6971EEBC1BCC}" type="datetimeFigureOut">
              <a:rPr lang="en-US" smtClean="0"/>
              <a:t>4/17/26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119A71-7F4D-834E-893E-CDE2D877EA66}" type="slidenum">
              <a:rPr lang="en-US" smtClean="0"/>
              <a:t>‹#›</a:t>
            </a:fld>
            <a:endParaRPr lang="en-US"/>
          </a:p>
        </p:txBody>
      </p:sp>
    </p:spTree>
    <p:extLst>
      <p:ext uri="{BB962C8B-B14F-4D97-AF65-F5344CB8AC3E}">
        <p14:creationId xmlns:p14="http://schemas.microsoft.com/office/powerpoint/2010/main" val="42908879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5119A71-7F4D-834E-893E-CDE2D877EA66}" type="slidenum">
              <a:rPr lang="en-US" smtClean="0"/>
              <a:t>14</a:t>
            </a:fld>
            <a:endParaRPr lang="en-US"/>
          </a:p>
        </p:txBody>
      </p:sp>
    </p:spTree>
    <p:extLst>
      <p:ext uri="{BB962C8B-B14F-4D97-AF65-F5344CB8AC3E}">
        <p14:creationId xmlns:p14="http://schemas.microsoft.com/office/powerpoint/2010/main" val="19972807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864196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985740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106400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4/17/26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968314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4/17/26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283826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4/17/26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777912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4/17/26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102518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69766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971711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63106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598344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587CBA2C-BEE8-AE42-B6E5-CF9F05129BA3}" type="datetimeFigureOut">
              <a:rPr lang="en-TH" smtClean="0"/>
              <a:t>4/17/26</a:t>
            </a:fld>
            <a:endParaRPr lang="en-TH"/>
          </a:p>
        </p:txBody>
      </p:sp>
      <p:sp>
        <p:nvSpPr>
          <p:cNvPr id="8" name="Footer Placeholder 7"/>
          <p:cNvSpPr>
            <a:spLocks noGrp="1"/>
          </p:cNvSpPr>
          <p:nvPr>
            <p:ph type="ftr" sz="quarter" idx="11"/>
          </p:nvPr>
        </p:nvSpPr>
        <p:spPr/>
        <p:txBody>
          <a:bodyPr/>
          <a:lstStyle/>
          <a:p>
            <a:endParaRPr lang="en-TH"/>
          </a:p>
        </p:txBody>
      </p:sp>
      <p:sp>
        <p:nvSpPr>
          <p:cNvPr id="9" name="Slide Number Placeholder 8"/>
          <p:cNvSpPr>
            <a:spLocks noGrp="1"/>
          </p:cNvSpPr>
          <p:nvPr>
            <p:ph type="sldNum" sz="quarter" idx="12"/>
          </p:nvPr>
        </p:nvSpPr>
        <p:spPr/>
        <p:txBody>
          <a:bodyPr/>
          <a:lstStyle/>
          <a:p>
            <a:fld id="{C7984648-85F3-4647-A455-00C3B7D0183C}" type="slidenum">
              <a:rPr lang="en-TH" smtClean="0"/>
              <a:t>‹#›</a:t>
            </a:fld>
            <a:endParaRPr lang="en-TH"/>
          </a:p>
        </p:txBody>
      </p:sp>
    </p:spTree>
    <p:extLst>
      <p:ext uri="{BB962C8B-B14F-4D97-AF65-F5344CB8AC3E}">
        <p14:creationId xmlns:p14="http://schemas.microsoft.com/office/powerpoint/2010/main" val="474978963"/>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87CBA2C-BEE8-AE42-B6E5-CF9F05129BA3}" type="datetimeFigureOut">
              <a:rPr lang="en-TH" smtClean="0"/>
              <a:t>4/17/26</a:t>
            </a:fld>
            <a:endParaRPr lang="en-TH"/>
          </a:p>
        </p:txBody>
      </p:sp>
      <p:sp>
        <p:nvSpPr>
          <p:cNvPr id="8" name="Footer Placeholder 7"/>
          <p:cNvSpPr>
            <a:spLocks noGrp="1"/>
          </p:cNvSpPr>
          <p:nvPr>
            <p:ph type="ftr" sz="quarter" idx="11"/>
          </p:nvPr>
        </p:nvSpPr>
        <p:spPr/>
        <p:txBody>
          <a:bodyPr/>
          <a:lstStyle/>
          <a:p>
            <a:endParaRPr lang="en-TH"/>
          </a:p>
        </p:txBody>
      </p:sp>
      <p:sp>
        <p:nvSpPr>
          <p:cNvPr id="9" name="Slide Number Placeholder 8"/>
          <p:cNvSpPr>
            <a:spLocks noGrp="1"/>
          </p:cNvSpPr>
          <p:nvPr>
            <p:ph type="sldNum" sz="quarter" idx="12"/>
          </p:nvPr>
        </p:nvSpPr>
        <p:spPr/>
        <p:txBody>
          <a:bodyPr/>
          <a:lstStyle/>
          <a:p>
            <a:fld id="{C7984648-85F3-4647-A455-00C3B7D0183C}" type="slidenum">
              <a:rPr lang="en-TH" smtClean="0"/>
              <a:t>‹#›</a:t>
            </a:fld>
            <a:endParaRPr lang="en-TH"/>
          </a:p>
        </p:txBody>
      </p:sp>
    </p:spTree>
    <p:extLst>
      <p:ext uri="{BB962C8B-B14F-4D97-AF65-F5344CB8AC3E}">
        <p14:creationId xmlns:p14="http://schemas.microsoft.com/office/powerpoint/2010/main" val="8259698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587CBA2C-BEE8-AE42-B6E5-CF9F05129BA3}" type="datetimeFigureOut">
              <a:rPr lang="en-TH" smtClean="0"/>
              <a:t>4/17/26</a:t>
            </a:fld>
            <a:endParaRPr lang="en-TH"/>
          </a:p>
        </p:txBody>
      </p:sp>
      <p:sp>
        <p:nvSpPr>
          <p:cNvPr id="8" name="Footer Placeholder 7"/>
          <p:cNvSpPr>
            <a:spLocks noGrp="1"/>
          </p:cNvSpPr>
          <p:nvPr>
            <p:ph type="ftr" sz="quarter" idx="11"/>
          </p:nvPr>
        </p:nvSpPr>
        <p:spPr/>
        <p:txBody>
          <a:bodyPr/>
          <a:lstStyle/>
          <a:p>
            <a:endParaRPr lang="en-TH"/>
          </a:p>
        </p:txBody>
      </p:sp>
      <p:sp>
        <p:nvSpPr>
          <p:cNvPr id="9" name="Slide Number Placeholder 8"/>
          <p:cNvSpPr>
            <a:spLocks noGrp="1"/>
          </p:cNvSpPr>
          <p:nvPr>
            <p:ph type="sldNum" sz="quarter" idx="12"/>
          </p:nvPr>
        </p:nvSpPr>
        <p:spPr/>
        <p:txBody>
          <a:bodyPr/>
          <a:lstStyle/>
          <a:p>
            <a:fld id="{C7984648-85F3-4647-A455-00C3B7D0183C}" type="slidenum">
              <a:rPr lang="en-TH" smtClean="0"/>
              <a:t>‹#›</a:t>
            </a:fld>
            <a:endParaRPr lang="en-TH"/>
          </a:p>
        </p:txBody>
      </p:sp>
    </p:spTree>
    <p:extLst>
      <p:ext uri="{BB962C8B-B14F-4D97-AF65-F5344CB8AC3E}">
        <p14:creationId xmlns:p14="http://schemas.microsoft.com/office/powerpoint/2010/main" val="3802185201"/>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587CBA2C-BEE8-AE42-B6E5-CF9F05129BA3}" type="datetimeFigureOut">
              <a:rPr lang="en-TH" smtClean="0"/>
              <a:t>4/17/26</a:t>
            </a:fld>
            <a:endParaRPr lang="en-TH"/>
          </a:p>
        </p:txBody>
      </p:sp>
      <p:sp>
        <p:nvSpPr>
          <p:cNvPr id="9" name="Footer Placeholder 8"/>
          <p:cNvSpPr>
            <a:spLocks noGrp="1"/>
          </p:cNvSpPr>
          <p:nvPr>
            <p:ph type="ftr" sz="quarter" idx="11"/>
          </p:nvPr>
        </p:nvSpPr>
        <p:spPr/>
        <p:txBody>
          <a:bodyPr/>
          <a:lstStyle/>
          <a:p>
            <a:endParaRPr lang="en-TH"/>
          </a:p>
        </p:txBody>
      </p:sp>
      <p:sp>
        <p:nvSpPr>
          <p:cNvPr id="10" name="Slide Number Placeholder 9"/>
          <p:cNvSpPr>
            <a:spLocks noGrp="1"/>
          </p:cNvSpPr>
          <p:nvPr>
            <p:ph type="sldNum" sz="quarter" idx="12"/>
          </p:nvPr>
        </p:nvSpPr>
        <p:spPr/>
        <p:txBody>
          <a:bodyPr/>
          <a:lstStyle/>
          <a:p>
            <a:fld id="{C7984648-85F3-4647-A455-00C3B7D0183C}" type="slidenum">
              <a:rPr lang="en-TH" smtClean="0"/>
              <a:t>‹#›</a:t>
            </a:fld>
            <a:endParaRPr lang="en-TH"/>
          </a:p>
        </p:txBody>
      </p:sp>
    </p:spTree>
    <p:extLst>
      <p:ext uri="{BB962C8B-B14F-4D97-AF65-F5344CB8AC3E}">
        <p14:creationId xmlns:p14="http://schemas.microsoft.com/office/powerpoint/2010/main" val="39667201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587CBA2C-BEE8-AE42-B6E5-CF9F05129BA3}" type="datetimeFigureOut">
              <a:rPr lang="en-TH" smtClean="0"/>
              <a:t>4/17/26</a:t>
            </a:fld>
            <a:endParaRPr lang="en-TH"/>
          </a:p>
        </p:txBody>
      </p:sp>
      <p:sp>
        <p:nvSpPr>
          <p:cNvPr id="8" name="Footer Placeholder 7"/>
          <p:cNvSpPr>
            <a:spLocks noGrp="1"/>
          </p:cNvSpPr>
          <p:nvPr>
            <p:ph type="ftr" sz="quarter" idx="11"/>
          </p:nvPr>
        </p:nvSpPr>
        <p:spPr/>
        <p:txBody>
          <a:bodyPr/>
          <a:lstStyle/>
          <a:p>
            <a:endParaRPr lang="en-TH"/>
          </a:p>
        </p:txBody>
      </p:sp>
      <p:sp>
        <p:nvSpPr>
          <p:cNvPr id="9" name="Slide Number Placeholder 8"/>
          <p:cNvSpPr>
            <a:spLocks noGrp="1"/>
          </p:cNvSpPr>
          <p:nvPr>
            <p:ph type="sldNum" sz="quarter" idx="12"/>
          </p:nvPr>
        </p:nvSpPr>
        <p:spPr/>
        <p:txBody>
          <a:bodyPr/>
          <a:lstStyle/>
          <a:p>
            <a:fld id="{C7984648-85F3-4647-A455-00C3B7D0183C}" type="slidenum">
              <a:rPr lang="en-TH" smtClean="0"/>
              <a:t>‹#›</a:t>
            </a:fld>
            <a:endParaRPr lang="en-TH"/>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7970528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87CBA2C-BEE8-AE42-B6E5-CF9F05129BA3}" type="datetimeFigureOut">
              <a:rPr lang="en-TH" smtClean="0"/>
              <a:t>4/17/26</a:t>
            </a:fld>
            <a:endParaRPr lang="en-TH"/>
          </a:p>
        </p:txBody>
      </p:sp>
      <p:sp>
        <p:nvSpPr>
          <p:cNvPr id="4" name="Footer Placeholder 3"/>
          <p:cNvSpPr>
            <a:spLocks noGrp="1"/>
          </p:cNvSpPr>
          <p:nvPr>
            <p:ph type="ftr" sz="quarter" idx="11"/>
          </p:nvPr>
        </p:nvSpPr>
        <p:spPr/>
        <p:txBody>
          <a:bodyPr/>
          <a:lstStyle/>
          <a:p>
            <a:endParaRPr lang="en-TH"/>
          </a:p>
        </p:txBody>
      </p:sp>
      <p:sp>
        <p:nvSpPr>
          <p:cNvPr id="5" name="Slide Number Placeholder 4"/>
          <p:cNvSpPr>
            <a:spLocks noGrp="1"/>
          </p:cNvSpPr>
          <p:nvPr>
            <p:ph type="sldNum" sz="quarter" idx="12"/>
          </p:nvPr>
        </p:nvSpPr>
        <p:spPr/>
        <p:txBody>
          <a:bodyPr/>
          <a:lstStyle/>
          <a:p>
            <a:fld id="{C7984648-85F3-4647-A455-00C3B7D0183C}" type="slidenum">
              <a:rPr lang="en-TH" smtClean="0"/>
              <a:t>‹#›</a:t>
            </a:fld>
            <a:endParaRPr lang="en-TH"/>
          </a:p>
        </p:txBody>
      </p:sp>
    </p:spTree>
    <p:extLst>
      <p:ext uri="{BB962C8B-B14F-4D97-AF65-F5344CB8AC3E}">
        <p14:creationId xmlns:p14="http://schemas.microsoft.com/office/powerpoint/2010/main" val="29463817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7CBA2C-BEE8-AE42-B6E5-CF9F05129BA3}" type="datetimeFigureOut">
              <a:rPr lang="en-TH" smtClean="0"/>
              <a:t>4/17/26</a:t>
            </a:fld>
            <a:endParaRPr lang="en-TH"/>
          </a:p>
        </p:txBody>
      </p:sp>
      <p:sp>
        <p:nvSpPr>
          <p:cNvPr id="3" name="Footer Placeholder 2"/>
          <p:cNvSpPr>
            <a:spLocks noGrp="1"/>
          </p:cNvSpPr>
          <p:nvPr>
            <p:ph type="ftr" sz="quarter" idx="11"/>
          </p:nvPr>
        </p:nvSpPr>
        <p:spPr/>
        <p:txBody>
          <a:bodyPr/>
          <a:lstStyle/>
          <a:p>
            <a:endParaRPr lang="en-TH"/>
          </a:p>
        </p:txBody>
      </p:sp>
      <p:sp>
        <p:nvSpPr>
          <p:cNvPr id="4" name="Slide Number Placeholder 3"/>
          <p:cNvSpPr>
            <a:spLocks noGrp="1"/>
          </p:cNvSpPr>
          <p:nvPr>
            <p:ph type="sldNum" sz="quarter" idx="12"/>
          </p:nvPr>
        </p:nvSpPr>
        <p:spPr/>
        <p:txBody>
          <a:bodyPr/>
          <a:lstStyle/>
          <a:p>
            <a:fld id="{C7984648-85F3-4647-A455-00C3B7D0183C}" type="slidenum">
              <a:rPr lang="en-TH" smtClean="0"/>
              <a:t>‹#›</a:t>
            </a:fld>
            <a:endParaRPr lang="en-TH"/>
          </a:p>
        </p:txBody>
      </p:sp>
    </p:spTree>
    <p:extLst>
      <p:ext uri="{BB962C8B-B14F-4D97-AF65-F5344CB8AC3E}">
        <p14:creationId xmlns:p14="http://schemas.microsoft.com/office/powerpoint/2010/main" val="29682476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587CBA2C-BEE8-AE42-B6E5-CF9F05129BA3}" type="datetimeFigureOut">
              <a:rPr lang="en-TH" smtClean="0"/>
              <a:t>4/17/26</a:t>
            </a:fld>
            <a:endParaRPr lang="en-TH"/>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TH"/>
          </a:p>
        </p:txBody>
      </p:sp>
      <p:sp>
        <p:nvSpPr>
          <p:cNvPr id="11" name="Slide Number Placeholder 10"/>
          <p:cNvSpPr>
            <a:spLocks noGrp="1"/>
          </p:cNvSpPr>
          <p:nvPr>
            <p:ph type="sldNum" sz="quarter" idx="12"/>
          </p:nvPr>
        </p:nvSpPr>
        <p:spPr/>
        <p:txBody>
          <a:bodyPr/>
          <a:lstStyle/>
          <a:p>
            <a:fld id="{C7984648-85F3-4647-A455-00C3B7D0183C}" type="slidenum">
              <a:rPr lang="en-TH" smtClean="0"/>
              <a:t>‹#›</a:t>
            </a:fld>
            <a:endParaRPr lang="en-TH"/>
          </a:p>
        </p:txBody>
      </p:sp>
    </p:spTree>
    <p:extLst>
      <p:ext uri="{BB962C8B-B14F-4D97-AF65-F5344CB8AC3E}">
        <p14:creationId xmlns:p14="http://schemas.microsoft.com/office/powerpoint/2010/main" val="10984597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587CBA2C-BEE8-AE42-B6E5-CF9F05129BA3}" type="datetimeFigureOut">
              <a:rPr lang="en-TH" smtClean="0"/>
              <a:t>4/17/26</a:t>
            </a:fld>
            <a:endParaRPr lang="en-TH"/>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TH"/>
          </a:p>
        </p:txBody>
      </p:sp>
      <p:sp>
        <p:nvSpPr>
          <p:cNvPr id="10" name="Slide Number Placeholder 9"/>
          <p:cNvSpPr>
            <a:spLocks noGrp="1"/>
          </p:cNvSpPr>
          <p:nvPr>
            <p:ph type="sldNum" sz="quarter" idx="12"/>
          </p:nvPr>
        </p:nvSpPr>
        <p:spPr/>
        <p:txBody>
          <a:bodyPr/>
          <a:lstStyle/>
          <a:p>
            <a:fld id="{C7984648-85F3-4647-A455-00C3B7D0183C}" type="slidenum">
              <a:rPr lang="en-TH" smtClean="0"/>
              <a:t>‹#›</a:t>
            </a:fld>
            <a:endParaRPr lang="en-TH"/>
          </a:p>
        </p:txBody>
      </p:sp>
    </p:spTree>
    <p:extLst>
      <p:ext uri="{BB962C8B-B14F-4D97-AF65-F5344CB8AC3E}">
        <p14:creationId xmlns:p14="http://schemas.microsoft.com/office/powerpoint/2010/main" val="23931315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87CBA2C-BEE8-AE42-B6E5-CF9F05129BA3}" type="datetimeFigureOut">
              <a:rPr lang="en-TH" smtClean="0"/>
              <a:t>4/17/26</a:t>
            </a:fld>
            <a:endParaRPr lang="en-TH"/>
          </a:p>
        </p:txBody>
      </p:sp>
      <p:sp>
        <p:nvSpPr>
          <p:cNvPr id="5" name="Footer Placeholder 4"/>
          <p:cNvSpPr>
            <a:spLocks noGrp="1"/>
          </p:cNvSpPr>
          <p:nvPr>
            <p:ph type="ftr" sz="quarter" idx="11"/>
          </p:nvPr>
        </p:nvSpPr>
        <p:spPr/>
        <p:txBody>
          <a:bodyPr/>
          <a:lstStyle/>
          <a:p>
            <a:endParaRPr lang="en-TH"/>
          </a:p>
        </p:txBody>
      </p:sp>
      <p:sp>
        <p:nvSpPr>
          <p:cNvPr id="6" name="Slide Number Placeholder 5"/>
          <p:cNvSpPr>
            <a:spLocks noGrp="1"/>
          </p:cNvSpPr>
          <p:nvPr>
            <p:ph type="sldNum" sz="quarter" idx="12"/>
          </p:nvPr>
        </p:nvSpPr>
        <p:spPr/>
        <p:txBody>
          <a:bodyPr/>
          <a:lstStyle/>
          <a:p>
            <a:fld id="{C7984648-85F3-4647-A455-00C3B7D0183C}" type="slidenum">
              <a:rPr lang="en-TH" smtClean="0"/>
              <a:t>‹#›</a:t>
            </a:fld>
            <a:endParaRPr lang="en-TH"/>
          </a:p>
        </p:txBody>
      </p:sp>
    </p:spTree>
    <p:extLst>
      <p:ext uri="{BB962C8B-B14F-4D97-AF65-F5344CB8AC3E}">
        <p14:creationId xmlns:p14="http://schemas.microsoft.com/office/powerpoint/2010/main" val="698745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87CBA2C-BEE8-AE42-B6E5-CF9F05129BA3}" type="datetimeFigureOut">
              <a:rPr lang="en-TH" smtClean="0"/>
              <a:t>4/17/26</a:t>
            </a:fld>
            <a:endParaRPr lang="en-TH"/>
          </a:p>
        </p:txBody>
      </p:sp>
      <p:sp>
        <p:nvSpPr>
          <p:cNvPr id="5" name="Footer Placeholder 4"/>
          <p:cNvSpPr>
            <a:spLocks noGrp="1"/>
          </p:cNvSpPr>
          <p:nvPr>
            <p:ph type="ftr" sz="quarter" idx="11"/>
          </p:nvPr>
        </p:nvSpPr>
        <p:spPr/>
        <p:txBody>
          <a:bodyPr/>
          <a:lstStyle/>
          <a:p>
            <a:endParaRPr lang="en-TH"/>
          </a:p>
        </p:txBody>
      </p:sp>
      <p:sp>
        <p:nvSpPr>
          <p:cNvPr id="6" name="Slide Number Placeholder 5"/>
          <p:cNvSpPr>
            <a:spLocks noGrp="1"/>
          </p:cNvSpPr>
          <p:nvPr>
            <p:ph type="sldNum" sz="quarter" idx="12"/>
          </p:nvPr>
        </p:nvSpPr>
        <p:spPr/>
        <p:txBody>
          <a:bodyPr/>
          <a:lstStyle/>
          <a:p>
            <a:fld id="{C7984648-85F3-4647-A455-00C3B7D0183C}" type="slidenum">
              <a:rPr lang="en-TH" smtClean="0"/>
              <a:t>‹#›</a:t>
            </a:fld>
            <a:endParaRPr lang="en-TH"/>
          </a:p>
        </p:txBody>
      </p:sp>
    </p:spTree>
    <p:extLst>
      <p:ext uri="{BB962C8B-B14F-4D97-AF65-F5344CB8AC3E}">
        <p14:creationId xmlns:p14="http://schemas.microsoft.com/office/powerpoint/2010/main" val="24558489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4/17/26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867347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587CBA2C-BEE8-AE42-B6E5-CF9F05129BA3}" type="datetimeFigureOut">
              <a:rPr lang="en-TH" smtClean="0"/>
              <a:t>4/17/26</a:t>
            </a:fld>
            <a:endParaRPr lang="en-TH"/>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TH"/>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C7984648-85F3-4647-A455-00C3B7D0183C}" type="slidenum">
              <a:rPr lang="en-TH" smtClean="0"/>
              <a:t>‹#›</a:t>
            </a:fld>
            <a:endParaRPr lang="en-TH"/>
          </a:p>
        </p:txBody>
      </p:sp>
    </p:spTree>
    <p:extLst>
      <p:ext uri="{BB962C8B-B14F-4D97-AF65-F5344CB8AC3E}">
        <p14:creationId xmlns:p14="http://schemas.microsoft.com/office/powerpoint/2010/main" val="141481433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sv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rgbClr val="F4806B">
                <a:alpha val="100000"/>
              </a:srgbClr>
            </a:gs>
            <a:gs pos="50000">
              <a:srgbClr val="F4806B">
                <a:alpha val="100000"/>
              </a:srgbClr>
            </a:gs>
            <a:gs pos="100000">
              <a:srgbClr val="FEC383">
                <a:alpha val="100000"/>
              </a:srgb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1143000" y="4777158"/>
            <a:ext cx="736600" cy="38100"/>
          </a:xfrm>
          <a:prstGeom prst="rect">
            <a:avLst/>
          </a:prstGeom>
          <a:solidFill>
            <a:srgbClr val="FFFFFF"/>
          </a:solidFill>
        </p:spPr>
      </p:sp>
      <p:sp>
        <p:nvSpPr>
          <p:cNvPr id="3" name="TextBox 3"/>
          <p:cNvSpPr txBox="1"/>
          <p:nvPr/>
        </p:nvSpPr>
        <p:spPr>
          <a:xfrm>
            <a:off x="981636" y="684480"/>
            <a:ext cx="8370691" cy="2667397"/>
          </a:xfrm>
          <a:prstGeom prst="rect">
            <a:avLst/>
          </a:prstGeom>
        </p:spPr>
        <p:txBody>
          <a:bodyPr lIns="0" tIns="0" rIns="0" bIns="0" rtlCol="0" anchor="t">
            <a:spAutoFit/>
          </a:bodyPr>
          <a:lstStyle/>
          <a:p>
            <a:pPr defTabSz="609630">
              <a:lnSpc>
                <a:spcPts val="10401"/>
              </a:lnSpc>
            </a:pPr>
            <a:r>
              <a:rPr lang="en-US" sz="8667" b="1" dirty="0">
                <a:solidFill>
                  <a:srgbClr val="6E0F2D"/>
                </a:solidFill>
                <a:latin typeface="Open Sans"/>
                <a:ea typeface="Open Sans"/>
                <a:cs typeface="Open Sans"/>
                <a:sym typeface="Open Sans"/>
              </a:rPr>
              <a:t>Walking with the Risen Lord</a:t>
            </a:r>
          </a:p>
        </p:txBody>
      </p:sp>
      <p:sp>
        <p:nvSpPr>
          <p:cNvPr id="4" name="TextBox 4"/>
          <p:cNvSpPr txBox="1"/>
          <p:nvPr/>
        </p:nvSpPr>
        <p:spPr>
          <a:xfrm>
            <a:off x="1143001" y="3754614"/>
            <a:ext cx="8370691" cy="417294"/>
          </a:xfrm>
          <a:prstGeom prst="rect">
            <a:avLst/>
          </a:prstGeom>
        </p:spPr>
        <p:txBody>
          <a:bodyPr lIns="0" tIns="0" rIns="0" bIns="0" rtlCol="0" anchor="t">
            <a:spAutoFit/>
          </a:bodyPr>
          <a:lstStyle/>
          <a:p>
            <a:pPr defTabSz="609630">
              <a:lnSpc>
                <a:spcPts val="3080"/>
              </a:lnSpc>
              <a:spcBef>
                <a:spcPct val="0"/>
              </a:spcBef>
            </a:pPr>
            <a:r>
              <a:rPr lang="en-US" sz="3600" b="1" dirty="0">
                <a:solidFill>
                  <a:srgbClr val="6E0F2D"/>
                </a:solidFill>
                <a:latin typeface="Open Sans Light"/>
                <a:ea typeface="Open Sans Light"/>
                <a:cs typeface="Open Sans Light"/>
                <a:sym typeface="Open Sans Light"/>
              </a:rPr>
              <a:t>Luke 24:13-35</a:t>
            </a:r>
          </a:p>
        </p:txBody>
      </p:sp>
      <p:pic>
        <p:nvPicPr>
          <p:cNvPr id="2050" name="Picture 2">
            <a:extLst>
              <a:ext uri="{FF2B5EF4-FFF2-40B4-BE49-F238E27FC236}">
                <a16:creationId xmlns:a16="http://schemas.microsoft.com/office/drawing/2014/main" id="{E44E23A3-F5F1-CE72-1496-CA97F35790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21789" y="194040"/>
            <a:ext cx="2767012" cy="397786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D10942F-8F7A-2A30-5D6B-5E006FB22036}"/>
              </a:ext>
            </a:extLst>
          </p:cNvPr>
          <p:cNvSpPr txBox="1"/>
          <p:nvPr/>
        </p:nvSpPr>
        <p:spPr>
          <a:xfrm>
            <a:off x="161365" y="161365"/>
            <a:ext cx="11758108" cy="6771084"/>
          </a:xfrm>
          <a:prstGeom prst="rect">
            <a:avLst/>
          </a:prstGeom>
          <a:noFill/>
        </p:spPr>
        <p:txBody>
          <a:bodyPr wrap="square">
            <a:spAutoFit/>
          </a:bodyPr>
          <a:lstStyle/>
          <a:p>
            <a:pPr algn="just"/>
            <a:r>
              <a:rPr lang="en-SG" sz="3100" b="1" kern="0" baseline="30000" dirty="0">
                <a:solidFill>
                  <a:srgbClr val="000000"/>
                </a:solidFill>
                <a:effectLst/>
                <a:ea typeface="Times New Roman" panose="02020603050405020304" pitchFamily="18" charset="0"/>
              </a:rPr>
              <a:t>13 </a:t>
            </a:r>
            <a:r>
              <a:rPr lang="en-SG" sz="3100" b="1" kern="0" dirty="0">
                <a:solidFill>
                  <a:srgbClr val="000000"/>
                </a:solidFill>
                <a:effectLst/>
                <a:ea typeface="Times New Roman" panose="02020603050405020304" pitchFamily="18" charset="0"/>
              </a:rPr>
              <a:t>That very day two of them were going to a village named Emmaus, about seven miles from Jerusalem, </a:t>
            </a:r>
            <a:r>
              <a:rPr lang="en-SG" sz="3100" b="1" kern="0" baseline="30000" dirty="0">
                <a:solidFill>
                  <a:srgbClr val="000000"/>
                </a:solidFill>
                <a:effectLst/>
                <a:ea typeface="Times New Roman" panose="02020603050405020304" pitchFamily="18" charset="0"/>
              </a:rPr>
              <a:t>14 </a:t>
            </a:r>
            <a:r>
              <a:rPr lang="en-SG" sz="3100" b="1" kern="0" dirty="0">
                <a:solidFill>
                  <a:srgbClr val="000000"/>
                </a:solidFill>
                <a:effectLst/>
                <a:ea typeface="Times New Roman" panose="02020603050405020304" pitchFamily="18" charset="0"/>
              </a:rPr>
              <a:t>and they were talking with each other about all these things that had happened. </a:t>
            </a:r>
            <a:r>
              <a:rPr lang="en-SG" sz="3100" b="1" kern="0" baseline="30000" dirty="0">
                <a:solidFill>
                  <a:srgbClr val="000000"/>
                </a:solidFill>
                <a:effectLst/>
                <a:ea typeface="Times New Roman" panose="02020603050405020304" pitchFamily="18" charset="0"/>
              </a:rPr>
              <a:t>15 </a:t>
            </a:r>
            <a:r>
              <a:rPr lang="en-SG" sz="3100" b="1" kern="0" dirty="0">
                <a:solidFill>
                  <a:srgbClr val="000000"/>
                </a:solidFill>
                <a:effectLst/>
                <a:ea typeface="Times New Roman" panose="02020603050405020304" pitchFamily="18" charset="0"/>
              </a:rPr>
              <a:t>While they were talking and discussing together, Jesus himself drew near and went with them. </a:t>
            </a:r>
            <a:r>
              <a:rPr lang="en-SG" sz="3100" b="1" kern="0" baseline="30000" dirty="0">
                <a:solidFill>
                  <a:srgbClr val="000000"/>
                </a:solidFill>
                <a:effectLst/>
                <a:ea typeface="Times New Roman" panose="02020603050405020304" pitchFamily="18" charset="0"/>
              </a:rPr>
              <a:t>16 </a:t>
            </a:r>
            <a:r>
              <a:rPr lang="en-SG" sz="3100" b="1" kern="0" dirty="0">
                <a:solidFill>
                  <a:srgbClr val="000000"/>
                </a:solidFill>
                <a:effectLst/>
                <a:ea typeface="Times New Roman" panose="02020603050405020304" pitchFamily="18" charset="0"/>
              </a:rPr>
              <a:t>But their eyes were kept from recognizing him. </a:t>
            </a:r>
            <a:r>
              <a:rPr lang="en-SG" sz="3100" b="1" kern="0" baseline="30000" dirty="0">
                <a:solidFill>
                  <a:srgbClr val="000000"/>
                </a:solidFill>
                <a:effectLst/>
                <a:ea typeface="Times New Roman" panose="02020603050405020304" pitchFamily="18" charset="0"/>
              </a:rPr>
              <a:t>17 </a:t>
            </a:r>
            <a:r>
              <a:rPr lang="en-SG" sz="3100" b="1" kern="0" dirty="0">
                <a:solidFill>
                  <a:srgbClr val="000000"/>
                </a:solidFill>
                <a:effectLst/>
                <a:ea typeface="Times New Roman" panose="02020603050405020304" pitchFamily="18" charset="0"/>
              </a:rPr>
              <a:t>And he said to them, “What is this conversation that you are holding with each other as you walk?” And they stood still, looking sad. </a:t>
            </a:r>
            <a:r>
              <a:rPr lang="en-SG" sz="3100" b="1" kern="0" baseline="30000" dirty="0">
                <a:solidFill>
                  <a:srgbClr val="000000"/>
                </a:solidFill>
                <a:effectLst/>
                <a:ea typeface="Times New Roman" panose="02020603050405020304" pitchFamily="18" charset="0"/>
              </a:rPr>
              <a:t>18 </a:t>
            </a:r>
            <a:r>
              <a:rPr lang="en-SG" sz="3100" b="1" kern="0" dirty="0">
                <a:solidFill>
                  <a:srgbClr val="000000"/>
                </a:solidFill>
                <a:effectLst/>
                <a:ea typeface="Times New Roman" panose="02020603050405020304" pitchFamily="18" charset="0"/>
              </a:rPr>
              <a:t>Then one of them, named Cleopas, answered him, “Are you the only visitor to Jerusalem who does not know the things that have happened there in these days?” </a:t>
            </a:r>
            <a:r>
              <a:rPr lang="en-SG" sz="3100" b="1" kern="0" baseline="30000" dirty="0">
                <a:solidFill>
                  <a:srgbClr val="000000"/>
                </a:solidFill>
                <a:effectLst/>
                <a:ea typeface="Times New Roman" panose="02020603050405020304" pitchFamily="18" charset="0"/>
              </a:rPr>
              <a:t>19 </a:t>
            </a:r>
            <a:r>
              <a:rPr lang="en-SG" sz="3100" b="1" kern="0" dirty="0">
                <a:solidFill>
                  <a:srgbClr val="000000"/>
                </a:solidFill>
                <a:effectLst/>
                <a:ea typeface="Times New Roman" panose="02020603050405020304" pitchFamily="18" charset="0"/>
              </a:rPr>
              <a:t>And he said to them, “What things?” And they said to him, “Concerning Jesus of Nazareth, a man who was a prophet mighty in deed and word before God and all the people, </a:t>
            </a:r>
            <a:r>
              <a:rPr lang="en-SG" sz="3100" b="1" kern="0" baseline="30000" dirty="0">
                <a:solidFill>
                  <a:srgbClr val="000000"/>
                </a:solidFill>
                <a:effectLst/>
                <a:ea typeface="Times New Roman" panose="02020603050405020304" pitchFamily="18" charset="0"/>
              </a:rPr>
              <a:t>20 </a:t>
            </a:r>
            <a:r>
              <a:rPr lang="en-SG" sz="3100" b="1" kern="0" dirty="0">
                <a:solidFill>
                  <a:srgbClr val="000000"/>
                </a:solidFill>
                <a:effectLst/>
                <a:ea typeface="Times New Roman" panose="02020603050405020304" pitchFamily="18" charset="0"/>
              </a:rPr>
              <a:t>and how our chief priests and rulers delivered him up to be condemned to death, and crucified him. </a:t>
            </a:r>
            <a:r>
              <a:rPr lang="en-SG" sz="3100" b="1" dirty="0">
                <a:effectLst/>
              </a:rPr>
              <a:t> </a:t>
            </a:r>
            <a:endParaRPr lang="en-US" sz="3100" b="1" dirty="0"/>
          </a:p>
        </p:txBody>
      </p:sp>
    </p:spTree>
    <p:extLst>
      <p:ext uri="{BB962C8B-B14F-4D97-AF65-F5344CB8AC3E}">
        <p14:creationId xmlns:p14="http://schemas.microsoft.com/office/powerpoint/2010/main" val="20247865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69C7FC-D13E-1120-4FE7-94EAE411B699}"/>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544C4834-DC6E-B8AA-FA8F-3DAA01B2399D}"/>
              </a:ext>
            </a:extLst>
          </p:cNvPr>
          <p:cNvSpPr txBox="1"/>
          <p:nvPr/>
        </p:nvSpPr>
        <p:spPr>
          <a:xfrm>
            <a:off x="6378470" y="2111406"/>
            <a:ext cx="5476457" cy="2658292"/>
          </a:xfrm>
          <a:prstGeom prst="rect">
            <a:avLst/>
          </a:prstGeom>
        </p:spPr>
        <p:txBody>
          <a:bodyPr wrap="square" lIns="0" tIns="0" rIns="0" bIns="0" rtlCol="0" anchor="t">
            <a:spAutoFit/>
          </a:bodyPr>
          <a:lstStyle/>
          <a:p>
            <a:pPr marL="571500" indent="-571500" defTabSz="609630">
              <a:lnSpc>
                <a:spcPts val="7200"/>
              </a:lnSpc>
              <a:buFont typeface="Arial" panose="020B0604020202020204" pitchFamily="34" charset="0"/>
              <a:buChar char="•"/>
            </a:pPr>
            <a:r>
              <a:rPr lang="en-US" sz="3600" b="1" dirty="0">
                <a:solidFill>
                  <a:srgbClr val="2E2E2E"/>
                </a:solidFill>
                <a:latin typeface="Open Sans"/>
                <a:ea typeface="Open Sans"/>
                <a:cs typeface="Open Sans"/>
                <a:sym typeface="Open Sans"/>
              </a:rPr>
              <a:t>Vs 13</a:t>
            </a:r>
          </a:p>
          <a:p>
            <a:pPr defTabSz="609630">
              <a:lnSpc>
                <a:spcPts val="7200"/>
              </a:lnSpc>
            </a:pPr>
            <a:r>
              <a:rPr lang="en-US" sz="3600" b="1" dirty="0">
                <a:solidFill>
                  <a:srgbClr val="2E2E2E"/>
                </a:solidFill>
                <a:latin typeface="Open Sans"/>
                <a:ea typeface="Open Sans"/>
                <a:cs typeface="Open Sans"/>
                <a:sym typeface="Open Sans"/>
              </a:rPr>
              <a:t>Where were the two of them going, and why?</a:t>
            </a:r>
          </a:p>
        </p:txBody>
      </p:sp>
      <p:sp>
        <p:nvSpPr>
          <p:cNvPr id="3" name="AutoShape 3">
            <a:extLst>
              <a:ext uri="{FF2B5EF4-FFF2-40B4-BE49-F238E27FC236}">
                <a16:creationId xmlns:a16="http://schemas.microsoft.com/office/drawing/2014/main" id="{4AC8D804-56BA-43C7-6E1F-97F7F2C1C14B}"/>
              </a:ext>
              <a:ext uri="{C183D7F6-B498-43B3-948B-1728B52AA6E4}">
                <adec:decorative xmlns:adec="http://schemas.microsoft.com/office/drawing/2017/decorative" val="1"/>
              </a:ext>
            </a:extLst>
          </p:cNvPr>
          <p:cNvSpPr/>
          <p:nvPr/>
        </p:nvSpPr>
        <p:spPr>
          <a:xfrm>
            <a:off x="6378470" y="2261579"/>
            <a:ext cx="736600" cy="38100"/>
          </a:xfrm>
          <a:prstGeom prst="rect">
            <a:avLst/>
          </a:prstGeom>
          <a:solidFill>
            <a:srgbClr val="F4806B"/>
          </a:solidFill>
        </p:spPr>
      </p:sp>
      <p:pic>
        <p:nvPicPr>
          <p:cNvPr id="4" name="Picture 2" descr="Bible Map: Road to Emmaus">
            <a:extLst>
              <a:ext uri="{FF2B5EF4-FFF2-40B4-BE49-F238E27FC236}">
                <a16:creationId xmlns:a16="http://schemas.microsoft.com/office/drawing/2014/main" id="{E05DC194-3BE2-B432-53AA-646249F8E5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680038" cy="6885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17669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378470" y="2111406"/>
            <a:ext cx="5476457" cy="3581622"/>
          </a:xfrm>
          <a:prstGeom prst="rect">
            <a:avLst/>
          </a:prstGeom>
        </p:spPr>
        <p:txBody>
          <a:bodyPr wrap="square" lIns="0" tIns="0" rIns="0" bIns="0" rtlCol="0" anchor="t">
            <a:spAutoFit/>
          </a:bodyPr>
          <a:lstStyle/>
          <a:p>
            <a:pPr marL="571500" indent="-571500" defTabSz="609630">
              <a:lnSpc>
                <a:spcPts val="7200"/>
              </a:lnSpc>
              <a:buFont typeface="Arial" panose="020B0604020202020204" pitchFamily="34" charset="0"/>
              <a:buChar char="•"/>
            </a:pPr>
            <a:r>
              <a:rPr lang="en-US" sz="3600" b="1" dirty="0">
                <a:solidFill>
                  <a:srgbClr val="2E2E2E"/>
                </a:solidFill>
                <a:latin typeface="Open Sans"/>
                <a:ea typeface="Open Sans"/>
                <a:cs typeface="Open Sans"/>
                <a:sym typeface="Open Sans"/>
              </a:rPr>
              <a:t>Vs 14-17</a:t>
            </a:r>
          </a:p>
          <a:p>
            <a:pPr defTabSz="609630">
              <a:lnSpc>
                <a:spcPts val="7200"/>
              </a:lnSpc>
            </a:pPr>
            <a:r>
              <a:rPr lang="en-US" sz="3600" b="1" dirty="0">
                <a:solidFill>
                  <a:srgbClr val="2E2E2E"/>
                </a:solidFill>
                <a:latin typeface="Open Sans"/>
                <a:ea typeface="Open Sans"/>
                <a:cs typeface="Open Sans"/>
                <a:sym typeface="Open Sans"/>
              </a:rPr>
              <a:t>“Their eyes were kept from recognizing him.”</a:t>
            </a:r>
          </a:p>
          <a:p>
            <a:pPr defTabSz="609630">
              <a:lnSpc>
                <a:spcPts val="7200"/>
              </a:lnSpc>
            </a:pPr>
            <a:r>
              <a:rPr lang="en-US" sz="3600" b="1" dirty="0">
                <a:solidFill>
                  <a:srgbClr val="2E2E2E"/>
                </a:solidFill>
                <a:latin typeface="Open Sans"/>
                <a:ea typeface="Open Sans"/>
                <a:cs typeface="Open Sans"/>
                <a:sym typeface="Open Sans"/>
              </a:rPr>
              <a:t>Why?</a:t>
            </a:r>
          </a:p>
        </p:txBody>
      </p:sp>
      <p:sp>
        <p:nvSpPr>
          <p:cNvPr id="3" name="AutoShape 3">
            <a:extLst>
              <a:ext uri="{C183D7F6-B498-43B3-948B-1728B52AA6E4}">
                <adec:decorative xmlns:adec="http://schemas.microsoft.com/office/drawing/2017/decorative" val="1"/>
              </a:ext>
            </a:extLst>
          </p:cNvPr>
          <p:cNvSpPr/>
          <p:nvPr/>
        </p:nvSpPr>
        <p:spPr>
          <a:xfrm>
            <a:off x="6378470" y="2261579"/>
            <a:ext cx="736600" cy="38100"/>
          </a:xfrm>
          <a:prstGeom prst="rect">
            <a:avLst/>
          </a:prstGeom>
          <a:solidFill>
            <a:srgbClr val="F4806B"/>
          </a:solidFill>
        </p:spPr>
      </p:sp>
      <p:pic>
        <p:nvPicPr>
          <p:cNvPr id="2050" name="Picture 2" descr="Was the Road to Emmaus a Mental Breakdown? | Catholic Answers Podcasts">
            <a:extLst>
              <a:ext uri="{FF2B5EF4-FFF2-40B4-BE49-F238E27FC236}">
                <a16:creationId xmlns:a16="http://schemas.microsoft.com/office/drawing/2014/main" id="{58C097D0-4851-BDF2-13A5-C567EB1756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651" y="-1"/>
            <a:ext cx="6188651" cy="681990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05A7F-ED02-A0C3-606C-52B7FFD932F1}"/>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6896F482-E7B5-5126-A2EA-4AB02724DF33}"/>
              </a:ext>
            </a:extLst>
          </p:cNvPr>
          <p:cNvSpPr txBox="1"/>
          <p:nvPr/>
        </p:nvSpPr>
        <p:spPr>
          <a:xfrm>
            <a:off x="6378470" y="2111406"/>
            <a:ext cx="5476457" cy="2658292"/>
          </a:xfrm>
          <a:prstGeom prst="rect">
            <a:avLst/>
          </a:prstGeom>
        </p:spPr>
        <p:txBody>
          <a:bodyPr wrap="square" lIns="0" tIns="0" rIns="0" bIns="0" rtlCol="0" anchor="t">
            <a:spAutoFit/>
          </a:bodyPr>
          <a:lstStyle/>
          <a:p>
            <a:pPr marL="571500" indent="-571500" defTabSz="609630">
              <a:lnSpc>
                <a:spcPts val="7200"/>
              </a:lnSpc>
              <a:buFont typeface="Arial" panose="020B0604020202020204" pitchFamily="34" charset="0"/>
              <a:buChar char="•"/>
            </a:pPr>
            <a:r>
              <a:rPr lang="en-US" sz="3600" b="1" dirty="0">
                <a:solidFill>
                  <a:srgbClr val="2E2E2E"/>
                </a:solidFill>
                <a:latin typeface="Open Sans"/>
                <a:ea typeface="Open Sans"/>
                <a:cs typeface="Open Sans"/>
                <a:sym typeface="Open Sans"/>
              </a:rPr>
              <a:t>Vs 18</a:t>
            </a:r>
          </a:p>
          <a:p>
            <a:pPr defTabSz="609630">
              <a:lnSpc>
                <a:spcPts val="7200"/>
              </a:lnSpc>
            </a:pPr>
            <a:r>
              <a:rPr lang="en-US" sz="3600" b="1" dirty="0">
                <a:solidFill>
                  <a:srgbClr val="2E2E2E"/>
                </a:solidFill>
                <a:latin typeface="Open Sans"/>
                <a:ea typeface="Open Sans"/>
                <a:cs typeface="Open Sans"/>
                <a:sym typeface="Open Sans"/>
              </a:rPr>
              <a:t>How could you not know?</a:t>
            </a:r>
          </a:p>
        </p:txBody>
      </p:sp>
      <p:sp>
        <p:nvSpPr>
          <p:cNvPr id="3" name="AutoShape 3">
            <a:extLst>
              <a:ext uri="{FF2B5EF4-FFF2-40B4-BE49-F238E27FC236}">
                <a16:creationId xmlns:a16="http://schemas.microsoft.com/office/drawing/2014/main" id="{2A467DE4-2EA6-B908-C922-681B1323CB8E}"/>
              </a:ext>
              <a:ext uri="{C183D7F6-B498-43B3-948B-1728B52AA6E4}">
                <adec:decorative xmlns:adec="http://schemas.microsoft.com/office/drawing/2017/decorative" val="1"/>
              </a:ext>
            </a:extLst>
          </p:cNvPr>
          <p:cNvSpPr/>
          <p:nvPr/>
        </p:nvSpPr>
        <p:spPr>
          <a:xfrm>
            <a:off x="6378470" y="2261579"/>
            <a:ext cx="736600" cy="38100"/>
          </a:xfrm>
          <a:prstGeom prst="rect">
            <a:avLst/>
          </a:prstGeom>
          <a:solidFill>
            <a:srgbClr val="F4806B"/>
          </a:solidFill>
        </p:spPr>
      </p:sp>
      <p:pic>
        <p:nvPicPr>
          <p:cNvPr id="2050" name="Picture 2" descr="Was the Road to Emmaus a Mental Breakdown? | Catholic Answers Podcasts">
            <a:extLst>
              <a:ext uri="{FF2B5EF4-FFF2-40B4-BE49-F238E27FC236}">
                <a16:creationId xmlns:a16="http://schemas.microsoft.com/office/drawing/2014/main" id="{398F3DCE-B110-6E2F-D377-78174D5C5E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651" y="-1"/>
            <a:ext cx="6188651" cy="68199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70878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76CC60-50C0-ADA5-5334-80DA99C838D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63B5430-2F5D-4742-648D-487665D60F8C}"/>
              </a:ext>
            </a:extLst>
          </p:cNvPr>
          <p:cNvSpPr txBox="1"/>
          <p:nvPr/>
        </p:nvSpPr>
        <p:spPr>
          <a:xfrm>
            <a:off x="216946" y="268942"/>
            <a:ext cx="11758108" cy="6494085"/>
          </a:xfrm>
          <a:prstGeom prst="rect">
            <a:avLst/>
          </a:prstGeom>
          <a:noFill/>
        </p:spPr>
        <p:txBody>
          <a:bodyPr wrap="square">
            <a:spAutoFit/>
          </a:bodyPr>
          <a:lstStyle/>
          <a:p>
            <a:pPr algn="just"/>
            <a:r>
              <a:rPr lang="en-SG" sz="3200" b="1" baseline="30000" dirty="0">
                <a:ea typeface="Segoe UI Historic" panose="020B0502040204020203" pitchFamily="34" charset="0"/>
                <a:cs typeface="Segoe UI Historic" panose="020B0502040204020203" pitchFamily="34" charset="0"/>
              </a:rPr>
              <a:t>21 </a:t>
            </a:r>
            <a:r>
              <a:rPr lang="en-SG" sz="3200" b="1" dirty="0">
                <a:ea typeface="Segoe UI Historic" panose="020B0502040204020203" pitchFamily="34" charset="0"/>
                <a:cs typeface="Segoe UI Historic" panose="020B0502040204020203" pitchFamily="34" charset="0"/>
              </a:rPr>
              <a:t>But we had hoped that he was the one to redeem Israel. Yes, and besides all this, it is now the third day since these things happened. </a:t>
            </a:r>
            <a:r>
              <a:rPr lang="en-SG" sz="3200" b="1" baseline="30000" dirty="0">
                <a:ea typeface="Segoe UI Historic" panose="020B0502040204020203" pitchFamily="34" charset="0"/>
                <a:cs typeface="Segoe UI Historic" panose="020B0502040204020203" pitchFamily="34" charset="0"/>
              </a:rPr>
              <a:t>22 </a:t>
            </a:r>
            <a:r>
              <a:rPr lang="en-SG" sz="3200" b="1" dirty="0">
                <a:ea typeface="Segoe UI Historic" panose="020B0502040204020203" pitchFamily="34" charset="0"/>
                <a:cs typeface="Segoe UI Historic" panose="020B0502040204020203" pitchFamily="34" charset="0"/>
              </a:rPr>
              <a:t>Moreover, some women of our company amazed us. They were at the tomb early in the morning, </a:t>
            </a:r>
            <a:r>
              <a:rPr lang="en-SG" sz="3200" b="1" baseline="30000" dirty="0">
                <a:ea typeface="Segoe UI Historic" panose="020B0502040204020203" pitchFamily="34" charset="0"/>
                <a:cs typeface="Segoe UI Historic" panose="020B0502040204020203" pitchFamily="34" charset="0"/>
              </a:rPr>
              <a:t>23 </a:t>
            </a:r>
            <a:r>
              <a:rPr lang="en-SG" sz="3200" b="1" dirty="0">
                <a:ea typeface="Segoe UI Historic" panose="020B0502040204020203" pitchFamily="34" charset="0"/>
                <a:cs typeface="Segoe UI Historic" panose="020B0502040204020203" pitchFamily="34" charset="0"/>
              </a:rPr>
              <a:t>and when they did not find his body, they came back saying that they had even seen a vision of angels, who said that he was alive. </a:t>
            </a:r>
            <a:r>
              <a:rPr lang="en-SG" sz="3200" b="1" baseline="30000" dirty="0">
                <a:ea typeface="Segoe UI Historic" panose="020B0502040204020203" pitchFamily="34" charset="0"/>
                <a:cs typeface="Segoe UI Historic" panose="020B0502040204020203" pitchFamily="34" charset="0"/>
              </a:rPr>
              <a:t>24 </a:t>
            </a:r>
            <a:r>
              <a:rPr lang="en-SG" sz="3200" b="1" dirty="0">
                <a:ea typeface="Segoe UI Historic" panose="020B0502040204020203" pitchFamily="34" charset="0"/>
                <a:cs typeface="Segoe UI Historic" panose="020B0502040204020203" pitchFamily="34" charset="0"/>
              </a:rPr>
              <a:t>Some of those who were with us went to the tomb and found it just as the women had said, but him they did not see.” </a:t>
            </a:r>
            <a:r>
              <a:rPr lang="en-SG" sz="3200" b="1" baseline="30000" dirty="0">
                <a:ea typeface="Segoe UI Historic" panose="020B0502040204020203" pitchFamily="34" charset="0"/>
                <a:cs typeface="Segoe UI Historic" panose="020B0502040204020203" pitchFamily="34" charset="0"/>
              </a:rPr>
              <a:t>25 </a:t>
            </a:r>
            <a:r>
              <a:rPr lang="en-SG" sz="3200" b="1" dirty="0">
                <a:ea typeface="Segoe UI Historic" panose="020B0502040204020203" pitchFamily="34" charset="0"/>
                <a:cs typeface="Segoe UI Historic" panose="020B0502040204020203" pitchFamily="34" charset="0"/>
              </a:rPr>
              <a:t>And he said to them, “O foolish ones, and slow of heart to believe all that the prophets have spoken! </a:t>
            </a:r>
            <a:r>
              <a:rPr lang="en-SG" sz="3200" b="1" baseline="30000" dirty="0">
                <a:ea typeface="Segoe UI Historic" panose="020B0502040204020203" pitchFamily="34" charset="0"/>
                <a:cs typeface="Segoe UI Historic" panose="020B0502040204020203" pitchFamily="34" charset="0"/>
              </a:rPr>
              <a:t>26 </a:t>
            </a:r>
            <a:r>
              <a:rPr lang="en-SG" sz="3200" b="1" dirty="0">
                <a:ea typeface="Segoe UI Historic" panose="020B0502040204020203" pitchFamily="34" charset="0"/>
                <a:cs typeface="Segoe UI Historic" panose="020B0502040204020203" pitchFamily="34" charset="0"/>
              </a:rPr>
              <a:t>Was it not necessary that the Christ should suffer these things and enter into his glory?” </a:t>
            </a:r>
            <a:r>
              <a:rPr lang="en-SG" sz="3200" b="1" baseline="30000" dirty="0">
                <a:ea typeface="Segoe UI Historic" panose="020B0502040204020203" pitchFamily="34" charset="0"/>
                <a:cs typeface="Segoe UI Historic" panose="020B0502040204020203" pitchFamily="34" charset="0"/>
              </a:rPr>
              <a:t>27 </a:t>
            </a:r>
            <a:r>
              <a:rPr lang="en-SG" sz="3200" b="1" dirty="0">
                <a:ea typeface="Segoe UI Historic" panose="020B0502040204020203" pitchFamily="34" charset="0"/>
                <a:cs typeface="Segoe UI Historic" panose="020B0502040204020203" pitchFamily="34" charset="0"/>
              </a:rPr>
              <a:t>And beginning with Moses and all the Prophets, he interpreted to them in all the Scriptures the things concerning himself. </a:t>
            </a:r>
            <a:endParaRPr lang="en-US" sz="3200" b="1" dirty="0">
              <a:ea typeface="Segoe UI Historic" panose="020B0502040204020203" pitchFamily="34" charset="0"/>
              <a:cs typeface="Segoe UI Historic" panose="020B0502040204020203" pitchFamily="34" charset="0"/>
            </a:endParaRPr>
          </a:p>
        </p:txBody>
      </p:sp>
    </p:spTree>
    <p:extLst>
      <p:ext uri="{BB962C8B-B14F-4D97-AF65-F5344CB8AC3E}">
        <p14:creationId xmlns:p14="http://schemas.microsoft.com/office/powerpoint/2010/main" val="33613870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661DAB-FDB3-9B06-AE58-ADBAD1E02974}"/>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25450DA6-EB8F-85D4-0B0D-0B3D4C838B45}"/>
              </a:ext>
            </a:extLst>
          </p:cNvPr>
          <p:cNvSpPr txBox="1"/>
          <p:nvPr/>
        </p:nvSpPr>
        <p:spPr>
          <a:xfrm>
            <a:off x="6378470" y="2111406"/>
            <a:ext cx="5691610" cy="5428281"/>
          </a:xfrm>
          <a:prstGeom prst="rect">
            <a:avLst/>
          </a:prstGeom>
        </p:spPr>
        <p:txBody>
          <a:bodyPr wrap="square" lIns="0" tIns="0" rIns="0" bIns="0" rtlCol="0" anchor="t">
            <a:spAutoFit/>
          </a:bodyPr>
          <a:lstStyle/>
          <a:p>
            <a:pPr marL="571500" indent="-571500" defTabSz="609630">
              <a:lnSpc>
                <a:spcPts val="7200"/>
              </a:lnSpc>
              <a:buFont typeface="Arial" panose="020B0604020202020204" pitchFamily="34" charset="0"/>
              <a:buChar char="•"/>
            </a:pPr>
            <a:r>
              <a:rPr lang="en-US" sz="3600" b="1" dirty="0">
                <a:solidFill>
                  <a:srgbClr val="2E2E2E"/>
                </a:solidFill>
                <a:latin typeface="Open Sans"/>
                <a:ea typeface="Open Sans"/>
                <a:cs typeface="Open Sans"/>
                <a:sym typeface="Open Sans"/>
              </a:rPr>
              <a:t>Vs 21 – 24</a:t>
            </a:r>
          </a:p>
          <a:p>
            <a:pPr marL="571500" indent="-571500" defTabSz="609630">
              <a:lnSpc>
                <a:spcPts val="7200"/>
              </a:lnSpc>
              <a:buFont typeface="Arial" panose="020B0604020202020204" pitchFamily="34" charset="0"/>
              <a:buChar char="•"/>
            </a:pPr>
            <a:r>
              <a:rPr lang="en-US" sz="3600" b="1" dirty="0">
                <a:solidFill>
                  <a:srgbClr val="2E2E2E"/>
                </a:solidFill>
                <a:latin typeface="Open Sans"/>
                <a:ea typeface="Open Sans"/>
                <a:cs typeface="Open Sans"/>
                <a:sym typeface="Open Sans"/>
              </a:rPr>
              <a:t>Dashed hopes - ”we had hoped.”</a:t>
            </a:r>
          </a:p>
          <a:p>
            <a:pPr marL="571500" indent="-571500" defTabSz="609630">
              <a:lnSpc>
                <a:spcPts val="7200"/>
              </a:lnSpc>
              <a:buFont typeface="Arial" panose="020B0604020202020204" pitchFamily="34" charset="0"/>
              <a:buChar char="•"/>
            </a:pPr>
            <a:r>
              <a:rPr lang="en-US" sz="3600" b="1" dirty="0">
                <a:solidFill>
                  <a:srgbClr val="2E2E2E"/>
                </a:solidFill>
                <a:latin typeface="Open Sans"/>
                <a:ea typeface="Open Sans"/>
                <a:cs typeface="Open Sans"/>
                <a:sym typeface="Open Sans"/>
              </a:rPr>
              <a:t>Doubting minds - “but him they did not see.”</a:t>
            </a:r>
          </a:p>
          <a:p>
            <a:pPr defTabSz="609630">
              <a:lnSpc>
                <a:spcPts val="7200"/>
              </a:lnSpc>
            </a:pPr>
            <a:endParaRPr lang="en-US" sz="3600" b="1" dirty="0">
              <a:solidFill>
                <a:srgbClr val="2E2E2E"/>
              </a:solidFill>
              <a:latin typeface="Open Sans"/>
              <a:ea typeface="Open Sans"/>
              <a:cs typeface="Open Sans"/>
              <a:sym typeface="Open Sans"/>
            </a:endParaRPr>
          </a:p>
        </p:txBody>
      </p:sp>
      <p:sp>
        <p:nvSpPr>
          <p:cNvPr id="3" name="AutoShape 3">
            <a:extLst>
              <a:ext uri="{FF2B5EF4-FFF2-40B4-BE49-F238E27FC236}">
                <a16:creationId xmlns:a16="http://schemas.microsoft.com/office/drawing/2014/main" id="{B2D06E3A-1CEB-16A2-9538-39CDC6D2FB16}"/>
              </a:ext>
              <a:ext uri="{C183D7F6-B498-43B3-948B-1728B52AA6E4}">
                <adec:decorative xmlns:adec="http://schemas.microsoft.com/office/drawing/2017/decorative" val="1"/>
              </a:ext>
            </a:extLst>
          </p:cNvPr>
          <p:cNvSpPr/>
          <p:nvPr/>
        </p:nvSpPr>
        <p:spPr>
          <a:xfrm>
            <a:off x="6378470" y="2261579"/>
            <a:ext cx="736600" cy="38100"/>
          </a:xfrm>
          <a:prstGeom prst="rect">
            <a:avLst/>
          </a:prstGeom>
          <a:solidFill>
            <a:srgbClr val="F4806B"/>
          </a:solidFill>
        </p:spPr>
      </p:sp>
      <p:pic>
        <p:nvPicPr>
          <p:cNvPr id="6146" name="Picture 2" descr="A Walk begins with an invitation. The Men's Walk to Emmaus is almost here,  and there is still room for pilgrims. This is more than a weekend away—it's  an opportunity to step">
            <a:extLst>
              <a:ext uri="{FF2B5EF4-FFF2-40B4-BE49-F238E27FC236}">
                <a16:creationId xmlns:a16="http://schemas.microsoft.com/office/drawing/2014/main" id="{673B526D-61F5-F7DC-F08E-0C1E55D55D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
            <a:ext cx="5335793" cy="68832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06181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B620D7-F025-F9EC-F43F-F1FAE37912DB}"/>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47B8BF35-4661-0E88-13A6-BF1419B07E23}"/>
              </a:ext>
            </a:extLst>
          </p:cNvPr>
          <p:cNvSpPr txBox="1"/>
          <p:nvPr/>
        </p:nvSpPr>
        <p:spPr>
          <a:xfrm>
            <a:off x="6096000" y="2122164"/>
            <a:ext cx="5995595" cy="4504951"/>
          </a:xfrm>
          <a:prstGeom prst="rect">
            <a:avLst/>
          </a:prstGeom>
        </p:spPr>
        <p:txBody>
          <a:bodyPr wrap="square" lIns="0" tIns="0" rIns="0" bIns="0" rtlCol="0" anchor="t">
            <a:spAutoFit/>
          </a:bodyPr>
          <a:lstStyle/>
          <a:p>
            <a:pPr marL="571500" indent="-571500" defTabSz="609630">
              <a:lnSpc>
                <a:spcPts val="7200"/>
              </a:lnSpc>
              <a:buFont typeface="Arial" panose="020B0604020202020204" pitchFamily="34" charset="0"/>
              <a:buChar char="•"/>
            </a:pPr>
            <a:r>
              <a:rPr lang="en-US" sz="3600" b="1" dirty="0">
                <a:solidFill>
                  <a:srgbClr val="2E2E2E"/>
                </a:solidFill>
                <a:latin typeface="Open Sans"/>
                <a:ea typeface="Open Sans"/>
                <a:cs typeface="Open Sans"/>
                <a:sym typeface="Open Sans"/>
              </a:rPr>
              <a:t>Vs 25-27</a:t>
            </a:r>
          </a:p>
          <a:p>
            <a:pPr defTabSz="609630">
              <a:lnSpc>
                <a:spcPts val="7200"/>
              </a:lnSpc>
            </a:pPr>
            <a:r>
              <a:rPr lang="en-US" sz="3600" b="1" dirty="0">
                <a:solidFill>
                  <a:srgbClr val="2E2E2E"/>
                </a:solidFill>
                <a:latin typeface="Open Sans"/>
                <a:ea typeface="Open Sans"/>
                <a:cs typeface="Open Sans"/>
                <a:sym typeface="Open Sans"/>
              </a:rPr>
              <a:t>And beginning with Moses and all the Prophets, he interpreted to them in all the Scriptures. </a:t>
            </a:r>
          </a:p>
        </p:txBody>
      </p:sp>
      <p:sp>
        <p:nvSpPr>
          <p:cNvPr id="3" name="AutoShape 3">
            <a:extLst>
              <a:ext uri="{FF2B5EF4-FFF2-40B4-BE49-F238E27FC236}">
                <a16:creationId xmlns:a16="http://schemas.microsoft.com/office/drawing/2014/main" id="{516690EB-87BF-4701-3BFF-E1551DBC1800}"/>
              </a:ext>
              <a:ext uri="{C183D7F6-B498-43B3-948B-1728B52AA6E4}">
                <adec:decorative xmlns:adec="http://schemas.microsoft.com/office/drawing/2017/decorative" val="1"/>
              </a:ext>
            </a:extLst>
          </p:cNvPr>
          <p:cNvSpPr/>
          <p:nvPr/>
        </p:nvSpPr>
        <p:spPr>
          <a:xfrm>
            <a:off x="6378470" y="2261579"/>
            <a:ext cx="736600" cy="38100"/>
          </a:xfrm>
          <a:prstGeom prst="rect">
            <a:avLst/>
          </a:prstGeom>
          <a:solidFill>
            <a:srgbClr val="F4806B"/>
          </a:solidFill>
        </p:spPr>
      </p:sp>
      <p:pic>
        <p:nvPicPr>
          <p:cNvPr id="7170" name="Picture 2" descr="THE ROAD TO EMMAUS The Lord was gone, His body lay Inside the captive tomb.  And those who followed Him in life Now felt the awful gloom. Yet, two would  walk the">
            <a:extLst>
              <a:ext uri="{FF2B5EF4-FFF2-40B4-BE49-F238E27FC236}">
                <a16:creationId xmlns:a16="http://schemas.microsoft.com/office/drawing/2014/main" id="{249EEC50-209D-FEBB-2541-CFB0FF864A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549186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71184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rgbClr val="F4806B">
                <a:alpha val="100000"/>
              </a:srgbClr>
            </a:gs>
            <a:gs pos="50000">
              <a:srgbClr val="F4806B">
                <a:alpha val="100000"/>
              </a:srgbClr>
            </a:gs>
            <a:gs pos="100000">
              <a:srgbClr val="FEC383">
                <a:alpha val="100000"/>
              </a:srgbClr>
            </a:gs>
          </a:gsLst>
          <a:path path="circle">
            <a:fillToRect r="100000" b="100000"/>
          </a:path>
          <a:tileRect l="-100000" t="-100000"/>
        </a:gradFill>
        <a:effectLst/>
      </p:bgPr>
    </p:bg>
    <p:spTree>
      <p:nvGrpSpPr>
        <p:cNvPr id="1" name=""/>
        <p:cNvGrpSpPr/>
        <p:nvPr/>
      </p:nvGrpSpPr>
      <p:grpSpPr>
        <a:xfrm>
          <a:off x="0" y="0"/>
          <a:ext cx="0" cy="0"/>
          <a:chOff x="0" y="0"/>
          <a:chExt cx="0" cy="0"/>
        </a:xfrm>
      </p:grpSpPr>
      <p:grpSp>
        <p:nvGrpSpPr>
          <p:cNvPr id="2" name="Group 2"/>
          <p:cNvGrpSpPr/>
          <p:nvPr/>
        </p:nvGrpSpPr>
        <p:grpSpPr>
          <a:xfrm>
            <a:off x="5067300" y="2400300"/>
            <a:ext cx="2057400" cy="2057400"/>
            <a:chOff x="0" y="0"/>
            <a:chExt cx="812800" cy="812800"/>
          </a:xfrm>
        </p:grpSpPr>
        <p:sp>
          <p:nvSpPr>
            <p:cNvPr id="3" name="Freeform 3">
              <a:extLst>
                <a:ext uri="{C183D7F6-B498-43B3-948B-1728B52AA6E4}">
                  <adec:decorative xmlns:adec="http://schemas.microsoft.com/office/drawing/2017/decorative" val="1"/>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p:spPr>
        </p:sp>
        <p:sp>
          <p:nvSpPr>
            <p:cNvPr id="4" name="TextBox 4"/>
            <p:cNvSpPr txBox="1"/>
            <p:nvPr/>
          </p:nvSpPr>
          <p:spPr>
            <a:xfrm>
              <a:off x="0" y="-38100"/>
              <a:ext cx="812800" cy="850900"/>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graphicFrame>
        <p:nvGraphicFramePr>
          <p:cNvPr id="8" name="Table 7">
            <a:extLst>
              <a:ext uri="{FF2B5EF4-FFF2-40B4-BE49-F238E27FC236}">
                <a16:creationId xmlns:a16="http://schemas.microsoft.com/office/drawing/2014/main" id="{400F9F95-C892-58B9-75EA-90ABFCD41965}"/>
              </a:ext>
            </a:extLst>
          </p:cNvPr>
          <p:cNvGraphicFramePr>
            <a:graphicFrameLocks noGrp="1"/>
          </p:cNvGraphicFramePr>
          <p:nvPr>
            <p:extLst>
              <p:ext uri="{D42A27DB-BD31-4B8C-83A1-F6EECF244321}">
                <p14:modId xmlns:p14="http://schemas.microsoft.com/office/powerpoint/2010/main" val="1291077626"/>
              </p:ext>
            </p:extLst>
          </p:nvPr>
        </p:nvGraphicFramePr>
        <p:xfrm>
          <a:off x="174171" y="257643"/>
          <a:ext cx="11594697" cy="6250734"/>
        </p:xfrm>
        <a:graphic>
          <a:graphicData uri="http://schemas.openxmlformats.org/drawingml/2006/table">
            <a:tbl>
              <a:tblPr firstRow="1" firstCol="1" bandRow="1"/>
              <a:tblGrid>
                <a:gridCol w="3864470">
                  <a:extLst>
                    <a:ext uri="{9D8B030D-6E8A-4147-A177-3AD203B41FA5}">
                      <a16:colId xmlns:a16="http://schemas.microsoft.com/office/drawing/2014/main" val="69946485"/>
                    </a:ext>
                  </a:extLst>
                </a:gridCol>
                <a:gridCol w="3864470">
                  <a:extLst>
                    <a:ext uri="{9D8B030D-6E8A-4147-A177-3AD203B41FA5}">
                      <a16:colId xmlns:a16="http://schemas.microsoft.com/office/drawing/2014/main" val="1330678007"/>
                    </a:ext>
                  </a:extLst>
                </a:gridCol>
                <a:gridCol w="3865757">
                  <a:extLst>
                    <a:ext uri="{9D8B030D-6E8A-4147-A177-3AD203B41FA5}">
                      <a16:colId xmlns:a16="http://schemas.microsoft.com/office/drawing/2014/main" val="2688551130"/>
                    </a:ext>
                  </a:extLst>
                </a:gridCol>
              </a:tblGrid>
              <a:tr h="419469">
                <a:tc>
                  <a:txBody>
                    <a:bodyPr/>
                    <a:lstStyle/>
                    <a:p>
                      <a:pPr>
                        <a:lnSpc>
                          <a:spcPct val="115000"/>
                        </a:lnSpc>
                        <a:spcAft>
                          <a:spcPts val="800"/>
                        </a:spcAft>
                        <a:buNone/>
                      </a:pPr>
                      <a:r>
                        <a:rPr lang="en-SG" sz="2400" b="1" kern="0" dirty="0">
                          <a:effectLst/>
                          <a:latin typeface="Times New Roman" panose="02020603050405020304" pitchFamily="18" charset="0"/>
                          <a:ea typeface="Times New Roman" panose="02020603050405020304" pitchFamily="18" charset="0"/>
                          <a:cs typeface="Times New Roman" panose="02020603050405020304" pitchFamily="18" charset="0"/>
                        </a:rPr>
                        <a:t>Prophecies About Jesus</a:t>
                      </a:r>
                      <a:endParaRPr lang="en-SG" sz="24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3568" marR="535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nSpc>
                          <a:spcPct val="115000"/>
                        </a:lnSpc>
                        <a:spcAft>
                          <a:spcPts val="800"/>
                        </a:spcAft>
                        <a:buNone/>
                      </a:pPr>
                      <a:r>
                        <a:rPr lang="en-SG" sz="2400" b="1" kern="100" dirty="0">
                          <a:effectLst/>
                          <a:latin typeface="Calibri" panose="020F0502020204030204" pitchFamily="34" charset="0"/>
                          <a:ea typeface="Calibri" panose="020F0502020204030204" pitchFamily="34" charset="0"/>
                          <a:cs typeface="Times New Roman" panose="02020603050405020304" pitchFamily="18" charset="0"/>
                        </a:rPr>
                        <a:t>Old Testament Reference</a:t>
                      </a:r>
                    </a:p>
                  </a:txBody>
                  <a:tcPr marL="53568" marR="535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nSpc>
                          <a:spcPct val="115000"/>
                        </a:lnSpc>
                        <a:spcAft>
                          <a:spcPts val="800"/>
                        </a:spcAft>
                        <a:buNone/>
                      </a:pPr>
                      <a:r>
                        <a:rPr lang="en-SG" sz="2400" b="1" kern="0" dirty="0">
                          <a:effectLst/>
                          <a:latin typeface="Times New Roman" panose="02020603050405020304" pitchFamily="18" charset="0"/>
                          <a:ea typeface="Times New Roman" panose="02020603050405020304" pitchFamily="18" charset="0"/>
                          <a:cs typeface="Times New Roman" panose="02020603050405020304" pitchFamily="18" charset="0"/>
                        </a:rPr>
                        <a:t>New Testament Fulfilment</a:t>
                      </a:r>
                      <a:endParaRPr lang="en-SG" sz="24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3568" marR="535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2445547"/>
                  </a:ext>
                </a:extLst>
              </a:tr>
              <a:tr h="516446">
                <a:tc>
                  <a:txBody>
                    <a:bodyPr/>
                    <a:lstStyle/>
                    <a:p>
                      <a:pPr>
                        <a:lnSpc>
                          <a:spcPct val="115000"/>
                        </a:lnSpc>
                        <a:spcAft>
                          <a:spcPts val="800"/>
                        </a:spcAft>
                        <a:buNone/>
                      </a:pPr>
                      <a:r>
                        <a:rPr lang="en-SG" sz="2000" b="1" kern="0" dirty="0">
                          <a:effectLst/>
                          <a:latin typeface="Times New Roman" panose="02020603050405020304" pitchFamily="18" charset="0"/>
                          <a:ea typeface="Times New Roman" panose="02020603050405020304" pitchFamily="18" charset="0"/>
                          <a:cs typeface="Times New Roman" panose="02020603050405020304" pitchFamily="18" charset="0"/>
                        </a:rPr>
                        <a:t>A close friend would betray him</a:t>
                      </a:r>
                      <a:endParaRPr lang="en-SG" sz="20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3568" marR="535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60000"/>
                        <a:lumOff val="40000"/>
                      </a:schemeClr>
                    </a:solidFill>
                  </a:tcPr>
                </a:tc>
                <a:tc>
                  <a:txBody>
                    <a:bodyPr/>
                    <a:lstStyle/>
                    <a:p>
                      <a:pPr>
                        <a:lnSpc>
                          <a:spcPct val="115000"/>
                        </a:lnSpc>
                        <a:spcAft>
                          <a:spcPts val="800"/>
                        </a:spcAft>
                        <a:buNone/>
                      </a:pPr>
                      <a:r>
                        <a:rPr lang="en-SG" sz="1800" b="1" kern="100" dirty="0">
                          <a:effectLst/>
                          <a:latin typeface="Calibri" panose="020F0502020204030204" pitchFamily="34" charset="0"/>
                          <a:ea typeface="Calibri" panose="020F0502020204030204" pitchFamily="34" charset="0"/>
                          <a:cs typeface="Times New Roman" panose="02020603050405020304" pitchFamily="18" charset="0"/>
                        </a:rPr>
                        <a:t>Psalm 41:9</a:t>
                      </a:r>
                    </a:p>
                  </a:txBody>
                  <a:tcPr marL="53568" marR="535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60000"/>
                        <a:lumOff val="40000"/>
                      </a:schemeClr>
                    </a:solidFill>
                  </a:tcPr>
                </a:tc>
                <a:tc>
                  <a:txBody>
                    <a:bodyPr/>
                    <a:lstStyle/>
                    <a:p>
                      <a:pPr>
                        <a:lnSpc>
                          <a:spcPct val="115000"/>
                        </a:lnSpc>
                        <a:spcAft>
                          <a:spcPts val="800"/>
                        </a:spcAft>
                        <a:buNone/>
                      </a:pPr>
                      <a:r>
                        <a:rPr lang="en-SG" sz="1800" b="1" kern="0" dirty="0">
                          <a:effectLst/>
                          <a:latin typeface="Times New Roman" panose="02020603050405020304" pitchFamily="18" charset="0"/>
                          <a:ea typeface="Times New Roman" panose="02020603050405020304" pitchFamily="18" charset="0"/>
                          <a:cs typeface="Times New Roman" panose="02020603050405020304" pitchFamily="18" charset="0"/>
                        </a:rPr>
                        <a:t>Matt 10:4; 26:14-16; 23-25; 47-49</a:t>
                      </a:r>
                      <a:endParaRPr lang="en-SG" sz="18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3568" marR="535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3778116085"/>
                  </a:ext>
                </a:extLst>
              </a:tr>
              <a:tr h="1090551">
                <a:tc>
                  <a:txBody>
                    <a:bodyPr/>
                    <a:lstStyle/>
                    <a:p>
                      <a:pPr>
                        <a:lnSpc>
                          <a:spcPct val="115000"/>
                        </a:lnSpc>
                        <a:spcAft>
                          <a:spcPts val="800"/>
                        </a:spcAft>
                        <a:buNone/>
                      </a:pPr>
                      <a:r>
                        <a:rPr lang="en-SG" sz="2000" b="1" kern="0" dirty="0">
                          <a:effectLst/>
                          <a:latin typeface="Times New Roman" panose="02020603050405020304" pitchFamily="18" charset="0"/>
                          <a:ea typeface="Times New Roman" panose="02020603050405020304" pitchFamily="18" charset="0"/>
                          <a:cs typeface="Times New Roman" panose="02020603050405020304" pitchFamily="18" charset="0"/>
                        </a:rPr>
                        <a:t>Jesus would be sold for 30 pieces of silver and the money given to a potter</a:t>
                      </a:r>
                      <a:endParaRPr lang="en-SG" sz="20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3568" marR="535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nSpc>
                          <a:spcPct val="115000"/>
                        </a:lnSpc>
                        <a:spcAft>
                          <a:spcPts val="800"/>
                        </a:spcAft>
                        <a:buNone/>
                      </a:pPr>
                      <a:r>
                        <a:rPr lang="en-SG" sz="1800" b="1" kern="0" dirty="0">
                          <a:effectLst/>
                          <a:latin typeface="Times New Roman" panose="02020603050405020304" pitchFamily="18" charset="0"/>
                          <a:ea typeface="Times New Roman" panose="02020603050405020304" pitchFamily="18" charset="0"/>
                          <a:cs typeface="Times New Roman" panose="02020603050405020304" pitchFamily="18" charset="0"/>
                        </a:rPr>
                        <a:t>Zechariah 11:12-13</a:t>
                      </a:r>
                      <a:endParaRPr lang="en-SG" sz="18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3568" marR="535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nSpc>
                          <a:spcPct val="115000"/>
                        </a:lnSpc>
                        <a:spcAft>
                          <a:spcPts val="800"/>
                        </a:spcAft>
                        <a:buNone/>
                      </a:pPr>
                      <a:r>
                        <a:rPr lang="en-SG" sz="1800" b="1" kern="0" dirty="0">
                          <a:effectLst/>
                          <a:latin typeface="Times New Roman" panose="02020603050405020304" pitchFamily="18" charset="0"/>
                          <a:ea typeface="Times New Roman" panose="02020603050405020304" pitchFamily="18" charset="0"/>
                          <a:cs typeface="Times New Roman" panose="02020603050405020304" pitchFamily="18" charset="0"/>
                        </a:rPr>
                        <a:t>Matthew 26:15</a:t>
                      </a:r>
                      <a:endParaRPr lang="en-SG" sz="18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3568" marR="535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910676740"/>
                  </a:ext>
                </a:extLst>
              </a:tr>
              <a:tr h="719185">
                <a:tc>
                  <a:txBody>
                    <a:bodyPr/>
                    <a:lstStyle/>
                    <a:p>
                      <a:pPr>
                        <a:lnSpc>
                          <a:spcPct val="115000"/>
                        </a:lnSpc>
                        <a:spcAft>
                          <a:spcPts val="800"/>
                        </a:spcAft>
                        <a:buNone/>
                      </a:pPr>
                      <a:r>
                        <a:rPr lang="en-SG" sz="2000" b="1" kern="0" dirty="0">
                          <a:effectLst/>
                          <a:latin typeface="Times New Roman" panose="02020603050405020304" pitchFamily="18" charset="0"/>
                          <a:ea typeface="Times New Roman" panose="02020603050405020304" pitchFamily="18" charset="0"/>
                          <a:cs typeface="Times New Roman" panose="02020603050405020304" pitchFamily="18" charset="0"/>
                        </a:rPr>
                        <a:t>False witnesses would accuse him</a:t>
                      </a:r>
                      <a:endParaRPr lang="en-SG" sz="20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3568" marR="535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nSpc>
                          <a:spcPct val="115000"/>
                        </a:lnSpc>
                        <a:spcAft>
                          <a:spcPts val="800"/>
                        </a:spcAft>
                        <a:buNone/>
                      </a:pPr>
                      <a:r>
                        <a:rPr lang="en-SG" sz="1800" b="1" kern="0" dirty="0">
                          <a:effectLst/>
                          <a:latin typeface="Times New Roman" panose="02020603050405020304" pitchFamily="18" charset="0"/>
                          <a:ea typeface="Times New Roman" panose="02020603050405020304" pitchFamily="18" charset="0"/>
                          <a:cs typeface="Times New Roman" panose="02020603050405020304" pitchFamily="18" charset="0"/>
                        </a:rPr>
                        <a:t>Psalm 27:12; 35:11</a:t>
                      </a:r>
                      <a:endParaRPr lang="en-SG" sz="18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3568" marR="535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nSpc>
                          <a:spcPct val="115000"/>
                        </a:lnSpc>
                        <a:spcAft>
                          <a:spcPts val="800"/>
                        </a:spcAft>
                        <a:buNone/>
                      </a:pPr>
                      <a:r>
                        <a:rPr lang="en-SG" sz="1800" b="1" kern="0" dirty="0">
                          <a:effectLst/>
                          <a:latin typeface="Times New Roman" panose="02020603050405020304" pitchFamily="18" charset="0"/>
                          <a:ea typeface="Times New Roman" panose="02020603050405020304" pitchFamily="18" charset="0"/>
                          <a:cs typeface="Times New Roman" panose="02020603050405020304" pitchFamily="18" charset="0"/>
                        </a:rPr>
                        <a:t>Matthew 26:59-61</a:t>
                      </a:r>
                      <a:endParaRPr lang="en-SG" sz="18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3568" marR="535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3704017062"/>
                  </a:ext>
                </a:extLst>
              </a:tr>
              <a:tr h="719185">
                <a:tc>
                  <a:txBody>
                    <a:bodyPr/>
                    <a:lstStyle/>
                    <a:p>
                      <a:pPr>
                        <a:lnSpc>
                          <a:spcPct val="115000"/>
                        </a:lnSpc>
                        <a:spcAft>
                          <a:spcPts val="800"/>
                        </a:spcAft>
                        <a:buNone/>
                      </a:pPr>
                      <a:r>
                        <a:rPr lang="en-SG" sz="2000" b="1" kern="0" dirty="0">
                          <a:effectLst/>
                          <a:latin typeface="Times New Roman" panose="02020603050405020304" pitchFamily="18" charset="0"/>
                          <a:ea typeface="Times New Roman" panose="02020603050405020304" pitchFamily="18" charset="0"/>
                          <a:cs typeface="Times New Roman" panose="02020603050405020304" pitchFamily="18" charset="0"/>
                        </a:rPr>
                        <a:t>He will remain silent when accused</a:t>
                      </a:r>
                      <a:endParaRPr lang="en-SG" sz="20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3568" marR="535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nSpc>
                          <a:spcPct val="115000"/>
                        </a:lnSpc>
                        <a:spcAft>
                          <a:spcPts val="800"/>
                        </a:spcAft>
                        <a:buNone/>
                      </a:pPr>
                      <a:r>
                        <a:rPr lang="en-SG" sz="1800" b="1" kern="0" dirty="0">
                          <a:effectLst/>
                          <a:latin typeface="Times New Roman" panose="02020603050405020304" pitchFamily="18" charset="0"/>
                          <a:ea typeface="Times New Roman" panose="02020603050405020304" pitchFamily="18" charset="0"/>
                          <a:cs typeface="Times New Roman" panose="02020603050405020304" pitchFamily="18" charset="0"/>
                        </a:rPr>
                        <a:t>Isaiah 53:7</a:t>
                      </a:r>
                      <a:endParaRPr lang="en-SG" sz="18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3568" marR="535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nSpc>
                          <a:spcPct val="115000"/>
                        </a:lnSpc>
                        <a:spcAft>
                          <a:spcPts val="800"/>
                        </a:spcAft>
                        <a:buNone/>
                      </a:pPr>
                      <a:r>
                        <a:rPr lang="en-SG" sz="1800" b="1" kern="0" dirty="0">
                          <a:effectLst/>
                          <a:latin typeface="Times New Roman" panose="02020603050405020304" pitchFamily="18" charset="0"/>
                          <a:ea typeface="Times New Roman" panose="02020603050405020304" pitchFamily="18" charset="0"/>
                          <a:cs typeface="Times New Roman" panose="02020603050405020304" pitchFamily="18" charset="0"/>
                        </a:rPr>
                        <a:t>Matthew 27:13-14</a:t>
                      </a:r>
                      <a:endParaRPr lang="en-SG" sz="18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3568" marR="535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421139084"/>
                  </a:ext>
                </a:extLst>
              </a:tr>
              <a:tr h="719185">
                <a:tc>
                  <a:txBody>
                    <a:bodyPr/>
                    <a:lstStyle/>
                    <a:p>
                      <a:pPr>
                        <a:lnSpc>
                          <a:spcPct val="115000"/>
                        </a:lnSpc>
                        <a:spcAft>
                          <a:spcPts val="800"/>
                        </a:spcAft>
                        <a:buNone/>
                      </a:pPr>
                      <a:r>
                        <a:rPr lang="en-SG" sz="2000" b="1" kern="0" dirty="0">
                          <a:effectLst/>
                          <a:latin typeface="Times New Roman" panose="02020603050405020304" pitchFamily="18" charset="0"/>
                          <a:ea typeface="Times New Roman" panose="02020603050405020304" pitchFamily="18" charset="0"/>
                          <a:cs typeface="Times New Roman" panose="02020603050405020304" pitchFamily="18" charset="0"/>
                        </a:rPr>
                        <a:t>He will be mocked, beaten and spit on</a:t>
                      </a:r>
                      <a:endParaRPr lang="en-SG" sz="20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3568" marR="535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nSpc>
                          <a:spcPct val="115000"/>
                        </a:lnSpc>
                        <a:spcAft>
                          <a:spcPts val="800"/>
                        </a:spcAft>
                        <a:buNone/>
                      </a:pPr>
                      <a:r>
                        <a:rPr lang="en-SG" sz="1800" b="1" kern="0" dirty="0">
                          <a:effectLst/>
                          <a:latin typeface="Times New Roman" panose="02020603050405020304" pitchFamily="18" charset="0"/>
                          <a:ea typeface="Times New Roman" panose="02020603050405020304" pitchFamily="18" charset="0"/>
                          <a:cs typeface="Times New Roman" panose="02020603050405020304" pitchFamily="18" charset="0"/>
                        </a:rPr>
                        <a:t>Isaiah 50:6</a:t>
                      </a:r>
                      <a:endParaRPr lang="en-SG" sz="18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3568" marR="535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nSpc>
                          <a:spcPct val="115000"/>
                        </a:lnSpc>
                        <a:spcAft>
                          <a:spcPts val="800"/>
                        </a:spcAft>
                        <a:buNone/>
                      </a:pPr>
                      <a:r>
                        <a:rPr lang="en-SG" sz="1800" b="1" kern="0" dirty="0">
                          <a:effectLst/>
                          <a:latin typeface="Times New Roman" panose="02020603050405020304" pitchFamily="18" charset="0"/>
                          <a:ea typeface="Times New Roman" panose="02020603050405020304" pitchFamily="18" charset="0"/>
                          <a:cs typeface="Times New Roman" panose="02020603050405020304" pitchFamily="18" charset="0"/>
                        </a:rPr>
                        <a:t>Matthew 26:67-68; 27:26-31</a:t>
                      </a:r>
                      <a:endParaRPr lang="en-SG" sz="18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3568" marR="535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740692123"/>
                  </a:ext>
                </a:extLst>
              </a:tr>
              <a:tr h="719185">
                <a:tc>
                  <a:txBody>
                    <a:bodyPr/>
                    <a:lstStyle/>
                    <a:p>
                      <a:pPr>
                        <a:lnSpc>
                          <a:spcPct val="115000"/>
                        </a:lnSpc>
                        <a:spcAft>
                          <a:spcPts val="800"/>
                        </a:spcAft>
                        <a:buNone/>
                      </a:pPr>
                      <a:r>
                        <a:rPr lang="en-SG" sz="2000" b="1" kern="0" dirty="0">
                          <a:effectLst/>
                          <a:latin typeface="Times New Roman" panose="02020603050405020304" pitchFamily="18" charset="0"/>
                          <a:ea typeface="Times New Roman" panose="02020603050405020304" pitchFamily="18" charset="0"/>
                          <a:cs typeface="Times New Roman" panose="02020603050405020304" pitchFamily="18" charset="0"/>
                        </a:rPr>
                        <a:t>He will be given vinegar and gall on the cross</a:t>
                      </a:r>
                      <a:endParaRPr lang="en-SG" sz="20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3568" marR="535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75000"/>
                      </a:schemeClr>
                    </a:solidFill>
                  </a:tcPr>
                </a:tc>
                <a:tc>
                  <a:txBody>
                    <a:bodyPr/>
                    <a:lstStyle/>
                    <a:p>
                      <a:pPr>
                        <a:lnSpc>
                          <a:spcPct val="115000"/>
                        </a:lnSpc>
                        <a:spcAft>
                          <a:spcPts val="800"/>
                        </a:spcAft>
                        <a:buNone/>
                      </a:pPr>
                      <a:r>
                        <a:rPr lang="en-SG" sz="1800" b="1" kern="0" dirty="0">
                          <a:effectLst/>
                          <a:latin typeface="Times New Roman" panose="02020603050405020304" pitchFamily="18" charset="0"/>
                          <a:ea typeface="Times New Roman" panose="02020603050405020304" pitchFamily="18" charset="0"/>
                          <a:cs typeface="Times New Roman" panose="02020603050405020304" pitchFamily="18" charset="0"/>
                        </a:rPr>
                        <a:t>Psalm 69:21</a:t>
                      </a:r>
                      <a:endParaRPr lang="en-SG" sz="18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3568" marR="535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75000"/>
                      </a:schemeClr>
                    </a:solidFill>
                  </a:tcPr>
                </a:tc>
                <a:tc>
                  <a:txBody>
                    <a:bodyPr/>
                    <a:lstStyle/>
                    <a:p>
                      <a:pPr>
                        <a:lnSpc>
                          <a:spcPct val="115000"/>
                        </a:lnSpc>
                        <a:spcAft>
                          <a:spcPts val="800"/>
                        </a:spcAft>
                        <a:buNone/>
                      </a:pPr>
                      <a:r>
                        <a:rPr lang="en-SG" sz="1800" b="1" kern="0" dirty="0">
                          <a:effectLst/>
                          <a:latin typeface="Times New Roman" panose="02020603050405020304" pitchFamily="18" charset="0"/>
                          <a:ea typeface="Times New Roman" panose="02020603050405020304" pitchFamily="18" charset="0"/>
                          <a:cs typeface="Times New Roman" panose="02020603050405020304" pitchFamily="18" charset="0"/>
                        </a:rPr>
                        <a:t>Matthew 27:34, 38</a:t>
                      </a:r>
                      <a:endParaRPr lang="en-SG" sz="18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3568" marR="535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75000"/>
                      </a:schemeClr>
                    </a:solidFill>
                  </a:tcPr>
                </a:tc>
                <a:extLst>
                  <a:ext uri="{0D108BD9-81ED-4DB2-BD59-A6C34878D82A}">
                    <a16:rowId xmlns:a16="http://schemas.microsoft.com/office/drawing/2014/main" val="3112914173"/>
                  </a:ext>
                </a:extLst>
              </a:tr>
              <a:tr h="347819">
                <a:tc>
                  <a:txBody>
                    <a:bodyPr/>
                    <a:lstStyle/>
                    <a:p>
                      <a:pPr>
                        <a:lnSpc>
                          <a:spcPct val="115000"/>
                        </a:lnSpc>
                        <a:spcAft>
                          <a:spcPts val="800"/>
                        </a:spcAft>
                        <a:buNone/>
                      </a:pPr>
                      <a:r>
                        <a:rPr lang="en-SG" sz="2000" b="1" kern="0" dirty="0">
                          <a:effectLst/>
                          <a:latin typeface="Times New Roman" panose="02020603050405020304" pitchFamily="18" charset="0"/>
                          <a:ea typeface="Times New Roman" panose="02020603050405020304" pitchFamily="18" charset="0"/>
                          <a:cs typeface="Times New Roman" panose="02020603050405020304" pitchFamily="18" charset="0"/>
                        </a:rPr>
                        <a:t>He will die among criminals</a:t>
                      </a:r>
                      <a:endParaRPr lang="en-SG" sz="20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3568" marR="535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nSpc>
                          <a:spcPct val="115000"/>
                        </a:lnSpc>
                        <a:spcAft>
                          <a:spcPts val="800"/>
                        </a:spcAft>
                        <a:buNone/>
                      </a:pPr>
                      <a:r>
                        <a:rPr lang="en-SG" sz="1800" b="1" kern="0" dirty="0">
                          <a:effectLst/>
                          <a:latin typeface="Times New Roman" panose="02020603050405020304" pitchFamily="18" charset="0"/>
                          <a:ea typeface="Times New Roman" panose="02020603050405020304" pitchFamily="18" charset="0"/>
                          <a:cs typeface="Times New Roman" panose="02020603050405020304" pitchFamily="18" charset="0"/>
                        </a:rPr>
                        <a:t>Isaiah 53:12</a:t>
                      </a:r>
                      <a:endParaRPr lang="en-SG" sz="18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3568" marR="535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nSpc>
                          <a:spcPct val="115000"/>
                        </a:lnSpc>
                        <a:spcAft>
                          <a:spcPts val="800"/>
                        </a:spcAft>
                        <a:buNone/>
                      </a:pPr>
                      <a:r>
                        <a:rPr lang="en-SG" sz="1800" b="1" kern="0" dirty="0">
                          <a:effectLst/>
                          <a:latin typeface="Times New Roman" panose="02020603050405020304" pitchFamily="18" charset="0"/>
                          <a:ea typeface="Times New Roman" panose="02020603050405020304" pitchFamily="18" charset="0"/>
                          <a:cs typeface="Times New Roman" panose="02020603050405020304" pitchFamily="18" charset="0"/>
                        </a:rPr>
                        <a:t>Mathew 27:38</a:t>
                      </a:r>
                      <a:endParaRPr lang="en-SG" sz="18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3568" marR="535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402498195"/>
                  </a:ext>
                </a:extLst>
              </a:tr>
              <a:tr h="483263">
                <a:tc>
                  <a:txBody>
                    <a:bodyPr/>
                    <a:lstStyle/>
                    <a:p>
                      <a:pPr>
                        <a:lnSpc>
                          <a:spcPct val="115000"/>
                        </a:lnSpc>
                        <a:spcAft>
                          <a:spcPts val="800"/>
                        </a:spcAft>
                        <a:buNone/>
                      </a:pPr>
                      <a:r>
                        <a:rPr lang="en-SG" sz="2000" b="1" kern="0" dirty="0">
                          <a:effectLst/>
                          <a:latin typeface="Times New Roman" panose="02020603050405020304" pitchFamily="18" charset="0"/>
                          <a:ea typeface="Times New Roman" panose="02020603050405020304" pitchFamily="18" charset="0"/>
                          <a:cs typeface="Times New Roman" panose="02020603050405020304" pitchFamily="18" charset="0"/>
                        </a:rPr>
                        <a:t>He will be buried with the rich</a:t>
                      </a:r>
                      <a:endParaRPr lang="en-SG" sz="20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3568" marR="535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nSpc>
                          <a:spcPct val="115000"/>
                        </a:lnSpc>
                        <a:spcAft>
                          <a:spcPts val="800"/>
                        </a:spcAft>
                        <a:buNone/>
                      </a:pPr>
                      <a:r>
                        <a:rPr lang="en-SG" sz="1800" b="1" kern="0" dirty="0">
                          <a:effectLst/>
                          <a:latin typeface="Times New Roman" panose="02020603050405020304" pitchFamily="18" charset="0"/>
                          <a:ea typeface="Times New Roman" panose="02020603050405020304" pitchFamily="18" charset="0"/>
                          <a:cs typeface="Times New Roman" panose="02020603050405020304" pitchFamily="18" charset="0"/>
                        </a:rPr>
                        <a:t>Isaiah 53:9</a:t>
                      </a:r>
                      <a:endParaRPr lang="en-SG" sz="18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3568" marR="535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nSpc>
                          <a:spcPct val="115000"/>
                        </a:lnSpc>
                        <a:spcAft>
                          <a:spcPts val="800"/>
                        </a:spcAft>
                        <a:buNone/>
                      </a:pPr>
                      <a:r>
                        <a:rPr lang="en-SG" sz="1800" b="1" kern="0" dirty="0">
                          <a:effectLst/>
                          <a:latin typeface="Times New Roman" panose="02020603050405020304" pitchFamily="18" charset="0"/>
                          <a:ea typeface="Times New Roman" panose="02020603050405020304" pitchFamily="18" charset="0"/>
                          <a:cs typeface="Times New Roman" panose="02020603050405020304" pitchFamily="18" charset="0"/>
                        </a:rPr>
                        <a:t>Matthew 27:7-60</a:t>
                      </a:r>
                      <a:endParaRPr lang="en-SG" sz="18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3568" marR="535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553719519"/>
                  </a:ext>
                </a:extLst>
              </a:tr>
              <a:tr h="516446">
                <a:tc>
                  <a:txBody>
                    <a:bodyPr/>
                    <a:lstStyle/>
                    <a:p>
                      <a:pPr>
                        <a:lnSpc>
                          <a:spcPct val="115000"/>
                        </a:lnSpc>
                        <a:spcAft>
                          <a:spcPts val="800"/>
                        </a:spcAft>
                        <a:buNone/>
                      </a:pPr>
                      <a:r>
                        <a:rPr lang="en-SG" sz="2000" b="1" kern="0" dirty="0">
                          <a:effectLst/>
                          <a:latin typeface="Times New Roman" panose="02020603050405020304" pitchFamily="18" charset="0"/>
                          <a:ea typeface="Times New Roman" panose="02020603050405020304" pitchFamily="18" charset="0"/>
                          <a:cs typeface="Times New Roman" panose="02020603050405020304" pitchFamily="18" charset="0"/>
                        </a:rPr>
                        <a:t>He will be resurrected</a:t>
                      </a:r>
                      <a:endParaRPr lang="en-SG" sz="20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3568" marR="535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60000"/>
                        <a:lumOff val="40000"/>
                      </a:schemeClr>
                    </a:solidFill>
                  </a:tcPr>
                </a:tc>
                <a:tc>
                  <a:txBody>
                    <a:bodyPr/>
                    <a:lstStyle/>
                    <a:p>
                      <a:pPr>
                        <a:lnSpc>
                          <a:spcPct val="115000"/>
                        </a:lnSpc>
                        <a:spcAft>
                          <a:spcPts val="800"/>
                        </a:spcAft>
                        <a:buNone/>
                      </a:pPr>
                      <a:r>
                        <a:rPr lang="en-SG" sz="1800" b="1" kern="0" dirty="0">
                          <a:effectLst/>
                          <a:latin typeface="Times New Roman" panose="02020603050405020304" pitchFamily="18" charset="0"/>
                          <a:ea typeface="Times New Roman" panose="02020603050405020304" pitchFamily="18" charset="0"/>
                          <a:cs typeface="Times New Roman" panose="02020603050405020304" pitchFamily="18" charset="0"/>
                        </a:rPr>
                        <a:t>Psalm 16:10; Isaiah 53:10-11</a:t>
                      </a:r>
                      <a:endParaRPr lang="en-SG" sz="18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3568" marR="535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60000"/>
                        <a:lumOff val="40000"/>
                      </a:schemeClr>
                    </a:solidFill>
                  </a:tcPr>
                </a:tc>
                <a:tc>
                  <a:txBody>
                    <a:bodyPr/>
                    <a:lstStyle/>
                    <a:p>
                      <a:pPr>
                        <a:lnSpc>
                          <a:spcPct val="115000"/>
                        </a:lnSpc>
                        <a:spcAft>
                          <a:spcPts val="800"/>
                        </a:spcAft>
                        <a:buNone/>
                      </a:pPr>
                      <a:r>
                        <a:rPr lang="en-SG" sz="1800" b="1" kern="0" dirty="0">
                          <a:effectLst/>
                          <a:latin typeface="Times New Roman" panose="02020603050405020304" pitchFamily="18" charset="0"/>
                          <a:ea typeface="Times New Roman" panose="02020603050405020304" pitchFamily="18" charset="0"/>
                          <a:cs typeface="Times New Roman" panose="02020603050405020304" pitchFamily="18" charset="0"/>
                        </a:rPr>
                        <a:t>Matthew 28:1-10</a:t>
                      </a:r>
                      <a:endParaRPr lang="en-SG" sz="18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3568" marR="535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3559673135"/>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Man cannot live on bread alone">
            <a:extLst>
              <a:ext uri="{FF2B5EF4-FFF2-40B4-BE49-F238E27FC236}">
                <a16:creationId xmlns:a16="http://schemas.microsoft.com/office/drawing/2014/main" id="{E63A7DBA-87B3-A95B-DDBD-67D17C0598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9850" y="0"/>
            <a:ext cx="731945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41694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3CBE9E-F754-D0C1-6067-2A159AB6657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75A6063-DBDB-0CD5-7D91-7C526357556F}"/>
              </a:ext>
            </a:extLst>
          </p:cNvPr>
          <p:cNvSpPr txBox="1"/>
          <p:nvPr/>
        </p:nvSpPr>
        <p:spPr>
          <a:xfrm>
            <a:off x="216946" y="268942"/>
            <a:ext cx="11758108" cy="6294031"/>
          </a:xfrm>
          <a:prstGeom prst="rect">
            <a:avLst/>
          </a:prstGeom>
          <a:noFill/>
        </p:spPr>
        <p:txBody>
          <a:bodyPr wrap="square">
            <a:spAutoFit/>
          </a:bodyPr>
          <a:lstStyle/>
          <a:p>
            <a:r>
              <a:rPr lang="en-SG" sz="3100" b="1" baseline="30000" dirty="0"/>
              <a:t>28 </a:t>
            </a:r>
            <a:r>
              <a:rPr lang="en-SG" sz="3100" b="1" dirty="0"/>
              <a:t>So they drew near to the village to which they were going. He acted as if he were going farther, </a:t>
            </a:r>
            <a:r>
              <a:rPr lang="en-SG" sz="3100" b="1" baseline="30000" dirty="0"/>
              <a:t>29 </a:t>
            </a:r>
            <a:r>
              <a:rPr lang="en-SG" sz="3100" b="1" dirty="0"/>
              <a:t>but they urged him strongly, saying, “Stay with us, for it is toward evening and the day is now far spent.” So he went in to stay with them. </a:t>
            </a:r>
            <a:r>
              <a:rPr lang="en-SG" sz="3100" b="1" baseline="30000" dirty="0"/>
              <a:t>30 </a:t>
            </a:r>
            <a:r>
              <a:rPr lang="en-SG" sz="3100" b="1" dirty="0"/>
              <a:t>When he was at table with them, he took the bread and blessed and broke it and gave it to them. </a:t>
            </a:r>
            <a:r>
              <a:rPr lang="en-SG" sz="3100" b="1" baseline="30000" dirty="0"/>
              <a:t>31 </a:t>
            </a:r>
            <a:r>
              <a:rPr lang="en-SG" sz="3100" b="1" dirty="0"/>
              <a:t>And their eyes were opened, and they recognized him. And he vanished from their sight. </a:t>
            </a:r>
            <a:r>
              <a:rPr lang="en-SG" sz="3100" b="1" baseline="30000" dirty="0"/>
              <a:t>32 </a:t>
            </a:r>
            <a:r>
              <a:rPr lang="en-SG" sz="3100" b="1" dirty="0"/>
              <a:t>They said to each other, “Did not our hearts burn within us while he talked to us on the road, while he opened to us the Scriptures?” </a:t>
            </a:r>
            <a:r>
              <a:rPr lang="en-SG" sz="3100" b="1" baseline="30000" dirty="0"/>
              <a:t>33 </a:t>
            </a:r>
            <a:r>
              <a:rPr lang="en-SG" sz="3100" b="1" dirty="0"/>
              <a:t>And they rose that same hour and returned to Jerusalem. And they found the eleven and those who were with them gathered together, </a:t>
            </a:r>
            <a:r>
              <a:rPr lang="en-SG" sz="3100" b="1" baseline="30000" dirty="0"/>
              <a:t>34 </a:t>
            </a:r>
            <a:r>
              <a:rPr lang="en-SG" sz="3100" b="1" dirty="0"/>
              <a:t>saying, “The Lord has risen indeed, and has appeared to Simon!” </a:t>
            </a:r>
            <a:r>
              <a:rPr lang="en-SG" sz="3100" b="1" baseline="30000" dirty="0"/>
              <a:t>35 </a:t>
            </a:r>
            <a:r>
              <a:rPr lang="en-SG" sz="3100" b="1" dirty="0"/>
              <a:t>Then they told what had happened on the road, and how he was known to them in the breaking of the bread.</a:t>
            </a:r>
          </a:p>
        </p:txBody>
      </p:sp>
    </p:spTree>
    <p:extLst>
      <p:ext uri="{BB962C8B-B14F-4D97-AF65-F5344CB8AC3E}">
        <p14:creationId xmlns:p14="http://schemas.microsoft.com/office/powerpoint/2010/main" val="30815717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206C39-C862-44EF-0CFC-6A76177960D7}"/>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6C736EFD-AF7D-9B8C-ACE6-13567F192692}"/>
              </a:ext>
            </a:extLst>
          </p:cNvPr>
          <p:cNvSpPr txBox="1"/>
          <p:nvPr/>
        </p:nvSpPr>
        <p:spPr>
          <a:xfrm>
            <a:off x="6378470" y="2111406"/>
            <a:ext cx="5476457" cy="1734962"/>
          </a:xfrm>
          <a:prstGeom prst="rect">
            <a:avLst/>
          </a:prstGeom>
        </p:spPr>
        <p:txBody>
          <a:bodyPr wrap="square" lIns="0" tIns="0" rIns="0" bIns="0" rtlCol="0" anchor="t">
            <a:spAutoFit/>
          </a:bodyPr>
          <a:lstStyle/>
          <a:p>
            <a:pPr marL="571500" indent="-571500" defTabSz="609630">
              <a:lnSpc>
                <a:spcPts val="7200"/>
              </a:lnSpc>
              <a:buFont typeface="Arial" panose="020B0604020202020204" pitchFamily="34" charset="0"/>
              <a:buChar char="•"/>
            </a:pPr>
            <a:r>
              <a:rPr lang="en-US" sz="3600" b="1" dirty="0">
                <a:solidFill>
                  <a:srgbClr val="2E2E2E"/>
                </a:solidFill>
                <a:latin typeface="Open Sans"/>
                <a:ea typeface="Open Sans"/>
                <a:cs typeface="Open Sans"/>
                <a:sym typeface="Open Sans"/>
              </a:rPr>
              <a:t>Vs 28-29</a:t>
            </a:r>
          </a:p>
          <a:p>
            <a:pPr defTabSz="609630">
              <a:lnSpc>
                <a:spcPts val="7200"/>
              </a:lnSpc>
            </a:pPr>
            <a:r>
              <a:rPr lang="en-US" sz="3600" b="1" dirty="0">
                <a:solidFill>
                  <a:srgbClr val="2E2E2E"/>
                </a:solidFill>
                <a:latin typeface="Open Sans"/>
                <a:ea typeface="Open Sans"/>
                <a:cs typeface="Open Sans"/>
                <a:sym typeface="Open Sans"/>
              </a:rPr>
              <a:t>Stay with us</a:t>
            </a:r>
          </a:p>
        </p:txBody>
      </p:sp>
      <p:sp>
        <p:nvSpPr>
          <p:cNvPr id="3" name="AutoShape 3">
            <a:extLst>
              <a:ext uri="{FF2B5EF4-FFF2-40B4-BE49-F238E27FC236}">
                <a16:creationId xmlns:a16="http://schemas.microsoft.com/office/drawing/2014/main" id="{C75BCA12-1023-CCBE-0AF5-BDEA566C12A8}"/>
              </a:ext>
              <a:ext uri="{C183D7F6-B498-43B3-948B-1728B52AA6E4}">
                <adec:decorative xmlns:adec="http://schemas.microsoft.com/office/drawing/2017/decorative" val="1"/>
              </a:ext>
            </a:extLst>
          </p:cNvPr>
          <p:cNvSpPr/>
          <p:nvPr/>
        </p:nvSpPr>
        <p:spPr>
          <a:xfrm>
            <a:off x="6378470" y="2261579"/>
            <a:ext cx="736600" cy="38100"/>
          </a:xfrm>
          <a:prstGeom prst="rect">
            <a:avLst/>
          </a:prstGeom>
          <a:solidFill>
            <a:srgbClr val="F4806B"/>
          </a:solidFill>
        </p:spPr>
      </p:sp>
      <p:pic>
        <p:nvPicPr>
          <p:cNvPr id="10242" name="Picture 2" descr="Jesus Appeared….Emmaus Road – Fearless Living">
            <a:extLst>
              <a:ext uri="{FF2B5EF4-FFF2-40B4-BE49-F238E27FC236}">
                <a16:creationId xmlns:a16="http://schemas.microsoft.com/office/drawing/2014/main" id="{B27830C2-FFFC-F728-7428-6DF5BB8012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80" y="402609"/>
            <a:ext cx="5789951" cy="56040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16990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8E8EF5-8F9D-E383-B8E4-75549BF23D1C}"/>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E8BACCB0-B919-486D-19A7-76772E1BDDB5}"/>
              </a:ext>
            </a:extLst>
          </p:cNvPr>
          <p:cNvSpPr txBox="1"/>
          <p:nvPr/>
        </p:nvSpPr>
        <p:spPr>
          <a:xfrm>
            <a:off x="6378470" y="2111406"/>
            <a:ext cx="5691610" cy="5428281"/>
          </a:xfrm>
          <a:prstGeom prst="rect">
            <a:avLst/>
          </a:prstGeom>
        </p:spPr>
        <p:txBody>
          <a:bodyPr wrap="square" lIns="0" tIns="0" rIns="0" bIns="0" rtlCol="0" anchor="t">
            <a:spAutoFit/>
          </a:bodyPr>
          <a:lstStyle/>
          <a:p>
            <a:pPr marL="571500" indent="-571500" defTabSz="609630">
              <a:lnSpc>
                <a:spcPts val="7200"/>
              </a:lnSpc>
              <a:buFont typeface="Arial" panose="020B0604020202020204" pitchFamily="34" charset="0"/>
              <a:buChar char="•"/>
            </a:pPr>
            <a:r>
              <a:rPr lang="en-US" sz="3600" b="1" dirty="0">
                <a:solidFill>
                  <a:srgbClr val="2E2E2E"/>
                </a:solidFill>
                <a:latin typeface="Open Sans"/>
                <a:ea typeface="Open Sans"/>
                <a:cs typeface="Open Sans"/>
                <a:sym typeface="Open Sans"/>
              </a:rPr>
              <a:t>Vs 30-31</a:t>
            </a:r>
          </a:p>
          <a:p>
            <a:pPr marL="571500" indent="-571500" defTabSz="609630">
              <a:lnSpc>
                <a:spcPts val="7200"/>
              </a:lnSpc>
              <a:buFont typeface="Arial" panose="020B0604020202020204" pitchFamily="34" charset="0"/>
              <a:buChar char="•"/>
            </a:pPr>
            <a:r>
              <a:rPr lang="en-US" sz="3600" b="1" dirty="0">
                <a:solidFill>
                  <a:srgbClr val="2E2E2E"/>
                </a:solidFill>
                <a:latin typeface="Open Sans"/>
                <a:ea typeface="Open Sans"/>
                <a:cs typeface="Open Sans"/>
                <a:sym typeface="Open Sans"/>
              </a:rPr>
              <a:t>He broke bread and gave to them</a:t>
            </a:r>
          </a:p>
          <a:p>
            <a:pPr marL="571500" indent="-571500" defTabSz="609630">
              <a:lnSpc>
                <a:spcPts val="7200"/>
              </a:lnSpc>
              <a:buFont typeface="Arial" panose="020B0604020202020204" pitchFamily="34" charset="0"/>
              <a:buChar char="•"/>
            </a:pPr>
            <a:r>
              <a:rPr lang="en-US" sz="3600" b="1" dirty="0">
                <a:solidFill>
                  <a:srgbClr val="2E2E2E"/>
                </a:solidFill>
                <a:latin typeface="Open Sans"/>
                <a:ea typeface="Open Sans"/>
                <a:cs typeface="Open Sans"/>
                <a:sym typeface="Open Sans"/>
              </a:rPr>
              <a:t>Their eyes were opened….</a:t>
            </a:r>
          </a:p>
          <a:p>
            <a:pPr defTabSz="609630">
              <a:lnSpc>
                <a:spcPts val="7200"/>
              </a:lnSpc>
            </a:pPr>
            <a:endParaRPr lang="en-US" sz="3600" b="1" dirty="0">
              <a:solidFill>
                <a:srgbClr val="2E2E2E"/>
              </a:solidFill>
              <a:latin typeface="Open Sans"/>
              <a:ea typeface="Open Sans"/>
              <a:cs typeface="Open Sans"/>
              <a:sym typeface="Open Sans"/>
            </a:endParaRPr>
          </a:p>
        </p:txBody>
      </p:sp>
      <p:sp>
        <p:nvSpPr>
          <p:cNvPr id="3" name="AutoShape 3">
            <a:extLst>
              <a:ext uri="{FF2B5EF4-FFF2-40B4-BE49-F238E27FC236}">
                <a16:creationId xmlns:a16="http://schemas.microsoft.com/office/drawing/2014/main" id="{20FDE0F6-82B7-64C0-5669-D79DDA4439CC}"/>
              </a:ext>
              <a:ext uri="{C183D7F6-B498-43B3-948B-1728B52AA6E4}">
                <adec:decorative xmlns:adec="http://schemas.microsoft.com/office/drawing/2017/decorative" val="1"/>
              </a:ext>
            </a:extLst>
          </p:cNvPr>
          <p:cNvSpPr/>
          <p:nvPr/>
        </p:nvSpPr>
        <p:spPr>
          <a:xfrm>
            <a:off x="6378470" y="2261579"/>
            <a:ext cx="736600" cy="38100"/>
          </a:xfrm>
          <a:prstGeom prst="rect">
            <a:avLst/>
          </a:prstGeom>
          <a:solidFill>
            <a:srgbClr val="F4806B"/>
          </a:solidFill>
        </p:spPr>
      </p:sp>
      <p:pic>
        <p:nvPicPr>
          <p:cNvPr id="11266" name="Picture 2" descr="Lesson 7On the Road to Emmaus - Holy Name of Jesus Chinese Catholic Church">
            <a:extLst>
              <a:ext uri="{FF2B5EF4-FFF2-40B4-BE49-F238E27FC236}">
                <a16:creationId xmlns:a16="http://schemas.microsoft.com/office/drawing/2014/main" id="{4FB1F28B-A5B8-0233-DE84-761F8F164E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 y="189095"/>
            <a:ext cx="5813530" cy="647981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Lesson 7On the Road to Emmaus - Holy Name of Jesus Chinese Catholic Church">
            <a:extLst>
              <a:ext uri="{FF2B5EF4-FFF2-40B4-BE49-F238E27FC236}">
                <a16:creationId xmlns:a16="http://schemas.microsoft.com/office/drawing/2014/main" id="{9560BC2D-6E5A-8821-8C3C-7FD6602865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 y="378190"/>
            <a:ext cx="5813530" cy="64798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37571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4E66EA-21A9-2D0E-686C-21D07A31AD4C}"/>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6C31D634-9FBC-C288-5065-982E4DBBD7BE}"/>
              </a:ext>
            </a:extLst>
          </p:cNvPr>
          <p:cNvSpPr txBox="1"/>
          <p:nvPr/>
        </p:nvSpPr>
        <p:spPr>
          <a:xfrm>
            <a:off x="6378470" y="2111406"/>
            <a:ext cx="5813530" cy="4504951"/>
          </a:xfrm>
          <a:prstGeom prst="rect">
            <a:avLst/>
          </a:prstGeom>
        </p:spPr>
        <p:txBody>
          <a:bodyPr wrap="square" lIns="0" tIns="0" rIns="0" bIns="0" rtlCol="0" anchor="t">
            <a:spAutoFit/>
          </a:bodyPr>
          <a:lstStyle/>
          <a:p>
            <a:pPr marL="571500" indent="-571500" defTabSz="609630">
              <a:lnSpc>
                <a:spcPts val="7200"/>
              </a:lnSpc>
              <a:buFont typeface="Arial" panose="020B0604020202020204" pitchFamily="34" charset="0"/>
              <a:buChar char="•"/>
            </a:pPr>
            <a:r>
              <a:rPr lang="en-US" sz="3600" b="1" dirty="0">
                <a:solidFill>
                  <a:srgbClr val="2E2E2E"/>
                </a:solidFill>
                <a:latin typeface="Open Sans"/>
                <a:ea typeface="Open Sans"/>
                <a:cs typeface="Open Sans"/>
                <a:sym typeface="Open Sans"/>
              </a:rPr>
              <a:t>Vs 32 – “Did not our hearts burn within us”</a:t>
            </a:r>
          </a:p>
          <a:p>
            <a:pPr marL="571500" indent="-571500" defTabSz="609630">
              <a:lnSpc>
                <a:spcPts val="7200"/>
              </a:lnSpc>
              <a:buFont typeface="Arial" panose="020B0604020202020204" pitchFamily="34" charset="0"/>
              <a:buChar char="•"/>
            </a:pPr>
            <a:r>
              <a:rPr lang="en-US" sz="3600" b="1" dirty="0">
                <a:solidFill>
                  <a:srgbClr val="2E2E2E"/>
                </a:solidFill>
                <a:latin typeface="Open Sans"/>
                <a:ea typeface="Open Sans"/>
                <a:cs typeface="Open Sans"/>
                <a:sym typeface="Open Sans"/>
              </a:rPr>
              <a:t>Vs 35 – “..he was known in the breaking of bread.”</a:t>
            </a:r>
          </a:p>
        </p:txBody>
      </p:sp>
      <p:sp>
        <p:nvSpPr>
          <p:cNvPr id="3" name="AutoShape 3">
            <a:extLst>
              <a:ext uri="{FF2B5EF4-FFF2-40B4-BE49-F238E27FC236}">
                <a16:creationId xmlns:a16="http://schemas.microsoft.com/office/drawing/2014/main" id="{04DF8645-90CD-A2F4-9C7E-D4A57989E40C}"/>
              </a:ext>
              <a:ext uri="{C183D7F6-B498-43B3-948B-1728B52AA6E4}">
                <adec:decorative xmlns:adec="http://schemas.microsoft.com/office/drawing/2017/decorative" val="1"/>
              </a:ext>
            </a:extLst>
          </p:cNvPr>
          <p:cNvSpPr/>
          <p:nvPr/>
        </p:nvSpPr>
        <p:spPr>
          <a:xfrm>
            <a:off x="6378470" y="2261579"/>
            <a:ext cx="736600" cy="38100"/>
          </a:xfrm>
          <a:prstGeom prst="rect">
            <a:avLst/>
          </a:prstGeom>
          <a:solidFill>
            <a:srgbClr val="F4806B"/>
          </a:solidFill>
        </p:spPr>
      </p:sp>
      <p:pic>
        <p:nvPicPr>
          <p:cNvPr id="2050" name="Picture 2" descr="Was the Road to Emmaus a Mental Breakdown? | Catholic Answers Podcasts">
            <a:extLst>
              <a:ext uri="{FF2B5EF4-FFF2-40B4-BE49-F238E27FC236}">
                <a16:creationId xmlns:a16="http://schemas.microsoft.com/office/drawing/2014/main" id="{16ED02CB-8BF4-C73F-6CAA-FFE824F1D2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188651" cy="3683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Lesson 7On the Road to Emmaus - Holy Name of Jesus Chinese Catholic Church">
            <a:extLst>
              <a:ext uri="{FF2B5EF4-FFF2-40B4-BE49-F238E27FC236}">
                <a16:creationId xmlns:a16="http://schemas.microsoft.com/office/drawing/2014/main" id="{774700FF-4F8E-BD3C-1A72-95253E503CE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3683000"/>
            <a:ext cx="6188650" cy="317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72501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2" name="Picture 4" descr="PPT - “I felt my heart strangely warmed!” John Wesley PowerPoint  Presentation - ID:2568082">
            <a:extLst>
              <a:ext uri="{FF2B5EF4-FFF2-40B4-BE49-F238E27FC236}">
                <a16:creationId xmlns:a16="http://schemas.microsoft.com/office/drawing/2014/main" id="{F9A3B3EC-5081-ADC5-6ECC-7208747C4A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91849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rgbClr val="F4806B">
                <a:alpha val="100000"/>
              </a:srgbClr>
            </a:gs>
            <a:gs pos="50000">
              <a:srgbClr val="F4806B">
                <a:alpha val="100000"/>
              </a:srgbClr>
            </a:gs>
            <a:gs pos="100000">
              <a:srgbClr val="FEC383">
                <a:alpha val="100000"/>
              </a:srgb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2" name="TextBox 2"/>
          <p:cNvSpPr txBox="1"/>
          <p:nvPr/>
        </p:nvSpPr>
        <p:spPr>
          <a:xfrm>
            <a:off x="1302752" y="1050870"/>
            <a:ext cx="9586496" cy="923330"/>
          </a:xfrm>
          <a:prstGeom prst="rect">
            <a:avLst/>
          </a:prstGeom>
        </p:spPr>
        <p:txBody>
          <a:bodyPr lIns="0" tIns="0" rIns="0" bIns="0" rtlCol="0" anchor="t">
            <a:spAutoFit/>
          </a:bodyPr>
          <a:lstStyle/>
          <a:p>
            <a:pPr algn="ctr" defTabSz="609630">
              <a:lnSpc>
                <a:spcPts val="7200"/>
              </a:lnSpc>
            </a:pPr>
            <a:r>
              <a:rPr lang="en-US" sz="6000" b="1" dirty="0">
                <a:solidFill>
                  <a:srgbClr val="6E0F2D"/>
                </a:solidFill>
                <a:latin typeface="Open Sans"/>
                <a:ea typeface="Open Sans"/>
                <a:cs typeface="Open Sans"/>
                <a:sym typeface="Open Sans"/>
              </a:rPr>
              <a:t>APPLICATION</a:t>
            </a:r>
          </a:p>
        </p:txBody>
      </p:sp>
      <p:sp>
        <p:nvSpPr>
          <p:cNvPr id="3" name="TextBox 3"/>
          <p:cNvSpPr txBox="1"/>
          <p:nvPr/>
        </p:nvSpPr>
        <p:spPr>
          <a:xfrm>
            <a:off x="1302752" y="2167435"/>
            <a:ext cx="9586496" cy="375231"/>
          </a:xfrm>
          <a:prstGeom prst="rect">
            <a:avLst/>
          </a:prstGeom>
        </p:spPr>
        <p:txBody>
          <a:bodyPr lIns="0" tIns="0" rIns="0" bIns="0" rtlCol="0" anchor="t">
            <a:spAutoFit/>
          </a:bodyPr>
          <a:lstStyle/>
          <a:p>
            <a:pPr algn="ctr" defTabSz="609630">
              <a:lnSpc>
                <a:spcPts val="2800"/>
              </a:lnSpc>
              <a:spcBef>
                <a:spcPct val="0"/>
              </a:spcBef>
            </a:pPr>
            <a:r>
              <a:rPr lang="en-US" sz="3200" b="1" dirty="0">
                <a:solidFill>
                  <a:srgbClr val="6E0F2D"/>
                </a:solidFill>
                <a:latin typeface="Open Sans"/>
                <a:ea typeface="Open Sans"/>
                <a:cs typeface="Open Sans"/>
                <a:sym typeface="Open Sans"/>
              </a:rPr>
              <a:t>Luke 24:13-35  </a:t>
            </a:r>
          </a:p>
        </p:txBody>
      </p:sp>
      <p:pic>
        <p:nvPicPr>
          <p:cNvPr id="5" name="Picture 2" descr="Was the Road to Emmaus a Mental Breakdown? | Catholic Answers Podcasts">
            <a:extLst>
              <a:ext uri="{FF2B5EF4-FFF2-40B4-BE49-F238E27FC236}">
                <a16:creationId xmlns:a16="http://schemas.microsoft.com/office/drawing/2014/main" id="{59B69C97-5A77-4772-804B-2030DD4F85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2049" y="2891950"/>
            <a:ext cx="2645351" cy="291518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0A8528D-5F0B-47CD-EA57-34DF9E2013DC}"/>
              </a:ext>
            </a:extLst>
          </p:cNvPr>
          <p:cNvSpPr txBox="1"/>
          <p:nvPr/>
        </p:nvSpPr>
        <p:spPr>
          <a:xfrm>
            <a:off x="4152900" y="3048000"/>
            <a:ext cx="7556500" cy="1200329"/>
          </a:xfrm>
          <a:prstGeom prst="rect">
            <a:avLst/>
          </a:prstGeom>
          <a:noFill/>
        </p:spPr>
        <p:txBody>
          <a:bodyPr wrap="square" rtlCol="0">
            <a:spAutoFit/>
          </a:bodyPr>
          <a:lstStyle/>
          <a:p>
            <a:pPr marL="342900" indent="-342900">
              <a:buAutoNum type="arabicPeriod"/>
            </a:pPr>
            <a:r>
              <a:rPr lang="en-US" sz="3600" b="1" dirty="0"/>
              <a:t>The encounter with the resurrected Jesus is life-transforming.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descr="quotation mark"/>
          <p:cNvSpPr/>
          <p:nvPr/>
        </p:nvSpPr>
        <p:spPr>
          <a:xfrm>
            <a:off x="1612900" y="1739900"/>
            <a:ext cx="396753" cy="301532"/>
          </a:xfrm>
          <a:custGeom>
            <a:avLst/>
            <a:gdLst/>
            <a:ahLst/>
            <a:cxnLst/>
            <a:rect l="l" t="t" r="r" b="b"/>
            <a:pathLst>
              <a:path w="595129" h="452298">
                <a:moveTo>
                  <a:pt x="0" y="0"/>
                </a:moveTo>
                <a:lnTo>
                  <a:pt x="595129" y="0"/>
                </a:lnTo>
                <a:lnTo>
                  <a:pt x="595129" y="452298"/>
                </a:lnTo>
                <a:lnTo>
                  <a:pt x="0" y="452298"/>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5" name="AutoShape 5">
            <a:extLst>
              <a:ext uri="{C183D7F6-B498-43B3-948B-1728B52AA6E4}">
                <adec:decorative xmlns:adec="http://schemas.microsoft.com/office/drawing/2017/decorative" val="1"/>
              </a:ext>
            </a:extLst>
          </p:cNvPr>
          <p:cNvSpPr/>
          <p:nvPr/>
        </p:nvSpPr>
        <p:spPr>
          <a:xfrm>
            <a:off x="2866337" y="4400550"/>
            <a:ext cx="736600" cy="38100"/>
          </a:xfrm>
          <a:prstGeom prst="rect">
            <a:avLst/>
          </a:prstGeom>
          <a:solidFill>
            <a:srgbClr val="F4806B"/>
          </a:solidFill>
        </p:spPr>
      </p:sp>
      <p:pic>
        <p:nvPicPr>
          <p:cNvPr id="1028" name="Picture 4" descr="TOP 25 RESURRECTION OF JESUS CHRIST QUOTES | A-Z Quotes">
            <a:extLst>
              <a:ext uri="{FF2B5EF4-FFF2-40B4-BE49-F238E27FC236}">
                <a16:creationId xmlns:a16="http://schemas.microsoft.com/office/drawing/2014/main" id="{3C98DBF2-6376-7DB8-EE58-73B77E954D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78223"/>
            <a:ext cx="12115800" cy="570155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rgbClr val="F4806B">
                <a:alpha val="100000"/>
              </a:srgbClr>
            </a:gs>
            <a:gs pos="50000">
              <a:srgbClr val="F4806B">
                <a:alpha val="100000"/>
              </a:srgbClr>
            </a:gs>
            <a:gs pos="100000">
              <a:srgbClr val="FEC383">
                <a:alpha val="100000"/>
              </a:srgbClr>
            </a:gs>
          </a:gsLst>
          <a:path path="circle">
            <a:fillToRect r="100000" b="100000"/>
          </a:path>
          <a:tileRect l="-100000" t="-100000"/>
        </a:gradFill>
        <a:effectLst/>
      </p:bgPr>
    </p:bg>
    <p:spTree>
      <p:nvGrpSpPr>
        <p:cNvPr id="1" name="">
          <a:extLst>
            <a:ext uri="{FF2B5EF4-FFF2-40B4-BE49-F238E27FC236}">
              <a16:creationId xmlns:a16="http://schemas.microsoft.com/office/drawing/2014/main" id="{529078A7-61FF-9B23-B0B2-AA83CCF00FD8}"/>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CCEE669A-6199-0A56-F28D-23758E502EC5}"/>
              </a:ext>
            </a:extLst>
          </p:cNvPr>
          <p:cNvSpPr txBox="1"/>
          <p:nvPr/>
        </p:nvSpPr>
        <p:spPr>
          <a:xfrm>
            <a:off x="1302752" y="1050870"/>
            <a:ext cx="9586496" cy="923330"/>
          </a:xfrm>
          <a:prstGeom prst="rect">
            <a:avLst/>
          </a:prstGeom>
        </p:spPr>
        <p:txBody>
          <a:bodyPr lIns="0" tIns="0" rIns="0" bIns="0" rtlCol="0" anchor="t">
            <a:spAutoFit/>
          </a:bodyPr>
          <a:lstStyle/>
          <a:p>
            <a:pPr marL="0" marR="0" lvl="0" indent="0" algn="ctr" defTabSz="609630" rtl="0" eaLnBrk="1" fontAlgn="auto" latinLnBrk="0" hangingPunct="1">
              <a:lnSpc>
                <a:spcPts val="72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6E0F2D"/>
                </a:solidFill>
                <a:effectLst/>
                <a:uLnTx/>
                <a:uFillTx/>
                <a:latin typeface="Open Sans"/>
                <a:ea typeface="Open Sans"/>
                <a:cs typeface="Open Sans"/>
                <a:sym typeface="Open Sans"/>
              </a:rPr>
              <a:t>APPLICATION</a:t>
            </a:r>
          </a:p>
        </p:txBody>
      </p:sp>
      <p:sp>
        <p:nvSpPr>
          <p:cNvPr id="3" name="TextBox 3">
            <a:extLst>
              <a:ext uri="{FF2B5EF4-FFF2-40B4-BE49-F238E27FC236}">
                <a16:creationId xmlns:a16="http://schemas.microsoft.com/office/drawing/2014/main" id="{D78F61B2-275B-CAE4-51AF-0D79D04CBD3B}"/>
              </a:ext>
            </a:extLst>
          </p:cNvPr>
          <p:cNvSpPr txBox="1"/>
          <p:nvPr/>
        </p:nvSpPr>
        <p:spPr>
          <a:xfrm>
            <a:off x="1302752" y="2167435"/>
            <a:ext cx="9586496" cy="375231"/>
          </a:xfrm>
          <a:prstGeom prst="rect">
            <a:avLst/>
          </a:prstGeom>
        </p:spPr>
        <p:txBody>
          <a:bodyPr lIns="0" tIns="0" rIns="0" bIns="0" rtlCol="0" anchor="t">
            <a:spAutoFit/>
          </a:bodyPr>
          <a:lstStyle/>
          <a:p>
            <a:pPr marL="0" marR="0" lvl="0" indent="0" algn="ctr" defTabSz="609630" rtl="0" eaLnBrk="1" fontAlgn="auto" latinLnBrk="0" hangingPunct="1">
              <a:lnSpc>
                <a:spcPts val="28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6E0F2D"/>
                </a:solidFill>
                <a:effectLst/>
                <a:uLnTx/>
                <a:uFillTx/>
                <a:latin typeface="Open Sans"/>
                <a:ea typeface="Open Sans"/>
                <a:cs typeface="Open Sans"/>
                <a:sym typeface="Open Sans"/>
              </a:rPr>
              <a:t>Luke 24:13-35  </a:t>
            </a:r>
          </a:p>
        </p:txBody>
      </p:sp>
      <p:pic>
        <p:nvPicPr>
          <p:cNvPr id="5" name="Picture 2" descr="Was the Road to Emmaus a Mental Breakdown? | Catholic Answers Podcasts">
            <a:extLst>
              <a:ext uri="{FF2B5EF4-FFF2-40B4-BE49-F238E27FC236}">
                <a16:creationId xmlns:a16="http://schemas.microsoft.com/office/drawing/2014/main" id="{2A682DFE-E407-FBF6-744C-98C01D3DD1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2049" y="2891950"/>
            <a:ext cx="2645351" cy="291518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6DC5068C-1704-5C78-2E24-2A6206988789}"/>
              </a:ext>
            </a:extLst>
          </p:cNvPr>
          <p:cNvSpPr txBox="1"/>
          <p:nvPr/>
        </p:nvSpPr>
        <p:spPr>
          <a:xfrm>
            <a:off x="4152900" y="3048000"/>
            <a:ext cx="7556500" cy="2862322"/>
          </a:xfrm>
          <a:prstGeom prst="rect">
            <a:avLst/>
          </a:prstGeom>
          <a:noFill/>
        </p:spPr>
        <p:txBody>
          <a:bodyPr wrap="square" rtlCol="0">
            <a:spAutoFit/>
          </a:bodyPr>
          <a:lstStyle/>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en-US" sz="3600" b="1" i="0" u="none" strike="noStrike" kern="1200" cap="none" spc="0" normalizeH="0" baseline="0" noProof="0" dirty="0">
                <a:ln>
                  <a:noFill/>
                </a:ln>
                <a:solidFill>
                  <a:schemeClr val="bg1">
                    <a:lumMod val="85000"/>
                  </a:schemeClr>
                </a:solidFill>
                <a:effectLst/>
                <a:uLnTx/>
                <a:uFillTx/>
                <a:latin typeface="Calibri"/>
                <a:ea typeface="+mn-ea"/>
                <a:cs typeface="+mn-cs"/>
              </a:rPr>
              <a:t>The encounter with the resurrected Jesus is life-transforming.</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We need Jesus to open His Scripture to us and to fellowship with us around His Table daily.</a:t>
            </a:r>
          </a:p>
        </p:txBody>
      </p:sp>
    </p:spTree>
    <p:extLst>
      <p:ext uri="{BB962C8B-B14F-4D97-AF65-F5344CB8AC3E}">
        <p14:creationId xmlns:p14="http://schemas.microsoft.com/office/powerpoint/2010/main" val="12404086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Let us pray!">
            <a:extLst>
              <a:ext uri="{FF2B5EF4-FFF2-40B4-BE49-F238E27FC236}">
                <a16:creationId xmlns:a16="http://schemas.microsoft.com/office/drawing/2014/main" id="{5D51AF9A-E4D3-AFF1-9EC5-6FB34920B3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74899" y="1428750"/>
            <a:ext cx="8047425" cy="4298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8281250"/>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441</TotalTime>
  <Words>872</Words>
  <Application>Microsoft Macintosh PowerPoint</Application>
  <PresentationFormat>Widescreen</PresentationFormat>
  <Paragraphs>62</Paragraphs>
  <Slides>19</Slides>
  <Notes>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19</vt:i4>
      </vt:variant>
    </vt:vector>
  </HeadingPairs>
  <TitlesOfParts>
    <vt:vector size="28" baseType="lpstr">
      <vt:lpstr>Arial</vt:lpstr>
      <vt:lpstr>Calibri</vt:lpstr>
      <vt:lpstr>Gill Sans MT</vt:lpstr>
      <vt:lpstr>Open Sans</vt:lpstr>
      <vt:lpstr>Open Sans Light</vt:lpstr>
      <vt:lpstr>Segoe UI Historic</vt:lpstr>
      <vt:lpstr>Times New Roman</vt:lpstr>
      <vt:lpstr>1_Office Theme</vt:lpstr>
      <vt:lpstr>Parcel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Manik Corea</dc:creator>
  <cp:lastModifiedBy>Manik Corea</cp:lastModifiedBy>
  <cp:revision>3</cp:revision>
  <dcterms:created xsi:type="dcterms:W3CDTF">2026-04-16T07:19:51Z</dcterms:created>
  <dcterms:modified xsi:type="dcterms:W3CDTF">2026-04-17T04:46:59Z</dcterms:modified>
</cp:coreProperties>
</file>