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7" r:id="rId2"/>
    <p:sldId id="257" r:id="rId3"/>
    <p:sldId id="258" r:id="rId4"/>
    <p:sldId id="259" r:id="rId5"/>
    <p:sldId id="260" r:id="rId6"/>
    <p:sldId id="261" r:id="rId7"/>
    <p:sldId id="262" r:id="rId8"/>
    <p:sldId id="263" r:id="rId9"/>
    <p:sldId id="266" r:id="rId10"/>
    <p:sldId id="265" r:id="rId11"/>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Canva Sans Italics"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napToGrid="0">
      <p:cViewPr>
        <p:scale>
          <a:sx n="25" d="100"/>
          <a:sy n="25" d="100"/>
        </p:scale>
        <p:origin x="2314" y="8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3CAE13-A1F5-B06D-FFFA-7E0754E1563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3069644" y="0"/>
            <a:ext cx="5459602" cy="10287000"/>
          </a:xfrm>
          <a:prstGeom prst="rect">
            <a:avLst/>
          </a:prstGeom>
        </p:spPr>
      </p:pic>
    </p:spTree>
    <p:extLst>
      <p:ext uri="{BB962C8B-B14F-4D97-AF65-F5344CB8AC3E}">
        <p14:creationId xmlns:p14="http://schemas.microsoft.com/office/powerpoint/2010/main" val="376071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3CAE13-A1F5-B06D-FFFA-7E0754E1563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3069644" y="0"/>
            <a:ext cx="5459602" cy="10287000"/>
          </a:xfrm>
          <a:prstGeom prst="rect">
            <a:avLst/>
          </a:prstGeom>
        </p:spPr>
      </p:pic>
    </p:spTree>
    <p:extLst>
      <p:ext uri="{BB962C8B-B14F-4D97-AF65-F5344CB8AC3E}">
        <p14:creationId xmlns:p14="http://schemas.microsoft.com/office/powerpoint/2010/main" val="50287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886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224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470FA5DD-929D-E082-B50E-5DB4938CF49A}"/>
              </a:ext>
            </a:extLst>
          </p:cNvPr>
          <p:cNvSpPr/>
          <p:nvPr userDrawn="1"/>
        </p:nvSpPr>
        <p:spPr>
          <a:xfrm>
            <a:off x="-578120" y="-155934"/>
            <a:ext cx="19620070" cy="10717463"/>
          </a:xfrm>
          <a:custGeom>
            <a:avLst/>
            <a:gdLst/>
            <a:ahLst/>
            <a:cxnLst/>
            <a:rect l="l" t="t" r="r" b="b"/>
            <a:pathLst>
              <a:path w="19620070" h="10717463">
                <a:moveTo>
                  <a:pt x="0" y="0"/>
                </a:moveTo>
                <a:lnTo>
                  <a:pt x="19620070" y="0"/>
                </a:lnTo>
                <a:lnTo>
                  <a:pt x="19620070" y="10717463"/>
                </a:lnTo>
                <a:lnTo>
                  <a:pt x="0" y="10717463"/>
                </a:lnTo>
                <a:lnTo>
                  <a:pt x="0" y="0"/>
                </a:lnTo>
                <a:close/>
              </a:path>
            </a:pathLst>
          </a:custGeom>
          <a:blipFill>
            <a:blip>
              <a:alphaModFix amt="90000"/>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1854072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tx1"/>
        </a:soli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470FA5DD-929D-E082-B50E-5DB4938CF49A}"/>
              </a:ext>
            </a:extLst>
          </p:cNvPr>
          <p:cNvSpPr/>
          <p:nvPr userDrawn="1"/>
        </p:nvSpPr>
        <p:spPr>
          <a:xfrm>
            <a:off x="-578120" y="-155934"/>
            <a:ext cx="19620070" cy="10717463"/>
          </a:xfrm>
          <a:custGeom>
            <a:avLst/>
            <a:gdLst/>
            <a:ahLst/>
            <a:cxnLst/>
            <a:rect l="l" t="t" r="r" b="b"/>
            <a:pathLst>
              <a:path w="19620070" h="10717463">
                <a:moveTo>
                  <a:pt x="0" y="0"/>
                </a:moveTo>
                <a:lnTo>
                  <a:pt x="19620070" y="0"/>
                </a:lnTo>
                <a:lnTo>
                  <a:pt x="19620070" y="10717463"/>
                </a:lnTo>
                <a:lnTo>
                  <a:pt x="0" y="10717463"/>
                </a:lnTo>
                <a:lnTo>
                  <a:pt x="0" y="0"/>
                </a:lnTo>
                <a:close/>
              </a:path>
            </a:pathLst>
          </a:custGeom>
          <a:blipFill>
            <a:blip>
              <a:alphaModFix amt="90000"/>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3" name="Picture 2">
            <a:extLst>
              <a:ext uri="{FF2B5EF4-FFF2-40B4-BE49-F238E27FC236}">
                <a16:creationId xmlns:a16="http://schemas.microsoft.com/office/drawing/2014/main" id="{A559D17E-BE14-9ABC-2A57-85A8C83C878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3069644" y="0"/>
            <a:ext cx="5459602" cy="10287000"/>
          </a:xfrm>
          <a:prstGeom prst="rect">
            <a:avLst/>
          </a:prstGeom>
        </p:spPr>
      </p:pic>
    </p:spTree>
    <p:extLst>
      <p:ext uri="{BB962C8B-B14F-4D97-AF65-F5344CB8AC3E}">
        <p14:creationId xmlns:p14="http://schemas.microsoft.com/office/powerpoint/2010/main" val="345907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60" r:id="rId3"/>
    <p:sldLayoutId id="2147483658" r:id="rId4"/>
    <p:sldLayoutId id="2147483659" r:id="rId5"/>
    <p:sldLayoutId id="2147483657" r:id="rId6"/>
    <p:sldLayoutId id="2147483661"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31255971-265B-E093-2563-2994075FB7FB}"/>
              </a:ext>
            </a:extLst>
          </p:cNvPr>
          <p:cNvSpPr txBox="1"/>
          <p:nvPr/>
        </p:nvSpPr>
        <p:spPr>
          <a:xfrm>
            <a:off x="1028700" y="4767263"/>
            <a:ext cx="16230600" cy="895350"/>
          </a:xfrm>
          <a:prstGeom prst="rect">
            <a:avLst/>
          </a:prstGeom>
        </p:spPr>
        <p:txBody>
          <a:bodyPr lIns="0" tIns="0" rIns="0" bIns="0" rtlCol="0" anchor="t">
            <a:spAutoFit/>
          </a:bodyPr>
          <a:lstStyle/>
          <a:p>
            <a:pPr algn="l">
              <a:lnSpc>
                <a:spcPts val="7199"/>
              </a:lnSpc>
            </a:pPr>
            <a:r>
              <a:rPr lang="en-US" sz="5999" b="1" spc="59" dirty="0">
                <a:solidFill>
                  <a:srgbClr val="FFFFFF"/>
                </a:solidFill>
                <a:latin typeface="Canva Sans Bold"/>
                <a:ea typeface="Canva Sans Bold"/>
                <a:cs typeface="Canva Sans Bold"/>
                <a:sym typeface="Canva Sans Bold"/>
              </a:rPr>
              <a:t>Hyman Robles</a:t>
            </a:r>
          </a:p>
        </p:txBody>
      </p:sp>
    </p:spTree>
    <p:extLst>
      <p:ext uri="{BB962C8B-B14F-4D97-AF65-F5344CB8AC3E}">
        <p14:creationId xmlns:p14="http://schemas.microsoft.com/office/powerpoint/2010/main" val="382604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3" name="Group 3"/>
          <p:cNvGrpSpPr/>
          <p:nvPr/>
        </p:nvGrpSpPr>
        <p:grpSpPr>
          <a:xfrm>
            <a:off x="1028700" y="525422"/>
            <a:ext cx="6451386" cy="9236156"/>
            <a:chOff x="0" y="0"/>
            <a:chExt cx="10591800" cy="15163800"/>
          </a:xfrm>
        </p:grpSpPr>
        <p:sp>
          <p:nvSpPr>
            <p:cNvPr id="4" name="Freeform 4"/>
            <p:cNvSpPr/>
            <p:nvPr/>
          </p:nvSpPr>
          <p:spPr>
            <a:xfrm>
              <a:off x="0" y="0"/>
              <a:ext cx="10591800" cy="15163800"/>
            </a:xfrm>
            <a:custGeom>
              <a:avLst/>
              <a:gdLst/>
              <a:ahLst/>
              <a:cxnLst/>
              <a:rect l="l" t="t" r="r" b="b"/>
              <a:pathLst>
                <a:path w="10591800" h="15163800">
                  <a:moveTo>
                    <a:pt x="10591800" y="254000"/>
                  </a:moveTo>
                  <a:lnTo>
                    <a:pt x="10591800" y="14909800"/>
                  </a:lnTo>
                  <a:cubicBezTo>
                    <a:pt x="10591800" y="15050136"/>
                    <a:pt x="10478135" y="15163800"/>
                    <a:pt x="10337800" y="15163800"/>
                  </a:cubicBezTo>
                  <a:lnTo>
                    <a:pt x="254000" y="15163800"/>
                  </a:lnTo>
                  <a:cubicBezTo>
                    <a:pt x="113665" y="15163800"/>
                    <a:pt x="0" y="15050136"/>
                    <a:pt x="0" y="14909800"/>
                  </a:cubicBezTo>
                  <a:lnTo>
                    <a:pt x="0" y="254000"/>
                  </a:lnTo>
                  <a:cubicBezTo>
                    <a:pt x="0" y="113665"/>
                    <a:pt x="113665" y="0"/>
                    <a:pt x="254000" y="0"/>
                  </a:cubicBezTo>
                  <a:lnTo>
                    <a:pt x="10337800" y="0"/>
                  </a:lnTo>
                  <a:cubicBezTo>
                    <a:pt x="10478135" y="0"/>
                    <a:pt x="10591800" y="113665"/>
                    <a:pt x="10591800" y="254000"/>
                  </a:cubicBezTo>
                  <a:close/>
                </a:path>
              </a:pathLst>
            </a:custGeom>
            <a:blipFill>
              <a:blip r:embed="rId2"/>
              <a:stretch>
                <a:fillRect l="-1077" r="-1077"/>
              </a:stretch>
            </a:blipFill>
          </p:spPr>
          <p:txBody>
            <a:bodyPr/>
            <a:lstStyle/>
            <a:p>
              <a:endParaRPr lang="en-US"/>
            </a:p>
          </p:txBody>
        </p:sp>
      </p:grpSp>
      <p:sp>
        <p:nvSpPr>
          <p:cNvPr id="5" name="TextBox 5"/>
          <p:cNvSpPr txBox="1"/>
          <p:nvPr/>
        </p:nvSpPr>
        <p:spPr>
          <a:xfrm>
            <a:off x="8031370" y="4767263"/>
            <a:ext cx="9504155" cy="895350"/>
          </a:xfrm>
          <a:prstGeom prst="rect">
            <a:avLst/>
          </a:prstGeom>
        </p:spPr>
        <p:txBody>
          <a:bodyPr lIns="0" tIns="0" rIns="0" bIns="0" rtlCol="0" anchor="t">
            <a:spAutoFit/>
          </a:bodyPr>
          <a:lstStyle/>
          <a:p>
            <a:pPr algn="just">
              <a:lnSpc>
                <a:spcPts val="7199"/>
              </a:lnSpc>
            </a:pPr>
            <a:r>
              <a:rPr lang="en-US" sz="5999" b="1" spc="59">
                <a:solidFill>
                  <a:srgbClr val="FFFFFF"/>
                </a:solidFill>
                <a:latin typeface="Canva Sans Bold"/>
                <a:ea typeface="Canva Sans Bold"/>
                <a:cs typeface="Canva Sans Bold"/>
                <a:sym typeface="Canva Sans Bold"/>
              </a:rPr>
              <a:t>My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 name="TextBox 5"/>
          <p:cNvSpPr txBox="1"/>
          <p:nvPr/>
        </p:nvSpPr>
        <p:spPr>
          <a:xfrm>
            <a:off x="1028700" y="8605570"/>
            <a:ext cx="11769237" cy="533400"/>
          </a:xfrm>
          <a:prstGeom prst="rect">
            <a:avLst/>
          </a:prstGeom>
        </p:spPr>
        <p:txBody>
          <a:bodyPr lIns="0" tIns="0" rIns="0" bIns="0" rtlCol="0" anchor="t">
            <a:spAutoFit/>
          </a:bodyPr>
          <a:lstStyle/>
          <a:p>
            <a:pPr algn="just">
              <a:lnSpc>
                <a:spcPts val="4200"/>
              </a:lnSpc>
            </a:pPr>
            <a:r>
              <a:rPr lang="en-US" sz="3500" spc="35">
                <a:solidFill>
                  <a:srgbClr val="FFFFFF"/>
                </a:solidFill>
                <a:latin typeface="Canva Sans"/>
                <a:ea typeface="Canva Sans"/>
                <a:cs typeface="Canva Sans"/>
                <a:sym typeface="Canva Sans"/>
              </a:rPr>
              <a:t>11 APRIL 2026</a:t>
            </a:r>
          </a:p>
        </p:txBody>
      </p:sp>
      <p:grpSp>
        <p:nvGrpSpPr>
          <p:cNvPr id="6" name="Group 6"/>
          <p:cNvGrpSpPr/>
          <p:nvPr/>
        </p:nvGrpSpPr>
        <p:grpSpPr>
          <a:xfrm>
            <a:off x="1028700" y="3826952"/>
            <a:ext cx="16230600" cy="2633097"/>
            <a:chOff x="0" y="0"/>
            <a:chExt cx="21640800" cy="3510795"/>
          </a:xfrm>
        </p:grpSpPr>
        <p:sp>
          <p:nvSpPr>
            <p:cNvPr id="7" name="TextBox 7"/>
            <p:cNvSpPr txBox="1"/>
            <p:nvPr/>
          </p:nvSpPr>
          <p:spPr>
            <a:xfrm>
              <a:off x="0" y="-161925"/>
              <a:ext cx="21640800" cy="1368427"/>
            </a:xfrm>
            <a:prstGeom prst="rect">
              <a:avLst/>
            </a:prstGeom>
          </p:spPr>
          <p:txBody>
            <a:bodyPr lIns="0" tIns="0" rIns="0" bIns="0" rtlCol="0" anchor="t">
              <a:spAutoFit/>
            </a:bodyPr>
            <a:lstStyle/>
            <a:p>
              <a:pPr algn="l">
                <a:lnSpc>
                  <a:spcPts val="8999"/>
                </a:lnSpc>
              </a:pPr>
              <a:r>
                <a:rPr lang="en-US" sz="5999" b="1" spc="59">
                  <a:solidFill>
                    <a:srgbClr val="FFFFFF"/>
                  </a:solidFill>
                  <a:latin typeface="Canva Sans Bold"/>
                  <a:ea typeface="Canva Sans Bold"/>
                  <a:cs typeface="Canva Sans Bold"/>
                  <a:sym typeface="Canva Sans Bold"/>
                </a:rPr>
                <a:t>The Heart of The Matter</a:t>
              </a:r>
            </a:p>
          </p:txBody>
        </p:sp>
        <p:sp>
          <p:nvSpPr>
            <p:cNvPr id="8" name="TextBox 8"/>
            <p:cNvSpPr txBox="1"/>
            <p:nvPr/>
          </p:nvSpPr>
          <p:spPr>
            <a:xfrm>
              <a:off x="0" y="1384301"/>
              <a:ext cx="21640800" cy="863600"/>
            </a:xfrm>
            <a:prstGeom prst="rect">
              <a:avLst/>
            </a:prstGeom>
          </p:spPr>
          <p:txBody>
            <a:bodyPr lIns="0" tIns="0" rIns="0" bIns="0" rtlCol="0" anchor="t">
              <a:spAutoFit/>
            </a:bodyPr>
            <a:lstStyle/>
            <a:p>
              <a:pPr algn="l">
                <a:lnSpc>
                  <a:spcPts val="5160"/>
                </a:lnSpc>
              </a:pPr>
              <a:r>
                <a:rPr lang="en-US" sz="4300" spc="43">
                  <a:solidFill>
                    <a:srgbClr val="FFFFFF"/>
                  </a:solidFill>
                  <a:latin typeface="Canva Sans"/>
                  <a:ea typeface="Canva Sans"/>
                  <a:cs typeface="Canva Sans"/>
                  <a:sym typeface="Canva Sans"/>
                </a:rPr>
                <a:t>1 Samuel 16:1–13</a:t>
              </a:r>
            </a:p>
          </p:txBody>
        </p:sp>
        <p:sp>
          <p:nvSpPr>
            <p:cNvPr id="9" name="TextBox 9"/>
            <p:cNvSpPr txBox="1"/>
            <p:nvPr/>
          </p:nvSpPr>
          <p:spPr>
            <a:xfrm>
              <a:off x="0" y="2647195"/>
              <a:ext cx="21640800" cy="863600"/>
            </a:xfrm>
            <a:prstGeom prst="rect">
              <a:avLst/>
            </a:prstGeom>
          </p:spPr>
          <p:txBody>
            <a:bodyPr lIns="0" tIns="0" rIns="0" bIns="0" rtlCol="0" anchor="t">
              <a:spAutoFit/>
            </a:bodyPr>
            <a:lstStyle/>
            <a:p>
              <a:pPr algn="l">
                <a:lnSpc>
                  <a:spcPts val="5160"/>
                </a:lnSpc>
              </a:pPr>
              <a:r>
                <a:rPr lang="en-US" sz="4300" spc="43">
                  <a:solidFill>
                    <a:srgbClr val="FFFFFF"/>
                  </a:solidFill>
                  <a:latin typeface="Canva Sans"/>
                  <a:ea typeface="Canva Sans"/>
                  <a:cs typeface="Canva Sans"/>
                  <a:sym typeface="Canva Sans"/>
                </a:rPr>
                <a:t>Crossroads International Church, Singapore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TextBox 8"/>
          <p:cNvSpPr txBox="1"/>
          <p:nvPr/>
        </p:nvSpPr>
        <p:spPr>
          <a:xfrm>
            <a:off x="1028700" y="2133600"/>
            <a:ext cx="11287045" cy="6019800"/>
          </a:xfrm>
          <a:prstGeom prst="rect">
            <a:avLst/>
          </a:prstGeom>
        </p:spPr>
        <p:txBody>
          <a:bodyPr lIns="0" tIns="0" rIns="0" bIns="0" rtlCol="0" anchor="t">
            <a:spAutoFit/>
          </a:bodyPr>
          <a:lstStyle/>
          <a:p>
            <a:pPr algn="just">
              <a:lnSpc>
                <a:spcPts val="5999"/>
              </a:lnSpc>
            </a:pPr>
            <a:r>
              <a:rPr lang="en-US" sz="4999" b="1" spc="49" dirty="0">
                <a:solidFill>
                  <a:srgbClr val="FFFFFF"/>
                </a:solidFill>
                <a:latin typeface="Canva Sans Bold"/>
                <a:ea typeface="Canva Sans Bold"/>
                <a:cs typeface="Canva Sans Bold"/>
                <a:sym typeface="Canva Sans Bold"/>
              </a:rPr>
              <a:t>1 Samuel 16:7 ESV</a:t>
            </a:r>
          </a:p>
          <a:p>
            <a:pPr algn="just">
              <a:lnSpc>
                <a:spcPts val="5999"/>
              </a:lnSpc>
            </a:pPr>
            <a:r>
              <a:rPr lang="en-US" sz="4999" spc="49" dirty="0">
                <a:solidFill>
                  <a:srgbClr val="FFFFFF"/>
                </a:solidFill>
                <a:latin typeface="Canva Sans"/>
                <a:ea typeface="Canva Sans"/>
                <a:cs typeface="Canva Sans"/>
                <a:sym typeface="Canva Sans"/>
              </a:rPr>
              <a:t>But the Lord said to Samuel, “Do not look on his appearance or on the height of his stature, because I have rejected him. For the Lord sees not as man sees: man looks on the outward appearance, but the Lord looks on the heart</a:t>
            </a:r>
          </a:p>
        </p:txBody>
      </p:sp>
      <p:pic>
        <p:nvPicPr>
          <p:cNvPr id="10" name="Picture 9">
            <a:extLst>
              <a:ext uri="{FF2B5EF4-FFF2-40B4-BE49-F238E27FC236}">
                <a16:creationId xmlns:a16="http://schemas.microsoft.com/office/drawing/2014/main" id="{A4D164FD-5488-DA10-8D95-9EF071A1E25B}"/>
              </a:ext>
            </a:extLst>
          </p:cNvPr>
          <p:cNvPicPr>
            <a:picLocks noChangeAspect="1"/>
          </p:cNvPicPr>
          <p:nvPr/>
        </p:nvPicPr>
        <p:blipFill>
          <a:blip r:embed="rId2" cstate="print">
            <a:clrChange>
              <a:clrFrom>
                <a:srgbClr val="060503"/>
              </a:clrFrom>
              <a:clrTo>
                <a:srgbClr val="060503">
                  <a:alpha val="0"/>
                </a:srgbClr>
              </a:clrTo>
            </a:clrChange>
            <a:extLst>
              <a:ext uri="{28A0092B-C50C-407E-A947-70E740481C1C}">
                <a14:useLocalDpi xmlns:a14="http://schemas.microsoft.com/office/drawing/2010/main" val="0"/>
              </a:ext>
            </a:extLst>
          </a:blip>
          <a:srcRect/>
          <a:stretch>
            <a:fillRect/>
          </a:stretch>
        </p:blipFill>
        <p:spPr>
          <a:xfrm>
            <a:off x="12542113" y="-1"/>
            <a:ext cx="5745887" cy="102870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740045" y="-64759"/>
            <a:ext cx="4867426" cy="10397468"/>
            <a:chOff x="0" y="0"/>
            <a:chExt cx="7098716" cy="15163800"/>
          </a:xfrm>
        </p:grpSpPr>
        <p:sp>
          <p:nvSpPr>
            <p:cNvPr id="5" name="Freeform 5"/>
            <p:cNvSpPr/>
            <p:nvPr/>
          </p:nvSpPr>
          <p:spPr>
            <a:xfrm>
              <a:off x="0" y="0"/>
              <a:ext cx="7098716" cy="15163800"/>
            </a:xfrm>
            <a:custGeom>
              <a:avLst/>
              <a:gdLst/>
              <a:ahLst/>
              <a:cxnLst/>
              <a:rect l="l" t="t" r="r" b="b"/>
              <a:pathLst>
                <a:path w="7098716" h="15163800">
                  <a:moveTo>
                    <a:pt x="7098716" y="254000"/>
                  </a:moveTo>
                  <a:lnTo>
                    <a:pt x="7098716" y="14909800"/>
                  </a:lnTo>
                  <a:cubicBezTo>
                    <a:pt x="7098716" y="15050136"/>
                    <a:pt x="7022537" y="15163800"/>
                    <a:pt x="6928483" y="15163800"/>
                  </a:cubicBezTo>
                  <a:lnTo>
                    <a:pt x="170233" y="15163800"/>
                  </a:lnTo>
                  <a:cubicBezTo>
                    <a:pt x="76179" y="15163800"/>
                    <a:pt x="0" y="15050136"/>
                    <a:pt x="0" y="14909800"/>
                  </a:cubicBezTo>
                  <a:lnTo>
                    <a:pt x="0" y="254000"/>
                  </a:lnTo>
                  <a:cubicBezTo>
                    <a:pt x="0" y="113665"/>
                    <a:pt x="76179" y="0"/>
                    <a:pt x="170233" y="0"/>
                  </a:cubicBezTo>
                  <a:lnTo>
                    <a:pt x="6928483" y="0"/>
                  </a:lnTo>
                  <a:cubicBezTo>
                    <a:pt x="7022537" y="0"/>
                    <a:pt x="7098716" y="113665"/>
                    <a:pt x="7098716" y="254000"/>
                  </a:cubicBezTo>
                  <a:close/>
                </a:path>
              </a:pathLst>
            </a:custGeom>
            <a:blipFill>
              <a:blip r:embed="rId2"/>
              <a:stretch>
                <a:fillRect l="-10078" r="-10078"/>
              </a:stretch>
            </a:blipFill>
          </p:spPr>
          <p:txBody>
            <a:bodyPr/>
            <a:lstStyle/>
            <a:p>
              <a:endParaRPr lang="en-US"/>
            </a:p>
          </p:txBody>
        </p:sp>
      </p:grpSp>
      <p:sp>
        <p:nvSpPr>
          <p:cNvPr id="6" name="TextBox 6"/>
          <p:cNvSpPr txBox="1"/>
          <p:nvPr/>
        </p:nvSpPr>
        <p:spPr>
          <a:xfrm>
            <a:off x="4292780" y="2159560"/>
            <a:ext cx="12966520" cy="6086475"/>
          </a:xfrm>
          <a:prstGeom prst="rect">
            <a:avLst/>
          </a:prstGeom>
        </p:spPr>
        <p:txBody>
          <a:bodyPr lIns="0" tIns="0" rIns="0" bIns="0" rtlCol="0" anchor="t">
            <a:spAutoFit/>
          </a:bodyPr>
          <a:lstStyle/>
          <a:p>
            <a:pPr algn="l">
              <a:lnSpc>
                <a:spcPts val="5999"/>
              </a:lnSpc>
            </a:pPr>
            <a:r>
              <a:rPr lang="en-US" sz="4999" b="1" spc="49">
                <a:solidFill>
                  <a:srgbClr val="FFFFFF"/>
                </a:solidFill>
                <a:latin typeface="Canva Sans Bold"/>
                <a:ea typeface="Canva Sans Bold"/>
                <a:cs typeface="Canva Sans Bold"/>
                <a:sym typeface="Canva Sans Bold"/>
              </a:rPr>
              <a:t>I. GOD’S CALL INTERRUPTS OUR GRIEF </a:t>
            </a:r>
          </a:p>
          <a:p>
            <a:pPr algn="l">
              <a:lnSpc>
                <a:spcPts val="5999"/>
              </a:lnSpc>
            </a:pPr>
            <a:r>
              <a:rPr lang="en-US" sz="4999" b="1" spc="49">
                <a:solidFill>
                  <a:srgbClr val="FFFFFF"/>
                </a:solidFill>
                <a:latin typeface="Canva Sans Bold"/>
                <a:ea typeface="Canva Sans Bold"/>
                <a:cs typeface="Canva Sans Bold"/>
                <a:sym typeface="Canva Sans Bold"/>
              </a:rPr>
              <a:t>    - </a:t>
            </a:r>
            <a:r>
              <a:rPr lang="en-US" sz="4999" spc="49">
                <a:solidFill>
                  <a:srgbClr val="FFFFFF"/>
                </a:solidFill>
                <a:latin typeface="Canva Sans"/>
                <a:ea typeface="Canva Sans"/>
                <a:cs typeface="Canva Sans"/>
                <a:sym typeface="Canva Sans"/>
              </a:rPr>
              <a:t>Ver. 1–3</a:t>
            </a:r>
          </a:p>
          <a:p>
            <a:pPr algn="just">
              <a:lnSpc>
                <a:spcPts val="5999"/>
              </a:lnSpc>
            </a:pPr>
            <a:endParaRPr lang="en-US" sz="4999" spc="49">
              <a:solidFill>
                <a:srgbClr val="FFFFFF"/>
              </a:solidFill>
              <a:latin typeface="Canva Sans"/>
              <a:ea typeface="Canva Sans"/>
              <a:cs typeface="Canva Sans"/>
              <a:sym typeface="Canva Sans"/>
            </a:endParaRPr>
          </a:p>
          <a:p>
            <a:pPr algn="just">
              <a:lnSpc>
                <a:spcPts val="5040"/>
              </a:lnSpc>
            </a:pPr>
            <a:r>
              <a:rPr lang="en-US" sz="4200" spc="42">
                <a:solidFill>
                  <a:srgbClr val="FFFFFF"/>
                </a:solidFill>
                <a:latin typeface="Canva Sans"/>
                <a:ea typeface="Canva Sans"/>
                <a:cs typeface="Canva Sans"/>
                <a:sym typeface="Canva Sans"/>
              </a:rPr>
              <a:t>The Lord said to Samuel, “</a:t>
            </a:r>
            <a:r>
              <a:rPr lang="en-US" sz="4200" i="1" spc="42">
                <a:solidFill>
                  <a:srgbClr val="FFFFFF"/>
                </a:solidFill>
                <a:latin typeface="Canva Sans Italics"/>
                <a:ea typeface="Canva Sans Italics"/>
                <a:cs typeface="Canva Sans Italics"/>
                <a:sym typeface="Canva Sans Italics"/>
              </a:rPr>
              <a:t>How long will you grieve over Saul</a:t>
            </a:r>
            <a:r>
              <a:rPr lang="en-US" sz="4200" u="sng" spc="42">
                <a:solidFill>
                  <a:srgbClr val="FFFFFF"/>
                </a:solidFill>
                <a:latin typeface="Canva Sans"/>
                <a:ea typeface="Canva Sans"/>
                <a:cs typeface="Canva Sans"/>
                <a:sym typeface="Canva Sans"/>
              </a:rPr>
              <a:t>,</a:t>
            </a:r>
            <a:r>
              <a:rPr lang="en-US" sz="4200" spc="42">
                <a:solidFill>
                  <a:srgbClr val="FFFFFF"/>
                </a:solidFill>
                <a:latin typeface="Canva Sans"/>
                <a:ea typeface="Canva Sans"/>
                <a:cs typeface="Canva Sans"/>
                <a:sym typeface="Canva Sans"/>
              </a:rPr>
              <a:t> since I have rejected him from being king over Israel? Fill your horn with oil, and go. I will send you to Jesse the Bethlehemite, for I have provided for myself a king among his sons.”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381000" y="823912"/>
            <a:ext cx="12342968" cy="8639175"/>
          </a:xfrm>
          <a:prstGeom prst="rect">
            <a:avLst/>
          </a:prstGeom>
        </p:spPr>
        <p:txBody>
          <a:bodyPr lIns="0" tIns="0" rIns="0" bIns="0" rtlCol="0" anchor="t">
            <a:spAutoFit/>
          </a:bodyPr>
          <a:lstStyle/>
          <a:p>
            <a:pPr algn="l">
              <a:lnSpc>
                <a:spcPts val="5999"/>
              </a:lnSpc>
            </a:pPr>
            <a:r>
              <a:rPr lang="en-US" sz="4999" b="1" spc="49" dirty="0">
                <a:solidFill>
                  <a:srgbClr val="FFFFFF"/>
                </a:solidFill>
                <a:latin typeface="Canva Sans Bold"/>
                <a:ea typeface="Canva Sans Bold"/>
                <a:cs typeface="Canva Sans Bold"/>
                <a:sym typeface="Canva Sans Bold"/>
              </a:rPr>
              <a:t>II. GOD SEES WHAT MAN CANNOT   </a:t>
            </a:r>
          </a:p>
          <a:p>
            <a:pPr algn="l">
              <a:lnSpc>
                <a:spcPts val="5999"/>
              </a:lnSpc>
            </a:pPr>
            <a:r>
              <a:rPr lang="en-US" sz="4999" b="1" spc="49" dirty="0">
                <a:solidFill>
                  <a:srgbClr val="FFFFFF"/>
                </a:solidFill>
                <a:latin typeface="Canva Sans Bold"/>
                <a:ea typeface="Canva Sans Bold"/>
                <a:cs typeface="Canva Sans Bold"/>
                <a:sym typeface="Canva Sans Bold"/>
              </a:rPr>
              <a:t>     - </a:t>
            </a:r>
            <a:r>
              <a:rPr lang="en-US" sz="4999" spc="49" dirty="0">
                <a:solidFill>
                  <a:srgbClr val="FFFFFF"/>
                </a:solidFill>
                <a:latin typeface="Canva Sans"/>
                <a:ea typeface="Canva Sans"/>
                <a:cs typeface="Canva Sans"/>
                <a:sym typeface="Canva Sans"/>
              </a:rPr>
              <a:t>Ver. 4–10</a:t>
            </a:r>
            <a:r>
              <a:rPr lang="en-US" sz="4999" b="1" spc="49" dirty="0">
                <a:solidFill>
                  <a:srgbClr val="FFFFFF"/>
                </a:solidFill>
                <a:latin typeface="Canva Sans Bold"/>
                <a:ea typeface="Canva Sans Bold"/>
                <a:cs typeface="Canva Sans Bold"/>
                <a:sym typeface="Canva Sans Bold"/>
              </a:rPr>
              <a:t> </a:t>
            </a:r>
          </a:p>
          <a:p>
            <a:pPr algn="l">
              <a:lnSpc>
                <a:spcPts val="5999"/>
              </a:lnSpc>
            </a:pPr>
            <a:r>
              <a:rPr lang="en-US" sz="4999" b="1" spc="49" dirty="0">
                <a:solidFill>
                  <a:srgbClr val="FFFFFF"/>
                </a:solidFill>
                <a:latin typeface="Canva Sans Bold"/>
                <a:ea typeface="Canva Sans Bold"/>
                <a:cs typeface="Canva Sans Bold"/>
                <a:sym typeface="Canva Sans Bold"/>
              </a:rPr>
              <a:t>      </a:t>
            </a:r>
          </a:p>
          <a:p>
            <a:pPr algn="just">
              <a:lnSpc>
                <a:spcPts val="5040"/>
              </a:lnSpc>
            </a:pPr>
            <a:r>
              <a:rPr lang="en-US" sz="4200" spc="42" dirty="0">
                <a:solidFill>
                  <a:srgbClr val="FFFFFF"/>
                </a:solidFill>
                <a:latin typeface="Canva Sans"/>
                <a:ea typeface="Canva Sans"/>
                <a:cs typeface="Canva Sans"/>
                <a:sym typeface="Canva Sans"/>
              </a:rPr>
              <a:t>“And Samuel did what the LORD commanded and came to Bethlehem... When they came, he looked on Eliab and thought, ‘Surely the LORD’s anointed is before him.’ </a:t>
            </a:r>
            <a:r>
              <a:rPr lang="en-US" sz="4200" i="1" spc="42" dirty="0">
                <a:solidFill>
                  <a:srgbClr val="FFFFFF"/>
                </a:solidFill>
                <a:latin typeface="Canva Sans Italics"/>
                <a:ea typeface="Canva Sans Italics"/>
                <a:cs typeface="Canva Sans Italics"/>
                <a:sym typeface="Canva Sans Italics"/>
              </a:rPr>
              <a:t>But the LORD said to Samuel, ‘Do not look on his appearance or on the height of his stature, because I have rejected him. For the LORD sees not as man sees: man looks on the outward appearance, but the LORD looks on the heart.</a:t>
            </a:r>
            <a:r>
              <a:rPr lang="en-US" sz="4200" spc="42" dirty="0">
                <a:solidFill>
                  <a:srgbClr val="FFFFFF"/>
                </a:solidFill>
                <a:latin typeface="Canva Sans"/>
                <a:ea typeface="Canva Sans"/>
                <a:cs typeface="Canva Sans"/>
                <a:sym typeface="Canva Sans"/>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4559480" y="883210"/>
            <a:ext cx="12966520" cy="8639175"/>
          </a:xfrm>
          <a:prstGeom prst="rect">
            <a:avLst/>
          </a:prstGeom>
        </p:spPr>
        <p:txBody>
          <a:bodyPr lIns="0" tIns="0" rIns="0" bIns="0" rtlCol="0" anchor="t">
            <a:spAutoFit/>
          </a:bodyPr>
          <a:lstStyle/>
          <a:p>
            <a:pPr algn="l">
              <a:lnSpc>
                <a:spcPts val="5999"/>
              </a:lnSpc>
            </a:pPr>
            <a:r>
              <a:rPr lang="en-US" sz="4999" b="1" spc="49" dirty="0">
                <a:solidFill>
                  <a:srgbClr val="FFFFFF"/>
                </a:solidFill>
                <a:latin typeface="Canva Sans Bold"/>
                <a:ea typeface="Canva Sans Bold"/>
                <a:cs typeface="Canva Sans Bold"/>
                <a:sym typeface="Canva Sans Bold"/>
              </a:rPr>
              <a:t>III. GOD’S CHOICE TRANSFORMS THE </a:t>
            </a:r>
          </a:p>
          <a:p>
            <a:pPr algn="l">
              <a:lnSpc>
                <a:spcPts val="5999"/>
              </a:lnSpc>
            </a:pPr>
            <a:r>
              <a:rPr lang="en-US" sz="4999" b="1" spc="49" dirty="0">
                <a:solidFill>
                  <a:srgbClr val="FFFFFF"/>
                </a:solidFill>
                <a:latin typeface="Canva Sans Bold"/>
                <a:ea typeface="Canva Sans Bold"/>
                <a:cs typeface="Canva Sans Bold"/>
                <a:sym typeface="Canva Sans Bold"/>
              </a:rPr>
              <a:t>      FORGOTTEN - </a:t>
            </a:r>
            <a:r>
              <a:rPr lang="en-US" sz="4999" spc="49" dirty="0">
                <a:solidFill>
                  <a:srgbClr val="FFFFFF"/>
                </a:solidFill>
                <a:latin typeface="Canva Sans"/>
                <a:ea typeface="Canva Sans"/>
                <a:cs typeface="Canva Sans"/>
                <a:sym typeface="Canva Sans"/>
              </a:rPr>
              <a:t>Ver. 11-13</a:t>
            </a:r>
          </a:p>
          <a:p>
            <a:pPr algn="l">
              <a:lnSpc>
                <a:spcPts val="5999"/>
              </a:lnSpc>
            </a:pPr>
            <a:endParaRPr lang="en-US" sz="4999" spc="49" dirty="0">
              <a:solidFill>
                <a:srgbClr val="FFFFFF"/>
              </a:solidFill>
              <a:latin typeface="Canva Sans"/>
              <a:ea typeface="Canva Sans"/>
              <a:cs typeface="Canva Sans"/>
              <a:sym typeface="Canva Sans"/>
            </a:endParaRPr>
          </a:p>
          <a:p>
            <a:pPr algn="just">
              <a:lnSpc>
                <a:spcPts val="5040"/>
              </a:lnSpc>
            </a:pPr>
            <a:r>
              <a:rPr lang="en-US" sz="4200" spc="42" dirty="0">
                <a:solidFill>
                  <a:srgbClr val="FFFFFF"/>
                </a:solidFill>
                <a:latin typeface="Canva Sans"/>
                <a:ea typeface="Canva Sans"/>
                <a:cs typeface="Canva Sans"/>
                <a:sym typeface="Canva Sans"/>
              </a:rPr>
              <a:t>“And Samuel said to Jesse, ‘Are all your sons here?’ And he said, ‘There remains yet the youngest, but behold, he is keeping the sheep.’ And Samuel said to Jesse, ‘Send and get him, </a:t>
            </a:r>
            <a:r>
              <a:rPr lang="en-US" sz="4200" i="1" spc="42" dirty="0">
                <a:solidFill>
                  <a:srgbClr val="FFFFFF"/>
                </a:solidFill>
                <a:latin typeface="Canva Sans Italics"/>
                <a:ea typeface="Canva Sans Italics"/>
                <a:cs typeface="Canva Sans Italics"/>
                <a:sym typeface="Canva Sans Italics"/>
              </a:rPr>
              <a:t>for we will not sit down till he comes here.</a:t>
            </a:r>
            <a:r>
              <a:rPr lang="en-US" sz="4200" spc="42" dirty="0">
                <a:solidFill>
                  <a:srgbClr val="FFFFFF"/>
                </a:solidFill>
                <a:latin typeface="Canva Sans"/>
                <a:ea typeface="Canva Sans"/>
                <a:cs typeface="Canva Sans"/>
                <a:sym typeface="Canva Sans"/>
              </a:rPr>
              <a:t>’ And he sent and brought him in... And the LORD said, ‘Arise, anoint him, for this is he.’ Then Samuel took the horn of oil and anointed him in the midst of his brothers. And the Spirit of the LORD rushed upon David from that day forward.”</a:t>
            </a:r>
          </a:p>
        </p:txBody>
      </p:sp>
      <p:pic>
        <p:nvPicPr>
          <p:cNvPr id="14" name="Picture 13">
            <a:extLst>
              <a:ext uri="{FF2B5EF4-FFF2-40B4-BE49-F238E27FC236}">
                <a16:creationId xmlns:a16="http://schemas.microsoft.com/office/drawing/2014/main" id="{CA06CBAF-0185-0609-61BA-106D4031BC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794" y="0"/>
            <a:ext cx="4279656" cy="10287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486215" y="1381125"/>
            <a:ext cx="12966520" cy="7229475"/>
          </a:xfrm>
          <a:prstGeom prst="rect">
            <a:avLst/>
          </a:prstGeom>
        </p:spPr>
        <p:txBody>
          <a:bodyPr lIns="0" tIns="0" rIns="0" bIns="0" rtlCol="0" anchor="t">
            <a:spAutoFit/>
          </a:bodyPr>
          <a:lstStyle/>
          <a:p>
            <a:pPr algn="l">
              <a:lnSpc>
                <a:spcPts val="5999"/>
              </a:lnSpc>
            </a:pPr>
            <a:r>
              <a:rPr lang="en-US" sz="4999" b="1" spc="49" dirty="0">
                <a:solidFill>
                  <a:srgbClr val="FFFFFF"/>
                </a:solidFill>
                <a:latin typeface="Canva Sans Bold"/>
                <a:ea typeface="Canva Sans Bold"/>
                <a:cs typeface="Canva Sans Bold"/>
                <a:sym typeface="Canva Sans Bold"/>
              </a:rPr>
              <a:t>The Messianic Dimension</a:t>
            </a:r>
          </a:p>
          <a:p>
            <a:pPr algn="l">
              <a:lnSpc>
                <a:spcPts val="5160"/>
              </a:lnSpc>
            </a:pPr>
            <a:endParaRPr lang="en-US" sz="4999" b="1" spc="49" dirty="0">
              <a:solidFill>
                <a:srgbClr val="FFFFFF"/>
              </a:solidFill>
              <a:latin typeface="Canva Sans Bold"/>
              <a:ea typeface="Canva Sans Bold"/>
              <a:cs typeface="Canva Sans Bold"/>
              <a:sym typeface="Canva Sans Bold"/>
            </a:endParaRPr>
          </a:p>
          <a:p>
            <a:pPr algn="l">
              <a:lnSpc>
                <a:spcPts val="5160"/>
              </a:lnSpc>
            </a:pPr>
            <a:r>
              <a:rPr lang="en-US" sz="4300" spc="43" dirty="0">
                <a:solidFill>
                  <a:srgbClr val="FFFFFF"/>
                </a:solidFill>
                <a:latin typeface="Canva Sans"/>
                <a:ea typeface="Canva Sans"/>
                <a:cs typeface="Canva Sans"/>
                <a:sym typeface="Canva Sans"/>
              </a:rPr>
              <a:t>1. Jesus of Nazareth came from David’s line  </a:t>
            </a:r>
          </a:p>
          <a:p>
            <a:pPr algn="l">
              <a:lnSpc>
                <a:spcPts val="5160"/>
              </a:lnSpc>
            </a:pPr>
            <a:r>
              <a:rPr lang="en-US" sz="4300" spc="43" dirty="0">
                <a:solidFill>
                  <a:srgbClr val="FFFFFF"/>
                </a:solidFill>
                <a:latin typeface="Canva Sans"/>
                <a:ea typeface="Canva Sans"/>
                <a:cs typeface="Canva Sans"/>
                <a:sym typeface="Canva Sans"/>
              </a:rPr>
              <a:t>    - Matthew 1:1</a:t>
            </a:r>
          </a:p>
          <a:p>
            <a:pPr algn="l">
              <a:lnSpc>
                <a:spcPts val="5160"/>
              </a:lnSpc>
            </a:pPr>
            <a:r>
              <a:rPr lang="en-US" sz="4300" spc="43" dirty="0">
                <a:solidFill>
                  <a:srgbClr val="FFFFFF"/>
                </a:solidFill>
                <a:latin typeface="Canva Sans"/>
                <a:ea typeface="Canva Sans"/>
                <a:cs typeface="Canva Sans"/>
                <a:sym typeface="Canva Sans"/>
              </a:rPr>
              <a:t>2. Jesus was born in David’s city - Luke 2:4-11</a:t>
            </a:r>
          </a:p>
          <a:p>
            <a:pPr algn="l">
              <a:lnSpc>
                <a:spcPts val="5160"/>
              </a:lnSpc>
            </a:pPr>
            <a:r>
              <a:rPr lang="en-US" sz="4300" spc="43" dirty="0">
                <a:solidFill>
                  <a:srgbClr val="FFFFFF"/>
                </a:solidFill>
                <a:latin typeface="Canva Sans"/>
                <a:ea typeface="Canva Sans"/>
                <a:cs typeface="Canva Sans"/>
                <a:sym typeface="Canva Sans"/>
              </a:rPr>
              <a:t>3. Fulfilled everything David’s kingship </a:t>
            </a:r>
          </a:p>
          <a:p>
            <a:pPr algn="l">
              <a:lnSpc>
                <a:spcPts val="5160"/>
              </a:lnSpc>
            </a:pPr>
            <a:r>
              <a:rPr lang="en-US" sz="4300" spc="43" dirty="0">
                <a:solidFill>
                  <a:srgbClr val="FFFFFF"/>
                </a:solidFill>
                <a:latin typeface="Canva Sans"/>
                <a:ea typeface="Canva Sans"/>
                <a:cs typeface="Canva Sans"/>
                <a:sym typeface="Canva Sans"/>
              </a:rPr>
              <a:t>    foreshadowed.</a:t>
            </a:r>
          </a:p>
          <a:p>
            <a:pPr algn="l">
              <a:lnSpc>
                <a:spcPts val="5160"/>
              </a:lnSpc>
            </a:pPr>
            <a:r>
              <a:rPr lang="en-US" sz="4300" spc="43" dirty="0">
                <a:solidFill>
                  <a:srgbClr val="FFFFFF"/>
                </a:solidFill>
                <a:latin typeface="Canva Sans"/>
                <a:ea typeface="Canva Sans"/>
                <a:cs typeface="Canva Sans"/>
                <a:sym typeface="Canva Sans"/>
              </a:rPr>
              <a:t>4. Like David, He was despised and overlooked: </a:t>
            </a:r>
          </a:p>
          <a:p>
            <a:pPr algn="l">
              <a:lnSpc>
                <a:spcPts val="5160"/>
              </a:lnSpc>
            </a:pPr>
            <a:r>
              <a:rPr lang="en-US" sz="4300" spc="43" dirty="0">
                <a:solidFill>
                  <a:srgbClr val="FFFFFF"/>
                </a:solidFill>
                <a:latin typeface="Canva Sans"/>
                <a:ea typeface="Canva Sans"/>
                <a:cs typeface="Canva Sans"/>
                <a:sym typeface="Canva Sans"/>
              </a:rPr>
              <a:t>    “He had no form or majesty that we should </a:t>
            </a:r>
          </a:p>
          <a:p>
            <a:pPr algn="l">
              <a:lnSpc>
                <a:spcPts val="5160"/>
              </a:lnSpc>
            </a:pPr>
            <a:r>
              <a:rPr lang="en-US" sz="4300" spc="43" dirty="0">
                <a:solidFill>
                  <a:srgbClr val="FFFFFF"/>
                </a:solidFill>
                <a:latin typeface="Canva Sans"/>
                <a:ea typeface="Canva Sans"/>
                <a:cs typeface="Canva Sans"/>
                <a:sym typeface="Canva Sans"/>
              </a:rPr>
              <a:t>    look at him, and no beauty that we should </a:t>
            </a:r>
          </a:p>
          <a:p>
            <a:pPr algn="l">
              <a:lnSpc>
                <a:spcPts val="5160"/>
              </a:lnSpc>
            </a:pPr>
            <a:r>
              <a:rPr lang="en-US" sz="4300" spc="43" dirty="0">
                <a:solidFill>
                  <a:srgbClr val="FFFFFF"/>
                </a:solidFill>
                <a:latin typeface="Canva Sans"/>
                <a:ea typeface="Canva Sans"/>
                <a:cs typeface="Canva Sans"/>
                <a:sym typeface="Canva Sans"/>
              </a:rPr>
              <a:t>    desire him” - Isaiah 53:2</a:t>
            </a:r>
          </a:p>
        </p:txBody>
      </p:sp>
      <p:pic>
        <p:nvPicPr>
          <p:cNvPr id="10" name="Picture 9">
            <a:extLst>
              <a:ext uri="{FF2B5EF4-FFF2-40B4-BE49-F238E27FC236}">
                <a16:creationId xmlns:a16="http://schemas.microsoft.com/office/drawing/2014/main" id="{505B5DA8-4DFC-1194-D203-A0C1627E303E}"/>
              </a:ext>
            </a:extLst>
          </p:cNvPr>
          <p:cNvPicPr>
            <a:picLocks noChangeAspect="1"/>
          </p:cNvPicPr>
          <p:nvPr/>
        </p:nvPicPr>
        <p:blipFill>
          <a:blip r:embed="rId2">
            <a:extLst>
              <a:ext uri="{28A0092B-C50C-407E-A947-70E740481C1C}">
                <a14:useLocalDpi xmlns:a14="http://schemas.microsoft.com/office/drawing/2010/main" val="0"/>
              </a:ext>
            </a:extLst>
          </a:blip>
          <a:srcRect l="17060" r="14413"/>
          <a:stretch>
            <a:fillRect/>
          </a:stretch>
        </p:blipFill>
        <p:spPr>
          <a:xfrm>
            <a:off x="-404445" y="30317"/>
            <a:ext cx="4732395" cy="103587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B1A83EEA-9A0D-E18C-3059-4C67384FB75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6850599-D466-D4B8-9FDE-A574503854C4}"/>
              </a:ext>
            </a:extLst>
          </p:cNvPr>
          <p:cNvSpPr txBox="1"/>
          <p:nvPr/>
        </p:nvSpPr>
        <p:spPr>
          <a:xfrm>
            <a:off x="1028700" y="4767262"/>
            <a:ext cx="11287045" cy="752475"/>
          </a:xfrm>
          <a:prstGeom prst="rect">
            <a:avLst/>
          </a:prstGeom>
        </p:spPr>
        <p:txBody>
          <a:bodyPr lIns="0" tIns="0" rIns="0" bIns="0" rtlCol="0" anchor="t">
            <a:spAutoFit/>
          </a:bodyPr>
          <a:lstStyle/>
          <a:p>
            <a:pPr algn="just">
              <a:lnSpc>
                <a:spcPts val="5999"/>
              </a:lnSpc>
            </a:pPr>
            <a:r>
              <a:rPr lang="en-US" sz="4999" b="1" spc="49">
                <a:solidFill>
                  <a:srgbClr val="FFFFFF"/>
                </a:solidFill>
                <a:latin typeface="Canva Sans Bold"/>
                <a:ea typeface="Canva Sans Bold"/>
                <a:cs typeface="Canva Sans Bold"/>
                <a:sym typeface="Canva Sans Bold"/>
              </a:rPr>
              <a:t>CONCLUSION</a:t>
            </a:r>
          </a:p>
        </p:txBody>
      </p:sp>
    </p:spTree>
    <p:extLst>
      <p:ext uri="{BB962C8B-B14F-4D97-AF65-F5344CB8AC3E}">
        <p14:creationId xmlns:p14="http://schemas.microsoft.com/office/powerpoint/2010/main" val="3648202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 name="TextBox 5"/>
          <p:cNvSpPr txBox="1"/>
          <p:nvPr/>
        </p:nvSpPr>
        <p:spPr>
          <a:xfrm>
            <a:off x="689932" y="866775"/>
            <a:ext cx="12035468" cy="8543925"/>
          </a:xfrm>
          <a:prstGeom prst="rect">
            <a:avLst/>
          </a:prstGeom>
        </p:spPr>
        <p:txBody>
          <a:bodyPr lIns="0" tIns="0" rIns="0" bIns="0" rtlCol="0" anchor="t">
            <a:spAutoFit/>
          </a:bodyPr>
          <a:lstStyle/>
          <a:p>
            <a:pPr algn="just">
              <a:lnSpc>
                <a:spcPts val="4800"/>
              </a:lnSpc>
            </a:pPr>
            <a:r>
              <a:rPr lang="en-US" sz="4000" spc="40" dirty="0">
                <a:solidFill>
                  <a:srgbClr val="FFFFFF"/>
                </a:solidFill>
                <a:latin typeface="Canva Sans"/>
                <a:ea typeface="Canva Sans"/>
                <a:cs typeface="Canva Sans"/>
                <a:sym typeface="Canva Sans"/>
              </a:rPr>
              <a:t>That is what the life of faith looks like most of the time. Not the dramatic anointing scene, but the ordinary, Spirit-filled, faithful moments in between.</a:t>
            </a:r>
          </a:p>
          <a:p>
            <a:pPr algn="just">
              <a:lnSpc>
                <a:spcPts val="4800"/>
              </a:lnSpc>
            </a:pPr>
            <a:endParaRPr lang="en-US" sz="4000" spc="40" dirty="0">
              <a:solidFill>
                <a:srgbClr val="FFFFFF"/>
              </a:solidFill>
              <a:latin typeface="Canva Sans"/>
              <a:ea typeface="Canva Sans"/>
              <a:cs typeface="Canva Sans"/>
              <a:sym typeface="Canva Sans"/>
            </a:endParaRPr>
          </a:p>
          <a:p>
            <a:pPr algn="just">
              <a:lnSpc>
                <a:spcPts val="4800"/>
              </a:lnSpc>
            </a:pPr>
            <a:r>
              <a:rPr lang="en-US" sz="4000" spc="40" dirty="0">
                <a:solidFill>
                  <a:srgbClr val="FFFFFF"/>
                </a:solidFill>
                <a:latin typeface="Canva Sans"/>
                <a:ea typeface="Canva Sans"/>
                <a:cs typeface="Canva Sans"/>
                <a:sym typeface="Canva Sans"/>
              </a:rPr>
              <a:t>The God who looked past seven impressive sons to find a shepherd boy in a field, that God is still looking. He is still saying to the overlooked, the forgotten, the unglamorous, and the field-dwelling ones: “Arise. This is he. This is she.”</a:t>
            </a:r>
          </a:p>
          <a:p>
            <a:pPr algn="just">
              <a:lnSpc>
                <a:spcPts val="4800"/>
              </a:lnSpc>
            </a:pPr>
            <a:endParaRPr lang="en-US" sz="4000" spc="40" dirty="0">
              <a:solidFill>
                <a:srgbClr val="FFFFFF"/>
              </a:solidFill>
              <a:latin typeface="Canva Sans"/>
              <a:ea typeface="Canva Sans"/>
              <a:cs typeface="Canva Sans"/>
              <a:sym typeface="Canva Sans"/>
            </a:endParaRPr>
          </a:p>
          <a:p>
            <a:pPr algn="just">
              <a:lnSpc>
                <a:spcPts val="4800"/>
              </a:lnSpc>
            </a:pPr>
            <a:r>
              <a:rPr lang="en-US" sz="4000" spc="40" dirty="0">
                <a:solidFill>
                  <a:srgbClr val="FFFFFF"/>
                </a:solidFill>
                <a:latin typeface="Canva Sans"/>
                <a:ea typeface="Canva Sans"/>
                <a:cs typeface="Canva Sans"/>
                <a:sym typeface="Canva Sans"/>
              </a:rPr>
              <a:t>When God acts, the Spirit will rush upon you, not because of your looks but because of your heart.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548</Words>
  <Application>Microsoft Office PowerPoint</Application>
  <PresentationFormat>Custom</PresentationFormat>
  <Paragraphs>37</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Arial</vt:lpstr>
      <vt:lpstr>Canva Sans</vt:lpstr>
      <vt:lpstr>Canva Sans Bold</vt:lpstr>
      <vt:lpstr>Canva Sans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Sees What Man Cannot_FINAL REV</dc:title>
  <cp:lastModifiedBy>Matt Lyle</cp:lastModifiedBy>
  <cp:revision>8</cp:revision>
  <dcterms:created xsi:type="dcterms:W3CDTF">2006-08-16T00:00:00Z</dcterms:created>
  <dcterms:modified xsi:type="dcterms:W3CDTF">2026-04-11T10:37:09Z</dcterms:modified>
  <dc:identifier>DAHGdiQn9mA</dc:identifier>
</cp:coreProperties>
</file>