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95" r:id="rId9"/>
    <p:sldId id="264" r:id="rId10"/>
    <p:sldId id="292" r:id="rId11"/>
    <p:sldId id="266" r:id="rId12"/>
    <p:sldId id="267" r:id="rId13"/>
    <p:sldId id="268" r:id="rId14"/>
    <p:sldId id="269" r:id="rId15"/>
    <p:sldId id="270" r:id="rId16"/>
    <p:sldId id="271" r:id="rId17"/>
    <p:sldId id="272" r:id="rId18"/>
    <p:sldId id="273" r:id="rId19"/>
    <p:sldId id="274" r:id="rId20"/>
    <p:sldId id="294" r:id="rId21"/>
    <p:sldId id="276" r:id="rId22"/>
    <p:sldId id="293"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embeddedFontLst>
    <p:embeddedFont>
      <p:font typeface="Lexend" panose="020B0604020202020204" charset="0"/>
      <p:regular r:id="rId39"/>
      <p:bold r:id="rId40"/>
    </p:embeddedFont>
    <p:embeddedFont>
      <p:font typeface="Lexend Light" panose="020B0604020202020204" charset="0"/>
      <p:regular r:id="rId41"/>
      <p:bold r:id="rId42"/>
    </p:embeddedFont>
    <p:embeddedFont>
      <p:font typeface="Lexend Medium" panose="020B0604020202020204" charset="0"/>
      <p:regular r:id="rId43"/>
      <p:bold r:id="rId44"/>
    </p:embeddedFont>
    <p:embeddedFont>
      <p:font typeface="Lexend SemiBold" panose="020B060402020202020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O6ArDU7oNgBgiXIl74LgJ7vcK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234" y="2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Lyle" userId="a96e7d453dd11193" providerId="LiveId" clId="{C68C3E17-03C7-4F95-8966-34EBDE4C6EB0}"/>
    <pc:docChg chg="undo custSel modSld">
      <pc:chgData name="Matt Lyle" userId="a96e7d453dd11193" providerId="LiveId" clId="{C68C3E17-03C7-4F95-8966-34EBDE4C6EB0}" dt="2026-03-28T03:55:02.021" v="1" actId="21"/>
      <pc:docMkLst>
        <pc:docMk/>
      </pc:docMkLst>
      <pc:sldChg chg="modSp mod">
        <pc:chgData name="Matt Lyle" userId="a96e7d453dd11193" providerId="LiveId" clId="{C68C3E17-03C7-4F95-8966-34EBDE4C6EB0}" dt="2026-03-28T03:55:02.021" v="1" actId="21"/>
        <pc:sldMkLst>
          <pc:docMk/>
          <pc:sldMk cId="0" sldId="257"/>
        </pc:sldMkLst>
        <pc:spChg chg="mod">
          <ac:chgData name="Matt Lyle" userId="a96e7d453dd11193" providerId="LiveId" clId="{C68C3E17-03C7-4F95-8966-34EBDE4C6EB0}" dt="2026-03-28T03:55:02.021" v="1" actId="21"/>
          <ac:spMkLst>
            <pc:docMk/>
            <pc:sldMk cId="0" sldId="257"/>
            <ac:spMk id="9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d2a003671d_0_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3d2a003671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d2a003671d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3d2a003671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d2a003671d_0_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g3d2a003671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d2a003671d_0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g3d2a003671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d2a003671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3d2a003671d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119" name="Google Shape;119;g3d2a003671d_0_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d2a003671d_0_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g3d2a003671d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d2e1927d15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3d2e1927d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d2e1927d15_0_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g3d2e1927d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3:notes"/>
          <p:cNvSpPr>
            <a:spLocks noGrp="1" noRot="1" noChangeAspect="1"/>
          </p:cNvSpPr>
          <p:nvPr>
            <p:ph type="sldImg" idx="2"/>
          </p:nvPr>
        </p:nvSpPr>
        <p:spPr>
          <a:xfrm>
            <a:off x="381000" y="695325"/>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54" name="Google Shape;154;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d2a003671d_0_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3d2a003671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d2a003671d_0_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3d2a003671d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a:spLocks noGrp="1" noRot="1" noChangeAspect="1"/>
          </p:cNvSpPr>
          <p:nvPr>
            <p:ph type="sldImg" idx="2"/>
          </p:nvPr>
        </p:nvSpPr>
        <p:spPr>
          <a:xfrm>
            <a:off x="381000" y="695325"/>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70" name="Google Shape;170;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d2a003671d_0_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g3d2a003671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d2e1927d15_0_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g3d2e1927d1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d2e1927d15_0_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g3d2e1927d1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d2a003671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g3d2a003671d_0_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198" name="Google Shape;198;g3d2a003671d_0_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d2a003671d_0_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g3d2a003671d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d2a003671d_0_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3d2a003671d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dc8f1959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3dc8f1959e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19" name="Google Shape;219;g3dc8f1959e4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dc8f1959e4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g3dc8f1959e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d2a003671d_0_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3d2a003671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d2a003671d_0_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g3d2a003671d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3:notes"/>
          <p:cNvSpPr>
            <a:spLocks noGrp="1" noRot="1" noChangeAspect="1"/>
          </p:cNvSpPr>
          <p:nvPr>
            <p:ph type="sldImg" idx="2"/>
          </p:nvPr>
        </p:nvSpPr>
        <p:spPr>
          <a:xfrm>
            <a:off x="381000" y="695325"/>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40" name="Google Shape;240;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2a003671d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3d2a003671d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47" name="Google Shape;247;g3d2a003671d_0_6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dc8f1959e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3dc8f1959e4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53" name="Google Shape;253;g3dc8f1959e4_0_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dc8f1959e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g3dc8f1959e4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59" name="Google Shape;259;g3dc8f1959e4_0_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dc8f1959e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3dc8f1959e4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65" name="Google Shape;265;g3dc8f1959e4_0_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dc8f1959e4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g3dc8f1959e4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71" name="Google Shape;271;g3dc8f1959e4_0_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dc8f1959e4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g3dc8f1959e4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77" name="Google Shape;277;g3dc8f1959e4_0_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d2a003671d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3d2a003671d_0_1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 please help to change slides for Scripture reading.</a:t>
            </a:r>
            <a:endParaRPr/>
          </a:p>
        </p:txBody>
      </p:sp>
      <p:sp>
        <p:nvSpPr>
          <p:cNvPr id="283" name="Google Shape;283;g3d2a003671d_0_1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4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4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2700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9"/>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2" name="Google Shape;12;p3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3670800" y="1597825"/>
            <a:ext cx="5028000" cy="1102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6000"/>
              <a:buFont typeface="Calibri"/>
              <a:buNone/>
            </a:pPr>
            <a:r>
              <a:rPr lang="en-US" sz="4800">
                <a:latin typeface="Lexend SemiBold"/>
                <a:ea typeface="Lexend SemiBold"/>
                <a:cs typeface="Lexend SemiBold"/>
                <a:sym typeface="Lexend SemiBold"/>
              </a:rPr>
              <a:t>Jesus: </a:t>
            </a:r>
            <a:endParaRPr sz="4800">
              <a:latin typeface="Lexend SemiBold"/>
              <a:ea typeface="Lexend SemiBold"/>
              <a:cs typeface="Lexend SemiBold"/>
              <a:sym typeface="Lexend SemiBold"/>
            </a:endParaRPr>
          </a:p>
          <a:p>
            <a:pPr marL="0" lvl="0" indent="0" algn="l" rtl="0">
              <a:spcBef>
                <a:spcPts val="0"/>
              </a:spcBef>
              <a:spcAft>
                <a:spcPts val="0"/>
              </a:spcAft>
              <a:buClr>
                <a:schemeClr val="lt1"/>
              </a:buClr>
              <a:buSzPts val="6000"/>
              <a:buFont typeface="Calibri"/>
              <a:buNone/>
            </a:pPr>
            <a:r>
              <a:rPr lang="en-US" sz="4800">
                <a:latin typeface="Lexend SemiBold"/>
                <a:ea typeface="Lexend SemiBold"/>
                <a:cs typeface="Lexend SemiBold"/>
                <a:sym typeface="Lexend SemiBold"/>
              </a:rPr>
              <a:t>The King We Need, Not the King We Expect</a:t>
            </a:r>
            <a:endParaRPr sz="4800">
              <a:latin typeface="Lexend SemiBold"/>
              <a:ea typeface="Lexend SemiBold"/>
              <a:cs typeface="Lexend SemiBold"/>
              <a:sym typeface="Lexend SemiBold"/>
            </a:endParaRPr>
          </a:p>
        </p:txBody>
      </p:sp>
      <p:sp>
        <p:nvSpPr>
          <p:cNvPr id="90" name="Google Shape;90;p1"/>
          <p:cNvSpPr txBox="1">
            <a:spLocks noGrp="1"/>
          </p:cNvSpPr>
          <p:nvPr>
            <p:ph type="subTitle" idx="1"/>
          </p:nvPr>
        </p:nvSpPr>
        <p:spPr>
          <a:xfrm>
            <a:off x="2051725" y="3937300"/>
            <a:ext cx="6400800" cy="733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lt1"/>
              </a:buClr>
              <a:buSzPts val="4800"/>
              <a:buNone/>
            </a:pPr>
            <a:r>
              <a:rPr lang="en-US" sz="3600">
                <a:solidFill>
                  <a:schemeClr val="dk1"/>
                </a:solidFill>
                <a:latin typeface="Lexend Medium"/>
                <a:ea typeface="Lexend Medium"/>
                <a:cs typeface="Lexend Medium"/>
                <a:sym typeface="Lexend Medium"/>
              </a:rPr>
              <a:t>Luke 19:28-44</a:t>
            </a:r>
            <a:endParaRPr sz="3600">
              <a:solidFill>
                <a:schemeClr val="dk1"/>
              </a:solidFill>
              <a:latin typeface="Lexend Medium"/>
              <a:ea typeface="Lexend Medium"/>
              <a:cs typeface="Lexend Medium"/>
              <a:sym typeface="Lexend Medium"/>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dirty="0">
                <a:solidFill>
                  <a:schemeClr val="dk1"/>
                </a:solidFill>
                <a:latin typeface="Lexend Light"/>
                <a:ea typeface="Lexend Light"/>
                <a:cs typeface="Lexend Light"/>
                <a:sym typeface="Lexend Light"/>
              </a:rPr>
              <a:t>28</a:t>
            </a:r>
            <a:r>
              <a:rPr lang="en-US" sz="2200" dirty="0">
                <a:solidFill>
                  <a:schemeClr val="dk1"/>
                </a:solidFill>
                <a:latin typeface="Lexend Light"/>
                <a:ea typeface="Lexend Light"/>
                <a:cs typeface="Lexend Light"/>
                <a:sym typeface="Lexend Light"/>
              </a:rPr>
              <a:t> After Jesus had said this, he went on ahead, going up to Jerusalem. </a:t>
            </a:r>
            <a:r>
              <a:rPr lang="en-US" sz="2200" baseline="30000" dirty="0">
                <a:solidFill>
                  <a:schemeClr val="dk1"/>
                </a:solidFill>
                <a:latin typeface="Lexend Light"/>
                <a:ea typeface="Lexend Light"/>
                <a:cs typeface="Lexend Light"/>
                <a:sym typeface="Lexend Light"/>
              </a:rPr>
              <a:t>29</a:t>
            </a:r>
            <a:r>
              <a:rPr lang="en-US" sz="2200" dirty="0">
                <a:solidFill>
                  <a:schemeClr val="dk1"/>
                </a:solidFill>
                <a:latin typeface="Lexend Light"/>
                <a:ea typeface="Lexend Light"/>
                <a:cs typeface="Lexend Light"/>
                <a:sym typeface="Lexend Light"/>
              </a:rPr>
              <a:t> As he approached Bethphage and Bethany at the hill called the Mount of Olives, he sent two of his disciples, saying to them, </a:t>
            </a:r>
            <a:r>
              <a:rPr lang="en-US" sz="2200" baseline="30000" dirty="0">
                <a:solidFill>
                  <a:schemeClr val="dk1"/>
                </a:solidFill>
                <a:latin typeface="Lexend Light"/>
                <a:ea typeface="Lexend Light"/>
                <a:cs typeface="Lexend Light"/>
                <a:sym typeface="Lexend Light"/>
              </a:rPr>
              <a:t>30</a:t>
            </a:r>
            <a:r>
              <a:rPr lang="en-US" sz="2200" dirty="0">
                <a:solidFill>
                  <a:schemeClr val="dk1"/>
                </a:solidFill>
                <a:latin typeface="Lexend Light"/>
                <a:ea typeface="Lexend Light"/>
                <a:cs typeface="Lexend Light"/>
                <a:sym typeface="Lexend Light"/>
              </a:rPr>
              <a:t> “Go to the village ahead of you, and as you enter it, you will find a colt tied there, which no one has ever ridden. Untie it and bring it here. </a:t>
            </a:r>
            <a:r>
              <a:rPr lang="en-US" sz="2200" baseline="30000" dirty="0">
                <a:solidFill>
                  <a:schemeClr val="dk1"/>
                </a:solidFill>
                <a:latin typeface="Lexend Light"/>
                <a:ea typeface="Lexend Light"/>
                <a:cs typeface="Lexend Light"/>
                <a:sym typeface="Lexend Light"/>
              </a:rPr>
              <a:t>31</a:t>
            </a:r>
            <a:r>
              <a:rPr lang="en-US" sz="2200" dirty="0">
                <a:solidFill>
                  <a:schemeClr val="dk1"/>
                </a:solidFill>
                <a:latin typeface="Lexend Light"/>
                <a:ea typeface="Lexend Light"/>
                <a:cs typeface="Lexend Light"/>
                <a:sym typeface="Lexend Light"/>
              </a:rPr>
              <a:t> If anyone asks you, ‘Why are you untying it?’ say, ‘The Lord needs it.’”</a:t>
            </a:r>
            <a:endParaRPr lang="en-US" sz="3000" dirty="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3d2a003671d_0_2"/>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32</a:t>
            </a:r>
            <a:r>
              <a:rPr lang="en-US" sz="2200">
                <a:solidFill>
                  <a:schemeClr val="dk1"/>
                </a:solidFill>
                <a:latin typeface="Lexend Light"/>
                <a:ea typeface="Lexend Light"/>
                <a:cs typeface="Lexend Light"/>
                <a:sym typeface="Lexend Light"/>
              </a:rPr>
              <a:t> Those who were sent ahead went and found it just as he had told them. </a:t>
            </a:r>
            <a:r>
              <a:rPr lang="en-US" sz="2200" baseline="30000">
                <a:solidFill>
                  <a:schemeClr val="dk1"/>
                </a:solidFill>
                <a:latin typeface="Lexend Light"/>
                <a:ea typeface="Lexend Light"/>
                <a:cs typeface="Lexend Light"/>
                <a:sym typeface="Lexend Light"/>
              </a:rPr>
              <a:t>33</a:t>
            </a:r>
            <a:r>
              <a:rPr lang="en-US" sz="2200">
                <a:solidFill>
                  <a:schemeClr val="dk1"/>
                </a:solidFill>
                <a:latin typeface="Lexend Light"/>
                <a:ea typeface="Lexend Light"/>
                <a:cs typeface="Lexend Light"/>
                <a:sym typeface="Lexend Light"/>
              </a:rPr>
              <a:t> As they were untying the colt, its owners asked them, “Why are you untying the colt?”</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34</a:t>
            </a:r>
            <a:r>
              <a:rPr lang="en-US" sz="2200">
                <a:solidFill>
                  <a:schemeClr val="dk1"/>
                </a:solidFill>
                <a:latin typeface="Lexend Light"/>
                <a:ea typeface="Lexend Light"/>
                <a:cs typeface="Lexend Light"/>
                <a:sym typeface="Lexend Light"/>
              </a:rPr>
              <a:t> They replied, “The Lord needs it.”</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35</a:t>
            </a:r>
            <a:r>
              <a:rPr lang="en-US" sz="2200">
                <a:solidFill>
                  <a:schemeClr val="dk1"/>
                </a:solidFill>
                <a:latin typeface="Lexend Light"/>
                <a:ea typeface="Lexend Light"/>
                <a:cs typeface="Lexend Light"/>
                <a:sym typeface="Lexend Light"/>
              </a:rPr>
              <a:t> They brought it to Jesus, threw their cloaks on the colt and put Jesus on it. </a:t>
            </a:r>
            <a:r>
              <a:rPr lang="en-US" sz="2200" baseline="30000">
                <a:solidFill>
                  <a:schemeClr val="dk1"/>
                </a:solidFill>
                <a:latin typeface="Lexend Light"/>
                <a:ea typeface="Lexend Light"/>
                <a:cs typeface="Lexend Light"/>
                <a:sym typeface="Lexend Light"/>
              </a:rPr>
              <a:t>36</a:t>
            </a:r>
            <a:r>
              <a:rPr lang="en-US" sz="2200">
                <a:solidFill>
                  <a:schemeClr val="dk1"/>
                </a:solidFill>
                <a:latin typeface="Lexend Light"/>
                <a:ea typeface="Lexend Light"/>
                <a:cs typeface="Lexend Light"/>
                <a:sym typeface="Lexend Light"/>
              </a:rPr>
              <a:t> As he went along, people spread their cloaks on the road.</a:t>
            </a: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d2a003671d_0_6"/>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37</a:t>
            </a:r>
            <a:r>
              <a:rPr lang="en-US" sz="2200">
                <a:solidFill>
                  <a:schemeClr val="dk1"/>
                </a:solidFill>
                <a:latin typeface="Lexend Light"/>
                <a:ea typeface="Lexend Light"/>
                <a:cs typeface="Lexend Light"/>
                <a:sym typeface="Lexend Light"/>
              </a:rPr>
              <a:t> When he came near the place where the road goes down the Mount of Olives, the whole crowd of disciples began joyfully to praise God in loud voices for all the miracles they had seen:</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38 </a:t>
            </a:r>
            <a:r>
              <a:rPr lang="en-US" sz="2200">
                <a:solidFill>
                  <a:schemeClr val="dk1"/>
                </a:solidFill>
                <a:latin typeface="Lexend Light"/>
                <a:ea typeface="Lexend Light"/>
                <a:cs typeface="Lexend Light"/>
                <a:sym typeface="Lexend Light"/>
              </a:rPr>
              <a:t>“Blessed is the king who comes in the name of the Lord!”</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a:solidFill>
                  <a:schemeClr val="dk1"/>
                </a:solidFill>
                <a:latin typeface="Lexend Light"/>
                <a:ea typeface="Lexend Light"/>
                <a:cs typeface="Lexend Light"/>
                <a:sym typeface="Lexend Light"/>
              </a:rPr>
              <a:t>“Peace in heaven and glory in the highest!”</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3d2a003671d_0_10"/>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39</a:t>
            </a:r>
            <a:r>
              <a:rPr lang="en-US" sz="2200">
                <a:solidFill>
                  <a:schemeClr val="dk1"/>
                </a:solidFill>
                <a:latin typeface="Lexend Light"/>
                <a:ea typeface="Lexend Light"/>
                <a:cs typeface="Lexend Light"/>
                <a:sym typeface="Lexend Light"/>
              </a:rPr>
              <a:t> Some of the Pharisees in the crowd said to Jesus, “Teacher, rebuke your disciples!”</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40</a:t>
            </a:r>
            <a:r>
              <a:rPr lang="en-US" sz="2200">
                <a:solidFill>
                  <a:schemeClr val="dk1"/>
                </a:solidFill>
                <a:latin typeface="Lexend Light"/>
                <a:ea typeface="Lexend Light"/>
                <a:cs typeface="Lexend Light"/>
                <a:sym typeface="Lexend Light"/>
              </a:rPr>
              <a:t> “I tell you,” he replied, “if they keep quiet, the stones will cry out.”</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41</a:t>
            </a:r>
            <a:r>
              <a:rPr lang="en-US" sz="2200">
                <a:solidFill>
                  <a:schemeClr val="dk1"/>
                </a:solidFill>
                <a:latin typeface="Lexend Light"/>
                <a:ea typeface="Lexend Light"/>
                <a:cs typeface="Lexend Light"/>
                <a:sym typeface="Lexend Light"/>
              </a:rPr>
              <a:t> As he approached Jerusalem and saw the city, he wept over it </a:t>
            </a:r>
            <a:r>
              <a:rPr lang="en-US" sz="2200" baseline="30000">
                <a:solidFill>
                  <a:schemeClr val="dk1"/>
                </a:solidFill>
                <a:latin typeface="Lexend Light"/>
                <a:ea typeface="Lexend Light"/>
                <a:cs typeface="Lexend Light"/>
                <a:sym typeface="Lexend Light"/>
              </a:rPr>
              <a:t>42</a:t>
            </a:r>
            <a:r>
              <a:rPr lang="en-US" sz="2200">
                <a:solidFill>
                  <a:schemeClr val="dk1"/>
                </a:solidFill>
                <a:latin typeface="Lexend Light"/>
                <a:ea typeface="Lexend Light"/>
                <a:cs typeface="Lexend Light"/>
                <a:sym typeface="Lexend Light"/>
              </a:rPr>
              <a:t> and said, “If you, even you, had only known on this day what would bring you peace—but now it is hidden from your eyes. </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3d2a003671d_0_14"/>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43</a:t>
            </a:r>
            <a:r>
              <a:rPr lang="en-US" sz="2200">
                <a:solidFill>
                  <a:schemeClr val="dk1"/>
                </a:solidFill>
                <a:latin typeface="Lexend Light"/>
                <a:ea typeface="Lexend Light"/>
                <a:cs typeface="Lexend Light"/>
                <a:sym typeface="Lexend Light"/>
              </a:rPr>
              <a:t> The days will come upon you when your enemies will build an embankment against you and encircle you and hem you in on every side. </a:t>
            </a:r>
            <a:r>
              <a:rPr lang="en-US" sz="2200" baseline="30000">
                <a:solidFill>
                  <a:schemeClr val="dk1"/>
                </a:solidFill>
                <a:latin typeface="Lexend Light"/>
                <a:ea typeface="Lexend Light"/>
                <a:cs typeface="Lexend Light"/>
                <a:sym typeface="Lexend Light"/>
              </a:rPr>
              <a:t>44</a:t>
            </a:r>
            <a:r>
              <a:rPr lang="en-US" sz="2200">
                <a:solidFill>
                  <a:schemeClr val="dk1"/>
                </a:solidFill>
                <a:latin typeface="Lexend Light"/>
                <a:ea typeface="Lexend Light"/>
                <a:cs typeface="Lexend Light"/>
                <a:sym typeface="Lexend Light"/>
              </a:rPr>
              <a:t> They will dash you to the ground, you and the children within your walls. They will not leave one stone on another, because you did not recognize the time of God’s coming to you.”</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3d2a003671d_0_18"/>
          <p:cNvSpPr txBox="1">
            <a:spLocks noGrp="1"/>
          </p:cNvSpPr>
          <p:nvPr>
            <p:ph type="ctrTitle"/>
          </p:nvPr>
        </p:nvSpPr>
        <p:spPr>
          <a:xfrm>
            <a:off x="3670800" y="1597825"/>
            <a:ext cx="5028000" cy="1102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6000"/>
              <a:buFont typeface="Calibri"/>
              <a:buNone/>
            </a:pPr>
            <a:r>
              <a:rPr lang="en-US" sz="4800">
                <a:latin typeface="Lexend SemiBold"/>
                <a:ea typeface="Lexend SemiBold"/>
                <a:cs typeface="Lexend SemiBold"/>
                <a:sym typeface="Lexend SemiBold"/>
              </a:rPr>
              <a:t>Jesus: </a:t>
            </a:r>
            <a:endParaRPr sz="4800">
              <a:latin typeface="Lexend SemiBold"/>
              <a:ea typeface="Lexend SemiBold"/>
              <a:cs typeface="Lexend SemiBold"/>
              <a:sym typeface="Lexend SemiBold"/>
            </a:endParaRPr>
          </a:p>
          <a:p>
            <a:pPr marL="0" lvl="0" indent="0" algn="l" rtl="0">
              <a:spcBef>
                <a:spcPts val="0"/>
              </a:spcBef>
              <a:spcAft>
                <a:spcPts val="0"/>
              </a:spcAft>
              <a:buClr>
                <a:schemeClr val="lt1"/>
              </a:buClr>
              <a:buSzPts val="6000"/>
              <a:buFont typeface="Calibri"/>
              <a:buNone/>
            </a:pPr>
            <a:r>
              <a:rPr lang="en-US" sz="4800">
                <a:latin typeface="Lexend SemiBold"/>
                <a:ea typeface="Lexend SemiBold"/>
                <a:cs typeface="Lexend SemiBold"/>
                <a:sym typeface="Lexend SemiBold"/>
              </a:rPr>
              <a:t>The King We Need, Not the King We Expect</a:t>
            </a:r>
            <a:endParaRPr sz="4800">
              <a:latin typeface="Lexend SemiBold"/>
              <a:ea typeface="Lexend SemiBold"/>
              <a:cs typeface="Lexend SemiBold"/>
              <a:sym typeface="Lexend SemiBold"/>
            </a:endParaRPr>
          </a:p>
        </p:txBody>
      </p:sp>
      <p:sp>
        <p:nvSpPr>
          <p:cNvPr id="122" name="Google Shape;122;g3d2a003671d_0_18"/>
          <p:cNvSpPr txBox="1">
            <a:spLocks noGrp="1"/>
          </p:cNvSpPr>
          <p:nvPr>
            <p:ph type="subTitle" idx="1"/>
          </p:nvPr>
        </p:nvSpPr>
        <p:spPr>
          <a:xfrm>
            <a:off x="2051725" y="3937300"/>
            <a:ext cx="6400800" cy="733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lt1"/>
              </a:buClr>
              <a:buSzPts val="4800"/>
              <a:buNone/>
            </a:pPr>
            <a:r>
              <a:rPr lang="en-US" sz="3600">
                <a:solidFill>
                  <a:schemeClr val="dk1"/>
                </a:solidFill>
                <a:latin typeface="Lexend Medium"/>
                <a:ea typeface="Lexend Medium"/>
                <a:cs typeface="Lexend Medium"/>
                <a:sym typeface="Lexend Medium"/>
              </a:rPr>
              <a:t>Luke 19:28-44</a:t>
            </a:r>
            <a:endParaRPr sz="3600">
              <a:solidFill>
                <a:schemeClr val="dk1"/>
              </a:solidFill>
              <a:latin typeface="Lexend Medium"/>
              <a:ea typeface="Lexend Medium"/>
              <a:cs typeface="Lexend Medium"/>
              <a:sym typeface="Lexend Medium"/>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23CE58-E9CB-3CC9-EC43-27C0D3211AA9}"/>
              </a:ext>
            </a:extLst>
          </p:cNvPr>
          <p:cNvPicPr>
            <a:picLocks noChangeAspect="1"/>
          </p:cNvPicPr>
          <p:nvPr/>
        </p:nvPicPr>
        <p:blipFill>
          <a:blip r:embed="rId2"/>
          <a:stretch>
            <a:fillRect/>
          </a:stretch>
        </p:blipFill>
        <p:spPr>
          <a:xfrm>
            <a:off x="2886075" y="0"/>
            <a:ext cx="3371850" cy="5143500"/>
          </a:xfrm>
          <a:prstGeom prst="rect">
            <a:avLst/>
          </a:prstGeom>
        </p:spPr>
      </p:pic>
      <p:sp>
        <p:nvSpPr>
          <p:cNvPr id="128" name="Google Shape;128;g3d2a003671d_0_94"/>
          <p:cNvSpPr txBox="1"/>
          <p:nvPr/>
        </p:nvSpPr>
        <p:spPr>
          <a:xfrm>
            <a:off x="6649850" y="4885975"/>
            <a:ext cx="2444700" cy="22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dk1"/>
                </a:solidFill>
                <a:latin typeface="Lexend Light"/>
                <a:ea typeface="Lexend Light"/>
                <a:cs typeface="Lexend Light"/>
                <a:sym typeface="Lexend Light"/>
              </a:rPr>
              <a:t>Source: NIV Study Bible, Fully Revised Edition</a:t>
            </a:r>
            <a:endParaRPr sz="800">
              <a:solidFill>
                <a:schemeClr val="dk1"/>
              </a:solidFill>
              <a:latin typeface="Lexend Light"/>
              <a:ea typeface="Lexend Light"/>
              <a:cs typeface="Lexend Light"/>
              <a:sym typeface="Lexend Light"/>
            </a:endParaRPr>
          </a:p>
        </p:txBody>
      </p:sp>
    </p:spTree>
    <p:extLst>
      <p:ext uri="{BB962C8B-B14F-4D97-AF65-F5344CB8AC3E}">
        <p14:creationId xmlns:p14="http://schemas.microsoft.com/office/powerpoint/2010/main" val="275420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
        <p:cNvGrpSpPr/>
        <p:nvPr/>
      </p:nvGrpSpPr>
      <p:grpSpPr>
        <a:xfrm>
          <a:off x="0" y="0"/>
          <a:ext cx="0" cy="0"/>
          <a:chOff x="0" y="0"/>
          <a:chExt cx="0" cy="0"/>
        </a:xfrm>
      </p:grpSpPr>
      <p:sp>
        <p:nvSpPr>
          <p:cNvPr id="133" name="Google Shape;133;g3d2a003671d_0_85"/>
          <p:cNvSpPr txBox="1"/>
          <p:nvPr/>
        </p:nvSpPr>
        <p:spPr>
          <a:xfrm>
            <a:off x="6766275" y="4843650"/>
            <a:ext cx="2328300" cy="26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lt1"/>
                </a:solidFill>
                <a:latin typeface="Lexend Light"/>
                <a:ea typeface="Lexend Light"/>
                <a:cs typeface="Lexend Light"/>
                <a:sym typeface="Lexend Light"/>
              </a:rPr>
              <a:t>Source: David P. Barrett, Bible Mapper Maps</a:t>
            </a:r>
            <a:endParaRPr sz="800">
              <a:solidFill>
                <a:schemeClr val="lt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B50205-23BC-573A-5D92-36B54F88AF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3999" cy="5143500"/>
          </a:xfrm>
          <a:prstGeom prst="rect">
            <a:avLst/>
          </a:prstGeom>
        </p:spPr>
      </p:pic>
      <p:sp>
        <p:nvSpPr>
          <p:cNvPr id="2" name="Google Shape;140;p10">
            <a:extLst>
              <a:ext uri="{FF2B5EF4-FFF2-40B4-BE49-F238E27FC236}">
                <a16:creationId xmlns:a16="http://schemas.microsoft.com/office/drawing/2014/main" id="{015E261B-1B78-60E3-A8EE-6092F4A0551A}"/>
              </a:ext>
            </a:extLst>
          </p:cNvPr>
          <p:cNvSpPr txBox="1"/>
          <p:nvPr/>
        </p:nvSpPr>
        <p:spPr>
          <a:xfrm>
            <a:off x="175850" y="153875"/>
            <a:ext cx="4525200" cy="981000"/>
          </a:xfrm>
          <a:prstGeom prst="rect">
            <a:avLst/>
          </a:prstGeom>
          <a:solidFill>
            <a:srgbClr val="888888"/>
          </a:solid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3000" dirty="0">
                <a:solidFill>
                  <a:schemeClr val="lt1"/>
                </a:solidFill>
                <a:latin typeface="Lexend"/>
                <a:ea typeface="Lexend"/>
                <a:cs typeface="Lexend"/>
                <a:sym typeface="Lexend"/>
              </a:rPr>
              <a:t>Old Olive trees in the Garden of Gethsemane</a:t>
            </a:r>
            <a:endParaRPr sz="3000" dirty="0">
              <a:solidFill>
                <a:schemeClr val="lt1"/>
              </a:solidFill>
              <a:latin typeface="Lexend"/>
              <a:ea typeface="Lexend"/>
              <a:cs typeface="Lexend"/>
              <a:sym typeface="Lexend"/>
            </a:endParaRPr>
          </a:p>
        </p:txBody>
      </p:sp>
    </p:spTree>
    <p:extLst>
      <p:ext uri="{BB962C8B-B14F-4D97-AF65-F5344CB8AC3E}">
        <p14:creationId xmlns:p14="http://schemas.microsoft.com/office/powerpoint/2010/main" val="343812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4"/>
        <p:cNvGrpSpPr/>
        <p:nvPr/>
      </p:nvGrpSpPr>
      <p:grpSpPr>
        <a:xfrm>
          <a:off x="0" y="0"/>
          <a:ext cx="0" cy="0"/>
          <a:chOff x="0" y="0"/>
          <a:chExt cx="0" cy="0"/>
        </a:xfrm>
      </p:grpSpPr>
      <p:sp>
        <p:nvSpPr>
          <p:cNvPr id="145" name="Google Shape;145;g3d2e1927d15_0_0"/>
          <p:cNvSpPr txBox="1"/>
          <p:nvPr/>
        </p:nvSpPr>
        <p:spPr>
          <a:xfrm>
            <a:off x="6766275" y="4843650"/>
            <a:ext cx="2328300" cy="26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dirty="0">
                <a:solidFill>
                  <a:schemeClr val="tx1"/>
                </a:solidFill>
                <a:latin typeface="Lexend Light"/>
                <a:ea typeface="Lexend Light"/>
                <a:cs typeface="Lexend Light"/>
                <a:sym typeface="Lexend Light"/>
              </a:rPr>
              <a:t>Source: David P. Barrett, Bible Mapper Maps</a:t>
            </a:r>
            <a:endParaRPr sz="800" dirty="0">
              <a:solidFill>
                <a:schemeClr val="tx1"/>
              </a:solidFill>
              <a:latin typeface="Lexend Light"/>
              <a:ea typeface="Lexend Light"/>
              <a:cs typeface="Lexend Light"/>
              <a:sym typeface="Lexend Light"/>
            </a:endParaRPr>
          </a:p>
        </p:txBody>
      </p:sp>
      <p:sp>
        <p:nvSpPr>
          <p:cNvPr id="146" name="Google Shape;146;g3d2e1927d15_0_0"/>
          <p:cNvSpPr txBox="1"/>
          <p:nvPr/>
        </p:nvSpPr>
        <p:spPr>
          <a:xfrm>
            <a:off x="6671175" y="159350"/>
            <a:ext cx="2382300" cy="16899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FF0000"/>
                </a:solidFill>
                <a:latin typeface="Lexend Light"/>
                <a:ea typeface="Lexend Light"/>
                <a:cs typeface="Lexend Light"/>
                <a:sym typeface="Lexend Light"/>
              </a:rPr>
              <a:t>Passover: </a:t>
            </a:r>
            <a:endParaRPr sz="1800">
              <a:solidFill>
                <a:srgbClr val="FF0000"/>
              </a:solidFill>
              <a:latin typeface="Lexend Light"/>
              <a:ea typeface="Lexend Light"/>
              <a:cs typeface="Lexend Light"/>
              <a:sym typeface="Lexend Light"/>
            </a:endParaRPr>
          </a:p>
          <a:p>
            <a:pPr marL="0" lvl="0" indent="0" algn="l" rtl="0">
              <a:spcBef>
                <a:spcPts val="0"/>
              </a:spcBef>
              <a:spcAft>
                <a:spcPts val="0"/>
              </a:spcAft>
              <a:buNone/>
            </a:pPr>
            <a:r>
              <a:rPr lang="en-US" sz="1800">
                <a:solidFill>
                  <a:srgbClr val="FF0000"/>
                </a:solidFill>
                <a:latin typeface="Lexend Light"/>
                <a:ea typeface="Lexend Light"/>
                <a:cs typeface="Lexend Light"/>
                <a:sym typeface="Lexend Light"/>
              </a:rPr>
              <a:t>A large festival to commemorate the departure of Israel from Egypt in haste.</a:t>
            </a:r>
            <a:endParaRPr sz="1800">
              <a:solidFill>
                <a:srgbClr val="FF0000"/>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3d2e1927d15_0_5"/>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28</a:t>
            </a:r>
            <a:r>
              <a:rPr lang="en-US" sz="2200">
                <a:solidFill>
                  <a:schemeClr val="dk1"/>
                </a:solidFill>
                <a:latin typeface="Lexend Light"/>
                <a:ea typeface="Lexend Light"/>
                <a:cs typeface="Lexend Light"/>
                <a:sym typeface="Lexend Light"/>
              </a:rPr>
              <a:t> After Jesus had said this, he went on ahead, going up to Jerusalem. </a:t>
            </a:r>
            <a:r>
              <a:rPr lang="en-US" sz="2200" baseline="30000">
                <a:solidFill>
                  <a:schemeClr val="dk1"/>
                </a:solidFill>
                <a:latin typeface="Lexend Light"/>
                <a:ea typeface="Lexend Light"/>
                <a:cs typeface="Lexend Light"/>
                <a:sym typeface="Lexend Light"/>
              </a:rPr>
              <a:t>29</a:t>
            </a:r>
            <a:r>
              <a:rPr lang="en-US" sz="2200">
                <a:solidFill>
                  <a:schemeClr val="dk1"/>
                </a:solidFill>
                <a:latin typeface="Lexend Light"/>
                <a:ea typeface="Lexend Light"/>
                <a:cs typeface="Lexend Light"/>
                <a:sym typeface="Lexend Light"/>
              </a:rPr>
              <a:t> As he approached Bethphage and Bethany at the hill called the Mount of Olives, he sent two of his disciples, saying to them, </a:t>
            </a:r>
            <a:r>
              <a:rPr lang="en-US" sz="2200" baseline="30000">
                <a:solidFill>
                  <a:schemeClr val="dk1"/>
                </a:solidFill>
                <a:latin typeface="Lexend Light"/>
                <a:ea typeface="Lexend Light"/>
                <a:cs typeface="Lexend Light"/>
                <a:sym typeface="Lexend Light"/>
              </a:rPr>
              <a:t>30</a:t>
            </a:r>
            <a:r>
              <a:rPr lang="en-US" sz="2200">
                <a:solidFill>
                  <a:schemeClr val="dk1"/>
                </a:solidFill>
                <a:latin typeface="Lexend Light"/>
                <a:ea typeface="Lexend Light"/>
                <a:cs typeface="Lexend Light"/>
                <a:sym typeface="Lexend Light"/>
              </a:rPr>
              <a:t> “Go to the village ahead of you, and as you enter it, you will find a colt tied there, which no one has ever ridden. Untie it and bring it here. </a:t>
            </a:r>
            <a:r>
              <a:rPr lang="en-US" sz="2200" baseline="30000">
                <a:solidFill>
                  <a:schemeClr val="dk1"/>
                </a:solidFill>
                <a:latin typeface="Lexend Light"/>
                <a:ea typeface="Lexend Light"/>
                <a:cs typeface="Lexend Light"/>
                <a:sym typeface="Lexend Light"/>
              </a:rPr>
              <a:t>31</a:t>
            </a:r>
            <a:r>
              <a:rPr lang="en-US" sz="2200">
                <a:solidFill>
                  <a:schemeClr val="dk1"/>
                </a:solidFill>
                <a:latin typeface="Lexend Light"/>
                <a:ea typeface="Lexend Light"/>
                <a:cs typeface="Lexend Light"/>
                <a:sym typeface="Lexend Light"/>
              </a:rPr>
              <a:t> If anyone asks you, ‘Why are you untying it?’ say, ‘The Lord needs it.’”</a:t>
            </a:r>
            <a:endParaRPr sz="3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595" cy="5143499"/>
          </a:xfrm>
          <a:prstGeom prst="rect">
            <a:avLst/>
          </a:prstGeom>
          <a:noFill/>
          <a:ln>
            <a:noFill/>
          </a:ln>
        </p:spPr>
      </p:pic>
      <p:sp>
        <p:nvSpPr>
          <p:cNvPr id="157" name="Google Shape;157;p13"/>
          <p:cNvSpPr txBox="1"/>
          <p:nvPr/>
        </p:nvSpPr>
        <p:spPr>
          <a:xfrm>
            <a:off x="7281125" y="4844000"/>
            <a:ext cx="1813500" cy="2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lt1"/>
                </a:solidFill>
                <a:latin typeface="Lexend Light"/>
                <a:ea typeface="Lexend Light"/>
                <a:cs typeface="Lexend Light"/>
                <a:sym typeface="Lexend Light"/>
              </a:rPr>
              <a:t>Source: commons.wikimedia.org</a:t>
            </a:r>
            <a:endParaRPr sz="800">
              <a:solidFill>
                <a:schemeClr val="lt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3d2a003671d_0_24"/>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i="1">
                <a:solidFill>
                  <a:schemeClr val="dk1"/>
                </a:solidFill>
                <a:latin typeface="Lexend Light"/>
                <a:ea typeface="Lexend Light"/>
                <a:cs typeface="Lexend Light"/>
                <a:sym typeface="Lexend Light"/>
              </a:rPr>
              <a:t>“Rejoice greatly, Daughter Zion! Shout, Daughter Jerusalem! See, your </a:t>
            </a:r>
            <a:r>
              <a:rPr lang="en-US" sz="2200" i="1">
                <a:solidFill>
                  <a:srgbClr val="FF0000"/>
                </a:solidFill>
                <a:latin typeface="Lexend Light"/>
                <a:ea typeface="Lexend Light"/>
                <a:cs typeface="Lexend Light"/>
                <a:sym typeface="Lexend Light"/>
              </a:rPr>
              <a:t>king</a:t>
            </a:r>
            <a:r>
              <a:rPr lang="en-US" sz="2200" i="1">
                <a:solidFill>
                  <a:schemeClr val="dk1"/>
                </a:solidFill>
                <a:latin typeface="Lexend Light"/>
                <a:ea typeface="Lexend Light"/>
                <a:cs typeface="Lexend Light"/>
                <a:sym typeface="Lexend Light"/>
              </a:rPr>
              <a:t> comes to you, righteous and victorious, lowly and riding on a donkey, on a </a:t>
            </a:r>
            <a:r>
              <a:rPr lang="en-US" sz="2200" i="1">
                <a:solidFill>
                  <a:srgbClr val="FF0000"/>
                </a:solidFill>
                <a:latin typeface="Lexend Light"/>
                <a:ea typeface="Lexend Light"/>
                <a:cs typeface="Lexend Light"/>
                <a:sym typeface="Lexend Light"/>
              </a:rPr>
              <a:t>colt</a:t>
            </a:r>
            <a:r>
              <a:rPr lang="en-US" sz="2200" i="1">
                <a:solidFill>
                  <a:schemeClr val="dk1"/>
                </a:solidFill>
                <a:latin typeface="Lexend Light"/>
                <a:ea typeface="Lexend Light"/>
                <a:cs typeface="Lexend Light"/>
                <a:sym typeface="Lexend Light"/>
              </a:rPr>
              <a:t>, the foal of a donkey.”</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i="1">
                <a:solidFill>
                  <a:schemeClr val="dk1"/>
                </a:solidFill>
                <a:latin typeface="Lexend Light"/>
                <a:ea typeface="Lexend Light"/>
                <a:cs typeface="Lexend Light"/>
                <a:sym typeface="Lexend Light"/>
              </a:rPr>
              <a:t>					Zechariah 9:9</a:t>
            </a:r>
            <a:endParaRPr sz="2200" i="1">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3d2a003671d_0_28"/>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chemeClr val="dk1"/>
                </a:solidFill>
                <a:latin typeface="Lexend Light"/>
                <a:ea typeface="Lexend Light"/>
                <a:cs typeface="Lexend Light"/>
                <a:sym typeface="Lexend Light"/>
              </a:rPr>
              <a:t>If anyone asks you, ‘Why are you untying it?’ say, ‘</a:t>
            </a:r>
            <a:r>
              <a:rPr lang="en-US" sz="2200">
                <a:solidFill>
                  <a:srgbClr val="FF0000"/>
                </a:solidFill>
                <a:latin typeface="Lexend Light"/>
                <a:ea typeface="Lexend Light"/>
                <a:cs typeface="Lexend Light"/>
                <a:sym typeface="Lexend Light"/>
              </a:rPr>
              <a:t>The Lord</a:t>
            </a:r>
            <a:r>
              <a:rPr lang="en-US" sz="2200">
                <a:solidFill>
                  <a:schemeClr val="dk1"/>
                </a:solidFill>
                <a:latin typeface="Lexend Light"/>
                <a:ea typeface="Lexend Light"/>
                <a:cs typeface="Lexend Light"/>
                <a:sym typeface="Lexend Light"/>
              </a:rPr>
              <a:t> needs it.’”</a:t>
            </a:r>
            <a:r>
              <a:rPr lang="en-US" sz="2200" i="1">
                <a:solidFill>
                  <a:schemeClr val="dk1"/>
                </a:solidFill>
                <a:latin typeface="Lexend Light"/>
                <a:ea typeface="Lexend Light"/>
                <a:cs typeface="Lexend Light"/>
                <a:sym typeface="Lexend Light"/>
              </a:rPr>
              <a:t>					</a:t>
            </a:r>
            <a:r>
              <a:rPr lang="en-US" sz="2200">
                <a:solidFill>
                  <a:schemeClr val="dk1"/>
                </a:solidFill>
                <a:latin typeface="Lexend Light"/>
                <a:ea typeface="Lexend Light"/>
                <a:cs typeface="Lexend Light"/>
                <a:sym typeface="Lexend Light"/>
              </a:rPr>
              <a:t>Luke 19:31</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i="1">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595" cy="5143499"/>
          </a:xfrm>
          <a:prstGeom prst="rect">
            <a:avLst/>
          </a:prstGeom>
          <a:noFill/>
          <a:ln>
            <a:noFill/>
          </a:ln>
        </p:spPr>
      </p:pic>
      <p:sp>
        <p:nvSpPr>
          <p:cNvPr id="173" name="Google Shape;173;p14"/>
          <p:cNvSpPr txBox="1"/>
          <p:nvPr/>
        </p:nvSpPr>
        <p:spPr>
          <a:xfrm>
            <a:off x="7281125" y="4844000"/>
            <a:ext cx="1813500" cy="2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lt1"/>
                </a:solidFill>
                <a:latin typeface="Lexend Light"/>
                <a:ea typeface="Lexend Light"/>
                <a:cs typeface="Lexend Light"/>
                <a:sym typeface="Lexend Light"/>
              </a:rPr>
              <a:t>Source: commons.wikimedia.org</a:t>
            </a:r>
            <a:endParaRPr sz="800">
              <a:solidFill>
                <a:schemeClr val="lt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d2a003671d_0_32"/>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i="1">
                <a:latin typeface="Lexend Light"/>
                <a:ea typeface="Lexend Light"/>
                <a:cs typeface="Lexend Light"/>
                <a:sym typeface="Lexend Light"/>
              </a:rPr>
              <a:t>“They quickly took </a:t>
            </a:r>
            <a:r>
              <a:rPr lang="en-US" sz="2200" i="1">
                <a:solidFill>
                  <a:srgbClr val="FF0000"/>
                </a:solidFill>
                <a:latin typeface="Lexend Light"/>
                <a:ea typeface="Lexend Light"/>
                <a:cs typeface="Lexend Light"/>
                <a:sym typeface="Lexend Light"/>
              </a:rPr>
              <a:t>their cloaks and spread them under him</a:t>
            </a:r>
            <a:r>
              <a:rPr lang="en-US" sz="2200" i="1">
                <a:latin typeface="Lexend Light"/>
                <a:ea typeface="Lexend Light"/>
                <a:cs typeface="Lexend Light"/>
                <a:sym typeface="Lexend Light"/>
              </a:rPr>
              <a:t> on the bare steps. Then they blew the trumpet and shouted, "Jehu is </a:t>
            </a:r>
            <a:r>
              <a:rPr lang="en-US" sz="2200" i="1">
                <a:solidFill>
                  <a:srgbClr val="FF0000"/>
                </a:solidFill>
                <a:latin typeface="Lexend Light"/>
                <a:ea typeface="Lexend Light"/>
                <a:cs typeface="Lexend Light"/>
                <a:sym typeface="Lexend Light"/>
              </a:rPr>
              <a:t>king</a:t>
            </a:r>
            <a:r>
              <a:rPr lang="en-US" sz="2200" i="1">
                <a:latin typeface="Lexend Light"/>
                <a:ea typeface="Lexend Light"/>
                <a:cs typeface="Lexend Light"/>
                <a:sym typeface="Lexend Light"/>
              </a:rPr>
              <a:t>!”								2 Kings 9:13</a:t>
            </a:r>
            <a:endParaRPr sz="2200" i="1">
              <a:latin typeface="Lexend Light"/>
              <a:ea typeface="Lexend Light"/>
              <a:cs typeface="Lexend Light"/>
              <a:sym typeface="Lexend Light"/>
            </a:endParaRPr>
          </a:p>
          <a:p>
            <a:pPr marL="0" lvl="0" indent="0" algn="l" rtl="0">
              <a:spcBef>
                <a:spcPts val="0"/>
              </a:spcBef>
              <a:spcAft>
                <a:spcPts val="0"/>
              </a:spcAft>
              <a:buNone/>
            </a:pPr>
            <a:endParaRPr sz="2200" i="1">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3d2e1927d15_0_13"/>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37</a:t>
            </a:r>
            <a:r>
              <a:rPr lang="en-US" sz="2200">
                <a:solidFill>
                  <a:schemeClr val="dk1"/>
                </a:solidFill>
                <a:latin typeface="Lexend Light"/>
                <a:ea typeface="Lexend Light"/>
                <a:cs typeface="Lexend Light"/>
                <a:sym typeface="Lexend Light"/>
              </a:rPr>
              <a:t> When he came near the place where the road goes down the Mount of Olives, the whole crowd of disciples began joyfully to praise God in loud voices for all the miracles they had seen:</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38 </a:t>
            </a:r>
            <a:r>
              <a:rPr lang="en-US" sz="2200">
                <a:solidFill>
                  <a:schemeClr val="dk1"/>
                </a:solidFill>
                <a:latin typeface="Lexend Light"/>
                <a:ea typeface="Lexend Light"/>
                <a:cs typeface="Lexend Light"/>
                <a:sym typeface="Lexend Light"/>
              </a:rPr>
              <a:t>“Blessed is the king who comes in the name of the Lord!”</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a:solidFill>
                  <a:schemeClr val="dk1"/>
                </a:solidFill>
                <a:latin typeface="Lexend Light"/>
                <a:ea typeface="Lexend Light"/>
                <a:cs typeface="Lexend Light"/>
                <a:sym typeface="Lexend Light"/>
              </a:rPr>
              <a:t>“Peace in heaven and glory in the highest!”</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3d2e1927d15_0_17"/>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i="1" baseline="30000">
                <a:solidFill>
                  <a:schemeClr val="dk1"/>
                </a:solidFill>
                <a:latin typeface="Lexend Light"/>
                <a:ea typeface="Lexend Light"/>
                <a:cs typeface="Lexend Light"/>
                <a:sym typeface="Lexend Light"/>
              </a:rPr>
              <a:t>26</a:t>
            </a:r>
            <a:r>
              <a:rPr lang="en-US" sz="2200" i="1">
                <a:solidFill>
                  <a:schemeClr val="dk1"/>
                </a:solidFill>
                <a:latin typeface="Lexend Light"/>
                <a:ea typeface="Lexend Light"/>
                <a:cs typeface="Lexend Light"/>
                <a:sym typeface="Lexend Light"/>
              </a:rPr>
              <a:t> “Blessed is </a:t>
            </a:r>
            <a:r>
              <a:rPr lang="en-US" sz="2200" i="1">
                <a:solidFill>
                  <a:srgbClr val="FF0000"/>
                </a:solidFill>
                <a:latin typeface="Lexend Light"/>
                <a:ea typeface="Lexend Light"/>
                <a:cs typeface="Lexend Light"/>
                <a:sym typeface="Lexend Light"/>
              </a:rPr>
              <a:t>he</a:t>
            </a:r>
            <a:r>
              <a:rPr lang="en-US" sz="2200" i="1">
                <a:solidFill>
                  <a:schemeClr val="dk1"/>
                </a:solidFill>
                <a:latin typeface="Lexend Light"/>
                <a:ea typeface="Lexend Light"/>
                <a:cs typeface="Lexend Light"/>
                <a:sym typeface="Lexend Light"/>
              </a:rPr>
              <a:t> who comes in the name of the Lord!”</a:t>
            </a:r>
            <a:endParaRPr sz="2200" i="1">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i="1">
                <a:solidFill>
                  <a:schemeClr val="dk1"/>
                </a:solidFill>
                <a:latin typeface="Lexend Light"/>
                <a:ea typeface="Lexend Light"/>
                <a:cs typeface="Lexend Light"/>
                <a:sym typeface="Lexend Light"/>
              </a:rPr>
              <a:t>					Psalm 118:26</a:t>
            </a:r>
            <a:endParaRPr sz="2200" i="1">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38 </a:t>
            </a:r>
            <a:r>
              <a:rPr lang="en-US" sz="2200">
                <a:solidFill>
                  <a:schemeClr val="dk1"/>
                </a:solidFill>
                <a:latin typeface="Lexend Light"/>
                <a:ea typeface="Lexend Light"/>
                <a:cs typeface="Lexend Light"/>
                <a:sym typeface="Lexend Light"/>
              </a:rPr>
              <a:t>“Blessed is </a:t>
            </a:r>
            <a:r>
              <a:rPr lang="en-US" sz="2200">
                <a:solidFill>
                  <a:srgbClr val="FF0000"/>
                </a:solidFill>
                <a:latin typeface="Lexend Light"/>
                <a:ea typeface="Lexend Light"/>
                <a:cs typeface="Lexend Light"/>
                <a:sym typeface="Lexend Light"/>
              </a:rPr>
              <a:t>the king</a:t>
            </a:r>
            <a:r>
              <a:rPr lang="en-US" sz="2200">
                <a:solidFill>
                  <a:schemeClr val="dk1"/>
                </a:solidFill>
                <a:latin typeface="Lexend Light"/>
                <a:ea typeface="Lexend Light"/>
                <a:cs typeface="Lexend Light"/>
                <a:sym typeface="Lexend Light"/>
              </a:rPr>
              <a:t> who comes in the name of the Lord!”</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Clr>
                <a:schemeClr val="dk1"/>
              </a:buClr>
              <a:buSzPts val="1100"/>
              <a:buFont typeface="Arial"/>
              <a:buNone/>
            </a:pPr>
            <a:r>
              <a:rPr lang="en-US" sz="2200" i="1">
                <a:solidFill>
                  <a:schemeClr val="dk1"/>
                </a:solidFill>
                <a:latin typeface="Lexend Light"/>
                <a:ea typeface="Lexend Light"/>
                <a:cs typeface="Lexend Light"/>
                <a:sym typeface="Lexend Light"/>
              </a:rPr>
              <a:t>					</a:t>
            </a:r>
            <a:r>
              <a:rPr lang="en-US" sz="2200">
                <a:solidFill>
                  <a:schemeClr val="dk1"/>
                </a:solidFill>
                <a:latin typeface="Lexend Light"/>
                <a:ea typeface="Lexend Light"/>
                <a:cs typeface="Lexend Light"/>
                <a:sym typeface="Lexend Light"/>
              </a:rPr>
              <a:t>Luke 19:38</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EA16F2-A86E-29CB-CBE3-7173B5DD3C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4512" y="0"/>
            <a:ext cx="3394976" cy="5143500"/>
          </a:xfrm>
          <a:prstGeom prst="rect">
            <a:avLst/>
          </a:prstGeom>
        </p:spPr>
      </p:pic>
      <p:sp>
        <p:nvSpPr>
          <p:cNvPr id="4" name="Google Shape;193;g3d2a003671d_0_110">
            <a:extLst>
              <a:ext uri="{FF2B5EF4-FFF2-40B4-BE49-F238E27FC236}">
                <a16:creationId xmlns:a16="http://schemas.microsoft.com/office/drawing/2014/main" id="{D7ED71DA-8F8D-F2BE-A900-BC8348E9C36D}"/>
              </a:ext>
            </a:extLst>
          </p:cNvPr>
          <p:cNvSpPr txBox="1"/>
          <p:nvPr/>
        </p:nvSpPr>
        <p:spPr>
          <a:xfrm>
            <a:off x="6649850" y="4885975"/>
            <a:ext cx="2444700" cy="22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dk1"/>
                </a:solidFill>
                <a:latin typeface="Lexend Light"/>
                <a:ea typeface="Lexend Light"/>
                <a:cs typeface="Lexend Light"/>
                <a:sym typeface="Lexend Light"/>
              </a:rPr>
              <a:t>Source: NIV Study Bible, Fully Revised Edition</a:t>
            </a:r>
            <a:endParaRPr sz="800">
              <a:solidFill>
                <a:schemeClr val="dk1"/>
              </a:solidFill>
              <a:latin typeface="Lexend Light"/>
              <a:ea typeface="Lexend Light"/>
              <a:cs typeface="Lexend Light"/>
              <a:sym typeface="Lexend Light"/>
            </a:endParaRPr>
          </a:p>
        </p:txBody>
      </p:sp>
    </p:spTree>
    <p:extLst>
      <p:ext uri="{BB962C8B-B14F-4D97-AF65-F5344CB8AC3E}">
        <p14:creationId xmlns:p14="http://schemas.microsoft.com/office/powerpoint/2010/main" val="644210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3d2a003671d_0_40"/>
          <p:cNvSpPr txBox="1">
            <a:spLocks noGrp="1"/>
          </p:cNvSpPr>
          <p:nvPr>
            <p:ph type="ctrTitle"/>
          </p:nvPr>
        </p:nvSpPr>
        <p:spPr>
          <a:xfrm>
            <a:off x="3662550" y="954900"/>
            <a:ext cx="5028000" cy="1102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6000"/>
              <a:buFont typeface="Calibri"/>
              <a:buNone/>
            </a:pPr>
            <a:r>
              <a:rPr lang="en-US" sz="4200">
                <a:latin typeface="Lexend SemiBold"/>
                <a:ea typeface="Lexend SemiBold"/>
                <a:cs typeface="Lexend SemiBold"/>
                <a:sym typeface="Lexend SemiBold"/>
              </a:rPr>
              <a:t>Jesus is The King sent by God to bring salvation.</a:t>
            </a:r>
            <a:endParaRPr sz="4200">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16BEF6-8CDF-3A4A-90E9-B70AA30137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Google Shape;205;p19">
            <a:extLst>
              <a:ext uri="{FF2B5EF4-FFF2-40B4-BE49-F238E27FC236}">
                <a16:creationId xmlns:a16="http://schemas.microsoft.com/office/drawing/2014/main" id="{879C3BD4-D76C-79B5-ED3E-703D4E20E579}"/>
              </a:ext>
            </a:extLst>
          </p:cNvPr>
          <p:cNvSpPr txBox="1"/>
          <p:nvPr/>
        </p:nvSpPr>
        <p:spPr>
          <a:xfrm>
            <a:off x="7281125" y="4844000"/>
            <a:ext cx="1813500" cy="2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dirty="0">
                <a:solidFill>
                  <a:schemeClr val="tx1"/>
                </a:solidFill>
                <a:latin typeface="Lexend Light"/>
                <a:ea typeface="Lexend Light"/>
                <a:cs typeface="Lexend Light"/>
                <a:sym typeface="Lexend Light"/>
              </a:rPr>
              <a:t>Source: bible.org</a:t>
            </a:r>
            <a:endParaRPr sz="800" dirty="0">
              <a:solidFill>
                <a:schemeClr val="tx1"/>
              </a:solidFill>
              <a:latin typeface="Lexend Light"/>
              <a:ea typeface="Lexend Light"/>
              <a:cs typeface="Lexend Light"/>
              <a:sym typeface="Lexend Light"/>
            </a:endParaRPr>
          </a:p>
        </p:txBody>
      </p:sp>
    </p:spTree>
    <p:extLst>
      <p:ext uri="{BB962C8B-B14F-4D97-AF65-F5344CB8AC3E}">
        <p14:creationId xmlns:p14="http://schemas.microsoft.com/office/powerpoint/2010/main" val="336646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3d2a003671d_0_46"/>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39</a:t>
            </a:r>
            <a:r>
              <a:rPr lang="en-US" sz="2200">
                <a:solidFill>
                  <a:schemeClr val="dk1"/>
                </a:solidFill>
                <a:latin typeface="Lexend Light"/>
                <a:ea typeface="Lexend Light"/>
                <a:cs typeface="Lexend Light"/>
                <a:sym typeface="Lexend Light"/>
              </a:rPr>
              <a:t> Some of the Pharisees in the crowd said to Jesus, “Teacher, rebuke your disciples!”</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40</a:t>
            </a:r>
            <a:r>
              <a:rPr lang="en-US" sz="2200">
                <a:solidFill>
                  <a:schemeClr val="dk1"/>
                </a:solidFill>
                <a:latin typeface="Lexend Light"/>
                <a:ea typeface="Lexend Light"/>
                <a:cs typeface="Lexend Light"/>
                <a:sym typeface="Lexend Light"/>
              </a:rPr>
              <a:t> “I tell you,” he replied, “if they keep quiet, the stones will cry out.”</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3d2a003671d_0_58"/>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41</a:t>
            </a:r>
            <a:r>
              <a:rPr lang="en-US" sz="2200">
                <a:solidFill>
                  <a:schemeClr val="dk1"/>
                </a:solidFill>
                <a:latin typeface="Lexend Light"/>
                <a:ea typeface="Lexend Light"/>
                <a:cs typeface="Lexend Light"/>
                <a:sym typeface="Lexend Light"/>
              </a:rPr>
              <a:t> As he approached Jerusalem and saw the city, he </a:t>
            </a:r>
            <a:r>
              <a:rPr lang="en-US" sz="2200">
                <a:latin typeface="Lexend Light"/>
                <a:ea typeface="Lexend Light"/>
                <a:cs typeface="Lexend Light"/>
                <a:sym typeface="Lexend Light"/>
              </a:rPr>
              <a:t>wept</a:t>
            </a:r>
            <a:r>
              <a:rPr lang="en-US" sz="2200">
                <a:solidFill>
                  <a:schemeClr val="dk1"/>
                </a:solidFill>
                <a:latin typeface="Lexend Light"/>
                <a:ea typeface="Lexend Light"/>
                <a:cs typeface="Lexend Light"/>
                <a:sym typeface="Lexend Light"/>
              </a:rPr>
              <a:t> over it </a:t>
            </a:r>
            <a:r>
              <a:rPr lang="en-US" sz="2200" baseline="30000">
                <a:solidFill>
                  <a:schemeClr val="dk1"/>
                </a:solidFill>
                <a:latin typeface="Lexend Light"/>
                <a:ea typeface="Lexend Light"/>
                <a:cs typeface="Lexend Light"/>
                <a:sym typeface="Lexend Light"/>
              </a:rPr>
              <a:t>42</a:t>
            </a:r>
            <a:r>
              <a:rPr lang="en-US" sz="2200">
                <a:solidFill>
                  <a:schemeClr val="dk1"/>
                </a:solidFill>
                <a:latin typeface="Lexend Light"/>
                <a:ea typeface="Lexend Light"/>
                <a:cs typeface="Lexend Light"/>
                <a:sym typeface="Lexend Light"/>
              </a:rPr>
              <a:t> and said, “If you, even you, had only known on this day what would bring you peace—but now it is hidden from your eyes. </a:t>
            </a:r>
            <a:r>
              <a:rPr lang="en-US" sz="2200" baseline="30000">
                <a:solidFill>
                  <a:schemeClr val="dk1"/>
                </a:solidFill>
                <a:latin typeface="Lexend Light"/>
                <a:ea typeface="Lexend Light"/>
                <a:cs typeface="Lexend Light"/>
                <a:sym typeface="Lexend Light"/>
              </a:rPr>
              <a:t>43</a:t>
            </a:r>
            <a:r>
              <a:rPr lang="en-US" sz="2200">
                <a:solidFill>
                  <a:schemeClr val="dk1"/>
                </a:solidFill>
                <a:latin typeface="Lexend Light"/>
                <a:ea typeface="Lexend Light"/>
                <a:cs typeface="Lexend Light"/>
                <a:sym typeface="Lexend Light"/>
              </a:rPr>
              <a:t> The days will come upon you when your enemies will build an embankment against you and encircle you and hem you in on every side. </a:t>
            </a:r>
            <a:r>
              <a:rPr lang="en-US" sz="2200" baseline="30000">
                <a:solidFill>
                  <a:schemeClr val="dk1"/>
                </a:solidFill>
                <a:latin typeface="Lexend Light"/>
                <a:ea typeface="Lexend Light"/>
                <a:cs typeface="Lexend Light"/>
                <a:sym typeface="Lexend Light"/>
              </a:rPr>
              <a:t>44</a:t>
            </a:r>
            <a:r>
              <a:rPr lang="en-US" sz="2200">
                <a:solidFill>
                  <a:schemeClr val="dk1"/>
                </a:solidFill>
                <a:latin typeface="Lexend Light"/>
                <a:ea typeface="Lexend Light"/>
                <a:cs typeface="Lexend Light"/>
                <a:sym typeface="Lexend Light"/>
              </a:rPr>
              <a:t> …because you did not recognize the time of God’s coming to you.”</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dc8f1959e4_0_0"/>
          <p:cNvSpPr txBox="1">
            <a:spLocks noGrp="1"/>
          </p:cNvSpPr>
          <p:nvPr>
            <p:ph type="ctrTitle"/>
          </p:nvPr>
        </p:nvSpPr>
        <p:spPr>
          <a:xfrm>
            <a:off x="3662550" y="954900"/>
            <a:ext cx="5028000" cy="1102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6000"/>
              <a:buFont typeface="Calibri"/>
              <a:buNone/>
            </a:pPr>
            <a:r>
              <a:rPr lang="en-US" sz="4200">
                <a:latin typeface="Lexend SemiBold"/>
                <a:ea typeface="Lexend SemiBold"/>
                <a:cs typeface="Lexend SemiBold"/>
                <a:sym typeface="Lexend SemiBold"/>
              </a:rPr>
              <a:t>Jesus is The King we need, but not always the King we expect him to be.</a:t>
            </a:r>
            <a:endParaRPr sz="4200">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3dc8f1959e4_0_6"/>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41</a:t>
            </a:r>
            <a:r>
              <a:rPr lang="en-US" sz="2200">
                <a:solidFill>
                  <a:schemeClr val="dk1"/>
                </a:solidFill>
                <a:latin typeface="Lexend Light"/>
                <a:ea typeface="Lexend Light"/>
                <a:cs typeface="Lexend Light"/>
                <a:sym typeface="Lexend Light"/>
              </a:rPr>
              <a:t> As he approached Jerusalem and saw the city, he </a:t>
            </a:r>
            <a:r>
              <a:rPr lang="en-US" sz="2200">
                <a:solidFill>
                  <a:srgbClr val="FF0000"/>
                </a:solidFill>
                <a:latin typeface="Lexend Light"/>
                <a:ea typeface="Lexend Light"/>
                <a:cs typeface="Lexend Light"/>
                <a:sym typeface="Lexend Light"/>
              </a:rPr>
              <a:t>wept</a:t>
            </a:r>
            <a:r>
              <a:rPr lang="en-US" sz="2200">
                <a:solidFill>
                  <a:schemeClr val="dk1"/>
                </a:solidFill>
                <a:latin typeface="Lexend Light"/>
                <a:ea typeface="Lexend Light"/>
                <a:cs typeface="Lexend Light"/>
                <a:sym typeface="Lexend Light"/>
              </a:rPr>
              <a:t> over it </a:t>
            </a:r>
            <a:r>
              <a:rPr lang="en-US" sz="2200" baseline="30000">
                <a:solidFill>
                  <a:schemeClr val="dk1"/>
                </a:solidFill>
                <a:latin typeface="Lexend Light"/>
                <a:ea typeface="Lexend Light"/>
                <a:cs typeface="Lexend Light"/>
                <a:sym typeface="Lexend Light"/>
              </a:rPr>
              <a:t>42</a:t>
            </a:r>
            <a:r>
              <a:rPr lang="en-US" sz="2200">
                <a:solidFill>
                  <a:schemeClr val="dk1"/>
                </a:solidFill>
                <a:latin typeface="Lexend Light"/>
                <a:ea typeface="Lexend Light"/>
                <a:cs typeface="Lexend Light"/>
                <a:sym typeface="Lexend Light"/>
              </a:rPr>
              <a:t> and said, “If you, even you, had only known on this day what would bring you peace—but now it is hidden from your eyes. </a:t>
            </a:r>
            <a:r>
              <a:rPr lang="en-US" sz="2200" baseline="30000">
                <a:solidFill>
                  <a:schemeClr val="dk1"/>
                </a:solidFill>
                <a:latin typeface="Lexend Light"/>
                <a:ea typeface="Lexend Light"/>
                <a:cs typeface="Lexend Light"/>
                <a:sym typeface="Lexend Light"/>
              </a:rPr>
              <a:t>43</a:t>
            </a:r>
            <a:r>
              <a:rPr lang="en-US" sz="2200">
                <a:solidFill>
                  <a:schemeClr val="dk1"/>
                </a:solidFill>
                <a:latin typeface="Lexend Light"/>
                <a:ea typeface="Lexend Light"/>
                <a:cs typeface="Lexend Light"/>
                <a:sym typeface="Lexend Light"/>
              </a:rPr>
              <a:t> The days will come upon you when your enemies will build an embankment against you and encircle you and hem you in on every side. </a:t>
            </a:r>
            <a:r>
              <a:rPr lang="en-US" sz="2200" baseline="30000">
                <a:solidFill>
                  <a:schemeClr val="dk1"/>
                </a:solidFill>
                <a:latin typeface="Lexend Light"/>
                <a:ea typeface="Lexend Light"/>
                <a:cs typeface="Lexend Light"/>
                <a:sym typeface="Lexend Light"/>
              </a:rPr>
              <a:t>44</a:t>
            </a:r>
            <a:r>
              <a:rPr lang="en-US" sz="2200">
                <a:solidFill>
                  <a:schemeClr val="dk1"/>
                </a:solidFill>
                <a:latin typeface="Lexend Light"/>
                <a:ea typeface="Lexend Light"/>
                <a:cs typeface="Lexend Light"/>
                <a:sym typeface="Lexend Light"/>
              </a:rPr>
              <a:t> …because you did not recognize the time of God’s coming to you.”</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d2a003671d_0_62"/>
          <p:cNvSpPr txBox="1"/>
          <p:nvPr/>
        </p:nvSpPr>
        <p:spPr>
          <a:xfrm>
            <a:off x="3703750" y="483575"/>
            <a:ext cx="4962300" cy="42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aseline="30000">
                <a:solidFill>
                  <a:schemeClr val="dk1"/>
                </a:solidFill>
                <a:latin typeface="Lexend Light"/>
                <a:ea typeface="Lexend Light"/>
                <a:cs typeface="Lexend Light"/>
                <a:sym typeface="Lexend Light"/>
              </a:rPr>
              <a:t>43</a:t>
            </a:r>
            <a:r>
              <a:rPr lang="en-US" sz="2200">
                <a:solidFill>
                  <a:schemeClr val="dk1"/>
                </a:solidFill>
                <a:latin typeface="Lexend Light"/>
                <a:ea typeface="Lexend Light"/>
                <a:cs typeface="Lexend Light"/>
                <a:sym typeface="Lexend Light"/>
              </a:rPr>
              <a:t> The days will come upon you when your enemies will build an embankment against you and encircle you and hem you in on every side. </a:t>
            </a:r>
            <a:r>
              <a:rPr lang="en-US" sz="2200" baseline="30000">
                <a:solidFill>
                  <a:schemeClr val="dk1"/>
                </a:solidFill>
                <a:latin typeface="Lexend Light"/>
                <a:ea typeface="Lexend Light"/>
                <a:cs typeface="Lexend Light"/>
                <a:sym typeface="Lexend Light"/>
              </a:rPr>
              <a:t>44</a:t>
            </a:r>
            <a:r>
              <a:rPr lang="en-US" sz="2200">
                <a:solidFill>
                  <a:schemeClr val="dk1"/>
                </a:solidFill>
                <a:latin typeface="Lexend Light"/>
                <a:ea typeface="Lexend Light"/>
                <a:cs typeface="Lexend Light"/>
                <a:sym typeface="Lexend Light"/>
              </a:rPr>
              <a:t> They will dash you to the ground, you and the children within your walls. They will not leave one stone on another, because you did not recognize the time of God’s coming to you.”</a:t>
            </a:r>
            <a:endParaRPr sz="2200">
              <a:solidFill>
                <a:schemeClr val="dk1"/>
              </a:solidFill>
              <a:latin typeface="Lexend Light"/>
              <a:ea typeface="Lexend Light"/>
              <a:cs typeface="Lexend Light"/>
              <a:sym typeface="Lexend Light"/>
            </a:endParaRPr>
          </a:p>
          <a:p>
            <a:pPr marL="0" lvl="0" indent="0" algn="l" rtl="0">
              <a:spcBef>
                <a:spcPts val="0"/>
              </a:spcBef>
              <a:spcAft>
                <a:spcPts val="0"/>
              </a:spcAft>
              <a:buNone/>
            </a:pPr>
            <a:endParaRPr sz="2200" baseline="30000">
              <a:solidFill>
                <a:schemeClr val="dk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
        <p:nvSpPr>
          <p:cNvPr id="236" name="Google Shape;236;g3d2a003671d_0_104"/>
          <p:cNvSpPr txBox="1"/>
          <p:nvPr/>
        </p:nvSpPr>
        <p:spPr>
          <a:xfrm>
            <a:off x="7281125" y="4844000"/>
            <a:ext cx="1813500" cy="2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dk1"/>
                </a:solidFill>
                <a:latin typeface="Lexend Light"/>
                <a:ea typeface="Lexend Light"/>
                <a:cs typeface="Lexend Light"/>
                <a:sym typeface="Lexend Light"/>
              </a:rPr>
              <a:t>Source: Faithlife Study Bible</a:t>
            </a:r>
            <a:endParaRPr sz="800">
              <a:solidFill>
                <a:schemeClr val="dk1"/>
              </a:solidFill>
              <a:latin typeface="Lexend Light"/>
              <a:ea typeface="Lexend Light"/>
              <a:cs typeface="Lexend Light"/>
              <a:sym typeface="Lexend Light"/>
            </a:endParaRPr>
          </a:p>
        </p:txBody>
      </p:sp>
      <p:sp>
        <p:nvSpPr>
          <p:cNvPr id="237" name="Google Shape;237;g3d2a003671d_0_104"/>
          <p:cNvSpPr/>
          <p:nvPr/>
        </p:nvSpPr>
        <p:spPr>
          <a:xfrm>
            <a:off x="4215692" y="2523744"/>
            <a:ext cx="180000" cy="2010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2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595" cy="5143500"/>
          </a:xfrm>
          <a:prstGeom prst="rect">
            <a:avLst/>
          </a:prstGeom>
          <a:noFill/>
          <a:ln>
            <a:noFill/>
          </a:ln>
        </p:spPr>
      </p:pic>
      <p:sp>
        <p:nvSpPr>
          <p:cNvPr id="243" name="Google Shape;243;p23"/>
          <p:cNvSpPr txBox="1"/>
          <p:nvPr/>
        </p:nvSpPr>
        <p:spPr>
          <a:xfrm>
            <a:off x="7281125" y="4844000"/>
            <a:ext cx="1813500" cy="2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800">
                <a:solidFill>
                  <a:schemeClr val="lt1"/>
                </a:solidFill>
                <a:latin typeface="Lexend Light"/>
                <a:ea typeface="Lexend Light"/>
                <a:cs typeface="Lexend Light"/>
                <a:sym typeface="Lexend Light"/>
              </a:rPr>
              <a:t>Source: commons.wikimedia.org</a:t>
            </a:r>
            <a:endParaRPr sz="800">
              <a:solidFill>
                <a:schemeClr val="lt1"/>
              </a:solidFill>
              <a:latin typeface="Lexend Light"/>
              <a:ea typeface="Lexend Light"/>
              <a:cs typeface="Lexend Light"/>
              <a:sym typeface="Lexend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3d2a003671d_0_66"/>
          <p:cNvSpPr txBox="1">
            <a:spLocks noGrp="1"/>
          </p:cNvSpPr>
          <p:nvPr>
            <p:ph type="ctrTitle"/>
          </p:nvPr>
        </p:nvSpPr>
        <p:spPr>
          <a:xfrm>
            <a:off x="3670800" y="1597825"/>
            <a:ext cx="5028000" cy="1102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6000"/>
              <a:buFont typeface="Calibri"/>
              <a:buNone/>
            </a:pPr>
            <a:r>
              <a:rPr lang="en-US" sz="4200">
                <a:latin typeface="Lexend SemiBold"/>
                <a:ea typeface="Lexend SemiBold"/>
                <a:cs typeface="Lexend SemiBold"/>
                <a:sym typeface="Lexend SemiBold"/>
              </a:rPr>
              <a:t>God offers salvation freely, but within a limited time.</a:t>
            </a:r>
            <a:endParaRPr sz="4200">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3dc8f1959e4_0_10"/>
          <p:cNvSpPr txBox="1">
            <a:spLocks noGrp="1"/>
          </p:cNvSpPr>
          <p:nvPr>
            <p:ph type="ctrTitle"/>
          </p:nvPr>
        </p:nvSpPr>
        <p:spPr>
          <a:xfrm>
            <a:off x="3670800" y="1597825"/>
            <a:ext cx="5028000" cy="1102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6000"/>
              <a:buFont typeface="Calibri"/>
              <a:buNone/>
            </a:pPr>
            <a:r>
              <a:rPr lang="en-US" sz="4200" i="1">
                <a:latin typeface="Lexend SemiBold"/>
                <a:ea typeface="Lexend SemiBold"/>
                <a:cs typeface="Lexend SemiBold"/>
                <a:sym typeface="Lexend SemiBold"/>
              </a:rPr>
              <a:t>Life Application</a:t>
            </a:r>
            <a:endParaRPr sz="4200" i="1">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3dc8f1959e4_0_15"/>
          <p:cNvSpPr txBox="1">
            <a:spLocks noGrp="1"/>
          </p:cNvSpPr>
          <p:nvPr>
            <p:ph type="ctrTitle"/>
          </p:nvPr>
        </p:nvSpPr>
        <p:spPr>
          <a:xfrm>
            <a:off x="3670800" y="722625"/>
            <a:ext cx="5028000" cy="1977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6000"/>
              <a:buFont typeface="Calibri"/>
              <a:buNone/>
            </a:pPr>
            <a:r>
              <a:rPr lang="en-US" sz="4200" i="1">
                <a:latin typeface="Lexend SemiBold"/>
                <a:ea typeface="Lexend SemiBold"/>
                <a:cs typeface="Lexend SemiBold"/>
                <a:sym typeface="Lexend SemiBold"/>
              </a:rPr>
              <a:t>Life Application</a:t>
            </a:r>
            <a:endParaRPr sz="42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Examine our expectations of Jesus</a:t>
            </a:r>
            <a:endParaRPr sz="2600" i="1">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3dc8f1959e4_0_20"/>
          <p:cNvSpPr txBox="1">
            <a:spLocks noGrp="1"/>
          </p:cNvSpPr>
          <p:nvPr>
            <p:ph type="ctrTitle"/>
          </p:nvPr>
        </p:nvSpPr>
        <p:spPr>
          <a:xfrm>
            <a:off x="3670800" y="722625"/>
            <a:ext cx="5028000" cy="1977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6000"/>
              <a:buFont typeface="Calibri"/>
              <a:buNone/>
            </a:pPr>
            <a:r>
              <a:rPr lang="en-US" sz="4200" i="1">
                <a:latin typeface="Lexend SemiBold"/>
                <a:ea typeface="Lexend SemiBold"/>
                <a:cs typeface="Lexend SemiBold"/>
                <a:sym typeface="Lexend SemiBold"/>
              </a:rPr>
              <a:t>Life Application</a:t>
            </a:r>
            <a:endParaRPr sz="42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Examine our expectations of Jesus</a:t>
            </a:r>
            <a:endParaRPr sz="26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Improve our expectations of Jesus</a:t>
            </a:r>
            <a:endParaRPr sz="2600" i="1">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dc8f1959e4_0_25"/>
          <p:cNvSpPr txBox="1">
            <a:spLocks noGrp="1"/>
          </p:cNvSpPr>
          <p:nvPr>
            <p:ph type="ctrTitle"/>
          </p:nvPr>
        </p:nvSpPr>
        <p:spPr>
          <a:xfrm>
            <a:off x="3670800" y="722625"/>
            <a:ext cx="5028000" cy="1977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6000"/>
              <a:buFont typeface="Calibri"/>
              <a:buNone/>
            </a:pPr>
            <a:r>
              <a:rPr lang="en-US" sz="4200" i="1">
                <a:latin typeface="Lexend SemiBold"/>
                <a:ea typeface="Lexend SemiBold"/>
                <a:cs typeface="Lexend SemiBold"/>
                <a:sym typeface="Lexend SemiBold"/>
              </a:rPr>
              <a:t>Life Application</a:t>
            </a:r>
            <a:endParaRPr sz="42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Examine our expectations of Jesus</a:t>
            </a:r>
            <a:endParaRPr sz="26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Improve our expectations of Jesus</a:t>
            </a:r>
            <a:endParaRPr sz="26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Surrender to Jesus as King</a:t>
            </a:r>
            <a:endParaRPr sz="2600" i="1">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3dc8f1959e4_0_30"/>
          <p:cNvSpPr txBox="1">
            <a:spLocks noGrp="1"/>
          </p:cNvSpPr>
          <p:nvPr>
            <p:ph type="ctrTitle"/>
          </p:nvPr>
        </p:nvSpPr>
        <p:spPr>
          <a:xfrm>
            <a:off x="3670800" y="722625"/>
            <a:ext cx="5028000" cy="1977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6000"/>
              <a:buFont typeface="Calibri"/>
              <a:buNone/>
            </a:pPr>
            <a:r>
              <a:rPr lang="en-US" sz="4200" i="1">
                <a:latin typeface="Lexend SemiBold"/>
                <a:ea typeface="Lexend SemiBold"/>
                <a:cs typeface="Lexend SemiBold"/>
                <a:sym typeface="Lexend SemiBold"/>
              </a:rPr>
              <a:t>Life Application</a:t>
            </a:r>
            <a:endParaRPr sz="42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Examine our expectations of Jesus</a:t>
            </a:r>
            <a:endParaRPr sz="26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Improve our expectations of Jesus</a:t>
            </a:r>
            <a:endParaRPr sz="26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Surrender to Jesus as King</a:t>
            </a:r>
            <a:endParaRPr sz="2600" i="1">
              <a:latin typeface="Lexend SemiBold"/>
              <a:ea typeface="Lexend SemiBold"/>
              <a:cs typeface="Lexend SemiBold"/>
              <a:sym typeface="Lexend SemiBold"/>
            </a:endParaRPr>
          </a:p>
          <a:p>
            <a:pPr marL="457200" lvl="0" indent="-393700" algn="l" rtl="0">
              <a:spcBef>
                <a:spcPts val="0"/>
              </a:spcBef>
              <a:spcAft>
                <a:spcPts val="0"/>
              </a:spcAft>
              <a:buSzPts val="2600"/>
              <a:buFont typeface="Lexend SemiBold"/>
              <a:buChar char="●"/>
            </a:pPr>
            <a:r>
              <a:rPr lang="en-US" sz="2600" i="1">
                <a:latin typeface="Lexend SemiBold"/>
                <a:ea typeface="Lexend SemiBold"/>
                <a:cs typeface="Lexend SemiBold"/>
                <a:sym typeface="Lexend SemiBold"/>
              </a:rPr>
              <a:t>Proclaim the Good News of Jesus Christ</a:t>
            </a:r>
            <a:endParaRPr sz="2600" i="1">
              <a:latin typeface="Lexend SemiBold"/>
              <a:ea typeface="Lexend SemiBold"/>
              <a:cs typeface="Lexend SemiBold"/>
              <a:sym typeface="Lexend Semi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d2a003671d_0_116"/>
          <p:cNvSpPr txBox="1">
            <a:spLocks noGrp="1"/>
          </p:cNvSpPr>
          <p:nvPr>
            <p:ph type="ctrTitle"/>
          </p:nvPr>
        </p:nvSpPr>
        <p:spPr>
          <a:xfrm>
            <a:off x="3670800" y="1597825"/>
            <a:ext cx="5028000" cy="1102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6000"/>
              <a:buFont typeface="Calibri"/>
              <a:buNone/>
            </a:pPr>
            <a:r>
              <a:rPr lang="en-US" sz="4800">
                <a:latin typeface="Lexend SemiBold"/>
                <a:ea typeface="Lexend SemiBold"/>
                <a:cs typeface="Lexend SemiBold"/>
                <a:sym typeface="Lexend SemiBold"/>
              </a:rPr>
              <a:t>Jesus: </a:t>
            </a:r>
            <a:endParaRPr sz="4800">
              <a:latin typeface="Lexend SemiBold"/>
              <a:ea typeface="Lexend SemiBold"/>
              <a:cs typeface="Lexend SemiBold"/>
              <a:sym typeface="Lexend SemiBold"/>
            </a:endParaRPr>
          </a:p>
          <a:p>
            <a:pPr marL="0" lvl="0" indent="0" algn="l" rtl="0">
              <a:spcBef>
                <a:spcPts val="0"/>
              </a:spcBef>
              <a:spcAft>
                <a:spcPts val="0"/>
              </a:spcAft>
              <a:buClr>
                <a:schemeClr val="lt1"/>
              </a:buClr>
              <a:buSzPts val="6000"/>
              <a:buFont typeface="Calibri"/>
              <a:buNone/>
            </a:pPr>
            <a:r>
              <a:rPr lang="en-US" sz="4800">
                <a:latin typeface="Lexend SemiBold"/>
                <a:ea typeface="Lexend SemiBold"/>
                <a:cs typeface="Lexend SemiBold"/>
                <a:sym typeface="Lexend SemiBold"/>
              </a:rPr>
              <a:t>The King We Need, Not the King We Expect</a:t>
            </a:r>
            <a:endParaRPr sz="4800">
              <a:latin typeface="Lexend SemiBold"/>
              <a:ea typeface="Lexend SemiBold"/>
              <a:cs typeface="Lexend SemiBold"/>
              <a:sym typeface="Lexend SemiBold"/>
            </a:endParaRPr>
          </a:p>
        </p:txBody>
      </p:sp>
      <p:sp>
        <p:nvSpPr>
          <p:cNvPr id="286" name="Google Shape;286;g3d2a003671d_0_116"/>
          <p:cNvSpPr txBox="1">
            <a:spLocks noGrp="1"/>
          </p:cNvSpPr>
          <p:nvPr>
            <p:ph type="subTitle" idx="1"/>
          </p:nvPr>
        </p:nvSpPr>
        <p:spPr>
          <a:xfrm>
            <a:off x="2051725" y="3937300"/>
            <a:ext cx="6400800" cy="733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lt1"/>
              </a:buClr>
              <a:buSzPts val="4800"/>
              <a:buNone/>
            </a:pPr>
            <a:r>
              <a:rPr lang="en-US" sz="3600">
                <a:solidFill>
                  <a:schemeClr val="dk1"/>
                </a:solidFill>
                <a:latin typeface="Lexend Medium"/>
                <a:ea typeface="Lexend Medium"/>
                <a:cs typeface="Lexend Medium"/>
                <a:sym typeface="Lexend Medium"/>
              </a:rPr>
              <a:t>Luke 19:28-44</a:t>
            </a:r>
            <a:endParaRPr sz="3600">
              <a:solidFill>
                <a:schemeClr val="dk1"/>
              </a:solidFill>
              <a:latin typeface="Lexend Medium"/>
              <a:ea typeface="Lexend Medium"/>
              <a:cs typeface="Lexend Medium"/>
              <a:sym typeface="Lexend Medium"/>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1363</Words>
  <Application>Microsoft Office PowerPoint</Application>
  <PresentationFormat>On-screen Show (16:9)</PresentationFormat>
  <Paragraphs>91</Paragraphs>
  <Slides>36</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Lexend Light</vt:lpstr>
      <vt:lpstr>Calibri</vt:lpstr>
      <vt:lpstr>Arial</vt:lpstr>
      <vt:lpstr>Lexend Medium</vt:lpstr>
      <vt:lpstr>Lexend</vt:lpstr>
      <vt:lpstr>Lexend SemiBold</vt:lpstr>
      <vt:lpstr>Office Theme</vt:lpstr>
      <vt:lpstr>Jesus:  The King We Need, Not the King We Expect</vt:lpstr>
      <vt:lpstr>PowerPoint Presentation</vt:lpstr>
      <vt:lpstr>PowerPoint Presentation</vt:lpstr>
      <vt:lpstr>PowerPoint Presentation</vt:lpstr>
      <vt:lpstr>PowerPoint Presentation</vt:lpstr>
      <vt:lpstr>PowerPoint Presentation</vt:lpstr>
      <vt:lpstr>Jesus:  The King We Need, Not the King We Expect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Jesus is The King sent by God to bring salvation.</vt:lpstr>
      <vt:lpstr>PowerPoint Presentation</vt:lpstr>
      <vt:lpstr>PowerPoint Presentation</vt:lpstr>
      <vt:lpstr>PowerPoint Presentation</vt:lpstr>
      <vt:lpstr>Jesus is The King we need, but not always the King we expect him to be.</vt:lpstr>
      <vt:lpstr>PowerPoint Presentation</vt:lpstr>
      <vt:lpstr>PowerPoint Presentation</vt:lpstr>
      <vt:lpstr>PowerPoint Presentation</vt:lpstr>
      <vt:lpstr>PowerPoint Presentation</vt:lpstr>
      <vt:lpstr>God offers salvation freely, but within a limited time.</vt:lpstr>
      <vt:lpstr>Life Application</vt:lpstr>
      <vt:lpstr>Life Application Examine our expectations of Jesus</vt:lpstr>
      <vt:lpstr>Life Application Examine our expectations of Jesus Improve our expectations of Jesus</vt:lpstr>
      <vt:lpstr>Life Application Examine our expectations of Jesus Improve our expectations of Jesus Surrender to Jesus as King</vt:lpstr>
      <vt:lpstr>Life Application Examine our expectations of Jesus Improve our expectations of Jesus Surrender to Jesus as King Proclaim the Good News of Jesus Christ</vt:lpstr>
      <vt:lpstr>Jesus:  The King We Need, Not the King We Expect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EJ</dc:creator>
  <cp:lastModifiedBy>Matt Lyle</cp:lastModifiedBy>
  <cp:revision>10</cp:revision>
  <dcterms:created xsi:type="dcterms:W3CDTF">2018-12-06T07:39:54Z</dcterms:created>
  <dcterms:modified xsi:type="dcterms:W3CDTF">2026-03-28T03:55:11Z</dcterms:modified>
</cp:coreProperties>
</file>