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  <p:sldMasterId id="2147483720" r:id="rId2"/>
  </p:sldMasterIdLst>
  <p:sldIdLst>
    <p:sldId id="257" r:id="rId3"/>
    <p:sldId id="259" r:id="rId4"/>
    <p:sldId id="265" r:id="rId5"/>
    <p:sldId id="266" r:id="rId6"/>
    <p:sldId id="258" r:id="rId7"/>
    <p:sldId id="260" r:id="rId8"/>
    <p:sldId id="261" r:id="rId9"/>
    <p:sldId id="262" r:id="rId10"/>
    <p:sldId id="263" r:id="rId11"/>
    <p:sldId id="271" r:id="rId12"/>
    <p:sldId id="264" r:id="rId13"/>
    <p:sldId id="268" r:id="rId14"/>
    <p:sldId id="267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9"/>
  </p:normalViewPr>
  <p:slideViewPr>
    <p:cSldViewPr snapToGrid="0">
      <p:cViewPr varScale="1">
        <p:scale>
          <a:sx n="66" d="100"/>
          <a:sy n="66" d="100"/>
        </p:scale>
        <p:origin x="1224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0881257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584807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901897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4231993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71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556505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827714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TH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868319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TH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7626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422853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479014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21542-CC8D-C981-96A4-7736D82AF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159013-CC0B-7D00-6BA6-6252ED2F78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9F3E2-02D7-7581-D1BF-07E1046C6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106D1-3532-56A8-DBAC-5F56933D3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1307E1-4FC2-E0A9-EDC0-9934BDDE5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16793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C4C3A-CBAE-A30C-42EB-E3BB6D572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FB835-0432-B1A8-2EE9-58D9A5CFB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0A1BE9-28DB-AF2A-6D01-3481D84A1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1161F-2598-F4C5-27D4-D85660671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F71A17-78D3-3298-AC53-235F4BD86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4161105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2F4E4-4177-E628-FFDA-B8CB55D4B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44D3B1-1B19-3CCF-C7D8-1842C61E7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265DE-AEE3-5700-1606-1BC311117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012CC-32D9-1530-A3D5-928F05797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BF992-280F-C70A-379D-BEF3651F3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9201689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B18B0-B333-00C4-35CD-E1574A5E3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7E798-4536-CC8B-E588-B1C43349AB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D6885E-6672-58D2-6FFF-B9A88D5A48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3D0007-5080-6F21-9D7F-0CA46400A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EC5C64-43F6-E509-347F-D83B6204E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DF4B20-03BE-12C4-C1AC-B20F01B05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0512936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6060C-741E-F984-1B8D-9CBF2873B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F1BE91-65FB-F670-3FED-9D79FF32B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DE9E0F-5994-1C87-4401-2ECA1184F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2BCE98-FF45-DDE6-9AA7-5A09F15AF8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D1F7B-8CA0-2832-E604-E44DF31B32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637913-AF03-0BAC-A575-41D17AC12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1549DF-4817-7EA7-5947-91256893F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4AA72C-3011-7FB8-DE0B-BE36DD920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2065178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F96B2-4E9A-D3E2-79F7-91EB4FF75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34E40B-0030-1D50-3BE6-7B082488E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E172C3-6E24-7152-A414-C6F74C262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EDAD8D-F0D1-F873-27E1-7CBD51DD4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2831580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38D1ED-D90F-2846-F64B-D4AFB4F18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B1C26-6892-0C05-0E2A-E8113FBB3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C3E08F-1FEB-787E-EE42-BD8413FD4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6742480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5D0F1-6A9A-CDF9-DFBD-97D2BDA42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2B4EE-7E64-5844-8185-EB43C729D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E1921-E1D3-6E41-8790-DF16C3B42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6E3472-3A90-6F54-B9A4-5D36913C5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E9FA48-2846-E5A0-BFB6-E41F810B4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435221-3BDC-B90D-0F85-881424735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4406398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DB64D-74AF-9F86-4C15-968BA5CA4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746257-AE56-4B64-4018-E0D4AAE8E5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39C54-A39F-B95E-4739-150329F0E6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DB1B5-D4E9-88A8-7BBE-0DB6F5B6D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801DA1-7157-21D2-7037-25514CB7A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45BDF7-6F42-55B6-894D-8B0FBC19B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686325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404D2-1019-A689-1981-3EE17BCA2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B52B48-FA5F-0EE9-C4F0-09DE1E4D34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F9598-39CD-09CC-A16E-20C27DC65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2A6D9-5135-3499-52B7-715E4D4B3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81F71-BE23-4CF8-F552-655393ED8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905325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C7079A-9D5B-1516-CA2D-69BC957EB6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D8AC43-5A1D-1DB1-AB2F-BFEE88D8EC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F6220B-53A0-59E9-29F7-2E47828CC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A2EE0-C108-460C-9D91-05EB4C2DC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E5B98-7088-B38F-E912-999A87577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725344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81196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C26325-41DB-1EF0-C560-CA02EC4A7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7D179E-F88E-37B1-878F-8314FE9880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7A36D-C8E0-47B3-7198-C979B4DD40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CBA2C-BEE8-AE42-B6E5-CF9F05129BA3}" type="datetimeFigureOut">
              <a:rPr lang="en-TH" smtClean="0"/>
              <a:t>03/21/2026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94600-4688-1B82-D0B5-BF835110A4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98CC2-8264-8235-190F-AAFDA5696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84648-85F3-4647-A455-00C3B7D0183C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119677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549BD-CEDA-A74E-A5E5-FED14B4FAF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236679"/>
            <a:ext cx="8991600" cy="1645920"/>
          </a:xfrm>
        </p:spPr>
        <p:txBody>
          <a:bodyPr>
            <a:noAutofit/>
          </a:bodyPr>
          <a:lstStyle/>
          <a:p>
            <a:r>
              <a:rPr lang="en-US" sz="5400" b="1" dirty="0">
                <a:latin typeface="American Typewriter" panose="02090604020004020304" pitchFamily="18" charset="77"/>
              </a:rPr>
              <a:t>NO TURNING BACK</a:t>
            </a:r>
            <a:endParaRPr lang="en-TH" sz="4400" b="1" dirty="0">
              <a:latin typeface="American Typewriter" panose="020906040200040203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CF46AF-F1E5-DA46-8433-590BA68185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5882599"/>
            <a:ext cx="6801612" cy="1239894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Luke 9:57-62</a:t>
            </a:r>
            <a:endParaRPr lang="en-TH" sz="5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No turning back">
            <a:extLst>
              <a:ext uri="{FF2B5EF4-FFF2-40B4-BE49-F238E27FC236}">
                <a16:creationId xmlns:a16="http://schemas.microsoft.com/office/drawing/2014/main" id="{B77AA3FD-2CF5-51FF-3B73-FC834B50E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950" y="-10498"/>
            <a:ext cx="4102100" cy="410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1351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B070-4424-174A-BB4D-7E7D5DE5A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660400"/>
            <a:ext cx="8055864" cy="1493012"/>
          </a:xfrm>
        </p:spPr>
        <p:txBody>
          <a:bodyPr>
            <a:normAutofit/>
          </a:bodyPr>
          <a:lstStyle/>
          <a:p>
            <a:r>
              <a:rPr lang="en-US" sz="3600" b="1" dirty="0"/>
              <a:t>What is a disciple?</a:t>
            </a:r>
            <a:endParaRPr lang="en-TH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3439C-F08C-884D-89D8-2A93EFDFE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3540" y="2606513"/>
            <a:ext cx="9313760" cy="3825818"/>
          </a:xfrm>
        </p:spPr>
        <p:txBody>
          <a:bodyPr>
            <a:normAutofit lnSpcReduction="10000"/>
          </a:bodyPr>
          <a:lstStyle/>
          <a:p>
            <a:r>
              <a:rPr lang="en-US" sz="3600" b="1" dirty="0"/>
              <a:t>Greek word </a:t>
            </a:r>
            <a:r>
              <a:rPr lang="en-US" sz="3600" i="1" dirty="0" err="1"/>
              <a:t>mathētēs</a:t>
            </a:r>
            <a:r>
              <a:rPr lang="en-SG" sz="3600" b="1" dirty="0"/>
              <a:t> – lit. “a learner, a student”. </a:t>
            </a:r>
          </a:p>
          <a:p>
            <a:r>
              <a:rPr lang="en-SG" sz="3600" b="1" dirty="0"/>
              <a:t>English word ‘Apprentice’.</a:t>
            </a:r>
          </a:p>
          <a:p>
            <a:r>
              <a:rPr lang="en-SG" sz="3600" b="1" dirty="0"/>
              <a:t>In Gospels and Acts, used more than 260 times for believers/followers of Jesus.</a:t>
            </a:r>
          </a:p>
          <a:p>
            <a:pPr marL="0" indent="0">
              <a:buNone/>
            </a:pPr>
            <a:endParaRPr lang="en-TH" b="1" dirty="0"/>
          </a:p>
          <a:p>
            <a:pPr marL="0" indent="0">
              <a:buNone/>
            </a:pPr>
            <a:r>
              <a:rPr lang="en-TH" dirty="0"/>
              <a:t>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732172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4103E4B-D6F6-C50B-8F2A-47EAD0A98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475" y="0"/>
            <a:ext cx="5280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675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B070-4424-174A-BB4D-7E7D5DE5A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992364" cy="1372108"/>
          </a:xfrm>
        </p:spPr>
        <p:txBody>
          <a:bodyPr>
            <a:normAutofit/>
          </a:bodyPr>
          <a:lstStyle/>
          <a:p>
            <a:r>
              <a:rPr lang="en-US" sz="3600" b="1" dirty="0"/>
              <a:t>What is a disciple?</a:t>
            </a:r>
            <a:endParaRPr lang="en-TH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3439C-F08C-884D-89D8-2A93EFDFE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3540" y="2606513"/>
            <a:ext cx="9034360" cy="3825818"/>
          </a:xfrm>
        </p:spPr>
        <p:txBody>
          <a:bodyPr>
            <a:normAutofit fontScale="92500" lnSpcReduction="20000"/>
          </a:bodyPr>
          <a:lstStyle/>
          <a:p>
            <a:r>
              <a:rPr lang="en-US" sz="3600" b="1" dirty="0">
                <a:solidFill>
                  <a:schemeClr val="bg1">
                    <a:lumMod val="75000"/>
                  </a:schemeClr>
                </a:solidFill>
              </a:rPr>
              <a:t>Greek word </a:t>
            </a:r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mathētēs</a:t>
            </a:r>
            <a:r>
              <a:rPr lang="en-SG" sz="3600" b="1" dirty="0">
                <a:solidFill>
                  <a:schemeClr val="bg1">
                    <a:lumMod val="75000"/>
                  </a:schemeClr>
                </a:solidFill>
              </a:rPr>
              <a:t> – lit. “a learner, a student”. </a:t>
            </a:r>
          </a:p>
          <a:p>
            <a:r>
              <a:rPr lang="en-SG" sz="3600" b="1" dirty="0">
                <a:solidFill>
                  <a:schemeClr val="bg1">
                    <a:lumMod val="75000"/>
                  </a:schemeClr>
                </a:solidFill>
              </a:rPr>
              <a:t>English word ‘Apprentice’.</a:t>
            </a:r>
          </a:p>
          <a:p>
            <a:r>
              <a:rPr lang="en-SG" sz="3600" b="1" dirty="0">
                <a:solidFill>
                  <a:schemeClr val="bg1">
                    <a:lumMod val="75000"/>
                  </a:schemeClr>
                </a:solidFill>
              </a:rPr>
              <a:t>In Gospels and Acts, used more than 260 times for believers/followers of Jesus.</a:t>
            </a:r>
          </a:p>
          <a:p>
            <a:r>
              <a:rPr lang="en-SG" sz="3600" b="1" dirty="0"/>
              <a:t>‘Follow Me’</a:t>
            </a:r>
          </a:p>
          <a:p>
            <a:endParaRPr lang="en-TH" b="1" dirty="0"/>
          </a:p>
          <a:p>
            <a:pPr marL="0" indent="0">
              <a:buNone/>
            </a:pPr>
            <a:r>
              <a:rPr lang="en-TH" dirty="0"/>
              <a:t>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82415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B070-4424-174A-BB4D-7E7D5DE5A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401" y="630621"/>
            <a:ext cx="10490200" cy="1522791"/>
          </a:xfrm>
        </p:spPr>
        <p:txBody>
          <a:bodyPr>
            <a:noAutofit/>
          </a:bodyPr>
          <a:lstStyle/>
          <a:p>
            <a:r>
              <a:rPr lang="en-TH" sz="3200" b="1" dirty="0"/>
              <a:t>The Context </a:t>
            </a:r>
            <a:r>
              <a:rPr lang="en-TH" sz="3200" b="1"/>
              <a:t>– </a:t>
            </a:r>
            <a:r>
              <a:rPr lang="en-US" sz="3200" b="1" dirty="0"/>
              <a:t>The Travel Narrative</a:t>
            </a:r>
            <a:br>
              <a:rPr lang="en-US" sz="3200" b="1" dirty="0"/>
            </a:br>
            <a:br>
              <a:rPr lang="en-US" sz="3200" b="1" dirty="0"/>
            </a:br>
            <a:r>
              <a:rPr lang="en-TH" sz="3200" b="1"/>
              <a:t>Luke </a:t>
            </a:r>
            <a:r>
              <a:rPr lang="en-US" sz="3200" b="1" dirty="0"/>
              <a:t>9:51-19:47</a:t>
            </a:r>
            <a:endParaRPr lang="en-TH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3439C-F08C-884D-89D8-2A93EFDFE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8525764" cy="4105656"/>
          </a:xfrm>
        </p:spPr>
        <p:txBody>
          <a:bodyPr>
            <a:normAutofit/>
          </a:bodyPr>
          <a:lstStyle/>
          <a:p>
            <a:r>
              <a:rPr lang="en-TH" sz="3600" b="1"/>
              <a:t>Luke</a:t>
            </a:r>
            <a:r>
              <a:rPr lang="en-US" sz="3600" b="1" dirty="0"/>
              <a:t> 9:51: “(Jesus) set his face to go to Jerusalem.”</a:t>
            </a:r>
          </a:p>
          <a:p>
            <a:r>
              <a:rPr lang="en-US" sz="3600" b="1" dirty="0"/>
              <a:t>The shadow of the cross looms large.</a:t>
            </a:r>
          </a:p>
          <a:p>
            <a:r>
              <a:rPr lang="en-US" sz="3600" b="1" dirty="0"/>
              <a:t>Luke 14:25 – Large crowds accompanied him.</a:t>
            </a:r>
          </a:p>
          <a:p>
            <a:pPr marL="0" indent="0">
              <a:buNone/>
            </a:pPr>
            <a:r>
              <a:rPr lang="en-TH"/>
              <a:t>                  </a:t>
            </a:r>
            <a:endParaRPr lang="en-TH" dirty="0"/>
          </a:p>
        </p:txBody>
      </p:sp>
    </p:spTree>
    <p:extLst>
      <p:ext uri="{BB962C8B-B14F-4D97-AF65-F5344CB8AC3E}">
        <p14:creationId xmlns:p14="http://schemas.microsoft.com/office/powerpoint/2010/main" val="2758651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uke 9:23-25 ESV - Bible Study, Meaning, Images, Commentaries, Devotionals,  and more...">
            <a:extLst>
              <a:ext uri="{FF2B5EF4-FFF2-40B4-BE49-F238E27FC236}">
                <a16:creationId xmlns:a16="http://schemas.microsoft.com/office/drawing/2014/main" id="{1D1E1DB2-EEFB-F0D0-7B24-96A2B6B24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438"/>
            <a:ext cx="12192000" cy="64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267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B070-4424-174A-BB4D-7E7D5DE5A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1" y="630621"/>
            <a:ext cx="11353800" cy="1522791"/>
          </a:xfrm>
        </p:spPr>
        <p:txBody>
          <a:bodyPr>
            <a:noAutofit/>
          </a:bodyPr>
          <a:lstStyle/>
          <a:p>
            <a:r>
              <a:rPr lang="en-TH" sz="3600" b="1" dirty="0"/>
              <a:t>The Context </a:t>
            </a:r>
            <a:r>
              <a:rPr lang="en-TH" sz="3600" b="1"/>
              <a:t>– </a:t>
            </a:r>
            <a:r>
              <a:rPr lang="en-US" sz="3600" b="1" dirty="0"/>
              <a:t>The Travel Narrative</a:t>
            </a:r>
            <a:br>
              <a:rPr lang="en-US" sz="3600" b="1" dirty="0"/>
            </a:br>
            <a:br>
              <a:rPr lang="en-US" sz="3600" b="1" dirty="0"/>
            </a:br>
            <a:r>
              <a:rPr lang="en-TH" sz="3600" b="1"/>
              <a:t>Luke </a:t>
            </a:r>
            <a:r>
              <a:rPr lang="en-US" sz="3600" b="1" dirty="0"/>
              <a:t>9:51-19:47</a:t>
            </a:r>
            <a:endParaRPr lang="en-TH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3439C-F08C-884D-89D8-2A93EFDFE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136" y="2511044"/>
            <a:ext cx="9109964" cy="3825818"/>
          </a:xfrm>
        </p:spPr>
        <p:txBody>
          <a:bodyPr>
            <a:noAutofit/>
          </a:bodyPr>
          <a:lstStyle/>
          <a:p>
            <a:r>
              <a:rPr lang="en-TH" sz="3600" b="1">
                <a:solidFill>
                  <a:schemeClr val="bg1">
                    <a:lumMod val="75000"/>
                  </a:schemeClr>
                </a:solidFill>
              </a:rPr>
              <a:t>Luke</a:t>
            </a:r>
            <a:r>
              <a:rPr lang="en-US" sz="3600" b="1" dirty="0">
                <a:solidFill>
                  <a:schemeClr val="bg1">
                    <a:lumMod val="75000"/>
                  </a:schemeClr>
                </a:solidFill>
              </a:rPr>
              <a:t> 9:51: “(Jesus) set his face to go to Jerusalem.”</a:t>
            </a:r>
          </a:p>
          <a:p>
            <a:r>
              <a:rPr lang="en-US" sz="3600" b="1" dirty="0">
                <a:solidFill>
                  <a:schemeClr val="bg1">
                    <a:lumMod val="75000"/>
                  </a:schemeClr>
                </a:solidFill>
              </a:rPr>
              <a:t>The shadow of the cross looms large.</a:t>
            </a:r>
          </a:p>
          <a:p>
            <a:r>
              <a:rPr lang="en-US" sz="3600" b="1" dirty="0">
                <a:solidFill>
                  <a:schemeClr val="bg1">
                    <a:lumMod val="75000"/>
                  </a:schemeClr>
                </a:solidFill>
              </a:rPr>
              <a:t>Luke 14:25 – Large crowds followed him.</a:t>
            </a:r>
          </a:p>
          <a:p>
            <a:r>
              <a:rPr lang="en-US" sz="3600" b="1" dirty="0"/>
              <a:t>"Jesus was not after decisions; He was after disciples." (Bruce </a:t>
            </a:r>
            <a:r>
              <a:rPr lang="en-US" sz="3600" b="1" dirty="0" err="1"/>
              <a:t>Hedman</a:t>
            </a:r>
            <a:r>
              <a:rPr lang="en-US" sz="3600" b="1" dirty="0"/>
              <a:t>)</a:t>
            </a:r>
          </a:p>
          <a:p>
            <a:pPr marL="0" indent="0">
              <a:buNone/>
            </a:pPr>
            <a:r>
              <a:rPr lang="en-TH" sz="3600"/>
              <a:t>                  </a:t>
            </a:r>
            <a:endParaRPr lang="en-TH" sz="3600" dirty="0"/>
          </a:p>
        </p:txBody>
      </p:sp>
    </p:spTree>
    <p:extLst>
      <p:ext uri="{BB962C8B-B14F-4D97-AF65-F5344CB8AC3E}">
        <p14:creationId xmlns:p14="http://schemas.microsoft.com/office/powerpoint/2010/main" val="3792446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B070-4424-174A-BB4D-7E7D5DE5A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8165" y="177801"/>
            <a:ext cx="9572735" cy="1950212"/>
          </a:xfrm>
        </p:spPr>
        <p:txBody>
          <a:bodyPr>
            <a:normAutofit/>
          </a:bodyPr>
          <a:lstStyle/>
          <a:p>
            <a:r>
              <a:rPr lang="en-TH" sz="3600" b="1"/>
              <a:t>Luke </a:t>
            </a:r>
            <a:r>
              <a:rPr lang="en-US" sz="3600" b="1" dirty="0"/>
              <a:t>9:57-62</a:t>
            </a:r>
            <a:endParaRPr lang="en-TH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3439C-F08C-884D-89D8-2A93EFDFE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582" y="2257044"/>
            <a:ext cx="11137900" cy="3825818"/>
          </a:xfrm>
        </p:spPr>
        <p:txBody>
          <a:bodyPr>
            <a:noAutofit/>
          </a:bodyPr>
          <a:lstStyle/>
          <a:p>
            <a:r>
              <a:rPr lang="en-US" sz="3600" b="1" dirty="0"/>
              <a:t>Key word is “follow” – appears in verse 57, 59 and 61.</a:t>
            </a:r>
          </a:p>
          <a:p>
            <a:r>
              <a:rPr lang="en-US" sz="3600" b="1" dirty="0"/>
              <a:t>3 different response to Jesus’ call to follow. </a:t>
            </a:r>
          </a:p>
          <a:p>
            <a:r>
              <a:rPr lang="en-US" sz="3600" b="1" dirty="0"/>
              <a:t>1) Verse 57-58 - First would-be disciple - compare Matthew 8:18-19.</a:t>
            </a:r>
          </a:p>
          <a:p>
            <a:r>
              <a:rPr lang="en-US" sz="3600" b="1" dirty="0"/>
              <a:t>Follow Jesus entails hardships - (see Luke 12:11-12, 21:12-19;  John16:1-3, 33; Acts 14:22, etc.). </a:t>
            </a:r>
            <a:endParaRPr lang="en-TH" sz="3600" b="1" dirty="0"/>
          </a:p>
        </p:txBody>
      </p:sp>
    </p:spTree>
    <p:extLst>
      <p:ext uri="{BB962C8B-B14F-4D97-AF65-F5344CB8AC3E}">
        <p14:creationId xmlns:p14="http://schemas.microsoft.com/office/powerpoint/2010/main" val="933927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241CFB-0E36-DB2C-726A-13106A132E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8349" y="385762"/>
            <a:ext cx="8115299" cy="608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262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A4697A7-2DEB-2016-6DC4-50A5F3E2CD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7850" y="342900"/>
            <a:ext cx="8496299" cy="637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833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B070-4424-174A-BB4D-7E7D5DE5A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165" y="630621"/>
            <a:ext cx="9242535" cy="2007423"/>
          </a:xfrm>
        </p:spPr>
        <p:txBody>
          <a:bodyPr>
            <a:normAutofit/>
          </a:bodyPr>
          <a:lstStyle/>
          <a:p>
            <a:r>
              <a:rPr lang="en-TH" sz="3600" b="1"/>
              <a:t>Luke </a:t>
            </a:r>
            <a:r>
              <a:rPr lang="en-US" sz="3600" b="1" dirty="0"/>
              <a:t>9:57-62</a:t>
            </a:r>
            <a:endParaRPr lang="en-TH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3439C-F08C-884D-89D8-2A93EFDFE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3524" y="2879344"/>
            <a:ext cx="7879816" cy="3825818"/>
          </a:xfrm>
        </p:spPr>
        <p:txBody>
          <a:bodyPr>
            <a:noAutofit/>
          </a:bodyPr>
          <a:lstStyle/>
          <a:p>
            <a:r>
              <a:rPr lang="en-US" sz="3600" b="1" dirty="0"/>
              <a:t>2) Verse 59-60</a:t>
            </a:r>
          </a:p>
          <a:p>
            <a:r>
              <a:rPr lang="en-US" sz="3600" b="1" dirty="0"/>
              <a:t>“Leave the dead to bury their own dead.”</a:t>
            </a:r>
          </a:p>
          <a:p>
            <a:r>
              <a:rPr lang="en-US" sz="3600" b="1" dirty="0"/>
              <a:t>3) Verse 61-62</a:t>
            </a:r>
          </a:p>
          <a:p>
            <a:r>
              <a:rPr lang="en-US" sz="3600" b="1" dirty="0"/>
              <a:t>No regrets! Look ahead, not back.</a:t>
            </a:r>
            <a:endParaRPr lang="en-TH" sz="3600" b="1" dirty="0"/>
          </a:p>
        </p:txBody>
      </p:sp>
    </p:spTree>
    <p:extLst>
      <p:ext uri="{BB962C8B-B14F-4D97-AF65-F5344CB8AC3E}">
        <p14:creationId xmlns:p14="http://schemas.microsoft.com/office/powerpoint/2010/main" val="2126808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9E7D4-6690-5DA3-7DEE-DD46279BF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1218" y="351659"/>
            <a:ext cx="8449564" cy="1433453"/>
          </a:xfrm>
        </p:spPr>
        <p:txBody>
          <a:bodyPr>
            <a:normAutofit/>
          </a:bodyPr>
          <a:lstStyle/>
          <a:p>
            <a:r>
              <a:rPr lang="en-US" sz="3600" b="1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BB6D5-7C0E-20E3-9196-FE899584A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800" y="2260600"/>
            <a:ext cx="11252200" cy="4495800"/>
          </a:xfrm>
        </p:spPr>
        <p:txBody>
          <a:bodyPr>
            <a:normAutofit/>
          </a:bodyPr>
          <a:lstStyle/>
          <a:p>
            <a:r>
              <a:rPr lang="en-US" sz="3900" b="1" dirty="0"/>
              <a:t>Discipleship is Total! It involves following, imitating and obeying Jesus.</a:t>
            </a:r>
          </a:p>
          <a:p>
            <a:r>
              <a:rPr lang="en-US" sz="3900" b="1" dirty="0"/>
              <a:t>Jesus FIRST before: </a:t>
            </a:r>
          </a:p>
          <a:p>
            <a:r>
              <a:rPr lang="en-US" sz="3900" b="1" dirty="0"/>
              <a:t>a) comfort, </a:t>
            </a:r>
          </a:p>
          <a:p>
            <a:r>
              <a:rPr lang="en-US" sz="3900" b="1" dirty="0"/>
              <a:t>b) cultural and family demands and </a:t>
            </a:r>
          </a:p>
          <a:p>
            <a:r>
              <a:rPr lang="en-US" sz="3900" b="1" dirty="0"/>
              <a:t>c) your own plans and desires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862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7A889C4-7A2F-3B4F-050E-E4DA98261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889000"/>
            <a:ext cx="107950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783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9E7D4-6690-5DA3-7DEE-DD46279BF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460" y="330200"/>
            <a:ext cx="8767064" cy="1835912"/>
          </a:xfrm>
        </p:spPr>
        <p:txBody>
          <a:bodyPr>
            <a:normAutofit/>
          </a:bodyPr>
          <a:lstStyle/>
          <a:p>
            <a:r>
              <a:rPr lang="en-US" sz="3600" b="1" dirty="0"/>
              <a:t>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BB6D5-7C0E-20E3-9196-FE899584A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7218" y="2638044"/>
            <a:ext cx="8957564" cy="3889756"/>
          </a:xfrm>
        </p:spPr>
        <p:txBody>
          <a:bodyPr>
            <a:normAutofit/>
          </a:bodyPr>
          <a:lstStyle/>
          <a:p>
            <a:r>
              <a:rPr lang="en-US" sz="3600" b="1" dirty="0"/>
              <a:t>Salvation is God’s gift to you. Discipleship is your whole-life, all-of-life response.</a:t>
            </a:r>
          </a:p>
          <a:p>
            <a:r>
              <a:rPr lang="en-US" sz="3600" b="1" dirty="0"/>
              <a:t>1) Commit to Following</a:t>
            </a:r>
          </a:p>
          <a:p>
            <a:r>
              <a:rPr lang="en-US" sz="3600" b="1" dirty="0"/>
              <a:t>2) Bring Others With You</a:t>
            </a:r>
          </a:p>
        </p:txBody>
      </p:sp>
    </p:spTree>
    <p:extLst>
      <p:ext uri="{BB962C8B-B14F-4D97-AF65-F5344CB8AC3E}">
        <p14:creationId xmlns:p14="http://schemas.microsoft.com/office/powerpoint/2010/main" val="1207336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et us pray!">
            <a:extLst>
              <a:ext uri="{FF2B5EF4-FFF2-40B4-BE49-F238E27FC236}">
                <a16:creationId xmlns:a16="http://schemas.microsoft.com/office/drawing/2014/main" id="{5D51AF9A-E4D3-AFF1-9EC5-6FB34920B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773" y="850900"/>
            <a:ext cx="9200453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281250"/>
      </p:ext>
    </p:extLst>
  </p:cSld>
  <p:clrMapOvr>
    <a:masterClrMapping/>
  </p:clrMapOvr>
</p:sld>
</file>

<file path=ppt/theme/theme1.xml><?xml version="1.0" encoding="utf-8"?>
<a:theme xmlns:a="http://schemas.openxmlformats.org/drawingml/2006/main" name="1_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24</TotalTime>
  <Words>343</Words>
  <Application>Microsoft Office PowerPoint</Application>
  <PresentationFormat>Widescreen</PresentationFormat>
  <Paragraphs>46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American Typewriter</vt:lpstr>
      <vt:lpstr>Arial</vt:lpstr>
      <vt:lpstr>Calibri</vt:lpstr>
      <vt:lpstr>Calibri Light</vt:lpstr>
      <vt:lpstr>Gill Sans MT</vt:lpstr>
      <vt:lpstr>1_Parcel</vt:lpstr>
      <vt:lpstr>1_Office Theme</vt:lpstr>
      <vt:lpstr>NO TURNING BACK</vt:lpstr>
      <vt:lpstr>What is a disciple?</vt:lpstr>
      <vt:lpstr>PowerPoint Presentation</vt:lpstr>
      <vt:lpstr>What is a disciple?</vt:lpstr>
      <vt:lpstr>The Context – The Travel Narrative  Luke 9:51-19:47</vt:lpstr>
      <vt:lpstr>PowerPoint Presentation</vt:lpstr>
      <vt:lpstr>The Context – The Travel Narrative  Luke 9:51-19:47</vt:lpstr>
      <vt:lpstr>Luke 9:57-62</vt:lpstr>
      <vt:lpstr>PowerPoint Presentation</vt:lpstr>
      <vt:lpstr>PowerPoint Presentation</vt:lpstr>
      <vt:lpstr>Luke 9:57-62</vt:lpstr>
      <vt:lpstr>Summary</vt:lpstr>
      <vt:lpstr>PowerPoint Presentation</vt:lpstr>
      <vt:lpstr>APPLICATION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Manik Corea</dc:creator>
  <cp:lastModifiedBy>Matt Lyle</cp:lastModifiedBy>
  <cp:revision>3</cp:revision>
  <dcterms:created xsi:type="dcterms:W3CDTF">2026-03-20T13:13:53Z</dcterms:created>
  <dcterms:modified xsi:type="dcterms:W3CDTF">2026-03-21T04:54:21Z</dcterms:modified>
</cp:coreProperties>
</file>