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72" r:id="rId3"/>
    <p:sldId id="275" r:id="rId4"/>
    <p:sldId id="273" r:id="rId5"/>
    <p:sldId id="276" r:id="rId6"/>
    <p:sldId id="274" r:id="rId7"/>
    <p:sldId id="277"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6" d="100"/>
          <a:sy n="66" d="100"/>
        </p:scale>
        <p:origin x="121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3/14/2026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9435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3/14/2026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78551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smtClean="0"/>
              <a:pPr/>
              <a:t>3/14/2026</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419714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CD9712D-992A-4AB1-A5C2-575F75921AA2}" type="datetimeFigureOut">
              <a:rPr lang="en-US" smtClean="0"/>
              <a:pPr/>
              <a:t>3/14/2026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872566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9"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5400" kern="1200" cap="all" baseline="0">
          <a:blipFill>
            <a:blip r:embed="rId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2" y="990600"/>
            <a:ext cx="9769150" cy="3200400"/>
          </a:xfrm>
        </p:spPr>
        <p:txBody>
          <a:bodyPr>
            <a:normAutofit/>
          </a:bodyPr>
          <a:lstStyle/>
          <a:p>
            <a:r>
              <a:rPr lang="en-US" sz="8000" dirty="0">
                <a:solidFill>
                  <a:schemeClr val="accent4">
                    <a:lumMod val="50000"/>
                  </a:schemeClr>
                </a:solidFill>
                <a:effectLst>
                  <a:outerShdw blurRad="38100" dist="38100" dir="2700000" algn="tl">
                    <a:srgbClr val="000000">
                      <a:alpha val="43137"/>
                    </a:srgbClr>
                  </a:outerShdw>
                </a:effectLst>
              </a:rPr>
              <a:t>Worship and Sacrifice</a:t>
            </a:r>
          </a:p>
        </p:txBody>
      </p:sp>
      <p:sp>
        <p:nvSpPr>
          <p:cNvPr id="3" name="Subtitle 2"/>
          <p:cNvSpPr>
            <a:spLocks noGrp="1"/>
          </p:cNvSpPr>
          <p:nvPr>
            <p:ph type="subTitle" idx="1"/>
          </p:nvPr>
        </p:nvSpPr>
        <p:spPr>
          <a:xfrm>
            <a:off x="1295402" y="4495800"/>
            <a:ext cx="8458200" cy="1371600"/>
          </a:xfrm>
        </p:spPr>
        <p:txBody>
          <a:bodyPr>
            <a:normAutofit/>
          </a:bodyPr>
          <a:lstStyle/>
          <a:p>
            <a:r>
              <a:rPr lang="en-US" sz="3200" dirty="0"/>
              <a:t>GENESIS 22:1-18</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4A913C-15BD-921F-ABD9-E6A118D000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69" y="284085"/>
            <a:ext cx="5788242" cy="2894121"/>
          </a:xfrm>
          <a:prstGeom prst="rect">
            <a:avLst/>
          </a:prstGeom>
        </p:spPr>
      </p:pic>
      <p:sp>
        <p:nvSpPr>
          <p:cNvPr id="13" name="Title 12"/>
          <p:cNvSpPr>
            <a:spLocks noGrp="1"/>
          </p:cNvSpPr>
          <p:nvPr>
            <p:ph type="title"/>
          </p:nvPr>
        </p:nvSpPr>
        <p:spPr>
          <a:xfrm>
            <a:off x="648069" y="4198397"/>
            <a:ext cx="10895861" cy="1143000"/>
          </a:xfrm>
        </p:spPr>
        <p:txBody>
          <a:bodyPr>
            <a:noAutofit/>
          </a:bodyPr>
          <a:lstStyle/>
          <a:p>
            <a:pPr>
              <a:lnSpc>
                <a:spcPct val="150000"/>
              </a:lnSpc>
            </a:pPr>
            <a:r>
              <a:rPr lang="en-US" sz="4000" dirty="0"/>
              <a:t>For Abraham:</a:t>
            </a:r>
            <a:br>
              <a:rPr lang="en-US" sz="4000" dirty="0"/>
            </a:br>
            <a:r>
              <a:rPr lang="en-US" sz="4000" dirty="0"/>
              <a:t>his Worship </a:t>
            </a:r>
            <a:r>
              <a:rPr lang="en-US" sz="4000" i="1" dirty="0"/>
              <a:t>was</a:t>
            </a:r>
            <a:r>
              <a:rPr lang="en-US" sz="4000" dirty="0"/>
              <a:t> his Sacrifice and      </a:t>
            </a:r>
            <a:br>
              <a:rPr lang="en-US" sz="4000" dirty="0"/>
            </a:br>
            <a:r>
              <a:rPr lang="en-US" sz="4000" dirty="0"/>
              <a:t>his Sacrifice </a:t>
            </a:r>
            <a:r>
              <a:rPr lang="en-US" sz="4000" i="1" dirty="0"/>
              <a:t>was</a:t>
            </a:r>
            <a:r>
              <a:rPr lang="en-US" sz="4000" dirty="0"/>
              <a:t> his Worship </a:t>
            </a:r>
          </a:p>
        </p:txBody>
      </p:sp>
      <p:sp>
        <p:nvSpPr>
          <p:cNvPr id="9" name="TextBox 8">
            <a:extLst>
              <a:ext uri="{FF2B5EF4-FFF2-40B4-BE49-F238E27FC236}">
                <a16:creationId xmlns:a16="http://schemas.microsoft.com/office/drawing/2014/main" id="{FEF04D18-D318-0E31-46D8-AB1ECFFE58F8}"/>
              </a:ext>
            </a:extLst>
          </p:cNvPr>
          <p:cNvSpPr txBox="1"/>
          <p:nvPr/>
        </p:nvSpPr>
        <p:spPr>
          <a:xfrm>
            <a:off x="1479" y="6573915"/>
            <a:ext cx="6094520" cy="261610"/>
          </a:xfrm>
          <a:prstGeom prst="rect">
            <a:avLst/>
          </a:prstGeom>
          <a:noFill/>
        </p:spPr>
        <p:txBody>
          <a:bodyPr wrap="square">
            <a:spAutoFit/>
          </a:bodyPr>
          <a:lstStyle/>
          <a:p>
            <a:r>
              <a:rPr lang="en-SG" sz="1100" dirty="0"/>
              <a:t>Picture from images at: https://www.google.com/</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45A884-663D-EED4-33CD-A0BCE676C876}"/>
              </a:ext>
            </a:extLst>
          </p:cNvPr>
          <p:cNvSpPr/>
          <p:nvPr/>
        </p:nvSpPr>
        <p:spPr>
          <a:xfrm>
            <a:off x="88777" y="62144"/>
            <a:ext cx="11993732" cy="585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dirty="0"/>
              <a:t>For Abraham: His Worship was his Sacrifice and his Sacrifice was his Worship</a:t>
            </a:r>
          </a:p>
        </p:txBody>
      </p:sp>
      <p:sp>
        <p:nvSpPr>
          <p:cNvPr id="7" name="TextBox 6">
            <a:extLst>
              <a:ext uri="{FF2B5EF4-FFF2-40B4-BE49-F238E27FC236}">
                <a16:creationId xmlns:a16="http://schemas.microsoft.com/office/drawing/2014/main" id="{3BF74635-62F6-7E74-E5F6-3FBF6AEBDC7E}"/>
              </a:ext>
            </a:extLst>
          </p:cNvPr>
          <p:cNvSpPr txBox="1"/>
          <p:nvPr/>
        </p:nvSpPr>
        <p:spPr>
          <a:xfrm>
            <a:off x="739066" y="535488"/>
            <a:ext cx="10180468" cy="5614037"/>
          </a:xfrm>
          <a:prstGeom prst="rect">
            <a:avLst/>
          </a:prstGeom>
          <a:noFill/>
        </p:spPr>
        <p:txBody>
          <a:bodyPr wrap="square">
            <a:spAutoFit/>
          </a:bodyPr>
          <a:lstStyle/>
          <a:p>
            <a:pPr>
              <a:lnSpc>
                <a:spcPct val="150000"/>
              </a:lnSpc>
            </a:pPr>
            <a:br>
              <a:rPr lang="en-US" sz="2800" b="1" i="0" baseline="30000" dirty="0">
                <a:solidFill>
                  <a:srgbClr val="000000"/>
                </a:solidFill>
                <a:effectLst/>
                <a:latin typeface="Arial" panose="020B0604020202020204" pitchFamily="34" charset="0"/>
                <a:cs typeface="Arial" panose="020B0604020202020204" pitchFamily="34" charset="0"/>
              </a:rPr>
            </a:br>
            <a:r>
              <a:rPr lang="en-US" sz="2800" b="1" i="0" baseline="30000" dirty="0">
                <a:solidFill>
                  <a:srgbClr val="000000"/>
                </a:solidFill>
                <a:effectLst/>
                <a:latin typeface="Arial" panose="020B0604020202020204" pitchFamily="34" charset="0"/>
                <a:cs typeface="Arial" panose="020B0604020202020204" pitchFamily="34" charset="0"/>
              </a:rPr>
              <a:t>15 </a:t>
            </a:r>
            <a:r>
              <a:rPr lang="en-US" sz="2800" b="0" i="0" dirty="0">
                <a:solidFill>
                  <a:srgbClr val="000000"/>
                </a:solidFill>
                <a:effectLst/>
                <a:latin typeface="Arial" panose="020B0604020202020204" pitchFamily="34" charset="0"/>
                <a:cs typeface="Arial" panose="020B0604020202020204" pitchFamily="34" charset="0"/>
              </a:rPr>
              <a:t>O Lord, open my lips,</a:t>
            </a:r>
            <a:br>
              <a:rPr lang="en-US" sz="2800" dirty="0">
                <a:latin typeface="Arial" panose="020B0604020202020204" pitchFamily="34" charset="0"/>
                <a:cs typeface="Arial" panose="020B0604020202020204" pitchFamily="34" charset="0"/>
              </a:rPr>
            </a:br>
            <a:r>
              <a:rPr lang="en-US" sz="2800" b="0" i="0" dirty="0">
                <a:solidFill>
                  <a:srgbClr val="000000"/>
                </a:solidFill>
                <a:effectLst/>
                <a:latin typeface="Arial" panose="020B0604020202020204" pitchFamily="34" charset="0"/>
                <a:cs typeface="Arial" panose="020B0604020202020204" pitchFamily="34" charset="0"/>
              </a:rPr>
              <a:t>    and my mouth will declare your praise.</a:t>
            </a:r>
            <a:br>
              <a:rPr lang="en-US" sz="2800" dirty="0">
                <a:latin typeface="Arial" panose="020B0604020202020204" pitchFamily="34" charset="0"/>
                <a:cs typeface="Arial" panose="020B0604020202020204" pitchFamily="34" charset="0"/>
              </a:rPr>
            </a:br>
            <a:r>
              <a:rPr lang="en-US" sz="2800" b="1" i="0" baseline="30000" dirty="0">
                <a:solidFill>
                  <a:srgbClr val="000000"/>
                </a:solidFill>
                <a:effectLst/>
                <a:latin typeface="Arial" panose="020B0604020202020204" pitchFamily="34" charset="0"/>
                <a:cs typeface="Arial" panose="020B0604020202020204" pitchFamily="34" charset="0"/>
              </a:rPr>
              <a:t>16 </a:t>
            </a:r>
            <a:r>
              <a:rPr lang="en-US" sz="2800" b="0" i="0" dirty="0">
                <a:solidFill>
                  <a:srgbClr val="000000"/>
                </a:solidFill>
                <a:effectLst/>
                <a:latin typeface="Arial" panose="020B0604020202020204" pitchFamily="34" charset="0"/>
                <a:cs typeface="Arial" panose="020B0604020202020204" pitchFamily="34" charset="0"/>
              </a:rPr>
              <a:t>For you will not delight in sacrifice, or I would give it;</a:t>
            </a:r>
            <a:br>
              <a:rPr lang="en-US" sz="2800" dirty="0">
                <a:latin typeface="Arial" panose="020B0604020202020204" pitchFamily="34" charset="0"/>
                <a:cs typeface="Arial" panose="020B0604020202020204" pitchFamily="34" charset="0"/>
              </a:rPr>
            </a:br>
            <a:r>
              <a:rPr lang="en-US" sz="2800" b="0" i="0" dirty="0">
                <a:solidFill>
                  <a:srgbClr val="000000"/>
                </a:solidFill>
                <a:effectLst/>
                <a:latin typeface="Arial" panose="020B0604020202020204" pitchFamily="34" charset="0"/>
                <a:cs typeface="Arial" panose="020B0604020202020204" pitchFamily="34" charset="0"/>
              </a:rPr>
              <a:t>    you will not be pleased with a burnt offering.</a:t>
            </a:r>
            <a:br>
              <a:rPr lang="en-US" sz="2800" dirty="0">
                <a:latin typeface="Arial" panose="020B0604020202020204" pitchFamily="34" charset="0"/>
                <a:cs typeface="Arial" panose="020B0604020202020204" pitchFamily="34" charset="0"/>
              </a:rPr>
            </a:br>
            <a:r>
              <a:rPr lang="en-US" sz="2800" b="1" i="0" baseline="30000" dirty="0">
                <a:solidFill>
                  <a:srgbClr val="000000"/>
                </a:solidFill>
                <a:effectLst/>
                <a:latin typeface="Arial" panose="020B0604020202020204" pitchFamily="34" charset="0"/>
                <a:cs typeface="Arial" panose="020B0604020202020204" pitchFamily="34" charset="0"/>
              </a:rPr>
              <a:t>17 </a:t>
            </a:r>
            <a:r>
              <a:rPr lang="en-US" sz="2800" b="0" i="0" dirty="0">
                <a:solidFill>
                  <a:srgbClr val="000000"/>
                </a:solidFill>
                <a:effectLst/>
                <a:latin typeface="Arial" panose="020B0604020202020204" pitchFamily="34" charset="0"/>
                <a:cs typeface="Arial" panose="020B0604020202020204" pitchFamily="34" charset="0"/>
              </a:rPr>
              <a:t>The sacrifices of God are a broken spirit;</a:t>
            </a:r>
            <a:br>
              <a:rPr lang="en-US" sz="2800" dirty="0">
                <a:latin typeface="Arial" panose="020B0604020202020204" pitchFamily="34" charset="0"/>
                <a:cs typeface="Arial" panose="020B0604020202020204" pitchFamily="34" charset="0"/>
              </a:rPr>
            </a:br>
            <a:r>
              <a:rPr lang="en-US" sz="2800" b="0" i="0" dirty="0">
                <a:solidFill>
                  <a:srgbClr val="000000"/>
                </a:solidFill>
                <a:effectLst/>
                <a:latin typeface="Arial" panose="020B0604020202020204" pitchFamily="34" charset="0"/>
                <a:cs typeface="Arial" panose="020B0604020202020204" pitchFamily="34" charset="0"/>
              </a:rPr>
              <a:t>    a broken and contrite heart, O God, you will not despise.</a:t>
            </a:r>
          </a:p>
          <a:p>
            <a:pPr>
              <a:lnSpc>
                <a:spcPct val="150000"/>
              </a:lnSpc>
            </a:pPr>
            <a:endParaRPr lang="en-US" sz="2800" dirty="0">
              <a:solidFill>
                <a:srgbClr val="000000"/>
              </a:solidFill>
              <a:latin typeface="Arial" panose="020B0604020202020204" pitchFamily="34" charset="0"/>
              <a:cs typeface="Arial" panose="020B0604020202020204" pitchFamily="34" charset="0"/>
            </a:endParaRPr>
          </a:p>
          <a:p>
            <a:pPr>
              <a:lnSpc>
                <a:spcPct val="150000"/>
              </a:lnSpc>
            </a:pPr>
            <a:r>
              <a:rPr lang="en-US" sz="2800" b="1" dirty="0">
                <a:solidFill>
                  <a:srgbClr val="000000"/>
                </a:solidFill>
                <a:latin typeface="Arial" panose="020B0604020202020204" pitchFamily="34" charset="0"/>
                <a:cs typeface="Arial" panose="020B0604020202020204" pitchFamily="34" charset="0"/>
              </a:rPr>
              <a:t>Psalm 51:15-17</a:t>
            </a:r>
            <a:endParaRPr lang="en-SG"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531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F5F5C-5AD8-A8E0-803C-CE3F901A57B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878C18B-9D3D-3AD4-D114-83E1599AE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69" y="343267"/>
            <a:ext cx="5714999" cy="2986087"/>
          </a:xfrm>
          <a:prstGeom prst="rect">
            <a:avLst/>
          </a:prstGeom>
        </p:spPr>
      </p:pic>
      <p:sp>
        <p:nvSpPr>
          <p:cNvPr id="13" name="Title 12">
            <a:extLst>
              <a:ext uri="{FF2B5EF4-FFF2-40B4-BE49-F238E27FC236}">
                <a16:creationId xmlns:a16="http://schemas.microsoft.com/office/drawing/2014/main" id="{34AF8352-57AA-A55B-43BC-2A98BDE961B8}"/>
              </a:ext>
            </a:extLst>
          </p:cNvPr>
          <p:cNvSpPr>
            <a:spLocks noGrp="1"/>
          </p:cNvSpPr>
          <p:nvPr>
            <p:ph type="title"/>
          </p:nvPr>
        </p:nvSpPr>
        <p:spPr>
          <a:xfrm>
            <a:off x="648069" y="4162886"/>
            <a:ext cx="10895861" cy="1143000"/>
          </a:xfrm>
        </p:spPr>
        <p:txBody>
          <a:bodyPr>
            <a:noAutofit/>
          </a:bodyPr>
          <a:lstStyle/>
          <a:p>
            <a:pPr>
              <a:lnSpc>
                <a:spcPct val="150000"/>
              </a:lnSpc>
            </a:pPr>
            <a:r>
              <a:rPr lang="en-US" sz="4000" dirty="0"/>
              <a:t>ABRAHAM’S SACRIFICE POINTS TO THE FUTURE:</a:t>
            </a:r>
            <a:br>
              <a:rPr lang="en-US" sz="4000" dirty="0"/>
            </a:br>
            <a:r>
              <a:rPr lang="en-US" sz="4000" dirty="0"/>
              <a:t>god sacrificed his only son for us</a:t>
            </a:r>
          </a:p>
        </p:txBody>
      </p:sp>
      <p:sp>
        <p:nvSpPr>
          <p:cNvPr id="2" name="TextBox 1">
            <a:extLst>
              <a:ext uri="{FF2B5EF4-FFF2-40B4-BE49-F238E27FC236}">
                <a16:creationId xmlns:a16="http://schemas.microsoft.com/office/drawing/2014/main" id="{ADEB8B9B-CC7C-59F8-215E-42C301D2530C}"/>
              </a:ext>
            </a:extLst>
          </p:cNvPr>
          <p:cNvSpPr txBox="1"/>
          <p:nvPr/>
        </p:nvSpPr>
        <p:spPr>
          <a:xfrm>
            <a:off x="1479" y="6573915"/>
            <a:ext cx="6094520" cy="261610"/>
          </a:xfrm>
          <a:prstGeom prst="rect">
            <a:avLst/>
          </a:prstGeom>
          <a:noFill/>
        </p:spPr>
        <p:txBody>
          <a:bodyPr wrap="square">
            <a:spAutoFit/>
          </a:bodyPr>
          <a:lstStyle/>
          <a:p>
            <a:r>
              <a:rPr lang="en-SG" sz="1100" dirty="0"/>
              <a:t>Picture from images at: https://www.google.com/</a:t>
            </a:r>
          </a:p>
        </p:txBody>
      </p:sp>
    </p:spTree>
    <p:extLst>
      <p:ext uri="{BB962C8B-B14F-4D97-AF65-F5344CB8AC3E}">
        <p14:creationId xmlns:p14="http://schemas.microsoft.com/office/powerpoint/2010/main" val="281294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D6D4-DD68-999B-A22D-D14D6F0BDC3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E868194-1F28-0DD5-B4BA-8203A7603CCA}"/>
              </a:ext>
            </a:extLst>
          </p:cNvPr>
          <p:cNvSpPr/>
          <p:nvPr/>
        </p:nvSpPr>
        <p:spPr>
          <a:xfrm>
            <a:off x="88777" y="62144"/>
            <a:ext cx="11993732" cy="585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dirty="0"/>
              <a:t>Abraham’s Sacrifice Points to the Future: God Sacrificed His Only Son</a:t>
            </a:r>
          </a:p>
        </p:txBody>
      </p:sp>
      <p:sp>
        <p:nvSpPr>
          <p:cNvPr id="7" name="TextBox 6">
            <a:extLst>
              <a:ext uri="{FF2B5EF4-FFF2-40B4-BE49-F238E27FC236}">
                <a16:creationId xmlns:a16="http://schemas.microsoft.com/office/drawing/2014/main" id="{EFB5D2AB-ACA6-CFBF-7E87-C97DAC93ACA3}"/>
              </a:ext>
            </a:extLst>
          </p:cNvPr>
          <p:cNvSpPr txBox="1"/>
          <p:nvPr/>
        </p:nvSpPr>
        <p:spPr>
          <a:xfrm>
            <a:off x="150921" y="861134"/>
            <a:ext cx="11700769" cy="5563831"/>
          </a:xfrm>
          <a:prstGeom prst="rect">
            <a:avLst/>
          </a:prstGeom>
          <a:noFill/>
        </p:spPr>
        <p:txBody>
          <a:bodyPr wrap="square">
            <a:spAutoFit/>
          </a:bodyPr>
          <a:lstStyle/>
          <a:p>
            <a:pPr>
              <a:lnSpc>
                <a:spcPct val="150000"/>
              </a:lnSpc>
            </a:pPr>
            <a:r>
              <a:rPr lang="en-US" sz="2400" b="1" baseline="30000" dirty="0">
                <a:latin typeface="Arial" panose="020B0604020202020204" pitchFamily="34" charset="0"/>
                <a:cs typeface="Arial" panose="020B0604020202020204" pitchFamily="34" charset="0"/>
              </a:rPr>
              <a:t>8 </a:t>
            </a:r>
            <a:r>
              <a:rPr lang="en-US" sz="2400" dirty="0">
                <a:latin typeface="Arial" panose="020B0604020202020204" pitchFamily="34" charset="0"/>
                <a:cs typeface="Arial" panose="020B0604020202020204" pitchFamily="34" charset="0"/>
              </a:rPr>
              <a:t>When he said above, “You have neither desired nor taken pleasure in sacrifices and offerings and burnt offerings and sin offerings” (these are offered according to the law), </a:t>
            </a:r>
            <a:r>
              <a:rPr lang="en-US" sz="2400" b="1" baseline="30000" dirty="0">
                <a:latin typeface="Arial" panose="020B0604020202020204" pitchFamily="34" charset="0"/>
                <a:cs typeface="Arial" panose="020B0604020202020204" pitchFamily="34" charset="0"/>
              </a:rPr>
              <a:t>9 </a:t>
            </a:r>
            <a:r>
              <a:rPr lang="en-US" sz="2400" dirty="0">
                <a:latin typeface="Arial" panose="020B0604020202020204" pitchFamily="34" charset="0"/>
                <a:cs typeface="Arial" panose="020B0604020202020204" pitchFamily="34" charset="0"/>
              </a:rPr>
              <a:t>then he added, “Behold, I have come to do your will.” He does away with the first in order to establish the second. </a:t>
            </a:r>
            <a:r>
              <a:rPr lang="en-US" sz="2400" b="1" baseline="30000" dirty="0">
                <a:latin typeface="Arial" panose="020B0604020202020204" pitchFamily="34" charset="0"/>
                <a:cs typeface="Arial" panose="020B0604020202020204" pitchFamily="34" charset="0"/>
              </a:rPr>
              <a:t>10 </a:t>
            </a:r>
            <a:r>
              <a:rPr lang="en-US" sz="2400" dirty="0">
                <a:latin typeface="Arial" panose="020B0604020202020204" pitchFamily="34" charset="0"/>
                <a:cs typeface="Arial" panose="020B0604020202020204" pitchFamily="34" charset="0"/>
              </a:rPr>
              <a:t>And by that will we have been sanctified through the offering of the body of Jesus Christ once for all. </a:t>
            </a:r>
            <a:r>
              <a:rPr lang="en-US" sz="2400" b="1" baseline="30000" dirty="0">
                <a:latin typeface="Arial" panose="020B0604020202020204" pitchFamily="34" charset="0"/>
                <a:cs typeface="Arial" panose="020B0604020202020204" pitchFamily="34" charset="0"/>
              </a:rPr>
              <a:t>11 </a:t>
            </a:r>
            <a:r>
              <a:rPr lang="en-US" sz="2400" dirty="0">
                <a:latin typeface="Arial" panose="020B0604020202020204" pitchFamily="34" charset="0"/>
                <a:cs typeface="Arial" panose="020B0604020202020204" pitchFamily="34" charset="0"/>
              </a:rPr>
              <a:t>And every priest stands daily at his service, offering repeatedly the same sacrifices, which can never take away sins. </a:t>
            </a:r>
            <a:r>
              <a:rPr lang="en-US" sz="2400" b="1" baseline="30000" dirty="0">
                <a:latin typeface="Arial" panose="020B0604020202020204" pitchFamily="34" charset="0"/>
                <a:cs typeface="Arial" panose="020B0604020202020204" pitchFamily="34" charset="0"/>
              </a:rPr>
              <a:t>12 </a:t>
            </a:r>
            <a:r>
              <a:rPr lang="en-US" sz="2400" dirty="0">
                <a:latin typeface="Arial" panose="020B0604020202020204" pitchFamily="34" charset="0"/>
                <a:cs typeface="Arial" panose="020B0604020202020204" pitchFamily="34" charset="0"/>
              </a:rPr>
              <a:t>But when Christ had offered for all time a single sacrifice for sins, he sat down at the right hand of God, </a:t>
            </a:r>
            <a:r>
              <a:rPr lang="en-US" sz="2400" b="1" baseline="30000" dirty="0">
                <a:latin typeface="Arial" panose="020B0604020202020204" pitchFamily="34" charset="0"/>
                <a:cs typeface="Arial" panose="020B0604020202020204" pitchFamily="34" charset="0"/>
              </a:rPr>
              <a:t>13 </a:t>
            </a:r>
            <a:r>
              <a:rPr lang="en-US" sz="2400" dirty="0">
                <a:latin typeface="Arial" panose="020B0604020202020204" pitchFamily="34" charset="0"/>
                <a:cs typeface="Arial" panose="020B0604020202020204" pitchFamily="34" charset="0"/>
              </a:rPr>
              <a:t>waiting from that time until his enemies should be made a footstool for his feet. </a:t>
            </a:r>
            <a:r>
              <a:rPr lang="en-US" sz="2400" b="1" baseline="30000" dirty="0">
                <a:latin typeface="Arial" panose="020B0604020202020204" pitchFamily="34" charset="0"/>
                <a:cs typeface="Arial" panose="020B0604020202020204" pitchFamily="34" charset="0"/>
              </a:rPr>
              <a:t>14 </a:t>
            </a:r>
            <a:r>
              <a:rPr lang="en-US" sz="2400" dirty="0">
                <a:latin typeface="Arial" panose="020B0604020202020204" pitchFamily="34" charset="0"/>
                <a:cs typeface="Arial" panose="020B0604020202020204" pitchFamily="34" charset="0"/>
              </a:rPr>
              <a:t>For by a single offering he has perfected for all time those who are being sanctified </a:t>
            </a:r>
            <a:r>
              <a:rPr lang="en-US" dirty="0">
                <a:latin typeface="Arial" panose="020B0604020202020204" pitchFamily="34" charset="0"/>
                <a:cs typeface="Arial" panose="020B0604020202020204" pitchFamily="34" charset="0"/>
              </a:rPr>
              <a:t>(Hebrews 10:8-14)</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230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9A0C7-AF58-C3EB-BA4F-FD291A68D1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D60FDD-51CF-AB38-8DCF-9A3421BC5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69" y="440108"/>
            <a:ext cx="5036783" cy="3139813"/>
          </a:xfrm>
          <a:prstGeom prst="rect">
            <a:avLst/>
          </a:prstGeom>
        </p:spPr>
      </p:pic>
      <p:sp>
        <p:nvSpPr>
          <p:cNvPr id="13" name="Title 12">
            <a:extLst>
              <a:ext uri="{FF2B5EF4-FFF2-40B4-BE49-F238E27FC236}">
                <a16:creationId xmlns:a16="http://schemas.microsoft.com/office/drawing/2014/main" id="{033B64B3-BEBD-7B79-01C2-C6ED5AC6D5C4}"/>
              </a:ext>
            </a:extLst>
          </p:cNvPr>
          <p:cNvSpPr>
            <a:spLocks noGrp="1"/>
          </p:cNvSpPr>
          <p:nvPr>
            <p:ph type="title"/>
          </p:nvPr>
        </p:nvSpPr>
        <p:spPr>
          <a:xfrm>
            <a:off x="648069" y="4162886"/>
            <a:ext cx="10895861" cy="1143000"/>
          </a:xfrm>
        </p:spPr>
        <p:txBody>
          <a:bodyPr>
            <a:noAutofit/>
          </a:bodyPr>
          <a:lstStyle/>
          <a:p>
            <a:pPr>
              <a:lnSpc>
                <a:spcPct val="150000"/>
              </a:lnSpc>
            </a:pPr>
            <a:r>
              <a:rPr lang="en-US" sz="4000" dirty="0"/>
              <a:t>Our worship points to Abraham’s worship:</a:t>
            </a:r>
            <a:br>
              <a:rPr lang="en-US" sz="4000" dirty="0"/>
            </a:br>
            <a:r>
              <a:rPr lang="en-US" sz="4000" dirty="0"/>
              <a:t>worship is in spirit and truth</a:t>
            </a:r>
          </a:p>
        </p:txBody>
      </p:sp>
      <p:sp>
        <p:nvSpPr>
          <p:cNvPr id="3" name="TextBox 2">
            <a:extLst>
              <a:ext uri="{FF2B5EF4-FFF2-40B4-BE49-F238E27FC236}">
                <a16:creationId xmlns:a16="http://schemas.microsoft.com/office/drawing/2014/main" id="{40946C3B-CC8D-2932-7A85-F9EE8F854C1F}"/>
              </a:ext>
            </a:extLst>
          </p:cNvPr>
          <p:cNvSpPr txBox="1"/>
          <p:nvPr/>
        </p:nvSpPr>
        <p:spPr>
          <a:xfrm>
            <a:off x="1479" y="6573915"/>
            <a:ext cx="6094520" cy="261610"/>
          </a:xfrm>
          <a:prstGeom prst="rect">
            <a:avLst/>
          </a:prstGeom>
          <a:noFill/>
        </p:spPr>
        <p:txBody>
          <a:bodyPr wrap="square">
            <a:spAutoFit/>
          </a:bodyPr>
          <a:lstStyle/>
          <a:p>
            <a:r>
              <a:rPr lang="en-SG" sz="1100" dirty="0"/>
              <a:t>Picture from images at: https://www.google.com/</a:t>
            </a:r>
          </a:p>
        </p:txBody>
      </p:sp>
    </p:spTree>
    <p:extLst>
      <p:ext uri="{BB962C8B-B14F-4D97-AF65-F5344CB8AC3E}">
        <p14:creationId xmlns:p14="http://schemas.microsoft.com/office/powerpoint/2010/main" val="364230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47C6-0C9C-5141-1BD9-D3058A0512E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324B76E-9ED9-5342-ECAC-D28BB11833F8}"/>
              </a:ext>
            </a:extLst>
          </p:cNvPr>
          <p:cNvSpPr/>
          <p:nvPr/>
        </p:nvSpPr>
        <p:spPr>
          <a:xfrm>
            <a:off x="88777" y="62144"/>
            <a:ext cx="11993732" cy="585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dirty="0"/>
              <a:t>Our Worship Points to Abraham’s Worship: Worship is in Spirit and Truth</a:t>
            </a:r>
          </a:p>
        </p:txBody>
      </p:sp>
      <p:sp>
        <p:nvSpPr>
          <p:cNvPr id="7" name="TextBox 6">
            <a:extLst>
              <a:ext uri="{FF2B5EF4-FFF2-40B4-BE49-F238E27FC236}">
                <a16:creationId xmlns:a16="http://schemas.microsoft.com/office/drawing/2014/main" id="{70382735-296B-A633-7CEF-C1549479B5EF}"/>
              </a:ext>
            </a:extLst>
          </p:cNvPr>
          <p:cNvSpPr txBox="1"/>
          <p:nvPr/>
        </p:nvSpPr>
        <p:spPr>
          <a:xfrm>
            <a:off x="854476" y="748332"/>
            <a:ext cx="9150658" cy="4967707"/>
          </a:xfrm>
          <a:prstGeom prst="rect">
            <a:avLst/>
          </a:prstGeom>
          <a:noFill/>
        </p:spPr>
        <p:txBody>
          <a:bodyPr wrap="square">
            <a:spAutoFit/>
          </a:bodyPr>
          <a:lstStyle/>
          <a:p>
            <a:pPr>
              <a:lnSpc>
                <a:spcPct val="150000"/>
              </a:lnSpc>
            </a:pPr>
            <a:br>
              <a:rPr lang="en-US" sz="2800" b="1" i="0" baseline="30000" dirty="0">
                <a:solidFill>
                  <a:srgbClr val="000000"/>
                </a:solidFill>
                <a:effectLst/>
                <a:latin typeface="Arial" panose="020B0604020202020204" pitchFamily="34" charset="0"/>
                <a:cs typeface="Arial" panose="020B0604020202020204" pitchFamily="34" charset="0"/>
              </a:rPr>
            </a:br>
            <a:r>
              <a:rPr lang="en-US" sz="2800" b="1" baseline="30000" dirty="0">
                <a:latin typeface="Arial" panose="020B0604020202020204" pitchFamily="34" charset="0"/>
                <a:cs typeface="Arial" panose="020B0604020202020204" pitchFamily="34" charset="0"/>
              </a:rPr>
              <a:t>23 </a:t>
            </a:r>
            <a:r>
              <a:rPr lang="en-US" sz="2800" dirty="0">
                <a:latin typeface="Arial" panose="020B0604020202020204" pitchFamily="34" charset="0"/>
                <a:cs typeface="Arial" panose="020B0604020202020204" pitchFamily="34" charset="0"/>
              </a:rPr>
              <a:t>But the hour is coming, and is now here, when the true worshipers will worship the Father in spirit and truth, for the Father is seeking such people to worship him. </a:t>
            </a:r>
            <a:r>
              <a:rPr lang="en-US" sz="2800" b="1" baseline="30000" dirty="0">
                <a:latin typeface="Arial" panose="020B0604020202020204" pitchFamily="34" charset="0"/>
                <a:cs typeface="Arial" panose="020B0604020202020204" pitchFamily="34" charset="0"/>
              </a:rPr>
              <a:t>24 </a:t>
            </a:r>
            <a:r>
              <a:rPr lang="en-US" sz="2800" dirty="0">
                <a:latin typeface="Arial" panose="020B0604020202020204" pitchFamily="34" charset="0"/>
                <a:cs typeface="Arial" panose="020B0604020202020204" pitchFamily="34" charset="0"/>
              </a:rPr>
              <a:t>God is spirit, and those who worship him must worship in spirit and truth.”</a:t>
            </a:r>
            <a:endParaRPr lang="en-US" sz="2800" b="0" i="0" dirty="0">
              <a:solidFill>
                <a:srgbClr val="000000"/>
              </a:solidFill>
              <a:effectLst/>
              <a:latin typeface="Arial" panose="020B0604020202020204" pitchFamily="34" charset="0"/>
              <a:cs typeface="Arial" panose="020B0604020202020204" pitchFamily="34" charset="0"/>
            </a:endParaRPr>
          </a:p>
          <a:p>
            <a:pPr>
              <a:lnSpc>
                <a:spcPct val="150000"/>
              </a:lnSpc>
            </a:pPr>
            <a:endParaRPr lang="en-US" sz="2800" dirty="0">
              <a:solidFill>
                <a:srgbClr val="000000"/>
              </a:solidFill>
              <a:latin typeface="Arial" panose="020B0604020202020204" pitchFamily="34" charset="0"/>
              <a:cs typeface="Arial" panose="020B0604020202020204" pitchFamily="34" charset="0"/>
            </a:endParaRPr>
          </a:p>
          <a:p>
            <a:pPr>
              <a:lnSpc>
                <a:spcPct val="150000"/>
              </a:lnSpc>
            </a:pPr>
            <a:r>
              <a:rPr lang="en-US" sz="2800" b="1" dirty="0">
                <a:solidFill>
                  <a:srgbClr val="000000"/>
                </a:solidFill>
                <a:latin typeface="Arial" panose="020B0604020202020204" pitchFamily="34" charset="0"/>
                <a:cs typeface="Arial" panose="020B0604020202020204" pitchFamily="34" charset="0"/>
              </a:rPr>
              <a:t>John 4:23-24</a:t>
            </a:r>
            <a:endParaRPr lang="en-SG"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761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376</TotalTime>
  <Words>431</Words>
  <Application>Microsoft Office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Rockwell</vt:lpstr>
      <vt:lpstr>Rockwell Condensed</vt:lpstr>
      <vt:lpstr>Wingdings</vt:lpstr>
      <vt:lpstr>Wood Type</vt:lpstr>
      <vt:lpstr>Worship and Sacrifice</vt:lpstr>
      <vt:lpstr>For Abraham: his Worship was his Sacrifice and       his Sacrifice was his Worship </vt:lpstr>
      <vt:lpstr>PowerPoint Presentation</vt:lpstr>
      <vt:lpstr>ABRAHAM’S SACRIFICE POINTS TO THE FUTURE: god sacrificed his only son for us</vt:lpstr>
      <vt:lpstr>PowerPoint Presentation</vt:lpstr>
      <vt:lpstr>Our worship points to Abraham’s worship: worship is in spirit and truth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Fernando Family</dc:creator>
  <cp:lastModifiedBy>Matt Lyle</cp:lastModifiedBy>
  <cp:revision>2</cp:revision>
  <dcterms:created xsi:type="dcterms:W3CDTF">2026-03-13T15:32:19Z</dcterms:created>
  <dcterms:modified xsi:type="dcterms:W3CDTF">2026-03-14T01:53:11Z</dcterms:modified>
</cp:coreProperties>
</file>