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theme/theme5.xml" ContentType="application/vnd.openxmlformats-officedocument.theme+xml"/>
  <Override PartName="/ppt/slideLayouts/slideLayout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 id="2147483720" r:id="rId2"/>
    <p:sldMasterId id="2147483732" r:id="rId3"/>
    <p:sldMasterId id="2147483744" r:id="rId4"/>
    <p:sldMasterId id="2147483756" r:id="rId5"/>
    <p:sldMasterId id="2147483775" r:id="rId6"/>
  </p:sldMasterIdLst>
  <p:notesMasterIdLst>
    <p:notesMasterId r:id="rId31"/>
  </p:notesMasterIdLst>
  <p:sldIdLst>
    <p:sldId id="256" r:id="rId7"/>
    <p:sldId id="263" r:id="rId8"/>
    <p:sldId id="264" r:id="rId9"/>
    <p:sldId id="265" r:id="rId10"/>
    <p:sldId id="259" r:id="rId11"/>
    <p:sldId id="260" r:id="rId12"/>
    <p:sldId id="261" r:id="rId13"/>
    <p:sldId id="262" r:id="rId14"/>
    <p:sldId id="266" r:id="rId15"/>
    <p:sldId id="267" r:id="rId16"/>
    <p:sldId id="268" r:id="rId17"/>
    <p:sldId id="269" r:id="rId18"/>
    <p:sldId id="270" r:id="rId19"/>
    <p:sldId id="272" r:id="rId20"/>
    <p:sldId id="273" r:id="rId21"/>
    <p:sldId id="275" r:id="rId22"/>
    <p:sldId id="276" r:id="rId23"/>
    <p:sldId id="277" r:id="rId24"/>
    <p:sldId id="304" r:id="rId25"/>
    <p:sldId id="305" r:id="rId26"/>
    <p:sldId id="306" r:id="rId27"/>
    <p:sldId id="278" r:id="rId28"/>
    <p:sldId id="308" r:id="rId29"/>
    <p:sldId id="390"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4674"/>
  </p:normalViewPr>
  <p:slideViewPr>
    <p:cSldViewPr snapToGrid="0">
      <p:cViewPr varScale="1">
        <p:scale>
          <a:sx n="66" d="100"/>
          <a:sy n="66" d="100"/>
        </p:scale>
        <p:origin x="1147"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tableStyles" Target="tableStyles.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E7D06D-474E-5045-A258-AA9CB950FF8C}" type="datetimeFigureOut">
              <a:rPr lang="en-US" smtClean="0"/>
              <a:t>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373176-49DE-6943-8DC9-D42C521A504A}" type="slidenum">
              <a:rPr lang="en-US" smtClean="0"/>
              <a:t>‹#›</a:t>
            </a:fld>
            <a:endParaRPr lang="en-US"/>
          </a:p>
        </p:txBody>
      </p:sp>
    </p:spTree>
    <p:extLst>
      <p:ext uri="{BB962C8B-B14F-4D97-AF65-F5344CB8AC3E}">
        <p14:creationId xmlns:p14="http://schemas.microsoft.com/office/powerpoint/2010/main" val="1406971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H"/>
          </a:p>
        </p:txBody>
      </p:sp>
      <p:sp>
        <p:nvSpPr>
          <p:cNvPr id="4" name="Slide Number Placeholder 3"/>
          <p:cNvSpPr>
            <a:spLocks noGrp="1"/>
          </p:cNvSpPr>
          <p:nvPr>
            <p:ph type="sldNum" sz="quarter" idx="5"/>
          </p:nvPr>
        </p:nvSpPr>
        <p:spPr/>
        <p:txBody>
          <a:bodyPr/>
          <a:lstStyle/>
          <a:p>
            <a:fld id="{D40AC8FA-28F7-EA42-A879-E0A8F07FB824}" type="slidenum">
              <a:rPr lang="en-TH" smtClean="0"/>
              <a:t>1</a:t>
            </a:fld>
            <a:endParaRPr lang="en-TH"/>
          </a:p>
        </p:txBody>
      </p:sp>
    </p:spTree>
    <p:extLst>
      <p:ext uri="{BB962C8B-B14F-4D97-AF65-F5344CB8AC3E}">
        <p14:creationId xmlns:p14="http://schemas.microsoft.com/office/powerpoint/2010/main" val="1969429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H"/>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AC8FA-28F7-EA42-A879-E0A8F07FB824}" type="slidenum">
              <a:rPr kumimoji="0" lang="en-TH"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TH"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7297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H"/>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AC8FA-28F7-EA42-A879-E0A8F07FB824}" type="slidenum">
              <a:rPr kumimoji="0" lang="en-TH"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TH"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8129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H"/>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AC8FA-28F7-EA42-A879-E0A8F07FB824}" type="slidenum">
              <a:rPr kumimoji="0" lang="en-TH"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TH"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4981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TH"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AC8FA-28F7-EA42-A879-E0A8F07FB824}" type="slidenum">
              <a:rPr kumimoji="0" lang="en-TH"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TH"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5161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6FC0F-2E0B-96D4-F7C1-CEFFAE29F2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0E6E60-3998-B58C-1CF3-471A1D9366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076D58-E735-A0BD-264C-80362CA4F2AB}"/>
              </a:ext>
            </a:extLst>
          </p:cNvPr>
          <p:cNvSpPr>
            <a:spLocks noGrp="1"/>
          </p:cNvSpPr>
          <p:nvPr>
            <p:ph type="body" idx="1"/>
          </p:nvPr>
        </p:nvSpPr>
        <p:spPr/>
        <p:txBody>
          <a:bodyPr/>
          <a:lstStyle/>
          <a:p>
            <a:pPr fontAlgn="base"/>
            <a:endParaRPr lang="en-TH" dirty="0"/>
          </a:p>
        </p:txBody>
      </p:sp>
      <p:sp>
        <p:nvSpPr>
          <p:cNvPr id="4" name="Slide Number Placeholder 3">
            <a:extLst>
              <a:ext uri="{FF2B5EF4-FFF2-40B4-BE49-F238E27FC236}">
                <a16:creationId xmlns:a16="http://schemas.microsoft.com/office/drawing/2014/main" id="{F08495DD-1662-0AB9-0A34-A29CED21A51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AC8FA-28F7-EA42-A879-E0A8F07FB824}" type="slidenum">
              <a:rPr kumimoji="0" lang="en-TH"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TH"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37399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BAF00-5B86-A0FB-DD84-019EC56E75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5B8B88-A9CB-84F0-C6F9-D26DBDC1BB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795341-8181-CAB5-7698-E718514C71A0}"/>
              </a:ext>
            </a:extLst>
          </p:cNvPr>
          <p:cNvSpPr>
            <a:spLocks noGrp="1"/>
          </p:cNvSpPr>
          <p:nvPr>
            <p:ph type="body" idx="1"/>
          </p:nvPr>
        </p:nvSpPr>
        <p:spPr/>
        <p:txBody>
          <a:bodyPr/>
          <a:lstStyle/>
          <a:p>
            <a:pPr fontAlgn="base"/>
            <a:endParaRPr lang="en-TH" dirty="0"/>
          </a:p>
        </p:txBody>
      </p:sp>
      <p:sp>
        <p:nvSpPr>
          <p:cNvPr id="4" name="Slide Number Placeholder 3">
            <a:extLst>
              <a:ext uri="{FF2B5EF4-FFF2-40B4-BE49-F238E27FC236}">
                <a16:creationId xmlns:a16="http://schemas.microsoft.com/office/drawing/2014/main" id="{95AEC226-1B59-6DB3-8EB0-9EE83FF3C5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AC8FA-28F7-EA42-A879-E0A8F07FB824}" type="slidenum">
              <a:rPr kumimoji="0" lang="en-TH"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TH"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7452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A9D58-D238-912C-1477-E283CFBFD4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BF8DDC-994C-9708-EB77-799C3314FC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D7BD7B-F24D-9D26-56C0-13376E2B019D}"/>
              </a:ext>
            </a:extLst>
          </p:cNvPr>
          <p:cNvSpPr>
            <a:spLocks noGrp="1"/>
          </p:cNvSpPr>
          <p:nvPr>
            <p:ph type="body" idx="1"/>
          </p:nvPr>
        </p:nvSpPr>
        <p:spPr/>
        <p:txBody>
          <a:bodyPr/>
          <a:lstStyle/>
          <a:p>
            <a:pPr fontAlgn="base"/>
            <a:endParaRPr lang="en-TH" dirty="0"/>
          </a:p>
        </p:txBody>
      </p:sp>
      <p:sp>
        <p:nvSpPr>
          <p:cNvPr id="4" name="Slide Number Placeholder 3">
            <a:extLst>
              <a:ext uri="{FF2B5EF4-FFF2-40B4-BE49-F238E27FC236}">
                <a16:creationId xmlns:a16="http://schemas.microsoft.com/office/drawing/2014/main" id="{D5DCC6A5-27D5-F586-BE11-64628EB0767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AC8FA-28F7-EA42-A879-E0A8F07FB824}" type="slidenum">
              <a:rPr kumimoji="0" lang="en-TH"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TH"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36982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BE6A5-3536-F674-8305-CB38208AF0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D1C625-9166-4889-D9C0-B6BBF5896B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F78653-C048-A9D9-0CA2-C2BD9DA2E1A2}"/>
              </a:ext>
            </a:extLst>
          </p:cNvPr>
          <p:cNvSpPr>
            <a:spLocks noGrp="1"/>
          </p:cNvSpPr>
          <p:nvPr>
            <p:ph type="body" idx="1"/>
          </p:nvPr>
        </p:nvSpPr>
        <p:spPr/>
        <p:txBody>
          <a:bodyPr/>
          <a:lstStyle/>
          <a:p>
            <a:pPr fontAlgn="base"/>
            <a:endParaRPr lang="en-TH" dirty="0"/>
          </a:p>
        </p:txBody>
      </p:sp>
      <p:sp>
        <p:nvSpPr>
          <p:cNvPr id="4" name="Slide Number Placeholder 3">
            <a:extLst>
              <a:ext uri="{FF2B5EF4-FFF2-40B4-BE49-F238E27FC236}">
                <a16:creationId xmlns:a16="http://schemas.microsoft.com/office/drawing/2014/main" id="{60FB6B9A-F395-3C48-FFAD-A7BF2AED317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AC8FA-28F7-EA42-A879-E0A8F07FB824}" type="slidenum">
              <a:rPr kumimoji="0" lang="en-TH"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TH"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2697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EC471B-C048-5242-BBEC-69F2209E859C}" type="datetimeFigureOut">
              <a:rPr lang="en-TH" smtClean="0"/>
              <a:t>01/09/2026</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05A5AB4F-DD95-7E43-A92B-2F5E642AD61C}" type="slidenum">
              <a:rPr lang="en-TH" smtClean="0"/>
              <a:t>‹#›</a:t>
            </a:fld>
            <a:endParaRPr lang="en-TH"/>
          </a:p>
        </p:txBody>
      </p:sp>
    </p:spTree>
    <p:extLst>
      <p:ext uri="{BB962C8B-B14F-4D97-AF65-F5344CB8AC3E}">
        <p14:creationId xmlns:p14="http://schemas.microsoft.com/office/powerpoint/2010/main" val="1465194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98CFB-0DD9-214D-AD32-DA87595A835C}"/>
              </a:ext>
            </a:extLst>
          </p:cNvPr>
          <p:cNvSpPr>
            <a:spLocks noGrp="1"/>
          </p:cNvSpPr>
          <p:nvPr>
            <p:ph type="title"/>
          </p:nvPr>
        </p:nvSpPr>
        <p:spPr/>
        <p:txBody>
          <a:bodyPr/>
          <a:lstStyle/>
          <a:p>
            <a:r>
              <a:rPr lang="en-US"/>
              <a:t>Click to edit Master title style</a:t>
            </a:r>
            <a:endParaRPr lang="en-TH"/>
          </a:p>
        </p:txBody>
      </p:sp>
      <p:sp>
        <p:nvSpPr>
          <p:cNvPr id="3" name="Content Placeholder 2">
            <a:extLst>
              <a:ext uri="{FF2B5EF4-FFF2-40B4-BE49-F238E27FC236}">
                <a16:creationId xmlns:a16="http://schemas.microsoft.com/office/drawing/2014/main" id="{3B2D7102-93FC-674B-A879-CC69EB6BBA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H"/>
          </a:p>
        </p:txBody>
      </p:sp>
      <p:sp>
        <p:nvSpPr>
          <p:cNvPr id="4" name="Date Placeholder 3">
            <a:extLst>
              <a:ext uri="{FF2B5EF4-FFF2-40B4-BE49-F238E27FC236}">
                <a16:creationId xmlns:a16="http://schemas.microsoft.com/office/drawing/2014/main" id="{F8FB4502-7641-4A4A-834A-F100847FE899}"/>
              </a:ext>
            </a:extLst>
          </p:cNvPr>
          <p:cNvSpPr>
            <a:spLocks noGrp="1"/>
          </p:cNvSpPr>
          <p:nvPr>
            <p:ph type="dt" sz="half" idx="10"/>
          </p:nvPr>
        </p:nvSpPr>
        <p:spPr/>
        <p:txBody>
          <a:bodyPr/>
          <a:lstStyle/>
          <a:p>
            <a:fld id="{6DEC471B-C048-5242-BBEC-69F2209E859C}" type="datetimeFigureOut">
              <a:rPr lang="en-TH" smtClean="0"/>
              <a:t>01/09/2026</a:t>
            </a:fld>
            <a:endParaRPr lang="en-TH"/>
          </a:p>
        </p:txBody>
      </p:sp>
      <p:sp>
        <p:nvSpPr>
          <p:cNvPr id="5" name="Footer Placeholder 4">
            <a:extLst>
              <a:ext uri="{FF2B5EF4-FFF2-40B4-BE49-F238E27FC236}">
                <a16:creationId xmlns:a16="http://schemas.microsoft.com/office/drawing/2014/main" id="{F0EFA2A3-D817-F34F-B297-C3FDD562E8EA}"/>
              </a:ext>
            </a:extLst>
          </p:cNvPr>
          <p:cNvSpPr>
            <a:spLocks noGrp="1"/>
          </p:cNvSpPr>
          <p:nvPr>
            <p:ph type="ftr" sz="quarter" idx="11"/>
          </p:nvPr>
        </p:nvSpPr>
        <p:spPr/>
        <p:txBody>
          <a:bodyPr/>
          <a:lstStyle/>
          <a:p>
            <a:endParaRPr lang="en-TH"/>
          </a:p>
        </p:txBody>
      </p:sp>
      <p:sp>
        <p:nvSpPr>
          <p:cNvPr id="6" name="Slide Number Placeholder 5">
            <a:extLst>
              <a:ext uri="{FF2B5EF4-FFF2-40B4-BE49-F238E27FC236}">
                <a16:creationId xmlns:a16="http://schemas.microsoft.com/office/drawing/2014/main" id="{AF3CC2E7-B673-824B-B3BB-C97222A79E88}"/>
              </a:ext>
            </a:extLst>
          </p:cNvPr>
          <p:cNvSpPr>
            <a:spLocks noGrp="1"/>
          </p:cNvSpPr>
          <p:nvPr>
            <p:ph type="sldNum" sz="quarter" idx="12"/>
          </p:nvPr>
        </p:nvSpPr>
        <p:spPr/>
        <p:txBody>
          <a:bodyPr/>
          <a:lstStyle/>
          <a:p>
            <a:fld id="{05A5AB4F-DD95-7E43-A92B-2F5E642AD61C}" type="slidenum">
              <a:rPr lang="en-TH" smtClean="0"/>
              <a:t>‹#›</a:t>
            </a:fld>
            <a:endParaRPr lang="en-TH"/>
          </a:p>
        </p:txBody>
      </p:sp>
    </p:spTree>
    <p:extLst>
      <p:ext uri="{BB962C8B-B14F-4D97-AF65-F5344CB8AC3E}">
        <p14:creationId xmlns:p14="http://schemas.microsoft.com/office/powerpoint/2010/main" val="2748630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DEC471B-C048-5242-BBEC-69F2209E859C}" type="datetimeFigureOut">
              <a:rPr lang="en-TH" smtClean="0"/>
              <a:t>01/09/2026</a:t>
            </a:fld>
            <a:endParaRPr lang="en-TH"/>
          </a:p>
        </p:txBody>
      </p:sp>
      <p:sp>
        <p:nvSpPr>
          <p:cNvPr id="8" name="Footer Placeholder 7"/>
          <p:cNvSpPr>
            <a:spLocks noGrp="1"/>
          </p:cNvSpPr>
          <p:nvPr>
            <p:ph type="ftr" sz="quarter" idx="11"/>
          </p:nvPr>
        </p:nvSpPr>
        <p:spPr/>
        <p:txBody>
          <a:bodyPr/>
          <a:lstStyle/>
          <a:p>
            <a:endParaRPr lang="en-TH"/>
          </a:p>
        </p:txBody>
      </p:sp>
      <p:sp>
        <p:nvSpPr>
          <p:cNvPr id="9" name="Slide Number Placeholder 8"/>
          <p:cNvSpPr>
            <a:spLocks noGrp="1"/>
          </p:cNvSpPr>
          <p:nvPr>
            <p:ph type="sldNum" sz="quarter" idx="12"/>
          </p:nvPr>
        </p:nvSpPr>
        <p:spPr/>
        <p:txBody>
          <a:bodyPr/>
          <a:lstStyle/>
          <a:p>
            <a:fld id="{05A5AB4F-DD95-7E43-A92B-2F5E642AD61C}" type="slidenum">
              <a:rPr lang="en-TH" smtClean="0"/>
              <a:t>‹#›</a:t>
            </a:fld>
            <a:endParaRPr lang="en-TH"/>
          </a:p>
        </p:txBody>
      </p:sp>
    </p:spTree>
    <p:extLst>
      <p:ext uri="{BB962C8B-B14F-4D97-AF65-F5344CB8AC3E}">
        <p14:creationId xmlns:p14="http://schemas.microsoft.com/office/powerpoint/2010/main" val="588493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GB"/>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7" name="Date Placeholder 6"/>
          <p:cNvSpPr>
            <a:spLocks noGrp="1"/>
          </p:cNvSpPr>
          <p:nvPr>
            <p:ph type="dt" sz="half" idx="10"/>
          </p:nvPr>
        </p:nvSpPr>
        <p:spPr/>
        <p:txBody>
          <a:bodyPr/>
          <a:lstStyle/>
          <a:p>
            <a:fld id="{6DEC471B-C048-5242-BBEC-69F2209E859C}" type="datetimeFigureOut">
              <a:rPr lang="en-TH" smtClean="0"/>
              <a:t>01/09/2026</a:t>
            </a:fld>
            <a:endParaRPr lang="en-TH"/>
          </a:p>
        </p:txBody>
      </p:sp>
      <p:sp>
        <p:nvSpPr>
          <p:cNvPr id="8" name="Footer Placeholder 7"/>
          <p:cNvSpPr>
            <a:spLocks noGrp="1"/>
          </p:cNvSpPr>
          <p:nvPr>
            <p:ph type="ftr" sz="quarter" idx="11"/>
          </p:nvPr>
        </p:nvSpPr>
        <p:spPr/>
        <p:txBody>
          <a:bodyPr/>
          <a:lstStyle/>
          <a:p>
            <a:endParaRPr lang="en-TH"/>
          </a:p>
        </p:txBody>
      </p:sp>
      <p:sp>
        <p:nvSpPr>
          <p:cNvPr id="9" name="Slide Number Placeholder 8"/>
          <p:cNvSpPr>
            <a:spLocks noGrp="1"/>
          </p:cNvSpPr>
          <p:nvPr>
            <p:ph type="sldNum" sz="quarter" idx="12"/>
          </p:nvPr>
        </p:nvSpPr>
        <p:spPr/>
        <p:txBody>
          <a:bodyPr/>
          <a:lstStyle/>
          <a:p>
            <a:fld id="{05A5AB4F-DD95-7E43-A92B-2F5E642AD61C}" type="slidenum">
              <a:rPr lang="en-TH" smtClean="0"/>
              <a:t>‹#›</a:t>
            </a:fld>
            <a:endParaRPr lang="en-TH"/>
          </a:p>
        </p:txBody>
      </p:sp>
    </p:spTree>
    <p:extLst>
      <p:ext uri="{BB962C8B-B14F-4D97-AF65-F5344CB8AC3E}">
        <p14:creationId xmlns:p14="http://schemas.microsoft.com/office/powerpoint/2010/main" val="195037219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DEC471B-C048-5242-BBEC-69F2209E859C}" type="datetimeFigureOut">
              <a:rPr lang="en-TH" smtClean="0"/>
              <a:t>01/09/2026</a:t>
            </a:fld>
            <a:endParaRPr lang="en-TH"/>
          </a:p>
        </p:txBody>
      </p:sp>
      <p:sp>
        <p:nvSpPr>
          <p:cNvPr id="8" name="Footer Placeholder 7"/>
          <p:cNvSpPr>
            <a:spLocks noGrp="1"/>
          </p:cNvSpPr>
          <p:nvPr>
            <p:ph type="ftr" sz="quarter" idx="11"/>
          </p:nvPr>
        </p:nvSpPr>
        <p:spPr/>
        <p:txBody>
          <a:bodyPr/>
          <a:lstStyle/>
          <a:p>
            <a:endParaRPr lang="en-TH"/>
          </a:p>
        </p:txBody>
      </p:sp>
      <p:sp>
        <p:nvSpPr>
          <p:cNvPr id="9" name="Slide Number Placeholder 8"/>
          <p:cNvSpPr>
            <a:spLocks noGrp="1"/>
          </p:cNvSpPr>
          <p:nvPr>
            <p:ph type="sldNum" sz="quarter" idx="12"/>
          </p:nvPr>
        </p:nvSpPr>
        <p:spPr/>
        <p:txBody>
          <a:bodyPr/>
          <a:lstStyle/>
          <a:p>
            <a:fld id="{05A5AB4F-DD95-7E43-A92B-2F5E642AD61C}" type="slidenum">
              <a:rPr lang="en-TH" smtClean="0"/>
              <a:t>‹#›</a:t>
            </a:fld>
            <a:endParaRPr lang="en-TH"/>
          </a:p>
        </p:txBody>
      </p:sp>
    </p:spTree>
    <p:extLst>
      <p:ext uri="{BB962C8B-B14F-4D97-AF65-F5344CB8AC3E}">
        <p14:creationId xmlns:p14="http://schemas.microsoft.com/office/powerpoint/2010/main" val="3738532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DEC471B-C048-5242-BBEC-69F2209E859C}" type="datetimeFigureOut">
              <a:rPr lang="en-TH" smtClean="0"/>
              <a:t>01/09/2026</a:t>
            </a:fld>
            <a:endParaRPr lang="en-TH"/>
          </a:p>
        </p:txBody>
      </p:sp>
      <p:sp>
        <p:nvSpPr>
          <p:cNvPr id="8" name="Footer Placeholder 7"/>
          <p:cNvSpPr>
            <a:spLocks noGrp="1"/>
          </p:cNvSpPr>
          <p:nvPr>
            <p:ph type="ftr" sz="quarter" idx="11"/>
          </p:nvPr>
        </p:nvSpPr>
        <p:spPr/>
        <p:txBody>
          <a:bodyPr/>
          <a:lstStyle/>
          <a:p>
            <a:endParaRPr lang="en-TH"/>
          </a:p>
        </p:txBody>
      </p:sp>
      <p:sp>
        <p:nvSpPr>
          <p:cNvPr id="9" name="Slide Number Placeholder 8"/>
          <p:cNvSpPr>
            <a:spLocks noGrp="1"/>
          </p:cNvSpPr>
          <p:nvPr>
            <p:ph type="sldNum" sz="quarter" idx="12"/>
          </p:nvPr>
        </p:nvSpPr>
        <p:spPr/>
        <p:txBody>
          <a:bodyPr/>
          <a:lstStyle/>
          <a:p>
            <a:fld id="{05A5AB4F-DD95-7E43-A92B-2F5E642AD61C}" type="slidenum">
              <a:rPr lang="en-TH" smtClean="0"/>
              <a:t>‹#›</a:t>
            </a:fld>
            <a:endParaRPr lang="en-TH"/>
          </a:p>
        </p:txBody>
      </p:sp>
    </p:spTree>
    <p:extLst>
      <p:ext uri="{BB962C8B-B14F-4D97-AF65-F5344CB8AC3E}">
        <p14:creationId xmlns:p14="http://schemas.microsoft.com/office/powerpoint/2010/main" val="3868243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F800446-8340-5845-A8BD-C8F7085C7ECF}"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D6AD3-2B27-BC4B-A87F-9DB861A5D786}" type="slidenum">
              <a:rPr lang="en-US" smtClean="0"/>
              <a:t>‹#›</a:t>
            </a:fld>
            <a:endParaRPr lang="en-US"/>
          </a:p>
        </p:txBody>
      </p:sp>
    </p:spTree>
    <p:extLst>
      <p:ext uri="{BB962C8B-B14F-4D97-AF65-F5344CB8AC3E}">
        <p14:creationId xmlns:p14="http://schemas.microsoft.com/office/powerpoint/2010/main" val="42224967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microsoft.com/office/2007/relationships/hdphoto" Target="../media/hdphoto1.wdp"/></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5.xml"/><Relationship Id="rId1" Type="http://schemas.openxmlformats.org/officeDocument/2006/relationships/slideLayout" Target="../slideLayouts/slideLayout6.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DEC471B-C048-5242-BBEC-69F2209E859C}" type="datetimeFigureOut">
              <a:rPr lang="en-TH" smtClean="0"/>
              <a:t>01/09/2026</a:t>
            </a:fld>
            <a:endParaRPr lang="en-TH"/>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TH"/>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05A5AB4F-DD95-7E43-A92B-2F5E642AD61C}" type="slidenum">
              <a:rPr lang="en-TH" smtClean="0"/>
              <a:t>‹#›</a:t>
            </a:fld>
            <a:endParaRPr lang="en-TH"/>
          </a:p>
        </p:txBody>
      </p:sp>
    </p:spTree>
    <p:extLst>
      <p:ext uri="{BB962C8B-B14F-4D97-AF65-F5344CB8AC3E}">
        <p14:creationId xmlns:p14="http://schemas.microsoft.com/office/powerpoint/2010/main" val="1217785349"/>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914400" rtl="0" eaLnBrk="1" latinLnBrk="0" hangingPunct="1">
        <a:lnSpc>
          <a:spcPct val="90000"/>
        </a:lnSpc>
        <a:spcBef>
          <a:spcPct val="0"/>
        </a:spcBef>
        <a:buNone/>
        <a:defRPr sz="5400" kern="1200" cap="all" baseline="0">
          <a:blipFill>
            <a:blip r:embed="rId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D8644A-17F4-BB45-A644-4590A3E9EA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TH"/>
          </a:p>
        </p:txBody>
      </p:sp>
      <p:sp>
        <p:nvSpPr>
          <p:cNvPr id="3" name="Text Placeholder 2">
            <a:extLst>
              <a:ext uri="{FF2B5EF4-FFF2-40B4-BE49-F238E27FC236}">
                <a16:creationId xmlns:a16="http://schemas.microsoft.com/office/drawing/2014/main" id="{5909A320-A598-604B-A4C8-876D5D2BC8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H"/>
          </a:p>
        </p:txBody>
      </p:sp>
      <p:sp>
        <p:nvSpPr>
          <p:cNvPr id="4" name="Date Placeholder 3">
            <a:extLst>
              <a:ext uri="{FF2B5EF4-FFF2-40B4-BE49-F238E27FC236}">
                <a16:creationId xmlns:a16="http://schemas.microsoft.com/office/drawing/2014/main" id="{6EB58D19-C02A-754B-95C6-374F34AC9D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EC471B-C048-5242-BBEC-69F2209E859C}" type="datetimeFigureOut">
              <a:rPr lang="en-TH" smtClean="0"/>
              <a:t>01/09/2026</a:t>
            </a:fld>
            <a:endParaRPr lang="en-TH"/>
          </a:p>
        </p:txBody>
      </p:sp>
      <p:sp>
        <p:nvSpPr>
          <p:cNvPr id="5" name="Footer Placeholder 4">
            <a:extLst>
              <a:ext uri="{FF2B5EF4-FFF2-40B4-BE49-F238E27FC236}">
                <a16:creationId xmlns:a16="http://schemas.microsoft.com/office/drawing/2014/main" id="{6BB4EB81-77DC-8A4F-B8D7-830F50FAE9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TH"/>
          </a:p>
        </p:txBody>
      </p:sp>
      <p:sp>
        <p:nvSpPr>
          <p:cNvPr id="6" name="Slide Number Placeholder 5">
            <a:extLst>
              <a:ext uri="{FF2B5EF4-FFF2-40B4-BE49-F238E27FC236}">
                <a16:creationId xmlns:a16="http://schemas.microsoft.com/office/drawing/2014/main" id="{FAB75CCD-8ED4-7048-A07D-E8BF6D5743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5AB4F-DD95-7E43-A92B-2F5E642AD61C}" type="slidenum">
              <a:rPr lang="en-TH" smtClean="0"/>
              <a:t>‹#›</a:t>
            </a:fld>
            <a:endParaRPr lang="en-TH"/>
          </a:p>
        </p:txBody>
      </p:sp>
    </p:spTree>
    <p:extLst>
      <p:ext uri="{BB962C8B-B14F-4D97-AF65-F5344CB8AC3E}">
        <p14:creationId xmlns:p14="http://schemas.microsoft.com/office/powerpoint/2010/main" val="1296802545"/>
      </p:ext>
    </p:extLst>
  </p:cSld>
  <p:clrMap bg1="lt1" tx1="dk1" bg2="lt2" tx2="dk2" accent1="accent1" accent2="accent2" accent3="accent3" accent4="accent4" accent5="accent5" accent6="accent6" hlink="hlink" folHlink="folHlink"/>
  <p:sldLayoutIdLst>
    <p:sldLayoutId id="214748372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T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6DEC471B-C048-5242-BBEC-69F2209E859C}" type="datetimeFigureOut">
              <a:rPr lang="en-TH" smtClean="0"/>
              <a:t>01/09/2026</a:t>
            </a:fld>
            <a:endParaRPr lang="en-TH"/>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TH"/>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05A5AB4F-DD95-7E43-A92B-2F5E642AD61C}" type="slidenum">
              <a:rPr lang="en-TH" smtClean="0"/>
              <a:t>‹#›</a:t>
            </a:fld>
            <a:endParaRPr lang="en-TH"/>
          </a:p>
        </p:txBody>
      </p:sp>
    </p:spTree>
    <p:extLst>
      <p:ext uri="{BB962C8B-B14F-4D97-AF65-F5344CB8AC3E}">
        <p14:creationId xmlns:p14="http://schemas.microsoft.com/office/powerpoint/2010/main" val="4100814652"/>
      </p:ext>
    </p:extLst>
  </p:cSld>
  <p:clrMap bg1="lt1" tx1="dk1" bg2="lt2" tx2="dk2" accent1="accent1" accent2="accent2" accent3="accent3" accent4="accent4" accent5="accent5" accent6="accent6" hlink="hlink" folHlink="folHlink"/>
  <p:sldLayoutIdLst>
    <p:sldLayoutId id="2147483734" r:id="rId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6DEC471B-C048-5242-BBEC-69F2209E859C}" type="datetimeFigureOut">
              <a:rPr lang="en-TH" smtClean="0"/>
              <a:t>01/09/2026</a:t>
            </a:fld>
            <a:endParaRPr lang="en-TH"/>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TH"/>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05A5AB4F-DD95-7E43-A92B-2F5E642AD61C}" type="slidenum">
              <a:rPr lang="en-TH" smtClean="0"/>
              <a:t>‹#›</a:t>
            </a:fld>
            <a:endParaRPr lang="en-TH"/>
          </a:p>
        </p:txBody>
      </p:sp>
    </p:spTree>
    <p:extLst>
      <p:ext uri="{BB962C8B-B14F-4D97-AF65-F5344CB8AC3E}">
        <p14:creationId xmlns:p14="http://schemas.microsoft.com/office/powerpoint/2010/main" val="410326407"/>
      </p:ext>
    </p:extLst>
  </p:cSld>
  <p:clrMap bg1="lt1" tx1="dk1" bg2="lt2" tx2="dk2" accent1="accent1" accent2="accent2" accent3="accent3" accent4="accent4" accent5="accent5" accent6="accent6" hlink="hlink" folHlink="folHlink"/>
  <p:sldLayoutIdLst>
    <p:sldLayoutId id="2147483745" r:id="rId1"/>
    <p:sldLayoutId id="2147483746" r:id="rId2"/>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3">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6DEC471B-C048-5242-BBEC-69F2209E859C}" type="datetimeFigureOut">
              <a:rPr lang="en-TH" smtClean="0"/>
              <a:t>01/09/2026</a:t>
            </a:fld>
            <a:endParaRPr lang="en-TH"/>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TH"/>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5A5AB4F-DD95-7E43-A92B-2F5E642AD61C}" type="slidenum">
              <a:rPr lang="en-TH" smtClean="0"/>
              <a:t>‹#›</a:t>
            </a:fld>
            <a:endParaRPr lang="en-TH"/>
          </a:p>
        </p:txBody>
      </p:sp>
    </p:spTree>
    <p:extLst>
      <p:ext uri="{BB962C8B-B14F-4D97-AF65-F5344CB8AC3E}">
        <p14:creationId xmlns:p14="http://schemas.microsoft.com/office/powerpoint/2010/main" val="2863656323"/>
      </p:ext>
    </p:extLst>
  </p:cSld>
  <p:clrMap bg1="lt1" tx1="dk1" bg2="lt2" tx2="dk2" accent1="accent1" accent2="accent2" accent3="accent3" accent4="accent4" accent5="accent5" accent6="accent6" hlink="hlink" folHlink="folHlink"/>
  <p:sldLayoutIdLst>
    <p:sldLayoutId id="2147483774" r:id="rId1"/>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CF800446-8340-5845-A8BD-C8F7085C7ECF}" type="datetimeFigureOut">
              <a:rPr lang="en-US" smtClean="0"/>
              <a:t>1/9/2026</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C9DD6AD3-2B27-BC4B-A87F-9DB861A5D786}"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4249721454"/>
      </p:ext>
    </p:extLst>
  </p:cSld>
  <p:clrMap bg1="lt1" tx1="dk1" bg2="lt2" tx2="dk2" accent1="accent1" accent2="accent2" accent3="accent3" accent4="accent4" accent5="accent5" accent6="accent6" hlink="hlink" folHlink="folHlink"/>
  <p:sldLayoutIdLst>
    <p:sldLayoutId id="2147483777" r:id="rId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biblegateway.com/passage/?search=Matthew%206%3A19-34&amp;version=ESV#fen-ESV-23310c"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13056-2A81-2C45-8451-2F9017738B6E}"/>
              </a:ext>
            </a:extLst>
          </p:cNvPr>
          <p:cNvSpPr>
            <a:spLocks noGrp="1"/>
          </p:cNvSpPr>
          <p:nvPr>
            <p:ph type="ctrTitle"/>
          </p:nvPr>
        </p:nvSpPr>
        <p:spPr/>
        <p:txBody>
          <a:bodyPr/>
          <a:lstStyle/>
          <a:p>
            <a:pPr algn="ctr"/>
            <a:r>
              <a:rPr lang="en-US" sz="12000" dirty="0"/>
              <a:t>A Kingdom-first people</a:t>
            </a:r>
            <a:endParaRPr lang="en-TH" sz="12000" dirty="0"/>
          </a:p>
        </p:txBody>
      </p:sp>
      <p:sp>
        <p:nvSpPr>
          <p:cNvPr id="4" name="Subtitle 2">
            <a:extLst>
              <a:ext uri="{FF2B5EF4-FFF2-40B4-BE49-F238E27FC236}">
                <a16:creationId xmlns:a16="http://schemas.microsoft.com/office/drawing/2014/main" id="{00B4A0FA-5DD8-4B44-A501-13D95E9303D2}"/>
              </a:ext>
            </a:extLst>
          </p:cNvPr>
          <p:cNvSpPr txBox="1">
            <a:spLocks/>
          </p:cNvSpPr>
          <p:nvPr/>
        </p:nvSpPr>
        <p:spPr>
          <a:xfrm>
            <a:off x="1974999" y="4451744"/>
            <a:ext cx="7891272" cy="106984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sz="2200" kern="1200">
                <a:solidFill>
                  <a:schemeClr val="tx1"/>
                </a:solidFill>
                <a:latin typeface="+mn-lt"/>
                <a:ea typeface="+mn-ea"/>
                <a:cs typeface="+mn-cs"/>
              </a:defRPr>
            </a:lvl1pPr>
            <a:lvl2pPr marL="4572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800" kern="1200">
                <a:solidFill>
                  <a:schemeClr val="tx1"/>
                </a:solidFill>
                <a:latin typeface="+mn-lt"/>
                <a:ea typeface="+mn-ea"/>
                <a:cs typeface="+mn-cs"/>
              </a:defRPr>
            </a:lvl2pPr>
            <a:lvl3pPr marL="9144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400" kern="1200">
                <a:solidFill>
                  <a:schemeClr val="tx1"/>
                </a:solidFill>
                <a:latin typeface="+mn-lt"/>
                <a:ea typeface="+mn-ea"/>
                <a:cs typeface="+mn-cs"/>
              </a:defRPr>
            </a:lvl3pPr>
            <a:lvl4pPr marL="13716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4pPr>
            <a:lvl5pPr marL="18288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5pPr>
            <a:lvl6pPr marL="22860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6pPr>
            <a:lvl7pPr marL="27432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7pPr>
            <a:lvl8pPr marL="32004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8pPr>
            <a:lvl9pPr marL="36576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9pPr>
          </a:lstStyle>
          <a:p>
            <a:pPr algn="ctr"/>
            <a:r>
              <a:rPr lang="en-TH" sz="4000" b="1" dirty="0"/>
              <a:t>Matthew 6:1</a:t>
            </a:r>
            <a:r>
              <a:rPr lang="en-US" sz="4000" b="1" dirty="0"/>
              <a:t>9</a:t>
            </a:r>
            <a:r>
              <a:rPr lang="en-TH" sz="4000" b="1" dirty="0"/>
              <a:t>-</a:t>
            </a:r>
            <a:r>
              <a:rPr lang="en-US" sz="4000" b="1" dirty="0"/>
              <a:t>3</a:t>
            </a:r>
            <a:r>
              <a:rPr lang="en-TH" sz="4000" b="1" dirty="0"/>
              <a:t>4</a:t>
            </a:r>
          </a:p>
          <a:p>
            <a:pPr algn="ctr"/>
            <a:r>
              <a:rPr lang="en-US" sz="4000" b="1" dirty="0"/>
              <a:t>CIC</a:t>
            </a:r>
            <a:r>
              <a:rPr lang="en-TH" sz="4000" b="1" dirty="0"/>
              <a:t> Sunday 1</a:t>
            </a:r>
            <a:r>
              <a:rPr lang="en-US" sz="4000" b="1" dirty="0"/>
              <a:t>0</a:t>
            </a:r>
            <a:r>
              <a:rPr lang="en-TH" sz="4000" b="1" dirty="0"/>
              <a:t>th </a:t>
            </a:r>
            <a:r>
              <a:rPr lang="en-US" sz="4000" b="1" dirty="0"/>
              <a:t>January</a:t>
            </a:r>
            <a:r>
              <a:rPr lang="en-TH" sz="4000" b="1" dirty="0"/>
              <a:t> 202</a:t>
            </a:r>
            <a:r>
              <a:rPr lang="en-US" sz="4000" b="1" dirty="0"/>
              <a:t>6</a:t>
            </a:r>
            <a:endParaRPr lang="en-TH" sz="4000" b="1" dirty="0"/>
          </a:p>
        </p:txBody>
      </p:sp>
    </p:spTree>
    <p:extLst>
      <p:ext uri="{BB962C8B-B14F-4D97-AF65-F5344CB8AC3E}">
        <p14:creationId xmlns:p14="http://schemas.microsoft.com/office/powerpoint/2010/main" val="1502669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499B7-0731-C03A-A95D-BE7E1DE9D6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554287-91C9-C136-F1F9-F6C454AC6DF7}"/>
              </a:ext>
            </a:extLst>
          </p:cNvPr>
          <p:cNvSpPr>
            <a:spLocks noGrp="1"/>
          </p:cNvSpPr>
          <p:nvPr>
            <p:ph type="title"/>
          </p:nvPr>
        </p:nvSpPr>
        <p:spPr>
          <a:xfrm>
            <a:off x="2231135" y="964692"/>
            <a:ext cx="8580299" cy="1188720"/>
          </a:xfrm>
        </p:spPr>
        <p:txBody>
          <a:bodyPr>
            <a:normAutofit/>
          </a:bodyPr>
          <a:lstStyle/>
          <a:p>
            <a:r>
              <a:rPr lang="en-TH" sz="3000" b="1"/>
              <a:t>Matthew </a:t>
            </a:r>
            <a:r>
              <a:rPr lang="en-US" sz="3000" b="1" dirty="0"/>
              <a:t>6:19-34</a:t>
            </a:r>
            <a:endParaRPr lang="en-TH" sz="3000" b="1" dirty="0"/>
          </a:p>
        </p:txBody>
      </p:sp>
      <p:sp>
        <p:nvSpPr>
          <p:cNvPr id="3" name="Content Placeholder 2">
            <a:extLst>
              <a:ext uri="{FF2B5EF4-FFF2-40B4-BE49-F238E27FC236}">
                <a16:creationId xmlns:a16="http://schemas.microsoft.com/office/drawing/2014/main" id="{FAA5CB0E-703D-713C-CC7D-40AD0B54F07B}"/>
              </a:ext>
            </a:extLst>
          </p:cNvPr>
          <p:cNvSpPr>
            <a:spLocks noGrp="1"/>
          </p:cNvSpPr>
          <p:nvPr>
            <p:ph idx="1"/>
          </p:nvPr>
        </p:nvSpPr>
        <p:spPr>
          <a:xfrm>
            <a:off x="1359766" y="2379861"/>
            <a:ext cx="9978794" cy="3101983"/>
          </a:xfrm>
        </p:spPr>
        <p:txBody>
          <a:bodyPr>
            <a:noAutofit/>
          </a:bodyPr>
          <a:lstStyle/>
          <a:p>
            <a:r>
              <a:rPr lang="en-US" sz="3000" b="1" dirty="0"/>
              <a:t>In previous passage, Jesus tells disciples not to be hypocritical. Performing our worship in front of others (vs 2, 5 and 16).  </a:t>
            </a:r>
          </a:p>
          <a:p>
            <a:r>
              <a:rPr lang="en-US" sz="3000" b="1" dirty="0"/>
              <a:t>Here, tells them not to follow the materialism of the pagans or godless, represented by Gentiles (vs 32).</a:t>
            </a:r>
          </a:p>
          <a:p>
            <a:endParaRPr lang="en-US" sz="2800" dirty="0"/>
          </a:p>
        </p:txBody>
      </p:sp>
    </p:spTree>
    <p:extLst>
      <p:ext uri="{BB962C8B-B14F-4D97-AF65-F5344CB8AC3E}">
        <p14:creationId xmlns:p14="http://schemas.microsoft.com/office/powerpoint/2010/main" val="965418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AC5D3-C80A-4EC5-333C-10F22BE005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6856C1-0229-F0F3-FACE-94330CD1893D}"/>
              </a:ext>
            </a:extLst>
          </p:cNvPr>
          <p:cNvSpPr>
            <a:spLocks noGrp="1"/>
          </p:cNvSpPr>
          <p:nvPr>
            <p:ph type="title"/>
          </p:nvPr>
        </p:nvSpPr>
        <p:spPr>
          <a:xfrm>
            <a:off x="2231135" y="964692"/>
            <a:ext cx="8580299" cy="1188720"/>
          </a:xfrm>
        </p:spPr>
        <p:txBody>
          <a:bodyPr>
            <a:normAutofit/>
          </a:bodyPr>
          <a:lstStyle/>
          <a:p>
            <a:r>
              <a:rPr lang="en-TH" sz="3000" b="1"/>
              <a:t>Matthew </a:t>
            </a:r>
            <a:r>
              <a:rPr lang="en-US" sz="3000" b="1" dirty="0"/>
              <a:t>6:19-34</a:t>
            </a:r>
            <a:endParaRPr lang="en-TH" sz="3000" b="1" dirty="0"/>
          </a:p>
        </p:txBody>
      </p:sp>
      <p:sp>
        <p:nvSpPr>
          <p:cNvPr id="3" name="Content Placeholder 2">
            <a:extLst>
              <a:ext uri="{FF2B5EF4-FFF2-40B4-BE49-F238E27FC236}">
                <a16:creationId xmlns:a16="http://schemas.microsoft.com/office/drawing/2014/main" id="{C8AC8116-3D21-CE08-1790-ED013D47C955}"/>
              </a:ext>
            </a:extLst>
          </p:cNvPr>
          <p:cNvSpPr>
            <a:spLocks noGrp="1"/>
          </p:cNvSpPr>
          <p:nvPr>
            <p:ph idx="1"/>
          </p:nvPr>
        </p:nvSpPr>
        <p:spPr>
          <a:xfrm>
            <a:off x="501041" y="2379861"/>
            <a:ext cx="11511419" cy="3101983"/>
          </a:xfrm>
        </p:spPr>
        <p:txBody>
          <a:bodyPr>
            <a:noAutofit/>
          </a:bodyPr>
          <a:lstStyle/>
          <a:p>
            <a:pPr marL="0" indent="0">
              <a:buNone/>
            </a:pPr>
            <a:endParaRPr lang="en-US" sz="2800" dirty="0"/>
          </a:p>
          <a:p>
            <a:pPr marL="0" indent="0" algn="ctr">
              <a:buNone/>
            </a:pPr>
            <a:r>
              <a:rPr lang="en-US" sz="4000" dirty="0">
                <a:solidFill>
                  <a:schemeClr val="tx1"/>
                </a:solidFill>
                <a:highlight>
                  <a:srgbClr val="FFFF00"/>
                </a:highlight>
              </a:rPr>
              <a:t>MAIN IDEA:  </a:t>
            </a:r>
          </a:p>
          <a:p>
            <a:pPr marL="0" indent="0" algn="ctr">
              <a:buNone/>
            </a:pPr>
            <a:r>
              <a:rPr lang="en-US" sz="4000" b="1" dirty="0"/>
              <a:t>We need to have a right vision of God’s kingdom that leads us to trust God’s provision.</a:t>
            </a:r>
            <a:r>
              <a:rPr lang="en-SG" sz="4000" b="1" dirty="0"/>
              <a:t> </a:t>
            </a:r>
            <a:endParaRPr lang="en-US" sz="4000" b="1" dirty="0"/>
          </a:p>
        </p:txBody>
      </p:sp>
    </p:spTree>
    <p:extLst>
      <p:ext uri="{BB962C8B-B14F-4D97-AF65-F5344CB8AC3E}">
        <p14:creationId xmlns:p14="http://schemas.microsoft.com/office/powerpoint/2010/main" val="172861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2" name="Picture 6" descr="150+ Tree Of Knowledge And Forbidden Fruit Stock Photos, Pictures &amp;  Royalty-Free Images - iStock">
            <a:extLst>
              <a:ext uri="{FF2B5EF4-FFF2-40B4-BE49-F238E27FC236}">
                <a16:creationId xmlns:a16="http://schemas.microsoft.com/office/drawing/2014/main" id="{0A705D5D-F839-9407-B49B-B84C3900AB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7216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Genesis 6:5-6">
            <a:extLst>
              <a:ext uri="{FF2B5EF4-FFF2-40B4-BE49-F238E27FC236}">
                <a16:creationId xmlns:a16="http://schemas.microsoft.com/office/drawing/2014/main" id="{9869217E-B1CF-1E6A-C4EA-44ED63C7B3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4450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E92106-99B3-0A4B-1834-3BC5B56A6D98}"/>
              </a:ext>
            </a:extLst>
          </p:cNvPr>
          <p:cNvSpPr>
            <a:spLocks noGrp="1"/>
          </p:cNvSpPr>
          <p:nvPr>
            <p:ph idx="1"/>
          </p:nvPr>
        </p:nvSpPr>
        <p:spPr>
          <a:xfrm>
            <a:off x="838200" y="997286"/>
            <a:ext cx="10515600" cy="4351338"/>
          </a:xfrm>
        </p:spPr>
        <p:txBody>
          <a:bodyPr/>
          <a:lstStyle/>
          <a:p>
            <a:pPr marL="0" indent="0">
              <a:buNone/>
            </a:pPr>
            <a:r>
              <a:rPr lang="en-SG" sz="3600" b="1" baseline="30000" dirty="0"/>
              <a:t>19 </a:t>
            </a:r>
            <a:r>
              <a:rPr lang="en-SG" sz="3600" dirty="0"/>
              <a:t>“Do not lay up for yourselves treasures on earth, where moth and rust destroy and where thieves break in and steal, </a:t>
            </a:r>
            <a:r>
              <a:rPr lang="en-SG" sz="3600" b="1" baseline="30000" dirty="0"/>
              <a:t>20 </a:t>
            </a:r>
            <a:r>
              <a:rPr lang="en-SG" sz="3600" dirty="0"/>
              <a:t>but lay up for yourselves treasures in heaven, where neither moth nor rust destroys and where thieves do not break in and steal. </a:t>
            </a:r>
            <a:r>
              <a:rPr lang="en-SG" sz="3600" b="1" baseline="30000" dirty="0"/>
              <a:t>21 </a:t>
            </a:r>
            <a:r>
              <a:rPr lang="en-SG" sz="3600" dirty="0"/>
              <a:t>For where your treasure is, there your heart will be also.</a:t>
            </a:r>
          </a:p>
          <a:p>
            <a:pPr marL="0" indent="0">
              <a:buNone/>
            </a:pPr>
            <a:endParaRPr lang="en-US" dirty="0"/>
          </a:p>
        </p:txBody>
      </p:sp>
    </p:spTree>
    <p:extLst>
      <p:ext uri="{BB962C8B-B14F-4D97-AF65-F5344CB8AC3E}">
        <p14:creationId xmlns:p14="http://schemas.microsoft.com/office/powerpoint/2010/main" val="2957019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F8B5B-DBBB-CF03-F09B-EE56F5912D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6A1959-BC99-848A-16FF-E9F520121CC9}"/>
              </a:ext>
            </a:extLst>
          </p:cNvPr>
          <p:cNvSpPr>
            <a:spLocks noGrp="1"/>
          </p:cNvSpPr>
          <p:nvPr>
            <p:ph type="title"/>
          </p:nvPr>
        </p:nvSpPr>
        <p:spPr>
          <a:xfrm>
            <a:off x="2231135" y="964692"/>
            <a:ext cx="8580299" cy="1188720"/>
          </a:xfrm>
        </p:spPr>
        <p:txBody>
          <a:bodyPr>
            <a:normAutofit/>
          </a:bodyPr>
          <a:lstStyle/>
          <a:p>
            <a:r>
              <a:rPr lang="en-TH" sz="3000" b="1"/>
              <a:t>Matthew </a:t>
            </a:r>
            <a:r>
              <a:rPr lang="en-US" sz="3000" b="1" dirty="0"/>
              <a:t>6:19-21</a:t>
            </a:r>
            <a:endParaRPr lang="en-TH" sz="3000" b="1" dirty="0"/>
          </a:p>
        </p:txBody>
      </p:sp>
      <p:sp>
        <p:nvSpPr>
          <p:cNvPr id="3" name="Content Placeholder 2">
            <a:extLst>
              <a:ext uri="{FF2B5EF4-FFF2-40B4-BE49-F238E27FC236}">
                <a16:creationId xmlns:a16="http://schemas.microsoft.com/office/drawing/2014/main" id="{2191FF4F-8F1A-1ACF-B748-303A18E562A5}"/>
              </a:ext>
            </a:extLst>
          </p:cNvPr>
          <p:cNvSpPr>
            <a:spLocks noGrp="1"/>
          </p:cNvSpPr>
          <p:nvPr>
            <p:ph idx="1"/>
          </p:nvPr>
        </p:nvSpPr>
        <p:spPr>
          <a:xfrm>
            <a:off x="1359766" y="2379861"/>
            <a:ext cx="9978794" cy="3101983"/>
          </a:xfrm>
        </p:spPr>
        <p:txBody>
          <a:bodyPr>
            <a:noAutofit/>
          </a:bodyPr>
          <a:lstStyle/>
          <a:p>
            <a:pPr marL="0" indent="0">
              <a:buNone/>
            </a:pPr>
            <a:r>
              <a:rPr lang="en-US" sz="3200" dirty="0"/>
              <a:t>How do we lay up treasures in heaven? By holding God as your greatest treasure. </a:t>
            </a:r>
          </a:p>
        </p:txBody>
      </p:sp>
    </p:spTree>
    <p:extLst>
      <p:ext uri="{BB962C8B-B14F-4D97-AF65-F5344CB8AC3E}">
        <p14:creationId xmlns:p14="http://schemas.microsoft.com/office/powerpoint/2010/main" val="3402463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8F517-2E71-1EC9-086D-8EA9001992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5616B7-6671-734A-5B56-3C1B7ABB73AA}"/>
              </a:ext>
            </a:extLst>
          </p:cNvPr>
          <p:cNvSpPr>
            <a:spLocks noGrp="1"/>
          </p:cNvSpPr>
          <p:nvPr>
            <p:ph idx="1"/>
          </p:nvPr>
        </p:nvSpPr>
        <p:spPr>
          <a:xfrm>
            <a:off x="838200" y="997286"/>
            <a:ext cx="10515600" cy="4351338"/>
          </a:xfrm>
        </p:spPr>
        <p:txBody>
          <a:bodyPr>
            <a:normAutofit/>
          </a:bodyPr>
          <a:lstStyle/>
          <a:p>
            <a:pPr marL="0" indent="0">
              <a:buNone/>
            </a:pPr>
            <a:r>
              <a:rPr lang="en-SG" sz="3200" b="1" baseline="30000" dirty="0"/>
              <a:t>22 </a:t>
            </a:r>
            <a:r>
              <a:rPr lang="en-SG" sz="3200" dirty="0"/>
              <a:t>“The eye is the lamp of the body. So, if your eye is healthy, your whole body will be full of light, </a:t>
            </a:r>
            <a:r>
              <a:rPr lang="en-SG" sz="3200" b="1" baseline="30000" dirty="0"/>
              <a:t>23 </a:t>
            </a:r>
            <a:r>
              <a:rPr lang="en-SG" sz="3200" dirty="0"/>
              <a:t>but if your eye is bad, your whole body will be full of darkness. If then the light in you is darkness, how great is the darkness!</a:t>
            </a:r>
          </a:p>
          <a:p>
            <a:pPr marL="0" indent="0">
              <a:buNone/>
            </a:pPr>
            <a:r>
              <a:rPr lang="en-SG" sz="3200" b="1" baseline="30000" dirty="0"/>
              <a:t>24 </a:t>
            </a:r>
            <a:r>
              <a:rPr lang="en-SG" sz="3200" dirty="0"/>
              <a:t>“No one can serve two masters, for either he will hate the one and love the other, or he will be devoted to the one and despise the other. You cannot serve God and money.</a:t>
            </a:r>
          </a:p>
          <a:p>
            <a:pPr marL="0" indent="0">
              <a:buNone/>
            </a:pPr>
            <a:endParaRPr lang="en-US" dirty="0"/>
          </a:p>
        </p:txBody>
      </p:sp>
    </p:spTree>
    <p:extLst>
      <p:ext uri="{BB962C8B-B14F-4D97-AF65-F5344CB8AC3E}">
        <p14:creationId xmlns:p14="http://schemas.microsoft.com/office/powerpoint/2010/main" val="1444613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7170" name="Picture 2" descr="1 Timothy 6:10 - Bible verse (ESV) - DailyVerses.net">
            <a:extLst>
              <a:ext uri="{FF2B5EF4-FFF2-40B4-BE49-F238E27FC236}">
                <a16:creationId xmlns:a16="http://schemas.microsoft.com/office/drawing/2014/main" id="{77B3BBDC-A4B4-DE99-E1CC-B1DBFFE81F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8125"/>
            <a:ext cx="12192000" cy="6380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3748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6F782-795A-B451-0E3A-941B33DDD1D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D892DA-A558-E454-F9C3-CF39052FD25B}"/>
              </a:ext>
            </a:extLst>
          </p:cNvPr>
          <p:cNvSpPr>
            <a:spLocks noGrp="1"/>
          </p:cNvSpPr>
          <p:nvPr>
            <p:ph idx="1"/>
          </p:nvPr>
        </p:nvSpPr>
        <p:spPr>
          <a:xfrm>
            <a:off x="838200" y="997286"/>
            <a:ext cx="10515600" cy="4351338"/>
          </a:xfrm>
        </p:spPr>
        <p:txBody>
          <a:bodyPr>
            <a:normAutofit/>
          </a:bodyPr>
          <a:lstStyle/>
          <a:p>
            <a:pPr marL="0" indent="0">
              <a:buNone/>
            </a:pPr>
            <a:r>
              <a:rPr lang="en-SG" sz="3200" b="1" baseline="30000" dirty="0"/>
              <a:t>22 </a:t>
            </a:r>
            <a:r>
              <a:rPr lang="en-SG" sz="3200" dirty="0"/>
              <a:t>“The eye is the lamp of the body. So, if your eye is healthy, your whole body will be full of light, </a:t>
            </a:r>
            <a:r>
              <a:rPr lang="en-SG" sz="3200" b="1" baseline="30000" dirty="0"/>
              <a:t>23 </a:t>
            </a:r>
            <a:r>
              <a:rPr lang="en-SG" sz="3200" dirty="0"/>
              <a:t>but if your eye is bad, your whole body will be full of darkness. If then the light in you is darkness, how great is the darkness!</a:t>
            </a:r>
          </a:p>
          <a:p>
            <a:pPr marL="0" indent="0">
              <a:buNone/>
            </a:pPr>
            <a:r>
              <a:rPr lang="en-SG" sz="3200" b="1" baseline="30000" dirty="0"/>
              <a:t>24 </a:t>
            </a:r>
            <a:r>
              <a:rPr lang="en-SG" sz="3200" dirty="0"/>
              <a:t>“No one can serve two masters, for either he will hate the one and love the other, or he will be devoted to the one and despise the other. You cannot serve God and money.</a:t>
            </a:r>
          </a:p>
          <a:p>
            <a:pPr marL="0" indent="0">
              <a:buNone/>
            </a:pPr>
            <a:endParaRPr lang="en-US" dirty="0"/>
          </a:p>
        </p:txBody>
      </p:sp>
    </p:spTree>
    <p:extLst>
      <p:ext uri="{BB962C8B-B14F-4D97-AF65-F5344CB8AC3E}">
        <p14:creationId xmlns:p14="http://schemas.microsoft.com/office/powerpoint/2010/main" val="4056048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434BD7F-4BD6-9924-3562-9D670490B1F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479515" y="-25702"/>
            <a:ext cx="1712486" cy="2567926"/>
          </a:xfrm>
          <a:prstGeom prst="rect">
            <a:avLst/>
          </a:prstGeom>
        </p:spPr>
      </p:pic>
      <p:sp>
        <p:nvSpPr>
          <p:cNvPr id="2" name="Title 1">
            <a:extLst>
              <a:ext uri="{FF2B5EF4-FFF2-40B4-BE49-F238E27FC236}">
                <a16:creationId xmlns:a16="http://schemas.microsoft.com/office/drawing/2014/main" id="{CE5B93EF-EC8F-B79B-8EF6-3CFE5D98B217}"/>
              </a:ext>
            </a:extLst>
          </p:cNvPr>
          <p:cNvSpPr>
            <a:spLocks noGrp="1"/>
          </p:cNvSpPr>
          <p:nvPr>
            <p:ph type="title"/>
          </p:nvPr>
        </p:nvSpPr>
        <p:spPr/>
        <p:txBody>
          <a:bodyPr>
            <a:normAutofit/>
          </a:bodyPr>
          <a:lstStyle/>
          <a:p>
            <a:r>
              <a:rPr lang="en-US" sz="6000" b="1" dirty="0">
                <a:latin typeface="Chalkboard SE" panose="03050602040202020205" pitchFamily="66" charset="77"/>
              </a:rPr>
              <a:t>John Stott</a:t>
            </a:r>
          </a:p>
        </p:txBody>
      </p:sp>
      <p:sp>
        <p:nvSpPr>
          <p:cNvPr id="3" name="Content Placeholder 2">
            <a:extLst>
              <a:ext uri="{FF2B5EF4-FFF2-40B4-BE49-F238E27FC236}">
                <a16:creationId xmlns:a16="http://schemas.microsoft.com/office/drawing/2014/main" id="{7201E94D-30AA-2D57-A07B-7E2BE13B825E}"/>
              </a:ext>
            </a:extLst>
          </p:cNvPr>
          <p:cNvSpPr>
            <a:spLocks noGrp="1"/>
          </p:cNvSpPr>
          <p:nvPr>
            <p:ph idx="1"/>
          </p:nvPr>
        </p:nvSpPr>
        <p:spPr>
          <a:xfrm>
            <a:off x="1105111" y="2707711"/>
            <a:ext cx="10415586" cy="3581400"/>
          </a:xfrm>
        </p:spPr>
        <p:txBody>
          <a:bodyPr>
            <a:noAutofit/>
          </a:bodyPr>
          <a:lstStyle/>
          <a:p>
            <a:pPr marL="0" indent="0" algn="just">
              <a:buNone/>
            </a:pPr>
            <a:r>
              <a:rPr lang="en-US" sz="4000" b="1" dirty="0">
                <a:latin typeface="Chalkboard SE" panose="03050602040202020205" pitchFamily="66" charset="77"/>
              </a:rPr>
              <a:t>”God can only be served with an entire and exclusive devotion. This is simply because he is God: “I am the Lord, that is my name; my glory I give to no other.” (Isaiah 42:8:48:11).” </a:t>
            </a:r>
          </a:p>
          <a:p>
            <a:pPr marL="0" indent="0" algn="just">
              <a:buNone/>
            </a:pPr>
            <a:r>
              <a:rPr lang="en-US" sz="1800" b="1" dirty="0">
                <a:latin typeface="Chalkboard SE" panose="03050602040202020205" pitchFamily="66" charset="77"/>
              </a:rPr>
              <a:t>John R. W. Stott, </a:t>
            </a:r>
            <a:r>
              <a:rPr lang="en-US" sz="1800" b="1" i="1" dirty="0">
                <a:latin typeface="Chalkboard SE" panose="03050602040202020205" pitchFamily="66" charset="77"/>
              </a:rPr>
              <a:t>The Message of the Sermon on the Mount</a:t>
            </a:r>
            <a:r>
              <a:rPr lang="en-US" sz="1800" b="1" dirty="0">
                <a:latin typeface="Chalkboard SE" panose="03050602040202020205" pitchFamily="66" charset="77"/>
              </a:rPr>
              <a:t>, (Leicester: InterVarsity, 1978), page 158-159</a:t>
            </a:r>
          </a:p>
        </p:txBody>
      </p:sp>
    </p:spTree>
    <p:extLst>
      <p:ext uri="{BB962C8B-B14F-4D97-AF65-F5344CB8AC3E}">
        <p14:creationId xmlns:p14="http://schemas.microsoft.com/office/powerpoint/2010/main" val="331126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240,400+ Man Finding Something Stock Photos, Pictures &amp; Royalty-Free Images  - iStock">
            <a:extLst>
              <a:ext uri="{FF2B5EF4-FFF2-40B4-BE49-F238E27FC236}">
                <a16:creationId xmlns:a16="http://schemas.microsoft.com/office/drawing/2014/main" id="{4DA35E9C-A19F-5516-AE3F-320F62A998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0095" y="26297"/>
            <a:ext cx="10247555" cy="68317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5525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FBC27-BA08-6943-152D-8E12FC83215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193FB7-405A-A138-6F33-0C79D3D61EA2}"/>
              </a:ext>
            </a:extLst>
          </p:cNvPr>
          <p:cNvSpPr>
            <a:spLocks noGrp="1"/>
          </p:cNvSpPr>
          <p:nvPr>
            <p:ph idx="1"/>
          </p:nvPr>
        </p:nvSpPr>
        <p:spPr>
          <a:xfrm>
            <a:off x="441065" y="387275"/>
            <a:ext cx="11112648" cy="6981713"/>
          </a:xfrm>
        </p:spPr>
        <p:txBody>
          <a:bodyPr>
            <a:normAutofit fontScale="92500" lnSpcReduction="10000"/>
          </a:bodyPr>
          <a:lstStyle/>
          <a:p>
            <a:pPr>
              <a:buNone/>
            </a:pPr>
            <a:r>
              <a:rPr lang="en-SG" sz="4300" b="1" baseline="30000" dirty="0">
                <a:solidFill>
                  <a:srgbClr val="000000"/>
                </a:solidFill>
                <a:effectLst/>
                <a:ea typeface="Times New Roman" panose="02020603050405020304" pitchFamily="18" charset="0"/>
                <a:cs typeface="Angsana New" panose="02020603050405020304" pitchFamily="18" charset="-34"/>
              </a:rPr>
              <a:t>25 </a:t>
            </a:r>
            <a:r>
              <a:rPr lang="en-SG" sz="4300" dirty="0">
                <a:solidFill>
                  <a:srgbClr val="000000"/>
                </a:solidFill>
                <a:effectLst/>
                <a:ea typeface="Times New Roman" panose="02020603050405020304" pitchFamily="18" charset="0"/>
                <a:cs typeface="Angsana New" panose="02020603050405020304" pitchFamily="18" charset="-34"/>
              </a:rPr>
              <a:t>“Therefore I tell you, do not be anxious about your life, what you will eat or what you will drink, nor about your body, what you will put on. Is not life more than food, and the body more than clothing? </a:t>
            </a:r>
            <a:r>
              <a:rPr lang="en-SG" sz="4300" b="1" baseline="30000" dirty="0">
                <a:solidFill>
                  <a:srgbClr val="000000"/>
                </a:solidFill>
                <a:effectLst/>
                <a:ea typeface="Times New Roman" panose="02020603050405020304" pitchFamily="18" charset="0"/>
                <a:cs typeface="Angsana New" panose="02020603050405020304" pitchFamily="18" charset="-34"/>
              </a:rPr>
              <a:t>26 </a:t>
            </a:r>
            <a:r>
              <a:rPr lang="en-SG" sz="4300" dirty="0">
                <a:solidFill>
                  <a:srgbClr val="000000"/>
                </a:solidFill>
                <a:effectLst/>
                <a:ea typeface="Times New Roman" panose="02020603050405020304" pitchFamily="18" charset="0"/>
                <a:cs typeface="Angsana New" panose="02020603050405020304" pitchFamily="18" charset="-34"/>
              </a:rPr>
              <a:t>Look at the birds of the air: they neither sow nor reap nor gather into barns, and yet your heavenly Father feeds them. Are you not of more value than they? </a:t>
            </a:r>
            <a:r>
              <a:rPr lang="en-SG" sz="4300" b="1" baseline="30000" dirty="0">
                <a:solidFill>
                  <a:srgbClr val="000000"/>
                </a:solidFill>
                <a:effectLst/>
                <a:ea typeface="Times New Roman" panose="02020603050405020304" pitchFamily="18" charset="0"/>
                <a:cs typeface="Angsana New" panose="02020603050405020304" pitchFamily="18" charset="-34"/>
              </a:rPr>
              <a:t>27 </a:t>
            </a:r>
            <a:r>
              <a:rPr lang="en-SG" sz="4300" dirty="0">
                <a:solidFill>
                  <a:srgbClr val="000000"/>
                </a:solidFill>
                <a:effectLst/>
                <a:ea typeface="Times New Roman" panose="02020603050405020304" pitchFamily="18" charset="0"/>
                <a:cs typeface="Angsana New" panose="02020603050405020304" pitchFamily="18" charset="-34"/>
              </a:rPr>
              <a:t>And which of you by being anxious can add a single hour to his span of life?</a:t>
            </a:r>
            <a:r>
              <a:rPr lang="en-SG" sz="4300" baseline="30000" dirty="0">
                <a:solidFill>
                  <a:srgbClr val="000000"/>
                </a:solidFill>
                <a:effectLst/>
                <a:ea typeface="Times New Roman" panose="02020603050405020304" pitchFamily="18" charset="0"/>
                <a:cs typeface="Angsana New" panose="02020603050405020304" pitchFamily="18" charset="-34"/>
              </a:rPr>
              <a:t>[</a:t>
            </a:r>
            <a:r>
              <a:rPr lang="en-SG" sz="4300" baseline="30000" dirty="0">
                <a:solidFill>
                  <a:srgbClr val="4A4A4A"/>
                </a:solidFill>
                <a:effectLst/>
                <a:ea typeface="Times New Roman" panose="02020603050405020304" pitchFamily="18" charset="0"/>
                <a:cs typeface="Angsana New" panose="02020603050405020304" pitchFamily="18" charset="-34"/>
                <a:hlinkClick r:id="rId2" tooltip="See footnote c"/>
              </a:rPr>
              <a:t>c</a:t>
            </a:r>
            <a:r>
              <a:rPr lang="en-SG" sz="4300" baseline="30000" dirty="0">
                <a:solidFill>
                  <a:srgbClr val="000000"/>
                </a:solidFill>
                <a:effectLst/>
                <a:ea typeface="Times New Roman" panose="02020603050405020304" pitchFamily="18" charset="0"/>
                <a:cs typeface="Angsana New" panose="02020603050405020304" pitchFamily="18" charset="-34"/>
              </a:rPr>
              <a:t>]</a:t>
            </a:r>
            <a:r>
              <a:rPr lang="en-SG" sz="4300" dirty="0">
                <a:solidFill>
                  <a:srgbClr val="000000"/>
                </a:solidFill>
                <a:effectLst/>
                <a:ea typeface="Times New Roman" panose="02020603050405020304" pitchFamily="18" charset="0"/>
                <a:cs typeface="Angsana New" panose="02020603050405020304" pitchFamily="18" charset="-34"/>
              </a:rPr>
              <a:t> </a:t>
            </a:r>
            <a:r>
              <a:rPr lang="en-SG" sz="4300" b="1" baseline="30000" dirty="0">
                <a:solidFill>
                  <a:srgbClr val="000000"/>
                </a:solidFill>
                <a:effectLst/>
                <a:ea typeface="Times New Roman" panose="02020603050405020304" pitchFamily="18" charset="0"/>
                <a:cs typeface="Angsana New" panose="02020603050405020304" pitchFamily="18" charset="-34"/>
              </a:rPr>
              <a:t>28 </a:t>
            </a:r>
            <a:r>
              <a:rPr lang="en-SG" sz="4300" dirty="0">
                <a:solidFill>
                  <a:srgbClr val="000000"/>
                </a:solidFill>
                <a:effectLst/>
                <a:ea typeface="Times New Roman" panose="02020603050405020304" pitchFamily="18" charset="0"/>
                <a:cs typeface="Angsana New" panose="02020603050405020304" pitchFamily="18" charset="-34"/>
              </a:rPr>
              <a:t>And why are you anxious about clothing? Consider the lilies of the field, how they grow: they neither toil nor spin, </a:t>
            </a:r>
            <a:r>
              <a:rPr lang="en-SG" sz="4300" b="1" baseline="30000" dirty="0">
                <a:solidFill>
                  <a:srgbClr val="000000"/>
                </a:solidFill>
                <a:effectLst/>
                <a:ea typeface="Times New Roman" panose="02020603050405020304" pitchFamily="18" charset="0"/>
                <a:cs typeface="Angsana New" panose="02020603050405020304" pitchFamily="18" charset="-34"/>
              </a:rPr>
              <a:t>29 </a:t>
            </a:r>
            <a:r>
              <a:rPr lang="en-SG" sz="4300" dirty="0">
                <a:solidFill>
                  <a:srgbClr val="000000"/>
                </a:solidFill>
                <a:effectLst/>
                <a:ea typeface="Times New Roman" panose="02020603050405020304" pitchFamily="18" charset="0"/>
                <a:cs typeface="Angsana New" panose="02020603050405020304" pitchFamily="18" charset="-34"/>
              </a:rPr>
              <a:t>yet I tell you, even Solomon in all his glory was not arrayed like one of these. </a:t>
            </a:r>
            <a:endParaRPr lang="en-US" dirty="0"/>
          </a:p>
        </p:txBody>
      </p:sp>
    </p:spTree>
    <p:extLst>
      <p:ext uri="{BB962C8B-B14F-4D97-AF65-F5344CB8AC3E}">
        <p14:creationId xmlns:p14="http://schemas.microsoft.com/office/powerpoint/2010/main" val="2317858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7A65B-3AD5-9877-71CD-F816167C093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56FD57-F4F8-9564-62CD-464231F8FF74}"/>
              </a:ext>
            </a:extLst>
          </p:cNvPr>
          <p:cNvSpPr>
            <a:spLocks noGrp="1"/>
          </p:cNvSpPr>
          <p:nvPr>
            <p:ph idx="1"/>
          </p:nvPr>
        </p:nvSpPr>
        <p:spPr>
          <a:xfrm>
            <a:off x="441065" y="387275"/>
            <a:ext cx="11112648" cy="6981713"/>
          </a:xfrm>
        </p:spPr>
        <p:txBody>
          <a:bodyPr>
            <a:normAutofit fontScale="92500" lnSpcReduction="10000"/>
          </a:bodyPr>
          <a:lstStyle/>
          <a:p>
            <a:pPr>
              <a:buNone/>
            </a:pPr>
            <a:r>
              <a:rPr lang="en-SG" sz="4300" dirty="0">
                <a:solidFill>
                  <a:srgbClr val="000000"/>
                </a:solidFill>
                <a:effectLst/>
                <a:ea typeface="Times New Roman" panose="02020603050405020304" pitchFamily="18" charset="0"/>
                <a:cs typeface="Angsana New" panose="02020603050405020304" pitchFamily="18" charset="-34"/>
              </a:rPr>
              <a:t>  </a:t>
            </a:r>
            <a:r>
              <a:rPr lang="en-SG" sz="4300" b="1" baseline="30000" dirty="0">
                <a:solidFill>
                  <a:srgbClr val="000000"/>
                </a:solidFill>
                <a:effectLst/>
                <a:ea typeface="Times New Roman" panose="02020603050405020304" pitchFamily="18" charset="0"/>
                <a:cs typeface="Angsana New" panose="02020603050405020304" pitchFamily="18" charset="-34"/>
              </a:rPr>
              <a:t>30</a:t>
            </a:r>
            <a:r>
              <a:rPr lang="en-SG" sz="4300" dirty="0">
                <a:solidFill>
                  <a:srgbClr val="000000"/>
                </a:solidFill>
                <a:effectLst/>
                <a:ea typeface="Times New Roman" panose="02020603050405020304" pitchFamily="18" charset="0"/>
                <a:cs typeface="Angsana New" panose="02020603050405020304" pitchFamily="18" charset="-34"/>
              </a:rPr>
              <a:t> But if God so clothes the grass of the field, which today is alive and tomorrow is thrown into the oven, will he not much more clothe you, O you of little faith? </a:t>
            </a:r>
            <a:r>
              <a:rPr lang="en-SG" sz="4300" b="1" baseline="30000" dirty="0">
                <a:solidFill>
                  <a:srgbClr val="000000"/>
                </a:solidFill>
                <a:effectLst/>
                <a:ea typeface="Times New Roman" panose="02020603050405020304" pitchFamily="18" charset="0"/>
                <a:cs typeface="Angsana New" panose="02020603050405020304" pitchFamily="18" charset="-34"/>
              </a:rPr>
              <a:t>31 </a:t>
            </a:r>
            <a:r>
              <a:rPr lang="en-SG" sz="4300" dirty="0">
                <a:solidFill>
                  <a:srgbClr val="000000"/>
                </a:solidFill>
                <a:effectLst/>
                <a:ea typeface="Times New Roman" panose="02020603050405020304" pitchFamily="18" charset="0"/>
                <a:cs typeface="Angsana New" panose="02020603050405020304" pitchFamily="18" charset="-34"/>
              </a:rPr>
              <a:t>Therefore do not be anxious, saying, ‘What shall we eat?’ or ‘What shall we drink?’ or ‘What shall we wear?’ </a:t>
            </a:r>
            <a:r>
              <a:rPr lang="en-SG" sz="4300" b="1" baseline="30000" dirty="0">
                <a:solidFill>
                  <a:srgbClr val="000000"/>
                </a:solidFill>
                <a:effectLst/>
                <a:ea typeface="Times New Roman" panose="02020603050405020304" pitchFamily="18" charset="0"/>
                <a:cs typeface="Angsana New" panose="02020603050405020304" pitchFamily="18" charset="-34"/>
              </a:rPr>
              <a:t>32 </a:t>
            </a:r>
            <a:r>
              <a:rPr lang="en-SG" sz="4300" dirty="0">
                <a:solidFill>
                  <a:srgbClr val="000000"/>
                </a:solidFill>
                <a:effectLst/>
                <a:ea typeface="Times New Roman" panose="02020603050405020304" pitchFamily="18" charset="0"/>
                <a:cs typeface="Angsana New" panose="02020603050405020304" pitchFamily="18" charset="-34"/>
              </a:rPr>
              <a:t>For the Gentiles seek after all these things, and your heavenly Father knows that you need them all. </a:t>
            </a:r>
            <a:r>
              <a:rPr lang="en-SG" sz="4300" b="1" baseline="30000" dirty="0">
                <a:solidFill>
                  <a:srgbClr val="000000"/>
                </a:solidFill>
                <a:effectLst/>
                <a:highlight>
                  <a:srgbClr val="FFFF00"/>
                </a:highlight>
                <a:ea typeface="Times New Roman" panose="02020603050405020304" pitchFamily="18" charset="0"/>
                <a:cs typeface="Angsana New" panose="02020603050405020304" pitchFamily="18" charset="-34"/>
              </a:rPr>
              <a:t>33 </a:t>
            </a:r>
            <a:r>
              <a:rPr lang="en-SG" sz="4300" dirty="0">
                <a:solidFill>
                  <a:srgbClr val="000000"/>
                </a:solidFill>
                <a:effectLst/>
                <a:highlight>
                  <a:srgbClr val="FFFF00"/>
                </a:highlight>
                <a:ea typeface="Times New Roman" panose="02020603050405020304" pitchFamily="18" charset="0"/>
                <a:cs typeface="Angsana New" panose="02020603050405020304" pitchFamily="18" charset="-34"/>
              </a:rPr>
              <a:t>But seek first the kingdom of God and his righteousness, and all these things will be added to you.</a:t>
            </a:r>
            <a:endParaRPr lang="en-SG" sz="4300" dirty="0">
              <a:effectLst/>
              <a:highlight>
                <a:srgbClr val="FFFF00"/>
              </a:highlight>
              <a:ea typeface="Times New Roman" panose="02020603050405020304" pitchFamily="18" charset="0"/>
              <a:cs typeface="Angsana New" panose="02020603050405020304" pitchFamily="18" charset="-34"/>
            </a:endParaRPr>
          </a:p>
          <a:p>
            <a:pPr>
              <a:buNone/>
            </a:pPr>
            <a:r>
              <a:rPr lang="en-SG" sz="4300" b="1" baseline="30000" dirty="0">
                <a:solidFill>
                  <a:srgbClr val="000000"/>
                </a:solidFill>
                <a:effectLst/>
                <a:ea typeface="Times New Roman" panose="02020603050405020304" pitchFamily="18" charset="0"/>
                <a:cs typeface="Angsana New" panose="02020603050405020304" pitchFamily="18" charset="-34"/>
              </a:rPr>
              <a:t> 34 </a:t>
            </a:r>
            <a:r>
              <a:rPr lang="en-SG" sz="4300" dirty="0">
                <a:solidFill>
                  <a:srgbClr val="000000"/>
                </a:solidFill>
                <a:effectLst/>
                <a:ea typeface="Times New Roman" panose="02020603050405020304" pitchFamily="18" charset="0"/>
                <a:cs typeface="Angsana New" panose="02020603050405020304" pitchFamily="18" charset="-34"/>
              </a:rPr>
              <a:t>“Therefore do not be anxious about tomorrow, for tomorrow will be anxious for itself. Sufficient for the day is its own trouble.</a:t>
            </a:r>
            <a:endParaRPr lang="en-SG" sz="4300" dirty="0">
              <a:effectLst/>
              <a:ea typeface="Times New Roman" panose="02020603050405020304" pitchFamily="18" charset="0"/>
              <a:cs typeface="Angsana New" panose="02020603050405020304" pitchFamily="18" charset="-34"/>
            </a:endParaRPr>
          </a:p>
          <a:p>
            <a:pPr marL="0" indent="0">
              <a:buNone/>
            </a:pPr>
            <a:endParaRPr lang="en-US" dirty="0"/>
          </a:p>
        </p:txBody>
      </p:sp>
    </p:spTree>
    <p:extLst>
      <p:ext uri="{BB962C8B-B14F-4D97-AF65-F5344CB8AC3E}">
        <p14:creationId xmlns:p14="http://schemas.microsoft.com/office/powerpoint/2010/main" val="22543434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Jeremiah 29:13 - Bible verse - DailyVerses.net">
            <a:extLst>
              <a:ext uri="{FF2B5EF4-FFF2-40B4-BE49-F238E27FC236}">
                <a16:creationId xmlns:a16="http://schemas.microsoft.com/office/drawing/2014/main" id="{8BF6F686-1AB6-8BDF-E82A-C41BAE2C9B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27361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6159B-1C68-AA07-523E-6952B29157A2}"/>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E46F6E2C-D9D9-6C52-6D55-A9EEF51E70E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617511" y="-25702"/>
            <a:ext cx="1574489" cy="2360995"/>
          </a:xfrm>
          <a:prstGeom prst="rect">
            <a:avLst/>
          </a:prstGeom>
        </p:spPr>
      </p:pic>
      <p:sp>
        <p:nvSpPr>
          <p:cNvPr id="2" name="Title 1">
            <a:extLst>
              <a:ext uri="{FF2B5EF4-FFF2-40B4-BE49-F238E27FC236}">
                <a16:creationId xmlns:a16="http://schemas.microsoft.com/office/drawing/2014/main" id="{C0059BD2-61A8-A1C7-5095-F3CF800CC426}"/>
              </a:ext>
            </a:extLst>
          </p:cNvPr>
          <p:cNvSpPr>
            <a:spLocks noGrp="1"/>
          </p:cNvSpPr>
          <p:nvPr>
            <p:ph type="title"/>
          </p:nvPr>
        </p:nvSpPr>
        <p:spPr/>
        <p:txBody>
          <a:bodyPr>
            <a:normAutofit/>
          </a:bodyPr>
          <a:lstStyle/>
          <a:p>
            <a:r>
              <a:rPr lang="en-US" sz="6000" b="1" dirty="0">
                <a:latin typeface="Chalkboard SE" panose="03050602040202020205" pitchFamily="66" charset="77"/>
              </a:rPr>
              <a:t>John Stott</a:t>
            </a:r>
          </a:p>
        </p:txBody>
      </p:sp>
      <p:sp>
        <p:nvSpPr>
          <p:cNvPr id="3" name="Content Placeholder 2">
            <a:extLst>
              <a:ext uri="{FF2B5EF4-FFF2-40B4-BE49-F238E27FC236}">
                <a16:creationId xmlns:a16="http://schemas.microsoft.com/office/drawing/2014/main" id="{8913A54D-FF5D-B4B0-F126-DAB1E2B6CEE6}"/>
              </a:ext>
            </a:extLst>
          </p:cNvPr>
          <p:cNvSpPr>
            <a:spLocks noGrp="1"/>
          </p:cNvSpPr>
          <p:nvPr>
            <p:ph idx="1"/>
          </p:nvPr>
        </p:nvSpPr>
        <p:spPr>
          <a:xfrm>
            <a:off x="1042480" y="2590800"/>
            <a:ext cx="10919875" cy="3581400"/>
          </a:xfrm>
        </p:spPr>
        <p:txBody>
          <a:bodyPr>
            <a:noAutofit/>
          </a:bodyPr>
          <a:lstStyle/>
          <a:p>
            <a:pPr marL="0" indent="0" algn="just">
              <a:buNone/>
            </a:pPr>
            <a:r>
              <a:rPr lang="en-US" sz="4000" b="1" dirty="0">
                <a:latin typeface="Chalkboard SE" panose="03050602040202020205" pitchFamily="66" charset="77"/>
              </a:rPr>
              <a:t>“There are two treasures (on earth and in heaven 19-21), two bodily conditions (light and darkness, 22,23), two masters (God and mammon, 24) and two preoccupations (our bodies and  God’s Kingdom, 25-34). We cannot sit on the fence.” </a:t>
            </a:r>
          </a:p>
          <a:p>
            <a:pPr marL="0" indent="0" algn="just">
              <a:buNone/>
            </a:pPr>
            <a:r>
              <a:rPr lang="en-US" sz="1800" b="1" dirty="0">
                <a:latin typeface="Chalkboard SE" panose="03050602040202020205" pitchFamily="66" charset="77"/>
              </a:rPr>
              <a:t>John R. W. Stott, </a:t>
            </a:r>
            <a:r>
              <a:rPr lang="en-US" sz="1800" b="1" i="1" dirty="0">
                <a:latin typeface="Chalkboard SE" panose="03050602040202020205" pitchFamily="66" charset="77"/>
              </a:rPr>
              <a:t>The Message of the Sermon on the Mount</a:t>
            </a:r>
            <a:r>
              <a:rPr lang="en-US" sz="1800" b="1" dirty="0">
                <a:latin typeface="Chalkboard SE" panose="03050602040202020205" pitchFamily="66" charset="77"/>
              </a:rPr>
              <a:t>, (Leicester: InterVarsity, 1978), page 153.</a:t>
            </a:r>
          </a:p>
        </p:txBody>
      </p:sp>
    </p:spTree>
    <p:extLst>
      <p:ext uri="{BB962C8B-B14F-4D97-AF65-F5344CB8AC3E}">
        <p14:creationId xmlns:p14="http://schemas.microsoft.com/office/powerpoint/2010/main" val="9899151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482DE-DCDA-3544-877E-A53A1E41F5A4}"/>
              </a:ext>
            </a:extLst>
          </p:cNvPr>
          <p:cNvSpPr>
            <a:spLocks noGrp="1"/>
          </p:cNvSpPr>
          <p:nvPr>
            <p:ph type="title"/>
          </p:nvPr>
        </p:nvSpPr>
        <p:spPr>
          <a:xfrm>
            <a:off x="1655806" y="883508"/>
            <a:ext cx="9601200" cy="1485900"/>
          </a:xfrm>
        </p:spPr>
        <p:txBody>
          <a:bodyPr>
            <a:normAutofit/>
          </a:bodyPr>
          <a:lstStyle/>
          <a:p>
            <a:pPr algn="ctr"/>
            <a:r>
              <a:rPr lang="en-TH" sz="6000" b="1" dirty="0">
                <a:latin typeface="Chalkboard SE" panose="03050602040202020205" pitchFamily="66" charset="77"/>
              </a:rPr>
              <a:t>LET US PRAY….</a:t>
            </a:r>
          </a:p>
        </p:txBody>
      </p:sp>
      <p:pic>
        <p:nvPicPr>
          <p:cNvPr id="34818" name="Picture 2" descr="Let us pray!">
            <a:extLst>
              <a:ext uri="{FF2B5EF4-FFF2-40B4-BE49-F238E27FC236}">
                <a16:creationId xmlns:a16="http://schemas.microsoft.com/office/drawing/2014/main" id="{9292EA36-8F16-9E46-AACB-98D7425FD0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4621" y="1962664"/>
            <a:ext cx="8354235" cy="4462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0481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D7C6C75-1017-F8BA-B249-9023D16C06A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100252" y="1876395"/>
            <a:ext cx="2956205" cy="4457991"/>
          </a:xfrm>
          <a:prstGeom prst="rect">
            <a:avLst/>
          </a:prstGeom>
        </p:spPr>
      </p:pic>
      <p:sp>
        <p:nvSpPr>
          <p:cNvPr id="2" name="Title 1">
            <a:extLst>
              <a:ext uri="{FF2B5EF4-FFF2-40B4-BE49-F238E27FC236}">
                <a16:creationId xmlns:a16="http://schemas.microsoft.com/office/drawing/2014/main" id="{5F59A891-AB86-72D1-8C38-C4F3819104CC}"/>
              </a:ext>
            </a:extLst>
          </p:cNvPr>
          <p:cNvSpPr>
            <a:spLocks noGrp="1"/>
          </p:cNvSpPr>
          <p:nvPr>
            <p:ph type="title"/>
          </p:nvPr>
        </p:nvSpPr>
        <p:spPr>
          <a:xfrm>
            <a:off x="1370524" y="523613"/>
            <a:ext cx="7729728" cy="1188720"/>
          </a:xfrm>
        </p:spPr>
        <p:txBody>
          <a:bodyPr>
            <a:normAutofit/>
          </a:bodyPr>
          <a:lstStyle/>
          <a:p>
            <a:r>
              <a:rPr lang="en-US" sz="4000" dirty="0"/>
              <a:t>Scott </a:t>
            </a:r>
            <a:r>
              <a:rPr lang="en-US" sz="4000" dirty="0" err="1"/>
              <a:t>Mcknight</a:t>
            </a:r>
            <a:endParaRPr lang="en-US" sz="4000" dirty="0"/>
          </a:p>
        </p:txBody>
      </p:sp>
      <p:sp>
        <p:nvSpPr>
          <p:cNvPr id="3" name="Content Placeholder 2">
            <a:extLst>
              <a:ext uri="{FF2B5EF4-FFF2-40B4-BE49-F238E27FC236}">
                <a16:creationId xmlns:a16="http://schemas.microsoft.com/office/drawing/2014/main" id="{B1327423-CFCB-8402-2B32-7DEE7345C3F9}"/>
              </a:ext>
            </a:extLst>
          </p:cNvPr>
          <p:cNvSpPr>
            <a:spLocks noGrp="1"/>
          </p:cNvSpPr>
          <p:nvPr>
            <p:ph idx="1"/>
          </p:nvPr>
        </p:nvSpPr>
        <p:spPr>
          <a:xfrm>
            <a:off x="892885" y="2164707"/>
            <a:ext cx="8078275" cy="4693293"/>
          </a:xfrm>
        </p:spPr>
        <p:txBody>
          <a:bodyPr>
            <a:normAutofit lnSpcReduction="10000"/>
          </a:bodyPr>
          <a:lstStyle/>
          <a:p>
            <a:pPr marL="0" indent="0">
              <a:buNone/>
            </a:pPr>
            <a:r>
              <a:rPr lang="en-US" sz="3200" u="sng" dirty="0"/>
              <a:t>Christians have looked at the Sermon in 4 ways:</a:t>
            </a:r>
          </a:p>
          <a:p>
            <a:pPr marL="342900" indent="-342900">
              <a:buFont typeface="+mj-lt"/>
              <a:buAutoNum type="arabicPeriod"/>
            </a:pPr>
            <a:r>
              <a:rPr lang="en-US" sz="3200" dirty="0"/>
              <a:t>A mirror showing us how far we’ve fallen from God’s law</a:t>
            </a:r>
          </a:p>
          <a:p>
            <a:pPr marL="342900" indent="-342900">
              <a:buFont typeface="+mj-lt"/>
              <a:buAutoNum type="arabicPeriod"/>
            </a:pPr>
            <a:r>
              <a:rPr lang="en-US" sz="3200" dirty="0"/>
              <a:t>A code of private morality.</a:t>
            </a:r>
          </a:p>
          <a:p>
            <a:pPr marL="342900" indent="-342900">
              <a:buFont typeface="+mj-lt"/>
              <a:buAutoNum type="arabicPeriod"/>
            </a:pPr>
            <a:r>
              <a:rPr lang="en-US" sz="3200" dirty="0"/>
              <a:t>A duty of the super-committed among us.</a:t>
            </a:r>
          </a:p>
          <a:p>
            <a:pPr marL="342900" indent="-342900">
              <a:buFont typeface="+mj-lt"/>
              <a:buAutoNum type="arabicPeriod"/>
            </a:pPr>
            <a:r>
              <a:rPr lang="en-US" sz="3200" dirty="0"/>
              <a:t>A way of living that requires first Gospel justification by grace, then sanctification into holiness. </a:t>
            </a:r>
          </a:p>
          <a:p>
            <a:endParaRPr lang="en-US" dirty="0"/>
          </a:p>
        </p:txBody>
      </p:sp>
    </p:spTree>
    <p:extLst>
      <p:ext uri="{BB962C8B-B14F-4D97-AF65-F5344CB8AC3E}">
        <p14:creationId xmlns:p14="http://schemas.microsoft.com/office/powerpoint/2010/main" val="3414918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7B3E473-BC44-07BE-6420-8B8CAB29226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854233" y="3429000"/>
            <a:ext cx="2177746" cy="3284066"/>
          </a:xfrm>
          <a:prstGeom prst="rect">
            <a:avLst/>
          </a:prstGeom>
        </p:spPr>
      </p:pic>
      <p:sp>
        <p:nvSpPr>
          <p:cNvPr id="2" name="Title 1">
            <a:extLst>
              <a:ext uri="{FF2B5EF4-FFF2-40B4-BE49-F238E27FC236}">
                <a16:creationId xmlns:a16="http://schemas.microsoft.com/office/drawing/2014/main" id="{9C053F79-1F07-8F25-07DC-07A82899229A}"/>
              </a:ext>
            </a:extLst>
          </p:cNvPr>
          <p:cNvSpPr>
            <a:spLocks noGrp="1"/>
          </p:cNvSpPr>
          <p:nvPr>
            <p:ph type="title"/>
          </p:nvPr>
        </p:nvSpPr>
        <p:spPr>
          <a:xfrm>
            <a:off x="646939" y="4453583"/>
            <a:ext cx="8606743" cy="1596177"/>
          </a:xfrm>
        </p:spPr>
        <p:txBody>
          <a:bodyPr>
            <a:normAutofit/>
          </a:bodyPr>
          <a:lstStyle/>
          <a:p>
            <a:pPr algn="l"/>
            <a:r>
              <a:rPr lang="en-US" sz="2800" cap="none" dirty="0">
                <a:solidFill>
                  <a:srgbClr val="000000">
                    <a:lumMod val="85000"/>
                    <a:lumOff val="15000"/>
                  </a:srgbClr>
                </a:solidFill>
                <a:latin typeface="Gill Sans MT" panose="020B0502020104020203"/>
                <a:ea typeface="+mn-ea"/>
                <a:cs typeface="+mn-cs"/>
              </a:rPr>
              <a:t>Scott McKnight, </a:t>
            </a:r>
            <a:r>
              <a:rPr lang="en-US" sz="2800" i="1" cap="none" dirty="0">
                <a:solidFill>
                  <a:srgbClr val="000000">
                    <a:lumMod val="85000"/>
                    <a:lumOff val="15000"/>
                  </a:srgbClr>
                </a:solidFill>
                <a:latin typeface="Gill Sans MT" panose="020B0502020104020203"/>
                <a:ea typeface="+mn-ea"/>
                <a:cs typeface="+mn-cs"/>
              </a:rPr>
              <a:t>The Story of God Bible Commentary – Sermon On The Mount</a:t>
            </a:r>
            <a:r>
              <a:rPr lang="en-US" sz="2800" cap="none" dirty="0">
                <a:solidFill>
                  <a:srgbClr val="000000">
                    <a:lumMod val="85000"/>
                    <a:lumOff val="15000"/>
                  </a:srgbClr>
                </a:solidFill>
                <a:latin typeface="Gill Sans MT" panose="020B0502020104020203"/>
                <a:ea typeface="+mn-ea"/>
                <a:cs typeface="+mn-cs"/>
              </a:rPr>
              <a:t>, Zondervan Academic, 2013, page 3.</a:t>
            </a:r>
            <a:endParaRPr lang="en-US" sz="44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688A33CC-2DC1-3F0F-844A-0779F2DA3F0A}"/>
              </a:ext>
            </a:extLst>
          </p:cNvPr>
          <p:cNvSpPr>
            <a:spLocks noGrp="1"/>
          </p:cNvSpPr>
          <p:nvPr>
            <p:ph idx="1"/>
          </p:nvPr>
        </p:nvSpPr>
        <p:spPr>
          <a:xfrm>
            <a:off x="646939" y="602839"/>
            <a:ext cx="10898121" cy="3424107"/>
          </a:xfrm>
        </p:spPr>
        <p:txBody>
          <a:bodyPr>
            <a:noAutofit/>
          </a:bodyPr>
          <a:lstStyle/>
          <a:p>
            <a:pPr marL="0" indent="0" algn="just">
              <a:buNone/>
            </a:pPr>
            <a:r>
              <a:rPr lang="en-US" sz="5000" b="1" dirty="0"/>
              <a:t>“Only as </a:t>
            </a:r>
            <a:r>
              <a:rPr lang="en-US" sz="5000" b="1" u="sng" dirty="0"/>
              <a:t>demand</a:t>
            </a:r>
            <a:r>
              <a:rPr lang="en-US" sz="5000" b="1" dirty="0"/>
              <a:t> do we hear this Sermon as (Jesus) meant it to be heard: as the claim of Jesus upon </a:t>
            </a:r>
            <a:r>
              <a:rPr lang="en-US" sz="5000" b="1" u="sng" dirty="0"/>
              <a:t>our whole being</a:t>
            </a:r>
            <a:r>
              <a:rPr lang="en-US" sz="5000" b="1" dirty="0"/>
              <a:t>.”</a:t>
            </a:r>
          </a:p>
        </p:txBody>
      </p:sp>
    </p:spTree>
    <p:extLst>
      <p:ext uri="{BB962C8B-B14F-4D97-AF65-F5344CB8AC3E}">
        <p14:creationId xmlns:p14="http://schemas.microsoft.com/office/powerpoint/2010/main" val="238174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61291-3450-4140-990D-754A0E8EB8CA}"/>
              </a:ext>
            </a:extLst>
          </p:cNvPr>
          <p:cNvSpPr>
            <a:spLocks noGrp="1"/>
          </p:cNvSpPr>
          <p:nvPr>
            <p:ph type="title"/>
          </p:nvPr>
        </p:nvSpPr>
        <p:spPr>
          <a:xfrm>
            <a:off x="2231136" y="609689"/>
            <a:ext cx="7729728" cy="1188720"/>
          </a:xfrm>
        </p:spPr>
        <p:txBody>
          <a:bodyPr>
            <a:normAutofit/>
          </a:bodyPr>
          <a:lstStyle/>
          <a:p>
            <a:pPr algn="ctr"/>
            <a:r>
              <a:rPr lang="en-TH" sz="3000" dirty="0"/>
              <a:t>M</a:t>
            </a:r>
            <a:r>
              <a:rPr lang="en-US" sz="3000" dirty="0"/>
              <a:t>a</a:t>
            </a:r>
            <a:r>
              <a:rPr lang="en-TH" sz="3000" dirty="0"/>
              <a:t>tthew’s angle – </a:t>
            </a:r>
            <a:r>
              <a:rPr lang="en-TH" sz="3000" b="1" dirty="0"/>
              <a:t>Fulfilment:</a:t>
            </a:r>
            <a:br>
              <a:rPr lang="en-TH" sz="3000" dirty="0"/>
            </a:br>
            <a:r>
              <a:rPr lang="en-TH" sz="3000" dirty="0"/>
              <a:t>The Coming one has arrived!</a:t>
            </a:r>
          </a:p>
        </p:txBody>
      </p:sp>
      <p:sp>
        <p:nvSpPr>
          <p:cNvPr id="3" name="Content Placeholder 2">
            <a:extLst>
              <a:ext uri="{FF2B5EF4-FFF2-40B4-BE49-F238E27FC236}">
                <a16:creationId xmlns:a16="http://schemas.microsoft.com/office/drawing/2014/main" id="{4D00346A-EED0-1749-A2F9-58EEF45C2C41}"/>
              </a:ext>
            </a:extLst>
          </p:cNvPr>
          <p:cNvSpPr>
            <a:spLocks noGrp="1"/>
          </p:cNvSpPr>
          <p:nvPr>
            <p:ph idx="1"/>
          </p:nvPr>
        </p:nvSpPr>
        <p:spPr>
          <a:xfrm>
            <a:off x="1069848" y="2415697"/>
            <a:ext cx="10375918" cy="4050792"/>
          </a:xfrm>
        </p:spPr>
        <p:txBody>
          <a:bodyPr>
            <a:normAutofit/>
          </a:bodyPr>
          <a:lstStyle/>
          <a:p>
            <a:r>
              <a:rPr lang="en-TH" sz="2800" b="1" dirty="0"/>
              <a:t>Jesus – ‘a prophet like Moses’ (Deuteronomy 18:15-19).</a:t>
            </a:r>
          </a:p>
        </p:txBody>
      </p:sp>
    </p:spTree>
    <p:extLst>
      <p:ext uri="{BB962C8B-B14F-4D97-AF65-F5344CB8AC3E}">
        <p14:creationId xmlns:p14="http://schemas.microsoft.com/office/powerpoint/2010/main" val="2475369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Bible Verses about Deuteronomy 18">
            <a:extLst>
              <a:ext uri="{FF2B5EF4-FFF2-40B4-BE49-F238E27FC236}">
                <a16:creationId xmlns:a16="http://schemas.microsoft.com/office/drawing/2014/main" id="{536C6F11-2CEF-894C-9EDB-2C0F467F20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5432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61291-3450-4140-990D-754A0E8EB8CA}"/>
              </a:ext>
            </a:extLst>
          </p:cNvPr>
          <p:cNvSpPr>
            <a:spLocks noGrp="1"/>
          </p:cNvSpPr>
          <p:nvPr>
            <p:ph type="title"/>
          </p:nvPr>
        </p:nvSpPr>
        <p:spPr>
          <a:xfrm>
            <a:off x="1066800" y="0"/>
            <a:ext cx="10058400" cy="1609344"/>
          </a:xfrm>
        </p:spPr>
        <p:txBody>
          <a:bodyPr/>
          <a:lstStyle/>
          <a:p>
            <a:r>
              <a:rPr lang="en-TH" sz="3000"/>
              <a:t>M</a:t>
            </a:r>
            <a:r>
              <a:rPr lang="en-US" sz="3000" dirty="0"/>
              <a:t>a</a:t>
            </a:r>
            <a:r>
              <a:rPr lang="en-TH" sz="3000"/>
              <a:t>tthew’s angle – </a:t>
            </a:r>
            <a:r>
              <a:rPr lang="en-TH" sz="3000" b="1"/>
              <a:t>Fulfilment:</a:t>
            </a:r>
            <a:br>
              <a:rPr lang="en-TH" sz="3000"/>
            </a:br>
            <a:r>
              <a:rPr lang="en-TH" sz="3000"/>
              <a:t>The Coming one has arrived</a:t>
            </a:r>
            <a:r>
              <a:rPr lang="en-TH"/>
              <a:t>!</a:t>
            </a:r>
            <a:endParaRPr lang="en-TH" dirty="0"/>
          </a:p>
        </p:txBody>
      </p:sp>
      <p:sp>
        <p:nvSpPr>
          <p:cNvPr id="3" name="Content Placeholder 2">
            <a:extLst>
              <a:ext uri="{FF2B5EF4-FFF2-40B4-BE49-F238E27FC236}">
                <a16:creationId xmlns:a16="http://schemas.microsoft.com/office/drawing/2014/main" id="{4D00346A-EED0-1749-A2F9-58EEF45C2C41}"/>
              </a:ext>
            </a:extLst>
          </p:cNvPr>
          <p:cNvSpPr>
            <a:spLocks noGrp="1"/>
          </p:cNvSpPr>
          <p:nvPr>
            <p:ph idx="1"/>
          </p:nvPr>
        </p:nvSpPr>
        <p:spPr>
          <a:xfrm>
            <a:off x="430307" y="1749973"/>
            <a:ext cx="11424620" cy="5108027"/>
          </a:xfrm>
        </p:spPr>
        <p:txBody>
          <a:bodyPr>
            <a:normAutofit/>
          </a:bodyPr>
          <a:lstStyle/>
          <a:p>
            <a:r>
              <a:rPr lang="en-TH" sz="2900" b="1"/>
              <a:t>Jesus  </a:t>
            </a:r>
            <a:r>
              <a:rPr lang="en-TH" sz="2900" b="1" dirty="0"/>
              <a:t>is greater than Moses </a:t>
            </a:r>
            <a:r>
              <a:rPr lang="en-TH" sz="2900" b="1"/>
              <a:t>– </a:t>
            </a:r>
            <a:r>
              <a:rPr lang="en-US" sz="2900" b="1" dirty="0"/>
              <a:t>and brings</a:t>
            </a:r>
            <a:r>
              <a:rPr lang="en-TH" sz="2900" b="1"/>
              <a:t> a </a:t>
            </a:r>
            <a:r>
              <a:rPr lang="en-US" sz="2900" b="1" dirty="0"/>
              <a:t>new and ‘</a:t>
            </a:r>
            <a:r>
              <a:rPr lang="en-TH" sz="2900" b="1"/>
              <a:t>better</a:t>
            </a:r>
            <a:r>
              <a:rPr lang="en-TH" sz="2900" b="1" dirty="0"/>
              <a:t>’ covenent (Hebrews 3:1-6).</a:t>
            </a:r>
          </a:p>
          <a:p>
            <a:r>
              <a:rPr lang="en-TH" sz="2900" b="1" dirty="0"/>
              <a:t>Matthew’s Gospel parallels </a:t>
            </a:r>
            <a:r>
              <a:rPr lang="en-TH" sz="2900" b="1"/>
              <a:t>the Pentateuch</a:t>
            </a:r>
            <a:r>
              <a:rPr lang="en-US" sz="2900" b="1" dirty="0"/>
              <a:t> (</a:t>
            </a:r>
            <a:r>
              <a:rPr lang="en-TH" sz="2900" b="1"/>
              <a:t>the </a:t>
            </a:r>
            <a:r>
              <a:rPr lang="en-US" sz="2900" b="1" dirty="0"/>
              <a:t>1</a:t>
            </a:r>
            <a:r>
              <a:rPr lang="en-TH" sz="2900" b="1"/>
              <a:t>st </a:t>
            </a:r>
            <a:r>
              <a:rPr lang="en-TH" sz="2900" b="1" dirty="0"/>
              <a:t>5 books of t</a:t>
            </a:r>
            <a:r>
              <a:rPr lang="en-US" sz="2900" b="1" dirty="0"/>
              <a:t>he</a:t>
            </a:r>
            <a:r>
              <a:rPr lang="en-TH" sz="2900" b="1" dirty="0"/>
              <a:t> </a:t>
            </a:r>
            <a:r>
              <a:rPr lang="en-TH" sz="2900" b="1"/>
              <a:t>Old Testament</a:t>
            </a:r>
            <a:r>
              <a:rPr lang="en-US" sz="2900" b="1" dirty="0"/>
              <a:t>) -</a:t>
            </a:r>
            <a:r>
              <a:rPr lang="en-TH" sz="2900" b="1"/>
              <a:t> </a:t>
            </a:r>
            <a:r>
              <a:rPr lang="en-TH" sz="2900" b="1" dirty="0"/>
              <a:t>the first covenant and laws. </a:t>
            </a:r>
          </a:p>
          <a:p>
            <a:r>
              <a:rPr lang="en-TH" sz="2900" b="1" dirty="0"/>
              <a:t>Matthew has 5 main teaching sections:	</a:t>
            </a:r>
          </a:p>
          <a:p>
            <a:pPr>
              <a:lnSpc>
                <a:spcPct val="110000"/>
              </a:lnSpc>
              <a:spcBef>
                <a:spcPts val="0"/>
              </a:spcBef>
            </a:pPr>
            <a:r>
              <a:rPr lang="en-US" sz="2900" b="1" dirty="0"/>
              <a:t>     Matthew 5-7 : Kingdom Living</a:t>
            </a:r>
          </a:p>
          <a:p>
            <a:pPr fontAlgn="base">
              <a:lnSpc>
                <a:spcPct val="110000"/>
              </a:lnSpc>
              <a:spcBef>
                <a:spcPts val="0"/>
              </a:spcBef>
            </a:pPr>
            <a:r>
              <a:rPr lang="en-US" sz="2900" b="1" dirty="0"/>
              <a:t>    Matthew 10 : Kingdom Mission</a:t>
            </a:r>
          </a:p>
          <a:p>
            <a:pPr fontAlgn="base">
              <a:lnSpc>
                <a:spcPct val="110000"/>
              </a:lnSpc>
              <a:spcBef>
                <a:spcPts val="0"/>
              </a:spcBef>
            </a:pPr>
            <a:r>
              <a:rPr lang="en-US" sz="2900" b="1" dirty="0"/>
              <a:t>    Matthew 13 : Kingdom Parables</a:t>
            </a:r>
          </a:p>
          <a:p>
            <a:pPr fontAlgn="base">
              <a:lnSpc>
                <a:spcPct val="110000"/>
              </a:lnSpc>
              <a:spcBef>
                <a:spcPts val="0"/>
              </a:spcBef>
            </a:pPr>
            <a:r>
              <a:rPr lang="en-US" sz="2900" b="1" dirty="0"/>
              <a:t>    Matthew 18 : Kingdom Community </a:t>
            </a:r>
          </a:p>
          <a:p>
            <a:pPr fontAlgn="base">
              <a:lnSpc>
                <a:spcPct val="110000"/>
              </a:lnSpc>
              <a:spcBef>
                <a:spcPts val="0"/>
              </a:spcBef>
            </a:pPr>
            <a:r>
              <a:rPr lang="en-US" sz="2900" b="1" dirty="0"/>
              <a:t>    Matthew 24-25 : Kingdom To Come</a:t>
            </a:r>
          </a:p>
          <a:p>
            <a:endParaRPr lang="en-TH" sz="2800" dirty="0"/>
          </a:p>
        </p:txBody>
      </p:sp>
    </p:spTree>
    <p:extLst>
      <p:ext uri="{BB962C8B-B14F-4D97-AF65-F5344CB8AC3E}">
        <p14:creationId xmlns:p14="http://schemas.microsoft.com/office/powerpoint/2010/main" val="104218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EAF7E-493A-3843-A7D7-7F1EBE41399A}"/>
              </a:ext>
            </a:extLst>
          </p:cNvPr>
          <p:cNvSpPr>
            <a:spLocks noGrp="1"/>
          </p:cNvSpPr>
          <p:nvPr>
            <p:ph type="title"/>
          </p:nvPr>
        </p:nvSpPr>
        <p:spPr>
          <a:xfrm>
            <a:off x="2231135" y="964692"/>
            <a:ext cx="8580299" cy="1188720"/>
          </a:xfrm>
        </p:spPr>
        <p:txBody>
          <a:bodyPr>
            <a:normAutofit/>
          </a:bodyPr>
          <a:lstStyle/>
          <a:p>
            <a:r>
              <a:rPr lang="en-TH" sz="3000" b="1" dirty="0"/>
              <a:t>Matthew 5, Verse 1: The context</a:t>
            </a:r>
          </a:p>
        </p:txBody>
      </p:sp>
      <p:sp>
        <p:nvSpPr>
          <p:cNvPr id="3" name="Content Placeholder 2">
            <a:extLst>
              <a:ext uri="{FF2B5EF4-FFF2-40B4-BE49-F238E27FC236}">
                <a16:creationId xmlns:a16="http://schemas.microsoft.com/office/drawing/2014/main" id="{20C61503-78C8-8F4F-BE09-33FECD0DA38E}"/>
              </a:ext>
            </a:extLst>
          </p:cNvPr>
          <p:cNvSpPr>
            <a:spLocks noGrp="1"/>
          </p:cNvSpPr>
          <p:nvPr>
            <p:ph idx="1"/>
          </p:nvPr>
        </p:nvSpPr>
        <p:spPr>
          <a:xfrm>
            <a:off x="1219917" y="2605771"/>
            <a:ext cx="9591518" cy="3101983"/>
          </a:xfrm>
        </p:spPr>
        <p:txBody>
          <a:bodyPr>
            <a:noAutofit/>
          </a:bodyPr>
          <a:lstStyle/>
          <a:p>
            <a:r>
              <a:rPr lang="en-TH" sz="3000" b="1" dirty="0"/>
              <a:t>Matthew 5:1a – “Jesus went up on the mountain” – cf Exodus 19:3 – “Moses went up the </a:t>
            </a:r>
            <a:r>
              <a:rPr lang="en-TH" sz="3000" b="1"/>
              <a:t>mountain.”.</a:t>
            </a:r>
            <a:endParaRPr lang="en-TH" sz="3000" b="1" dirty="0"/>
          </a:p>
          <a:p>
            <a:r>
              <a:rPr lang="en-TH" sz="3000" b="1"/>
              <a:t>Matthew </a:t>
            </a:r>
            <a:r>
              <a:rPr lang="en-TH" sz="3000" b="1" dirty="0"/>
              <a:t>5:1b – “….he sat down.” – cf Deuteronomy 9:9 – according to tradition, Moses ‘sat down’ on the mountain to receive the covenant.’</a:t>
            </a:r>
          </a:p>
          <a:p>
            <a:r>
              <a:rPr lang="en-TH" sz="3000" b="1" dirty="0"/>
              <a:t>Matthew 5:1c – “…his disciples came to him.” – this is a teaching for disciples of the Kingdom.</a:t>
            </a:r>
          </a:p>
        </p:txBody>
      </p:sp>
    </p:spTree>
    <p:extLst>
      <p:ext uri="{BB962C8B-B14F-4D97-AF65-F5344CB8AC3E}">
        <p14:creationId xmlns:p14="http://schemas.microsoft.com/office/powerpoint/2010/main" val="1378786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F945B-F395-0DF1-38C5-B72970F481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B544E8-0697-201B-1D26-C3213C5692DD}"/>
              </a:ext>
            </a:extLst>
          </p:cNvPr>
          <p:cNvSpPr>
            <a:spLocks noGrp="1"/>
          </p:cNvSpPr>
          <p:nvPr>
            <p:ph type="title"/>
          </p:nvPr>
        </p:nvSpPr>
        <p:spPr>
          <a:xfrm>
            <a:off x="2231135" y="964692"/>
            <a:ext cx="8580299" cy="1188720"/>
          </a:xfrm>
        </p:spPr>
        <p:txBody>
          <a:bodyPr>
            <a:normAutofit/>
          </a:bodyPr>
          <a:lstStyle/>
          <a:p>
            <a:r>
              <a:rPr lang="en-TH" sz="3000" b="1"/>
              <a:t>Matthew </a:t>
            </a:r>
            <a:r>
              <a:rPr lang="en-US" sz="3000" b="1" dirty="0"/>
              <a:t>6:1-18</a:t>
            </a:r>
            <a:endParaRPr lang="en-TH" sz="3000" b="1" dirty="0"/>
          </a:p>
        </p:txBody>
      </p:sp>
      <p:sp>
        <p:nvSpPr>
          <p:cNvPr id="3" name="Content Placeholder 2">
            <a:extLst>
              <a:ext uri="{FF2B5EF4-FFF2-40B4-BE49-F238E27FC236}">
                <a16:creationId xmlns:a16="http://schemas.microsoft.com/office/drawing/2014/main" id="{FC973D49-EB4A-F099-F444-89086FA9C12D}"/>
              </a:ext>
            </a:extLst>
          </p:cNvPr>
          <p:cNvSpPr>
            <a:spLocks noGrp="1"/>
          </p:cNvSpPr>
          <p:nvPr>
            <p:ph idx="1"/>
          </p:nvPr>
        </p:nvSpPr>
        <p:spPr>
          <a:xfrm>
            <a:off x="1219917" y="2605771"/>
            <a:ext cx="9591518" cy="3101983"/>
          </a:xfrm>
        </p:spPr>
        <p:txBody>
          <a:bodyPr>
            <a:noAutofit/>
          </a:bodyPr>
          <a:lstStyle/>
          <a:p>
            <a:r>
              <a:rPr lang="en-US" sz="3000" b="1" dirty="0"/>
              <a:t>Jesus speaks about our worship before God - in giving, in prayer and in fasting. </a:t>
            </a:r>
          </a:p>
          <a:p>
            <a:r>
              <a:rPr lang="en-US" sz="3000" b="1" dirty="0"/>
              <a:t>The concern here in OUR WORSHIP.</a:t>
            </a:r>
          </a:p>
          <a:p>
            <a:r>
              <a:rPr lang="en-US" sz="3000" b="1" dirty="0"/>
              <a:t>The next part concerns OUR WORK.</a:t>
            </a:r>
            <a:endParaRPr lang="en-TH" sz="3000" b="1" dirty="0"/>
          </a:p>
        </p:txBody>
      </p:sp>
    </p:spTree>
    <p:extLst>
      <p:ext uri="{BB962C8B-B14F-4D97-AF65-F5344CB8AC3E}">
        <p14:creationId xmlns:p14="http://schemas.microsoft.com/office/powerpoint/2010/main" val="3794070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4.xml><?xml version="1.0" encoding="utf-8"?>
<a:theme xmlns:a="http://schemas.openxmlformats.org/drawingml/2006/main" name="1_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5.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6.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160</TotalTime>
  <Words>1175</Words>
  <Application>Microsoft Office PowerPoint</Application>
  <PresentationFormat>Widescreen</PresentationFormat>
  <Paragraphs>63</Paragraphs>
  <Slides>24</Slides>
  <Notes>9</Notes>
  <HiddenSlides>0</HiddenSlides>
  <MMClips>0</MMClips>
  <ScaleCrop>false</ScaleCrop>
  <HeadingPairs>
    <vt:vector size="6" baseType="variant">
      <vt:variant>
        <vt:lpstr>Fonts Used</vt:lpstr>
      </vt:variant>
      <vt:variant>
        <vt:i4>12</vt:i4>
      </vt:variant>
      <vt:variant>
        <vt:lpstr>Theme</vt:lpstr>
      </vt:variant>
      <vt:variant>
        <vt:i4>6</vt:i4>
      </vt:variant>
      <vt:variant>
        <vt:lpstr>Slide Titles</vt:lpstr>
      </vt:variant>
      <vt:variant>
        <vt:i4>24</vt:i4>
      </vt:variant>
    </vt:vector>
  </HeadingPairs>
  <TitlesOfParts>
    <vt:vector size="42" baseType="lpstr">
      <vt:lpstr>Arial</vt:lpstr>
      <vt:lpstr>Calibri</vt:lpstr>
      <vt:lpstr>Calibri Light</vt:lpstr>
      <vt:lpstr>Chalkboard SE</vt:lpstr>
      <vt:lpstr>Franklin Gothic Book</vt:lpstr>
      <vt:lpstr>Gill Sans MT</vt:lpstr>
      <vt:lpstr>Rockwell</vt:lpstr>
      <vt:lpstr>Rockwell Condensed</vt:lpstr>
      <vt:lpstr>Rockwell Extra Bold</vt:lpstr>
      <vt:lpstr>Times New Roman</vt:lpstr>
      <vt:lpstr>Tw Cen MT</vt:lpstr>
      <vt:lpstr>Wingdings</vt:lpstr>
      <vt:lpstr>Wood Type</vt:lpstr>
      <vt:lpstr>Office Theme</vt:lpstr>
      <vt:lpstr>Parcel</vt:lpstr>
      <vt:lpstr>1_Parcel</vt:lpstr>
      <vt:lpstr>Droplet</vt:lpstr>
      <vt:lpstr>Crop</vt:lpstr>
      <vt:lpstr>A Kingdom-first people</vt:lpstr>
      <vt:lpstr>PowerPoint Presentation</vt:lpstr>
      <vt:lpstr>Scott Mcknight</vt:lpstr>
      <vt:lpstr>Scott McKnight, The Story of God Bible Commentary – Sermon On The Mount, Zondervan Academic, 2013, page 3.</vt:lpstr>
      <vt:lpstr>Matthew’s angle – Fulfilment: The Coming one has arrived!</vt:lpstr>
      <vt:lpstr>PowerPoint Presentation</vt:lpstr>
      <vt:lpstr>Matthew’s angle – Fulfilment: The Coming one has arrived!</vt:lpstr>
      <vt:lpstr>Matthew 5, Verse 1: The context</vt:lpstr>
      <vt:lpstr>Matthew 6:1-18</vt:lpstr>
      <vt:lpstr>Matthew 6:19-34</vt:lpstr>
      <vt:lpstr>Matthew 6:19-34</vt:lpstr>
      <vt:lpstr>PowerPoint Presentation</vt:lpstr>
      <vt:lpstr>PowerPoint Presentation</vt:lpstr>
      <vt:lpstr>PowerPoint Presentation</vt:lpstr>
      <vt:lpstr>Matthew 6:19-21</vt:lpstr>
      <vt:lpstr>PowerPoint Presentation</vt:lpstr>
      <vt:lpstr>PowerPoint Presentation</vt:lpstr>
      <vt:lpstr>PowerPoint Presentation</vt:lpstr>
      <vt:lpstr>John Stott</vt:lpstr>
      <vt:lpstr>PowerPoint Presentation</vt:lpstr>
      <vt:lpstr>PowerPoint Presentation</vt:lpstr>
      <vt:lpstr>PowerPoint Presentation</vt:lpstr>
      <vt:lpstr>John Stott</vt:lpstr>
      <vt:lpstr>LET US PRAY….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Manik Corea</dc:creator>
  <cp:lastModifiedBy>Matt Lyle</cp:lastModifiedBy>
  <cp:revision>7</cp:revision>
  <dcterms:created xsi:type="dcterms:W3CDTF">2026-01-06T12:47:19Z</dcterms:created>
  <dcterms:modified xsi:type="dcterms:W3CDTF">2026-01-09T12:42:11Z</dcterms:modified>
</cp:coreProperties>
</file>