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6"/>
  </p:notesMasterIdLst>
  <p:handoutMasterIdLst>
    <p:handoutMasterId r:id="rId57"/>
  </p:handoutMasterIdLst>
  <p:sldIdLst>
    <p:sldId id="335" r:id="rId5"/>
    <p:sldId id="353" r:id="rId6"/>
    <p:sldId id="348" r:id="rId7"/>
    <p:sldId id="349" r:id="rId8"/>
    <p:sldId id="351" r:id="rId9"/>
    <p:sldId id="352" r:id="rId10"/>
    <p:sldId id="354" r:id="rId11"/>
    <p:sldId id="340" r:id="rId12"/>
    <p:sldId id="355" r:id="rId13"/>
    <p:sldId id="356" r:id="rId14"/>
    <p:sldId id="361" r:id="rId15"/>
    <p:sldId id="368" r:id="rId16"/>
    <p:sldId id="367" r:id="rId17"/>
    <p:sldId id="369" r:id="rId18"/>
    <p:sldId id="365" r:id="rId19"/>
    <p:sldId id="363" r:id="rId20"/>
    <p:sldId id="359" r:id="rId21"/>
    <p:sldId id="360" r:id="rId22"/>
    <p:sldId id="370" r:id="rId23"/>
    <p:sldId id="362" r:id="rId24"/>
    <p:sldId id="371" r:id="rId25"/>
    <p:sldId id="373" r:id="rId26"/>
    <p:sldId id="374" r:id="rId27"/>
    <p:sldId id="376" r:id="rId28"/>
    <p:sldId id="375" r:id="rId29"/>
    <p:sldId id="377" r:id="rId30"/>
    <p:sldId id="372" r:id="rId31"/>
    <p:sldId id="380" r:id="rId32"/>
    <p:sldId id="381" r:id="rId33"/>
    <p:sldId id="382" r:id="rId34"/>
    <p:sldId id="383" r:id="rId35"/>
    <p:sldId id="379" r:id="rId36"/>
    <p:sldId id="385" r:id="rId37"/>
    <p:sldId id="386" r:id="rId38"/>
    <p:sldId id="387" r:id="rId39"/>
    <p:sldId id="388" r:id="rId40"/>
    <p:sldId id="394" r:id="rId41"/>
    <p:sldId id="389" r:id="rId42"/>
    <p:sldId id="390" r:id="rId43"/>
    <p:sldId id="391" r:id="rId44"/>
    <p:sldId id="392" r:id="rId45"/>
    <p:sldId id="393" r:id="rId46"/>
    <p:sldId id="395" r:id="rId47"/>
    <p:sldId id="384" r:id="rId48"/>
    <p:sldId id="396" r:id="rId49"/>
    <p:sldId id="336" r:id="rId50"/>
    <p:sldId id="397" r:id="rId51"/>
    <p:sldId id="338" r:id="rId52"/>
    <p:sldId id="398" r:id="rId53"/>
    <p:sldId id="399" r:id="rId54"/>
    <p:sldId id="400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767"/>
    <a:srgbClr val="F29890"/>
    <a:srgbClr val="F9AA19"/>
    <a:srgbClr val="FEF4EA"/>
    <a:srgbClr val="6B7280"/>
    <a:srgbClr val="0D2A4D"/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B794EB-4197-482E-B7AD-A271843E447E}" v="337" dt="2025-12-19T15:13:10.912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320" autoAdjust="0"/>
  </p:normalViewPr>
  <p:slideViewPr>
    <p:cSldViewPr snapToGrid="0">
      <p:cViewPr varScale="1">
        <p:scale>
          <a:sx n="60" d="100"/>
          <a:sy n="60" d="100"/>
        </p:scale>
        <p:origin x="778" y="274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65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yle" userId="a96e7d453dd11193" providerId="LiveId" clId="{C68C3E17-03C7-4F95-8966-34EBDE4C6EB0}"/>
    <pc:docChg chg="custSel modSld">
      <pc:chgData name="Matt Lyle" userId="a96e7d453dd11193" providerId="LiveId" clId="{C68C3E17-03C7-4F95-8966-34EBDE4C6EB0}" dt="2025-12-20T03:45:05.937" v="16" actId="313"/>
      <pc:docMkLst>
        <pc:docMk/>
      </pc:docMkLst>
      <pc:sldChg chg="modSp mod">
        <pc:chgData name="Matt Lyle" userId="a96e7d453dd11193" providerId="LiveId" clId="{C68C3E17-03C7-4F95-8966-34EBDE4C6EB0}" dt="2025-12-20T03:43:36.216" v="10" actId="20577"/>
        <pc:sldMkLst>
          <pc:docMk/>
          <pc:sldMk cId="3805908138" sldId="379"/>
        </pc:sldMkLst>
        <pc:spChg chg="mod">
          <ac:chgData name="Matt Lyle" userId="a96e7d453dd11193" providerId="LiveId" clId="{C68C3E17-03C7-4F95-8966-34EBDE4C6EB0}" dt="2025-12-20T03:43:36.216" v="10" actId="20577"/>
          <ac:spMkLst>
            <pc:docMk/>
            <pc:sldMk cId="3805908138" sldId="379"/>
            <ac:spMk id="3" creationId="{920EAE7C-F462-F263-87D6-201E3497E9BD}"/>
          </ac:spMkLst>
        </pc:spChg>
      </pc:sldChg>
      <pc:sldChg chg="modSp mod">
        <pc:chgData name="Matt Lyle" userId="a96e7d453dd11193" providerId="LiveId" clId="{C68C3E17-03C7-4F95-8966-34EBDE4C6EB0}" dt="2025-12-20T03:43:55.008" v="11" actId="313"/>
        <pc:sldMkLst>
          <pc:docMk/>
          <pc:sldMk cId="1404101093" sldId="385"/>
        </pc:sldMkLst>
        <pc:spChg chg="mod">
          <ac:chgData name="Matt Lyle" userId="a96e7d453dd11193" providerId="LiveId" clId="{C68C3E17-03C7-4F95-8966-34EBDE4C6EB0}" dt="2025-12-20T03:43:55.008" v="11" actId="313"/>
          <ac:spMkLst>
            <pc:docMk/>
            <pc:sldMk cId="1404101093" sldId="385"/>
            <ac:spMk id="3" creationId="{004CF1B1-2589-02D5-7F10-B429C84EF4E0}"/>
          </ac:spMkLst>
        </pc:spChg>
      </pc:sldChg>
      <pc:sldChg chg="modSp mod">
        <pc:chgData name="Matt Lyle" userId="a96e7d453dd11193" providerId="LiveId" clId="{C68C3E17-03C7-4F95-8966-34EBDE4C6EB0}" dt="2025-12-20T03:45:03.963" v="15" actId="313"/>
        <pc:sldMkLst>
          <pc:docMk/>
          <pc:sldMk cId="89367700" sldId="389"/>
        </pc:sldMkLst>
        <pc:spChg chg="mod">
          <ac:chgData name="Matt Lyle" userId="a96e7d453dd11193" providerId="LiveId" clId="{C68C3E17-03C7-4F95-8966-34EBDE4C6EB0}" dt="2025-12-20T03:45:03.963" v="15" actId="313"/>
          <ac:spMkLst>
            <pc:docMk/>
            <pc:sldMk cId="89367700" sldId="389"/>
            <ac:spMk id="3" creationId="{94E8AE65-E93F-1228-F84A-A8273906260A}"/>
          </ac:spMkLst>
        </pc:spChg>
      </pc:sldChg>
      <pc:sldChg chg="modSp mod">
        <pc:chgData name="Matt Lyle" userId="a96e7d453dd11193" providerId="LiveId" clId="{C68C3E17-03C7-4F95-8966-34EBDE4C6EB0}" dt="2025-12-20T03:43:56.703" v="12" actId="313"/>
        <pc:sldMkLst>
          <pc:docMk/>
          <pc:sldMk cId="2421581770" sldId="394"/>
        </pc:sldMkLst>
        <pc:spChg chg="mod">
          <ac:chgData name="Matt Lyle" userId="a96e7d453dd11193" providerId="LiveId" clId="{C68C3E17-03C7-4F95-8966-34EBDE4C6EB0}" dt="2025-12-20T03:43:56.703" v="12" actId="313"/>
          <ac:spMkLst>
            <pc:docMk/>
            <pc:sldMk cId="2421581770" sldId="394"/>
            <ac:spMk id="3" creationId="{6FE61930-5CB2-D30B-EE27-DA555AA1F481}"/>
          </ac:spMkLst>
        </pc:spChg>
      </pc:sldChg>
      <pc:sldChg chg="modSp mod">
        <pc:chgData name="Matt Lyle" userId="a96e7d453dd11193" providerId="LiveId" clId="{C68C3E17-03C7-4F95-8966-34EBDE4C6EB0}" dt="2025-12-20T03:45:05.937" v="16" actId="313"/>
        <pc:sldMkLst>
          <pc:docMk/>
          <pc:sldMk cId="2032412258" sldId="395"/>
        </pc:sldMkLst>
        <pc:spChg chg="mod">
          <ac:chgData name="Matt Lyle" userId="a96e7d453dd11193" providerId="LiveId" clId="{C68C3E17-03C7-4F95-8966-34EBDE4C6EB0}" dt="2025-12-20T03:45:05.937" v="16" actId="313"/>
          <ac:spMkLst>
            <pc:docMk/>
            <pc:sldMk cId="2032412258" sldId="395"/>
            <ac:spMk id="3" creationId="{A536051C-C525-95A8-BBB8-24942AB7327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12/20/2025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12/20/2025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Friedrich Hermann Hartmann - https://s-media-cache-ak0.pinimg.com/originals/04/10/0b/04100baec90c105729b47f33c371476b.jpg, Public Domain, https://commons.wikimedia.org/w/index.php?curid=95970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4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Microsoft 365 content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0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Microsoft 365 content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90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building with different colored blocks&#10;&#10;AI-generated content may be incorrect.">
            <a:extLst>
              <a:ext uri="{FF2B5EF4-FFF2-40B4-BE49-F238E27FC236}">
                <a16:creationId xmlns:a16="http://schemas.microsoft.com/office/drawing/2014/main" id="{C2168DA3-3DF1-7A29-A0C2-133935E2B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1179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building with many different colored blocks&#10;&#10;AI-generated content may be incorrect.">
            <a:extLst>
              <a:ext uri="{FF2B5EF4-FFF2-40B4-BE49-F238E27FC236}">
                <a16:creationId xmlns:a16="http://schemas.microsoft.com/office/drawing/2014/main" id="{3725B0B2-935F-5C26-3CB8-19E0F97D28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</a:blip>
          <a:srcRect l="21048"/>
          <a:stretch>
            <a:fillRect/>
          </a:stretch>
        </p:blipFill>
        <p:spPr>
          <a:xfrm>
            <a:off x="-12749" y="0"/>
            <a:ext cx="46610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building with many different colored blocks&#10;&#10;AI-generated content may be incorrect.">
            <a:extLst>
              <a:ext uri="{FF2B5EF4-FFF2-40B4-BE49-F238E27FC236}">
                <a16:creationId xmlns:a16="http://schemas.microsoft.com/office/drawing/2014/main" id="{0FD5B201-1427-83B4-91DB-341859A0C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</a:blip>
          <a:srcRect l="21048"/>
          <a:stretch>
            <a:fillRect/>
          </a:stretch>
        </p:blipFill>
        <p:spPr>
          <a:xfrm flipH="1">
            <a:off x="9959927" y="3573867"/>
            <a:ext cx="2232073" cy="328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31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group of colorful rectangular objects&#10;&#10;AI-generated content may be incorrect.">
            <a:extLst>
              <a:ext uri="{FF2B5EF4-FFF2-40B4-BE49-F238E27FC236}">
                <a16:creationId xmlns:a16="http://schemas.microsoft.com/office/drawing/2014/main" id="{2110FE32-4B17-DE89-D462-066E79A9F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237" y="5092864"/>
            <a:ext cx="2995518" cy="176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rectangular objects on a gray surface&#10;&#10;AI-generated content may be incorrect.">
            <a:extLst>
              <a:ext uri="{FF2B5EF4-FFF2-40B4-BE49-F238E27FC236}">
                <a16:creationId xmlns:a16="http://schemas.microsoft.com/office/drawing/2014/main" id="{9DF04AAE-CF43-6A8B-4756-C699A348C3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2544" y="0"/>
            <a:ext cx="6719456" cy="14954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orful rectangular objects&#10;&#10;AI-generated content may be incorrect.">
            <a:extLst>
              <a:ext uri="{FF2B5EF4-FFF2-40B4-BE49-F238E27FC236}">
                <a16:creationId xmlns:a16="http://schemas.microsoft.com/office/drawing/2014/main" id="{9FE08884-AD16-EC8A-54AC-E7531AEA03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71708" y="5092864"/>
            <a:ext cx="3002755" cy="176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2274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rectangular shapes&#10;&#10;AI-generated content may be incorrect.">
            <a:extLst>
              <a:ext uri="{FF2B5EF4-FFF2-40B4-BE49-F238E27FC236}">
                <a16:creationId xmlns:a16="http://schemas.microsoft.com/office/drawing/2014/main" id="{AA36CED8-E2D1-9C2F-8BA5-C8F70950EB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6362" y="408469"/>
            <a:ext cx="8035637" cy="6449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80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22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Christmas Nativity Scene, Three Wise men in Front of Stable Isolated on White.">
            <a:extLst>
              <a:ext uri="{FF2B5EF4-FFF2-40B4-BE49-F238E27FC236}">
                <a16:creationId xmlns:a16="http://schemas.microsoft.com/office/drawing/2014/main" id="{59CA4A88-BB45-1475-603C-9E5BB06501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59B920-0260-476B-297D-C447F0507DF0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tx1">
                  <a:alpha val="63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3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E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B47553-827F-F0C6-31BD-8B07B39D0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70320"/>
            <a:ext cx="12192000" cy="4876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6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B82AEA-EE9A-F603-27DE-2BB69A5EE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370320"/>
            <a:ext cx="12192000" cy="487680"/>
          </a:xfrm>
          <a:prstGeom prst="rect">
            <a:avLst/>
          </a:prstGeom>
          <a:solidFill>
            <a:srgbClr val="F29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600"/>
            </a:lvl1pPr>
            <a:lvl2pPr marL="8001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600"/>
            </a:lvl2pPr>
            <a:lvl3pPr marL="12573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6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36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3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 descr="A colorful rectangular object with a red and blue center&#10;&#10;AI-generated content may be incorrect.">
            <a:extLst>
              <a:ext uri="{FF2B5EF4-FFF2-40B4-BE49-F238E27FC236}">
                <a16:creationId xmlns:a16="http://schemas.microsoft.com/office/drawing/2014/main" id="{1AF23ED0-ED13-8DBA-AEBA-645783E59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</a:blip>
          <a:srcRect b="4256"/>
          <a:stretch>
            <a:fillRect/>
          </a:stretch>
        </p:blipFill>
        <p:spPr>
          <a:xfrm>
            <a:off x="9415463" y="264695"/>
            <a:ext cx="2776538" cy="65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047FD2-20C5-7F47-8A4D-BFE736F16E80}"/>
              </a:ext>
            </a:extLst>
          </p:cNvPr>
          <p:cNvSpPr/>
          <p:nvPr userDrawn="1"/>
        </p:nvSpPr>
        <p:spPr>
          <a:xfrm>
            <a:off x="0" y="0"/>
            <a:ext cx="12192000" cy="12994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4000" b="1" dirty="0">
                <a:solidFill>
                  <a:schemeClr val="bg1"/>
                </a:solidFill>
                <a:latin typeface="Segoe UI Variable Text Semibold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  <a:t>Skyscraper Center</a:t>
            </a:r>
          </a:p>
          <a:p>
            <a:pPr lvl="2"/>
            <a:r>
              <a:rPr lang="en-US" sz="3100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by Council of Vertical Urbanism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53BCE3-51B2-94C0-054A-8AD0C6FCFD9C}"/>
              </a:ext>
            </a:extLst>
          </p:cNvPr>
          <p:cNvGrpSpPr/>
          <p:nvPr userDrawn="1"/>
        </p:nvGrpSpPr>
        <p:grpSpPr>
          <a:xfrm>
            <a:off x="239906" y="56397"/>
            <a:ext cx="491614" cy="1173685"/>
            <a:chOff x="239906" y="56397"/>
            <a:chExt cx="491614" cy="1173685"/>
          </a:xfrm>
        </p:grpSpPr>
        <p:sp>
          <p:nvSpPr>
            <p:cNvPr id="20" name="Flowchart: Decision 19">
              <a:extLst>
                <a:ext uri="{FF2B5EF4-FFF2-40B4-BE49-F238E27FC236}">
                  <a16:creationId xmlns:a16="http://schemas.microsoft.com/office/drawing/2014/main" id="{4CD8AB7E-097A-0185-9740-05C91282187E}"/>
                </a:ext>
              </a:extLst>
            </p:cNvPr>
            <p:cNvSpPr/>
            <p:nvPr/>
          </p:nvSpPr>
          <p:spPr>
            <a:xfrm>
              <a:off x="263393" y="510099"/>
              <a:ext cx="444640" cy="268648"/>
            </a:xfrm>
            <a:prstGeom prst="flowChartDecision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AF7EED5-2A53-4FDB-0318-E1DE93C80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93" y="80387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526A421-D266-13D3-64C9-2FCC2F6438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456" y="80387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6571CD6E-C24A-3D7B-A907-1BCECC688812}"/>
                </a:ext>
              </a:extLst>
            </p:cNvPr>
            <p:cNvSpPr/>
            <p:nvPr/>
          </p:nvSpPr>
          <p:spPr>
            <a:xfrm>
              <a:off x="424816" y="56397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5A89DE3-6920-EF11-014A-59E4FBDF25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93" y="220184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D6DC5D0-E596-7CC5-624E-8E79A349C1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456" y="220184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46099ECB-27EC-1D55-BEE1-0DB48D14E02B}"/>
                </a:ext>
              </a:extLst>
            </p:cNvPr>
            <p:cNvSpPr/>
            <p:nvPr/>
          </p:nvSpPr>
          <p:spPr>
            <a:xfrm>
              <a:off x="424816" y="196194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2F2900B-EEAA-091E-15A6-9FE0FFD19D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93" y="364921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372871-A957-85F9-76FC-41E2BAED06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456" y="364921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2E83A2A0-A51F-6FC6-C3BC-94401A255F58}"/>
                </a:ext>
              </a:extLst>
            </p:cNvPr>
            <p:cNvSpPr/>
            <p:nvPr/>
          </p:nvSpPr>
          <p:spPr>
            <a:xfrm>
              <a:off x="424816" y="340931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A1C71E8-916A-B4A8-60B4-04BBD86E2F3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6970" y="1070439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2A364F1-FDB3-C1DB-AFCD-04CA4AF74476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9906" y="1055974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88F1E8F-2825-758F-F81E-D197716347C2}"/>
                </a:ext>
              </a:extLst>
            </p:cNvPr>
            <p:cNvSpPr/>
            <p:nvPr/>
          </p:nvSpPr>
          <p:spPr>
            <a:xfrm rot="10800000">
              <a:off x="430406" y="1184363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55AA0EF-FCEB-E745-45C4-8638EE2A75A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6970" y="930642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758697B-66B5-E7C9-8C3A-9D419B141C38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9906" y="916177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5B6B2DD7-9C4D-FB2F-39B4-F2814CA9E838}"/>
                </a:ext>
              </a:extLst>
            </p:cNvPr>
            <p:cNvSpPr/>
            <p:nvPr/>
          </p:nvSpPr>
          <p:spPr>
            <a:xfrm rot="10800000">
              <a:off x="430406" y="1044566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AE6F4B6-8A22-7D60-9736-DB93425D52E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6970" y="785905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98D5BF-9266-8ECB-607D-6B9AEC0DA08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9906" y="771440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2146A0C5-A5FA-A88C-D4F7-CB6D010C5673}"/>
                </a:ext>
              </a:extLst>
            </p:cNvPr>
            <p:cNvSpPr/>
            <p:nvPr/>
          </p:nvSpPr>
          <p:spPr>
            <a:xfrm rot="10800000">
              <a:off x="430406" y="899829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A colorful rectangular object with a red and blue center&#10;&#10;AI-generated content may be incorrect.">
            <a:extLst>
              <a:ext uri="{FF2B5EF4-FFF2-40B4-BE49-F238E27FC236}">
                <a16:creationId xmlns:a16="http://schemas.microsoft.com/office/drawing/2014/main" id="{B68C8EF4-B654-80B0-4D1E-65DA4DE6F7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</a:blip>
          <a:srcRect b="4256"/>
          <a:stretch>
            <a:fillRect/>
          </a:stretch>
        </p:blipFill>
        <p:spPr>
          <a:xfrm>
            <a:off x="9415463" y="264695"/>
            <a:ext cx="2776538" cy="6593305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2A50276-8A5D-4613-2E8B-02B83B18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611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600"/>
            </a:lvl1pPr>
            <a:lvl2pPr marL="8001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600"/>
            </a:lvl2pPr>
            <a:lvl3pPr marL="12573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6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36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3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7290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154A46-0F8F-13C5-D49E-3F4A9E095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6370320"/>
            <a:ext cx="6096000" cy="4876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BEE67180-14A2-EF27-8F89-BA33C9964C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39"/>
            <a:ext cx="6096000" cy="638556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1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0" r:id="rId2"/>
    <p:sldLayoutId id="2147483707" r:id="rId3"/>
    <p:sldLayoutId id="2147483716" r:id="rId4"/>
    <p:sldLayoutId id="2147483711" r:id="rId5"/>
    <p:sldLayoutId id="2147483666" r:id="rId6"/>
    <p:sldLayoutId id="2147483709" r:id="rId7"/>
    <p:sldLayoutId id="2147483695" r:id="rId8"/>
    <p:sldLayoutId id="2147483715" r:id="rId9"/>
    <p:sldLayoutId id="2147483698" r:id="rId10"/>
    <p:sldLayoutId id="2147483712" r:id="rId11"/>
    <p:sldLayoutId id="2147483699" r:id="rId12"/>
    <p:sldLayoutId id="2147483701" r:id="rId13"/>
    <p:sldLayoutId id="2147483706" r:id="rId14"/>
    <p:sldLayoutId id="214748370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lrsQ1tc-2wk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modern-dressing-room-with-vanity-table-6198662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modern-dressing-room-with-vanity-table-6198662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fc-economiahistoria.blogspot.com/2012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>
            <a:extLst>
              <a:ext uri="{FF2B5EF4-FFF2-40B4-BE49-F238E27FC236}">
                <a16:creationId xmlns:a16="http://schemas.microsoft.com/office/drawing/2014/main" id="{2FA9E6FF-F2B4-DC5B-B6E0-FD11F8458692}"/>
              </a:ext>
            </a:extLst>
          </p:cNvPr>
          <p:cNvSpPr txBox="1"/>
          <p:nvPr/>
        </p:nvSpPr>
        <p:spPr>
          <a:xfrm>
            <a:off x="507073" y="0"/>
            <a:ext cx="6441187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3800" b="1" i="0" dirty="0">
                <a:solidFill>
                  <a:srgbClr val="0D2A4D"/>
                </a:solidFill>
                <a:latin typeface="Segoe UI"/>
              </a:rPr>
              <a:t>Biggest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A4A6404-B321-7B4F-7BDB-41555E882D34}"/>
              </a:ext>
            </a:extLst>
          </p:cNvPr>
          <p:cNvSpPr txBox="1"/>
          <p:nvPr/>
        </p:nvSpPr>
        <p:spPr>
          <a:xfrm>
            <a:off x="7877992" y="270381"/>
            <a:ext cx="3391319" cy="99109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5400" b="0" i="0" dirty="0">
                <a:solidFill>
                  <a:srgbClr val="6B7280"/>
                </a:solidFill>
                <a:latin typeface="Segoe UI Light"/>
              </a:rPr>
              <a:t>Smallest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EECD8F18-F844-5A70-BBCD-52B80C671BCD}"/>
              </a:ext>
            </a:extLst>
          </p:cNvPr>
          <p:cNvSpPr txBox="1"/>
          <p:nvPr/>
        </p:nvSpPr>
        <p:spPr>
          <a:xfrm>
            <a:off x="2158467" y="2299297"/>
            <a:ext cx="3869626" cy="118931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6600" b="1" i="1" dirty="0">
                <a:solidFill>
                  <a:srgbClr val="1E40AF"/>
                </a:solidFill>
                <a:latin typeface="Segoe UI"/>
              </a:rPr>
              <a:t>Fastest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B5F5861F-1882-85A3-4490-BCE34BF5E8C8}"/>
              </a:ext>
            </a:extLst>
          </p:cNvPr>
          <p:cNvSpPr txBox="1"/>
          <p:nvPr/>
        </p:nvSpPr>
        <p:spPr>
          <a:xfrm>
            <a:off x="6188987" y="1250635"/>
            <a:ext cx="6420857" cy="142056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8000" b="1" i="0" dirty="0">
                <a:solidFill>
                  <a:srgbClr val="111827"/>
                </a:solidFill>
                <a:latin typeface="Segoe UI"/>
              </a:rPr>
              <a:t>Strongest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272579FF-30B6-F923-99DC-2E1C75AD003E}"/>
              </a:ext>
            </a:extLst>
          </p:cNvPr>
          <p:cNvSpPr txBox="1"/>
          <p:nvPr/>
        </p:nvSpPr>
        <p:spPr>
          <a:xfrm>
            <a:off x="1072333" y="3432429"/>
            <a:ext cx="247215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7200" b="1" i="0" dirty="0">
                <a:solidFill>
                  <a:srgbClr val="0F4C5C"/>
                </a:solidFill>
                <a:latin typeface="Segoe UI"/>
              </a:rPr>
              <a:t>allest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84E1389D-08D3-A02C-E5A7-C7A99EDA0412}"/>
              </a:ext>
            </a:extLst>
          </p:cNvPr>
          <p:cNvSpPr txBox="1"/>
          <p:nvPr/>
        </p:nvSpPr>
        <p:spPr>
          <a:xfrm>
            <a:off x="4234041" y="3064844"/>
            <a:ext cx="4210081" cy="118931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6600" b="1" i="0" dirty="0">
                <a:solidFill>
                  <a:srgbClr val="B91C1C"/>
                </a:solidFill>
                <a:latin typeface="Segoe UI"/>
              </a:rPr>
              <a:t>Hottest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020E33C5-0A47-A414-0E79-F39E8E1984D9}"/>
              </a:ext>
            </a:extLst>
          </p:cNvPr>
          <p:cNvSpPr txBox="1"/>
          <p:nvPr/>
        </p:nvSpPr>
        <p:spPr>
          <a:xfrm>
            <a:off x="7915125" y="2453775"/>
            <a:ext cx="4276874" cy="109020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6000" b="0" i="0">
                <a:solidFill>
                  <a:srgbClr val="B45309"/>
                </a:solidFill>
                <a:latin typeface="Segoe UI"/>
              </a:rPr>
              <a:t>Brightest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F940B856-9EB0-00B8-F271-1F2474885130}"/>
              </a:ext>
            </a:extLst>
          </p:cNvPr>
          <p:cNvSpPr txBox="1"/>
          <p:nvPr/>
        </p:nvSpPr>
        <p:spPr>
          <a:xfrm>
            <a:off x="1072333" y="4420984"/>
            <a:ext cx="5634083" cy="128842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7200" b="1" i="0" dirty="0">
                <a:solidFill>
                  <a:srgbClr val="5B21B6"/>
                </a:solidFill>
                <a:latin typeface="Segoe UI"/>
              </a:rPr>
              <a:t>LOUDEST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36FAF04B-4740-9C85-B6C0-8AD52DCA7F15}"/>
              </a:ext>
            </a:extLst>
          </p:cNvPr>
          <p:cNvSpPr txBox="1"/>
          <p:nvPr/>
        </p:nvSpPr>
        <p:spPr>
          <a:xfrm>
            <a:off x="7304102" y="4109882"/>
            <a:ext cx="4060967" cy="118931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6600" b="1" i="0" dirty="0">
                <a:solidFill>
                  <a:srgbClr val="92400E"/>
                </a:solidFill>
                <a:latin typeface="Segoe UI"/>
              </a:rPr>
              <a:t>Richest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FADF80F3-39F3-5A43-E31D-D040667CEEA0}"/>
              </a:ext>
            </a:extLst>
          </p:cNvPr>
          <p:cNvSpPr txBox="1"/>
          <p:nvPr/>
        </p:nvSpPr>
        <p:spPr>
          <a:xfrm>
            <a:off x="1778977" y="5398305"/>
            <a:ext cx="4992245" cy="128842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7200" b="1" i="0">
                <a:solidFill>
                  <a:srgbClr val="7F1D1D"/>
                </a:solidFill>
                <a:latin typeface="Cambria"/>
              </a:rPr>
              <a:t>Greatest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A1E46938-59DD-AF14-2E84-4E23DE01A3BC}"/>
              </a:ext>
            </a:extLst>
          </p:cNvPr>
          <p:cNvSpPr txBox="1"/>
          <p:nvPr/>
        </p:nvSpPr>
        <p:spPr>
          <a:xfrm>
            <a:off x="6636375" y="5398305"/>
            <a:ext cx="2698211" cy="109020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6000" b="1" i="0">
                <a:solidFill>
                  <a:srgbClr val="374151"/>
                </a:solidFill>
                <a:latin typeface="Segoe UI"/>
              </a:rPr>
              <a:t>Most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D3FC77F0-241C-D39F-36A9-1A318E781BA5}"/>
              </a:ext>
            </a:extLst>
          </p:cNvPr>
          <p:cNvSpPr txBox="1"/>
          <p:nvPr/>
        </p:nvSpPr>
        <p:spPr>
          <a:xfrm>
            <a:off x="9455687" y="5398305"/>
            <a:ext cx="2412268" cy="118931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6600" b="1" i="1">
                <a:solidFill>
                  <a:srgbClr val="065F46"/>
                </a:solidFill>
                <a:latin typeface="Cambria"/>
              </a:rPr>
              <a:t>Best</a:t>
            </a: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0B1969F1-84BA-FD63-EAB7-CFE292C5C910}"/>
              </a:ext>
            </a:extLst>
          </p:cNvPr>
          <p:cNvSpPr txBox="1"/>
          <p:nvPr/>
        </p:nvSpPr>
        <p:spPr>
          <a:xfrm>
            <a:off x="70166" y="1865319"/>
            <a:ext cx="1680267" cy="31547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 b="1" i="0" dirty="0">
                <a:solidFill>
                  <a:srgbClr val="0F4C5C"/>
                </a:solidFill>
                <a:latin typeface="Segoe UI"/>
              </a:rPr>
              <a:t>T</a:t>
            </a:r>
            <a:endParaRPr sz="7200" b="1" i="0" dirty="0">
              <a:solidFill>
                <a:srgbClr val="0F4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 Media 7" title="Book of Ecclesiastes Summary: A Complete Animated Overview">
            <a:hlinkClick r:id="" action="ppaction://media"/>
            <a:extLst>
              <a:ext uri="{FF2B5EF4-FFF2-40B4-BE49-F238E27FC236}">
                <a16:creationId xmlns:a16="http://schemas.microsoft.com/office/drawing/2014/main" id="{84E50379-4E0D-277D-77AD-A7EDF4CDD9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C22F4A8-EB71-615F-1EF1-5BBA7CF434B2}"/>
              </a:ext>
            </a:extLst>
          </p:cNvPr>
          <p:cNvGrpSpPr/>
          <p:nvPr/>
        </p:nvGrpSpPr>
        <p:grpSpPr>
          <a:xfrm>
            <a:off x="465627" y="5808447"/>
            <a:ext cx="3842843" cy="791866"/>
            <a:chOff x="351327" y="461747"/>
            <a:chExt cx="3842843" cy="79186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2309CA1-7A9A-9F8D-9E98-BC7D28DFA1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1327" y="461748"/>
              <a:ext cx="806946" cy="791865"/>
              <a:chOff x="2839064" y="2691582"/>
              <a:chExt cx="2401530" cy="2356646"/>
            </a:xfrm>
          </p:grpSpPr>
          <p:sp>
            <p:nvSpPr>
              <p:cNvPr id="12" name="Flowchart: Manual Operation 11">
                <a:extLst>
                  <a:ext uri="{FF2B5EF4-FFF2-40B4-BE49-F238E27FC236}">
                    <a16:creationId xmlns:a16="http://schemas.microsoft.com/office/drawing/2014/main" id="{DD1A6340-6E98-496A-E9D1-0B98554774DE}"/>
                  </a:ext>
                </a:extLst>
              </p:cNvPr>
              <p:cNvSpPr/>
              <p:nvPr/>
            </p:nvSpPr>
            <p:spPr>
              <a:xfrm rot="16200000">
                <a:off x="2905433" y="2625213"/>
                <a:ext cx="1954159" cy="2086898"/>
              </a:xfrm>
              <a:prstGeom prst="flowChartManualOperation">
                <a:avLst/>
              </a:prstGeom>
              <a:solidFill>
                <a:srgbClr val="00B3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Manual Operation 12">
                <a:extLst>
                  <a:ext uri="{FF2B5EF4-FFF2-40B4-BE49-F238E27FC236}">
                    <a16:creationId xmlns:a16="http://schemas.microsoft.com/office/drawing/2014/main" id="{EA7DD132-3332-BC52-28EE-BD9E613C9E78}"/>
                  </a:ext>
                </a:extLst>
              </p:cNvPr>
              <p:cNvSpPr/>
              <p:nvPr/>
            </p:nvSpPr>
            <p:spPr>
              <a:xfrm rot="5400000">
                <a:off x="3220064" y="2625215"/>
                <a:ext cx="1954162" cy="2086898"/>
              </a:xfrm>
              <a:prstGeom prst="flowChartManualOperation">
                <a:avLst/>
              </a:prstGeom>
              <a:solidFill>
                <a:srgbClr val="00B3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7BB02C37-85BC-AE9D-8A9D-3BCADFBF0D67}"/>
                  </a:ext>
                </a:extLst>
              </p:cNvPr>
              <p:cNvSpPr/>
              <p:nvPr/>
            </p:nvSpPr>
            <p:spPr>
              <a:xfrm rot="10800000">
                <a:off x="3312154" y="3661880"/>
                <a:ext cx="1503686" cy="1386348"/>
              </a:xfrm>
              <a:prstGeom prst="triangle">
                <a:avLst>
                  <a:gd name="adj" fmla="val 100000"/>
                </a:avLst>
              </a:prstGeom>
              <a:solidFill>
                <a:srgbClr val="00B3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D32CB1-78C0-04EB-A1F0-03A3D7EABEE9}"/>
                </a:ext>
              </a:extLst>
            </p:cNvPr>
            <p:cNvSpPr txBox="1"/>
            <p:nvPr/>
          </p:nvSpPr>
          <p:spPr>
            <a:xfrm>
              <a:off x="1334413" y="461747"/>
              <a:ext cx="28597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BibleProject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09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8A078-8E9C-953C-95AF-4E8EB9CB6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99AB-DDD1-34C3-1D44-B72BCD0AF3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73662"/>
            <a:ext cx="9696450" cy="1214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/>
              <a:t>Genius-Level Depression </a:t>
            </a:r>
            <a:endParaRPr lang="en-ZA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68FFA5-AF67-E243-ADD8-926E07F226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0"/>
            <a:ext cx="9696450" cy="7112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en-US" sz="4400" dirty="0"/>
              <a:t>Ecclesiastes 1-2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FE34401-B423-32F2-44CF-5EEBC22B6F02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2077700" cy="5270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Avenir Next LT Pro Demi" panose="020B0704020202020204" pitchFamily="34" charset="0"/>
              </a:rPr>
              <a:t>1.	The Problem Stated: Life on Repeat (1:1-11)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latin typeface="Avenir Next LT Pro" panose="020B0504020202020204" pitchFamily="34" charset="0"/>
              </a:rPr>
              <a:t>		(Author’s summary / prologue)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venir Next LT Pro Demi" panose="020B0704020202020204" pitchFamily="34" charset="0"/>
              </a:rPr>
              <a:t>2.	Brilliant Mind, Bleak Results (1:12-18)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latin typeface="Avenir Next LT Pro" panose="020B0504020202020204" pitchFamily="34" charset="0"/>
              </a:rPr>
              <a:t>		(Solomon’s  speaking)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Avenir Next LT Pro Demi" panose="020B0704020202020204" pitchFamily="34" charset="0"/>
              </a:rPr>
              <a:t>3.	I Tried Everything. It Didn’t Work (2:1-23)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latin typeface="Avenir Next LT Pro" panose="020B0504020202020204" pitchFamily="34" charset="0"/>
              </a:rPr>
              <a:t>		(Solomon’s Searching)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Avenir Next LT Pro Demi" panose="020B0704020202020204" pitchFamily="34" charset="0"/>
              </a:rPr>
              <a:t>4.	A Crack in the Darkness (2:24-26)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>
                <a:latin typeface="Avenir Next LT Pro" panose="020B0504020202020204" pitchFamily="34" charset="0"/>
              </a:rPr>
              <a:t>		(</a:t>
            </a:r>
            <a:r>
              <a:rPr lang="en-US" i="1" dirty="0">
                <a:latin typeface="Avenir Next LT Pro" panose="020B0504020202020204" pitchFamily="34" charset="0"/>
              </a:rPr>
              <a:t>Solomon’s Summary)</a:t>
            </a:r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3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EDB6B-0D1F-3CF6-7F2D-8FD0AF445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50637A0-1A29-1D67-7145-BFF1E7F822A8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1:1 (ESV)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3758A96-F576-8234-B6AF-302E25031B1B}"/>
              </a:ext>
            </a:extLst>
          </p:cNvPr>
          <p:cNvSpPr txBox="1">
            <a:spLocks/>
          </p:cNvSpPr>
          <p:nvPr/>
        </p:nvSpPr>
        <p:spPr>
          <a:xfrm>
            <a:off x="6327775" y="1091389"/>
            <a:ext cx="5864225" cy="5567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venir Next LT Pro" panose="020B0504020202020204" pitchFamily="34" charset="0"/>
              </a:rPr>
              <a:t>Ch 1 </a:t>
            </a:r>
            <a:r>
              <a:rPr lang="en-US" b="1" baseline="30000" dirty="0">
                <a:latin typeface="Avenir Next LT Pro" panose="020B0504020202020204" pitchFamily="34" charset="0"/>
              </a:rPr>
              <a:t>1</a:t>
            </a:r>
            <a:r>
              <a:rPr lang="en-US" dirty="0">
                <a:latin typeface="Avenir Next LT Pro" panose="020B0504020202020204" pitchFamily="34" charset="0"/>
              </a:rPr>
              <a:t>The words of the Preacher, the son of David, king in Jerusalem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E72B5E8-525A-1BC4-A997-81CC1902733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317" b="11317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982B10-B498-D7C1-FB11-6CBB3B31B772}"/>
              </a:ext>
            </a:extLst>
          </p:cNvPr>
          <p:cNvSpPr txBox="1"/>
          <p:nvPr/>
        </p:nvSpPr>
        <p:spPr>
          <a:xfrm>
            <a:off x="22860" y="6397843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The Teacher Identified</a:t>
            </a:r>
          </a:p>
        </p:txBody>
      </p:sp>
    </p:spTree>
    <p:extLst>
      <p:ext uri="{BB962C8B-B14F-4D97-AF65-F5344CB8AC3E}">
        <p14:creationId xmlns:p14="http://schemas.microsoft.com/office/powerpoint/2010/main" val="127977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B35D6-4797-786F-3A08-BCD381BF7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AD7877C-C9E1-099F-E689-EB093C674784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1:2 (ESV)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3CCFF39-A962-5C12-E866-4F737C4BE7B8}"/>
              </a:ext>
            </a:extLst>
          </p:cNvPr>
          <p:cNvSpPr txBox="1">
            <a:spLocks/>
          </p:cNvSpPr>
          <p:nvPr/>
        </p:nvSpPr>
        <p:spPr>
          <a:xfrm>
            <a:off x="6327775" y="1091389"/>
            <a:ext cx="5864225" cy="5567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Ch 1 </a:t>
            </a:r>
            <a:r>
              <a:rPr lang="en-US" b="1" baseline="3000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1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The words of the Preacher, the son of David, king in Jerusalem</a:t>
            </a:r>
          </a:p>
          <a:p>
            <a:pPr marL="0" indent="0">
              <a:buNone/>
            </a:pPr>
            <a:r>
              <a:rPr lang="en-US" sz="4000" b="1" baseline="30000" dirty="0">
                <a:solidFill>
                  <a:prstClr val="black"/>
                </a:solidFill>
                <a:latin typeface="Avenir Next LT Pro Demi" panose="020B0704020202020204" pitchFamily="34" charset="0"/>
                <a:ea typeface="+mj-ea"/>
                <a:cs typeface="+mj-cs"/>
              </a:rPr>
              <a:t>2</a:t>
            </a:r>
            <a:r>
              <a:rPr lang="en-US" sz="4000" b="1" dirty="0">
                <a:solidFill>
                  <a:prstClr val="black"/>
                </a:solidFill>
                <a:latin typeface="Avenir Next LT Pro Demi" panose="020B0704020202020204" pitchFamily="34" charset="0"/>
                <a:ea typeface="+mj-ea"/>
                <a:cs typeface="+mj-cs"/>
              </a:rPr>
              <a:t> Vanity of vanities,            says the preacher,</a:t>
            </a:r>
            <a:br>
              <a:rPr lang="en-US" sz="4000" b="1" dirty="0">
                <a:solidFill>
                  <a:prstClr val="black"/>
                </a:solidFill>
                <a:latin typeface="Avenir Next LT Pro Demi" panose="020B0704020202020204" pitchFamily="34" charset="0"/>
                <a:ea typeface="+mj-ea"/>
                <a:cs typeface="+mj-cs"/>
              </a:rPr>
            </a:br>
            <a:r>
              <a:rPr lang="en-US" sz="4000" b="1" dirty="0">
                <a:solidFill>
                  <a:prstClr val="black"/>
                </a:solidFill>
                <a:latin typeface="Avenir Next LT Pro Demi" panose="020B0704020202020204" pitchFamily="34" charset="0"/>
                <a:ea typeface="+mj-ea"/>
                <a:cs typeface="+mj-cs"/>
              </a:rPr>
              <a:t>    vanity of vanities!            All is vanity.</a:t>
            </a:r>
            <a:endParaRPr lang="en-US" dirty="0">
              <a:latin typeface="Avenir Next LT Pro Demi" panose="020B070402020202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F129BC3-D4A2-A6C4-8050-6203ECCD77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317" b="11317"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AC3FAA-F41B-6815-5F52-F6D89B237F89}"/>
              </a:ext>
            </a:extLst>
          </p:cNvPr>
          <p:cNvSpPr txBox="1"/>
          <p:nvPr/>
        </p:nvSpPr>
        <p:spPr>
          <a:xfrm>
            <a:off x="22860" y="6397843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The Shocking Thesis </a:t>
            </a:r>
          </a:p>
        </p:txBody>
      </p:sp>
    </p:spTree>
    <p:extLst>
      <p:ext uri="{BB962C8B-B14F-4D97-AF65-F5344CB8AC3E}">
        <p14:creationId xmlns:p14="http://schemas.microsoft.com/office/powerpoint/2010/main" val="31276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0E678-D120-A259-6789-9AC21C404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6790DB7-ED6B-8756-A340-75C7F55FF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71" y="3929412"/>
            <a:ext cx="5775656" cy="2781433"/>
          </a:xfrm>
        </p:spPr>
        <p:txBody>
          <a:bodyPr anchor="t">
            <a:normAutofit/>
          </a:bodyPr>
          <a:lstStyle/>
          <a:p>
            <a:pPr algn="ctr"/>
            <a:r>
              <a:rPr lang="he-IL" sz="11500" dirty="0"/>
              <a:t>הֶבֶל</a:t>
            </a:r>
            <a:br>
              <a:rPr lang="en-US" sz="6600" dirty="0"/>
            </a:br>
            <a:r>
              <a:rPr lang="en-US" sz="6600" b="0" i="1" cap="none" dirty="0"/>
              <a:t>heḇel</a:t>
            </a:r>
            <a:endParaRPr lang="en-US" sz="66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F5E72987-6C6E-39D0-947A-994120BEA4B8}"/>
              </a:ext>
            </a:extLst>
          </p:cNvPr>
          <p:cNvSpPr txBox="1">
            <a:spLocks/>
          </p:cNvSpPr>
          <p:nvPr/>
        </p:nvSpPr>
        <p:spPr>
          <a:xfrm>
            <a:off x="170572" y="500823"/>
            <a:ext cx="3105064" cy="2996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u="sng" dirty="0">
                <a:latin typeface="Avenir Next LT Pro Demi" panose="020B0704020202020204" pitchFamily="34" charset="0"/>
              </a:rPr>
              <a:t>Literal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4000" dirty="0">
                <a:latin typeface="Avenir Next LT Pro Demi" panose="020B0704020202020204" pitchFamily="34" charset="0"/>
              </a:rPr>
              <a:t>vapor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4000" dirty="0">
                <a:latin typeface="Avenir Next LT Pro Demi" panose="020B0704020202020204" pitchFamily="34" charset="0"/>
              </a:rPr>
              <a:t>breath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4000" dirty="0">
                <a:latin typeface="Avenir Next LT Pro Demi" panose="020B0704020202020204" pitchFamily="34" charset="0"/>
              </a:rPr>
              <a:t>mist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D1481FB-A7C9-56CA-4E0A-1DEAA5DF07F5}"/>
              </a:ext>
            </a:extLst>
          </p:cNvPr>
          <p:cNvSpPr txBox="1">
            <a:spLocks/>
          </p:cNvSpPr>
          <p:nvPr/>
        </p:nvSpPr>
        <p:spPr>
          <a:xfrm>
            <a:off x="3406814" y="500823"/>
            <a:ext cx="3771419" cy="2996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u="sng" dirty="0">
                <a:latin typeface="Avenir Next LT Pro Demi" panose="020B0704020202020204" pitchFamily="34" charset="0"/>
              </a:rPr>
              <a:t>Figurative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4000" dirty="0">
                <a:latin typeface="Avenir Next LT Pro Demi" panose="020B0704020202020204" pitchFamily="34" charset="0"/>
              </a:rPr>
              <a:t>meaningless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4000" dirty="0">
                <a:latin typeface="Avenir Next LT Pro Demi" panose="020B0704020202020204" pitchFamily="34" charset="0"/>
              </a:rPr>
              <a:t>futile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4000" dirty="0">
                <a:latin typeface="Avenir Next LT Pro Demi" panose="020B0704020202020204" pitchFamily="34" charset="0"/>
              </a:rPr>
              <a:t>vanity</a:t>
            </a:r>
          </a:p>
        </p:txBody>
      </p:sp>
    </p:spTree>
    <p:extLst>
      <p:ext uri="{BB962C8B-B14F-4D97-AF65-F5344CB8AC3E}">
        <p14:creationId xmlns:p14="http://schemas.microsoft.com/office/powerpoint/2010/main" val="113560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B1DC1FC-4FEE-8643-25B1-FC2A8EEBA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0" y="2032571"/>
            <a:ext cx="4572000" cy="3621024"/>
          </a:xfrm>
        </p:spPr>
        <p:txBody>
          <a:bodyPr anchor="t"/>
          <a:lstStyle/>
          <a:p>
            <a:pPr algn="ctr"/>
            <a:r>
              <a:rPr lang="en-US" dirty="0"/>
              <a:t>Vanity of vanities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DF3371-E208-4570-8AC6-E800592C0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620001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B49A3-4382-6CEF-FA0D-93B510A8C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CE8920-4D7D-36C6-D393-7B2E57A2407B}"/>
              </a:ext>
            </a:extLst>
          </p:cNvPr>
          <p:cNvSpPr txBox="1"/>
          <p:nvPr/>
        </p:nvSpPr>
        <p:spPr>
          <a:xfrm>
            <a:off x="114300" y="241300"/>
            <a:ext cx="11836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baseline="3000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1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 These are the words of the Teacher, King David’s son, who ruled in Jerusalem.</a:t>
            </a:r>
          </a:p>
          <a:p>
            <a:endParaRPr lang="en-US" sz="3600" dirty="0">
              <a:latin typeface="Avenir Next LT Pro" panose="020B0504020202020204" pitchFamily="34" charset="0"/>
            </a:endParaRPr>
          </a:p>
          <a:p>
            <a:r>
              <a:rPr lang="en-US" sz="3600" b="1" baseline="30000" dirty="0">
                <a:latin typeface="Avenir Next LT Pro" panose="020B0504020202020204" pitchFamily="34" charset="0"/>
              </a:rPr>
              <a:t>2</a:t>
            </a:r>
            <a:r>
              <a:rPr lang="en-US" sz="3600" dirty="0">
                <a:latin typeface="Avenir Next LT Pro" panose="020B0504020202020204" pitchFamily="34" charset="0"/>
              </a:rPr>
              <a:t> “Everything is meaningless,” says the Teacher, “completely meaningless!”</a:t>
            </a:r>
          </a:p>
          <a:p>
            <a:endParaRPr lang="en-US" sz="3600" dirty="0">
              <a:latin typeface="Avenir Next LT Pro" panose="020B05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EE3481-8AF1-E26A-06B8-D2D5746047DE}"/>
              </a:ext>
            </a:extLst>
          </p:cNvPr>
          <p:cNvSpPr txBox="1"/>
          <p:nvPr/>
        </p:nvSpPr>
        <p:spPr>
          <a:xfrm>
            <a:off x="22860" y="6397843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The Shocking Thesis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01793C-267E-A362-A6DE-1CCB451FB0D0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1:2 (NLT)</a:t>
            </a:r>
          </a:p>
        </p:txBody>
      </p:sp>
    </p:spTree>
    <p:extLst>
      <p:ext uri="{BB962C8B-B14F-4D97-AF65-F5344CB8AC3E}">
        <p14:creationId xmlns:p14="http://schemas.microsoft.com/office/powerpoint/2010/main" val="314914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7E76B-968F-C4DC-CC12-C3A93AB91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224712-5610-CD52-6C04-B2816634387D}"/>
              </a:ext>
            </a:extLst>
          </p:cNvPr>
          <p:cNvSpPr txBox="1"/>
          <p:nvPr/>
        </p:nvSpPr>
        <p:spPr>
          <a:xfrm>
            <a:off x="114300" y="241300"/>
            <a:ext cx="11836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baseline="30000" dirty="0">
                <a:latin typeface="Avenir Next LT Pro" panose="020B0504020202020204" pitchFamily="34" charset="0"/>
              </a:rPr>
              <a:t>3</a:t>
            </a:r>
            <a:r>
              <a:rPr lang="en-US" sz="3600" dirty="0">
                <a:latin typeface="Avenir Next LT Pro" panose="020B0504020202020204" pitchFamily="34" charset="0"/>
              </a:rPr>
              <a:t> What do people get for all their hard work under the sun? </a:t>
            </a:r>
            <a:r>
              <a:rPr lang="en-US" sz="3600" b="1" baseline="30000" dirty="0">
                <a:latin typeface="Avenir Next LT Pro" panose="020B0504020202020204" pitchFamily="34" charset="0"/>
              </a:rPr>
              <a:t>4</a:t>
            </a:r>
            <a:r>
              <a:rPr lang="en-US" sz="3600" dirty="0">
                <a:latin typeface="Avenir Next LT Pro" panose="020B0504020202020204" pitchFamily="34" charset="0"/>
              </a:rPr>
              <a:t> Generations come and generations go, but the earth never changes. </a:t>
            </a:r>
            <a:r>
              <a:rPr lang="en-US" sz="3600" b="1" baseline="30000" dirty="0">
                <a:latin typeface="Avenir Next LT Pro" panose="020B0504020202020204" pitchFamily="34" charset="0"/>
              </a:rPr>
              <a:t>5</a:t>
            </a:r>
            <a:r>
              <a:rPr lang="en-US" sz="3600" dirty="0">
                <a:latin typeface="Avenir Next LT Pro" panose="020B0504020202020204" pitchFamily="34" charset="0"/>
              </a:rPr>
              <a:t> The sun rises and the sun sets, then hurries around to rise again. </a:t>
            </a:r>
            <a:r>
              <a:rPr lang="en-US" sz="3600" b="1" baseline="30000" dirty="0">
                <a:latin typeface="Avenir Next LT Pro" panose="020B0504020202020204" pitchFamily="34" charset="0"/>
              </a:rPr>
              <a:t>6</a:t>
            </a:r>
            <a:r>
              <a:rPr lang="en-US" sz="3600" dirty="0">
                <a:latin typeface="Avenir Next LT Pro" panose="020B0504020202020204" pitchFamily="34" charset="0"/>
              </a:rPr>
              <a:t> The wind blows south, and then turns north. Around and around it goes, blowing in circles. </a:t>
            </a:r>
            <a:r>
              <a:rPr lang="en-US" sz="3600" b="1" baseline="30000" dirty="0">
                <a:latin typeface="Avenir Next LT Pro" panose="020B0504020202020204" pitchFamily="34" charset="0"/>
              </a:rPr>
              <a:t>7</a:t>
            </a:r>
            <a:r>
              <a:rPr lang="en-US" sz="3600" dirty="0">
                <a:latin typeface="Avenir Next LT Pro" panose="020B0504020202020204" pitchFamily="34" charset="0"/>
              </a:rPr>
              <a:t> Rivers run into the sea, but the sea is never full. Then the water returns again to the rivers and flows out again to the sea.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ACCC06-8461-EF86-823A-FC1673AD22F2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1:3-7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78795-AA50-0D70-7E6E-A2573FFF2FBC}"/>
              </a:ext>
            </a:extLst>
          </p:cNvPr>
          <p:cNvSpPr txBox="1"/>
          <p:nvPr/>
        </p:nvSpPr>
        <p:spPr>
          <a:xfrm>
            <a:off x="22860" y="6397843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The Wearisome Evidence </a:t>
            </a:r>
          </a:p>
        </p:txBody>
      </p:sp>
    </p:spTree>
    <p:extLst>
      <p:ext uri="{BB962C8B-B14F-4D97-AF65-F5344CB8AC3E}">
        <p14:creationId xmlns:p14="http://schemas.microsoft.com/office/powerpoint/2010/main" val="183165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4D9E0-F086-2C54-1617-A8E49DD22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6B48B8-3CD0-9B23-0885-3896C74B9813}"/>
              </a:ext>
            </a:extLst>
          </p:cNvPr>
          <p:cNvSpPr txBox="1"/>
          <p:nvPr/>
        </p:nvSpPr>
        <p:spPr>
          <a:xfrm>
            <a:off x="114300" y="241300"/>
            <a:ext cx="118364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baseline="30000" dirty="0">
                <a:latin typeface="Avenir Next LT Pro" panose="020B0504020202020204" pitchFamily="34" charset="0"/>
              </a:rPr>
              <a:t>8</a:t>
            </a:r>
            <a:r>
              <a:rPr lang="en-US" sz="3600" dirty="0">
                <a:latin typeface="Avenir Next LT Pro" panose="020B0504020202020204" pitchFamily="34" charset="0"/>
              </a:rPr>
              <a:t> Everything is wearisome beyond description. No matter how much we see, we are never satisfied. No matter how much we hear, we are not content.</a:t>
            </a:r>
          </a:p>
          <a:p>
            <a:endParaRPr lang="en-US" sz="3600" dirty="0">
              <a:latin typeface="Avenir Next LT Pro" panose="020B0504020202020204" pitchFamily="34" charset="0"/>
            </a:endParaRPr>
          </a:p>
          <a:p>
            <a:r>
              <a:rPr lang="en-US" sz="3600" b="1" baseline="30000" dirty="0">
                <a:latin typeface="Avenir Next LT Pro" panose="020B0504020202020204" pitchFamily="34" charset="0"/>
              </a:rPr>
              <a:t>9</a:t>
            </a:r>
            <a:r>
              <a:rPr lang="en-US" sz="3600" dirty="0">
                <a:latin typeface="Avenir Next LT Pro" panose="020B0504020202020204" pitchFamily="34" charset="0"/>
              </a:rPr>
              <a:t> History merely repeats itself. It has all been done before. Nothing under the sun is truly new.                               </a:t>
            </a:r>
            <a:r>
              <a:rPr lang="en-US" sz="3600" b="1" baseline="30000" dirty="0">
                <a:latin typeface="Avenir Next LT Pro" panose="020B0504020202020204" pitchFamily="34" charset="0"/>
              </a:rPr>
              <a:t>10</a:t>
            </a:r>
            <a:r>
              <a:rPr lang="en-US" sz="3600" dirty="0">
                <a:latin typeface="Avenir Next LT Pro" panose="020B0504020202020204" pitchFamily="34" charset="0"/>
              </a:rPr>
              <a:t> Sometimes people say, “Here is something new!” But actually it is old; nothing is ever truly new. </a:t>
            </a:r>
            <a:r>
              <a:rPr lang="en-US" sz="3600" b="1" baseline="30000" dirty="0">
                <a:latin typeface="Avenir Next LT Pro" panose="020B0504020202020204" pitchFamily="34" charset="0"/>
              </a:rPr>
              <a:t>11</a:t>
            </a:r>
            <a:r>
              <a:rPr lang="en-US" sz="3600" dirty="0">
                <a:latin typeface="Avenir Next LT Pro" panose="020B0504020202020204" pitchFamily="34" charset="0"/>
              </a:rPr>
              <a:t> We don’t remember what happened in the past, and in future generations, no one will remember what we are doing now.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E49080-7F5E-587B-CC44-5EFBCD15C176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1:8-11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41235-6067-7303-FE75-3BCA73BF57AA}"/>
              </a:ext>
            </a:extLst>
          </p:cNvPr>
          <p:cNvSpPr txBox="1"/>
          <p:nvPr/>
        </p:nvSpPr>
        <p:spPr>
          <a:xfrm>
            <a:off x="22860" y="6397843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The Sobering Conclusion</a:t>
            </a:r>
          </a:p>
        </p:txBody>
      </p:sp>
    </p:spTree>
    <p:extLst>
      <p:ext uri="{BB962C8B-B14F-4D97-AF65-F5344CB8AC3E}">
        <p14:creationId xmlns:p14="http://schemas.microsoft.com/office/powerpoint/2010/main" val="18362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E3292-A18A-2F73-9056-AE965F965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518"/>
            <a:ext cx="12192000" cy="1326514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Nothing new under the sun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A9FBBDA-2ED8-DDA7-9D83-7F909B11099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658531" y="1748154"/>
            <a:ext cx="2715794" cy="3687763"/>
          </a:xfr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F38D97C0-BF8F-E477-C43E-4FE49B68976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6959917" y="1748155"/>
            <a:ext cx="2954022" cy="3687764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865400E-7397-7EB3-63A0-ECA1FB549538}"/>
              </a:ext>
            </a:extLst>
          </p:cNvPr>
          <p:cNvSpPr txBox="1"/>
          <p:nvPr/>
        </p:nvSpPr>
        <p:spPr>
          <a:xfrm>
            <a:off x="6959917" y="5530240"/>
            <a:ext cx="2954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venir Next LT Pro Demi" panose="020B0704020202020204" pitchFamily="34" charset="0"/>
              </a:rPr>
              <a:t>Hemingway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A9C5F6-905F-E37C-6BD2-C454019197FB}"/>
              </a:ext>
            </a:extLst>
          </p:cNvPr>
          <p:cNvSpPr txBox="1"/>
          <p:nvPr/>
        </p:nvSpPr>
        <p:spPr>
          <a:xfrm>
            <a:off x="2658531" y="5534686"/>
            <a:ext cx="27157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venir Next LT Pro Demi" panose="020B0704020202020204" pitchFamily="34" charset="0"/>
              </a:rPr>
              <a:t>Nietzsche</a:t>
            </a:r>
          </a:p>
        </p:txBody>
      </p:sp>
    </p:spTree>
    <p:extLst>
      <p:ext uri="{BB962C8B-B14F-4D97-AF65-F5344CB8AC3E}">
        <p14:creationId xmlns:p14="http://schemas.microsoft.com/office/powerpoint/2010/main" val="65846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3BA36-8EC2-D88F-1D4B-65E9B1A74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43AE8F-C2EE-CBD1-9A63-8308E6478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8400" y="243840"/>
            <a:ext cx="5471160" cy="49377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9600" cap="none" dirty="0"/>
              <a:t>World’s</a:t>
            </a:r>
            <a:br>
              <a:rPr lang="en-US" sz="9600" cap="none" dirty="0"/>
            </a:br>
            <a:r>
              <a:rPr lang="en-US" sz="9600" cap="none" dirty="0"/>
              <a:t>Tallest</a:t>
            </a:r>
            <a:br>
              <a:rPr lang="en-US" sz="9600" cap="none" dirty="0"/>
            </a:br>
            <a:r>
              <a:rPr lang="en-US" sz="9600" cap="none" dirty="0"/>
              <a:t>Building</a:t>
            </a:r>
          </a:p>
        </p:txBody>
      </p:sp>
    </p:spTree>
    <p:extLst>
      <p:ext uri="{BB962C8B-B14F-4D97-AF65-F5344CB8AC3E}">
        <p14:creationId xmlns:p14="http://schemas.microsoft.com/office/powerpoint/2010/main" val="387340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24CBB-DE59-F298-30CF-E1C38496D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F07A-6E83-66A1-B12D-5D0572D7A9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73662"/>
            <a:ext cx="9696450" cy="1214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/>
              <a:t>Genius-Level Depression </a:t>
            </a:r>
            <a:endParaRPr lang="en-ZA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A389AE-F85D-2121-6192-35C733F5CF6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0"/>
            <a:ext cx="9696450" cy="7112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en-US" sz="4400" dirty="0"/>
              <a:t>Ecclesiastes 1-2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5BF25F9-5E26-A75C-DA9F-C94C192133E8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2077700" cy="5270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Avenir Next LT Pro Demi" panose="020B0704020202020204" pitchFamily="34" charset="0"/>
              </a:rPr>
              <a:t>1.	The Problem Stated: Life on Repeat 	(1:1-11)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latin typeface="Avenir Next LT Pro" panose="020B0504020202020204" pitchFamily="34" charset="0"/>
              </a:rPr>
              <a:t>		(Author’s summary / prologue)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The Teacher Identified			(1)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The Shocking Thesis			(2)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The Wearisome Evidence		(3-7)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The Sobering Conclusion		(8-11)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0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9852C-BAEF-7EDD-CE1C-DA35D4B4D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4590-1B9D-98F6-8240-EDB24DC49F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73662"/>
            <a:ext cx="9696450" cy="1214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/>
              <a:t>Genius-Level Depression </a:t>
            </a:r>
            <a:endParaRPr lang="en-ZA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D2627-9918-B91B-254D-71B2295164E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0"/>
            <a:ext cx="9696450" cy="7112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en-US" sz="4400" dirty="0"/>
              <a:t>Ecclesiastes 1-2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F023A83-51E8-388F-AD63-264F8FAE9B96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2077700" cy="5270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 Demi" panose="020B0704020202020204" pitchFamily="34" charset="0"/>
              </a:rPr>
              <a:t>1.	The Problem Stated: Life on Repeat 	(1:1-11)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" panose="020B0504020202020204" pitchFamily="34" charset="0"/>
              </a:rPr>
              <a:t>		(Author’s summary / prologue)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venir Next LT Pro Demi" panose="020B0704020202020204" pitchFamily="34" charset="0"/>
              </a:rPr>
              <a:t>2.	Brilliant Mind, Bleak Results 			(1:12-18)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latin typeface="Avenir Next LT Pro" panose="020B0504020202020204" pitchFamily="34" charset="0"/>
              </a:rPr>
              <a:t>		(Solomon’s  speaking)</a:t>
            </a:r>
          </a:p>
        </p:txBody>
      </p:sp>
    </p:spTree>
    <p:extLst>
      <p:ext uri="{BB962C8B-B14F-4D97-AF65-F5344CB8AC3E}">
        <p14:creationId xmlns:p14="http://schemas.microsoft.com/office/powerpoint/2010/main" val="116222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9E76E-81CF-5A1C-43ED-C20BFCEFA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BA5CD7-41F0-0672-99F1-541C81AF2301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1:12,16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6BDEA-151C-097E-3B8D-61CFC70C29A5}"/>
              </a:ext>
            </a:extLst>
          </p:cNvPr>
          <p:cNvSpPr txBox="1"/>
          <p:nvPr/>
        </p:nvSpPr>
        <p:spPr>
          <a:xfrm>
            <a:off x="22860" y="6397843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The King Reintroduced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8EC5DF-0F33-1EDD-B3BE-7BDB547B0EEB}"/>
              </a:ext>
            </a:extLst>
          </p:cNvPr>
          <p:cNvSpPr txBox="1"/>
          <p:nvPr/>
        </p:nvSpPr>
        <p:spPr>
          <a:xfrm>
            <a:off x="22860" y="0"/>
            <a:ext cx="60731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12 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I, the Teacher, was king of Israel, and I lived in Jerusalem.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01F21E-7D9B-49A6-F063-52993F5FB70C}"/>
              </a:ext>
            </a:extLst>
          </p:cNvPr>
          <p:cNvSpPr txBox="1"/>
          <p:nvPr/>
        </p:nvSpPr>
        <p:spPr>
          <a:xfrm>
            <a:off x="6096000" y="0"/>
            <a:ext cx="607314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16 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I said to myself, “Look, I am wiser than any of the kings who ruled in Jerusalem before me. I have greater wisdom and knowledge than any of them.” </a:t>
            </a:r>
          </a:p>
        </p:txBody>
      </p:sp>
    </p:spTree>
    <p:extLst>
      <p:ext uri="{BB962C8B-B14F-4D97-AF65-F5344CB8AC3E}">
        <p14:creationId xmlns:p14="http://schemas.microsoft.com/office/powerpoint/2010/main" val="375209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E3BA6-9B8C-2AF4-F406-1CF4E9C47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B982A0-3239-5C81-0ECD-BE45609E3D21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1:13a,17a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8A941-2378-D418-0748-4EBC8272BFFD}"/>
              </a:ext>
            </a:extLst>
          </p:cNvPr>
          <p:cNvSpPr txBox="1"/>
          <p:nvPr/>
        </p:nvSpPr>
        <p:spPr>
          <a:xfrm>
            <a:off x="22860" y="6397843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The Frustrating Task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54614-1B0A-BA39-31B2-FD1BB41C0E51}"/>
              </a:ext>
            </a:extLst>
          </p:cNvPr>
          <p:cNvSpPr txBox="1"/>
          <p:nvPr/>
        </p:nvSpPr>
        <p:spPr>
          <a:xfrm>
            <a:off x="22860" y="0"/>
            <a:ext cx="60731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13 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I devoted myself to search for understanding and to explore by wisdom everything being done under heaven.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677626-3E92-595B-B852-ACAB10DC2781}"/>
              </a:ext>
            </a:extLst>
          </p:cNvPr>
          <p:cNvSpPr txBox="1"/>
          <p:nvPr/>
        </p:nvSpPr>
        <p:spPr>
          <a:xfrm>
            <a:off x="6096000" y="0"/>
            <a:ext cx="60731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17 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So I set out to learn everything from wisdom to madness and folly. </a:t>
            </a:r>
          </a:p>
        </p:txBody>
      </p:sp>
    </p:spTree>
    <p:extLst>
      <p:ext uri="{BB962C8B-B14F-4D97-AF65-F5344CB8AC3E}">
        <p14:creationId xmlns:p14="http://schemas.microsoft.com/office/powerpoint/2010/main" val="73039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DAFD0-1CDB-0FE3-B262-9EE983FE5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202B0E-B735-54DB-2FE4-73BBF429D813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1:13b-14,17b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CA3BF-3117-3C29-26E1-1974B677FDCD}"/>
              </a:ext>
            </a:extLst>
          </p:cNvPr>
          <p:cNvSpPr txBox="1"/>
          <p:nvPr/>
        </p:nvSpPr>
        <p:spPr>
          <a:xfrm>
            <a:off x="22860" y="6397843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The Bitter Discoveries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FA43E-DCA6-E416-687B-6B5AFCDDF46A}"/>
              </a:ext>
            </a:extLst>
          </p:cNvPr>
          <p:cNvSpPr txBox="1"/>
          <p:nvPr/>
        </p:nvSpPr>
        <p:spPr>
          <a:xfrm>
            <a:off x="22860" y="0"/>
            <a:ext cx="60731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13 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… I soon discovered that God has dealt a tragic existence to the human race.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14 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I observed everything going on under the sun, and really, it is all meaningless—like chasing the wind.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42BF4C-F18C-E0AA-F801-E4C25D118F6D}"/>
              </a:ext>
            </a:extLst>
          </p:cNvPr>
          <p:cNvSpPr txBox="1"/>
          <p:nvPr/>
        </p:nvSpPr>
        <p:spPr>
          <a:xfrm>
            <a:off x="6096000" y="0"/>
            <a:ext cx="60731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17 </a:t>
            </a:r>
            <a:r>
              <a:rPr lang="en-US" sz="3600" b="1" baseline="30000" dirty="0">
                <a:solidFill>
                  <a:srgbClr val="000000"/>
                </a:solidFill>
                <a:latin typeface="Avenir Next LT Pro" panose="020B0504020202020204" pitchFamily="34" charset="0"/>
              </a:rPr>
              <a:t> </a:t>
            </a:r>
            <a:r>
              <a:rPr lang="en-US" sz="3600" dirty="0">
                <a:solidFill>
                  <a:srgbClr val="000000"/>
                </a:solidFill>
                <a:latin typeface="Avenir Next LT Pro" panose="020B0504020202020204" pitchFamily="34" charset="0"/>
              </a:rPr>
              <a:t>…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But I learned firsthand that pursuing all this is like chasing the wind.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9C373B-475C-B295-19F2-F555F90C3E89}"/>
              </a:ext>
            </a:extLst>
          </p:cNvPr>
          <p:cNvSpPr/>
          <p:nvPr/>
        </p:nvSpPr>
        <p:spPr>
          <a:xfrm>
            <a:off x="5880100" y="1981200"/>
            <a:ext cx="6073140" cy="3928109"/>
          </a:xfrm>
          <a:prstGeom prst="roundRect">
            <a:avLst>
              <a:gd name="adj" fmla="val 1048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By the sweat of your face</a:t>
            </a:r>
            <a:br>
              <a:rPr lang="en-US" sz="3200" dirty="0">
                <a:solidFill>
                  <a:schemeClr val="tx1"/>
                </a:solidFill>
                <a:latin typeface="Avenir Next LT Pro Demi" panose="020B07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    you shall eat bread,</a:t>
            </a:r>
            <a:br>
              <a:rPr lang="en-US" sz="3200" dirty="0">
                <a:solidFill>
                  <a:schemeClr val="tx1"/>
                </a:solidFill>
                <a:latin typeface="Avenir Next LT Pro Demi" panose="020B07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till you return to the ground,</a:t>
            </a:r>
            <a:br>
              <a:rPr lang="en-US" sz="3200" dirty="0">
                <a:solidFill>
                  <a:schemeClr val="tx1"/>
                </a:solidFill>
                <a:latin typeface="Avenir Next LT Pro Demi" panose="020B07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    for out of it you were taken;</a:t>
            </a:r>
            <a:br>
              <a:rPr lang="en-US" sz="3200" dirty="0">
                <a:solidFill>
                  <a:schemeClr val="tx1"/>
                </a:solidFill>
                <a:latin typeface="Avenir Next LT Pro Demi" panose="020B07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for you are dust,</a:t>
            </a:r>
            <a:br>
              <a:rPr lang="en-US" sz="3200" dirty="0">
                <a:solidFill>
                  <a:schemeClr val="tx1"/>
                </a:solidFill>
                <a:latin typeface="Avenir Next LT Pro Demi" panose="020B07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    and to dust you shall return.</a:t>
            </a:r>
          </a:p>
          <a:p>
            <a:pPr algn="r"/>
            <a:r>
              <a:rPr lang="en-US" sz="32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Gen 3:19 (ESV)</a:t>
            </a:r>
          </a:p>
        </p:txBody>
      </p:sp>
    </p:spTree>
    <p:extLst>
      <p:ext uri="{BB962C8B-B14F-4D97-AF65-F5344CB8AC3E}">
        <p14:creationId xmlns:p14="http://schemas.microsoft.com/office/powerpoint/2010/main" val="261218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7FFE0-0DB1-B1C3-42BC-743A9DB67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F4DAA9-34E4-874F-0510-36F2C3470208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1:15,18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BB0F8E-6D02-2916-D848-369C7F77ED5B}"/>
              </a:ext>
            </a:extLst>
          </p:cNvPr>
          <p:cNvSpPr txBox="1"/>
          <p:nvPr/>
        </p:nvSpPr>
        <p:spPr>
          <a:xfrm>
            <a:off x="22860" y="6397843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The Painful Conclusion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20589-F812-BAA7-80E8-59190B6D1DBC}"/>
              </a:ext>
            </a:extLst>
          </p:cNvPr>
          <p:cNvSpPr txBox="1"/>
          <p:nvPr/>
        </p:nvSpPr>
        <p:spPr>
          <a:xfrm>
            <a:off x="22860" y="0"/>
            <a:ext cx="60731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15 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What is wrong cannot be made right.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    What is missing cannot be recovered.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D34E37-A362-384B-6C78-05AE36F24255}"/>
              </a:ext>
            </a:extLst>
          </p:cNvPr>
          <p:cNvSpPr txBox="1"/>
          <p:nvPr/>
        </p:nvSpPr>
        <p:spPr>
          <a:xfrm>
            <a:off x="6096000" y="0"/>
            <a:ext cx="60731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18 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The greater my wisdom, the greater my grief.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    To increase knowledge only increases sorrow.</a:t>
            </a:r>
          </a:p>
        </p:txBody>
      </p:sp>
    </p:spTree>
    <p:extLst>
      <p:ext uri="{BB962C8B-B14F-4D97-AF65-F5344CB8AC3E}">
        <p14:creationId xmlns:p14="http://schemas.microsoft.com/office/powerpoint/2010/main" val="1853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1B9E9-1ED1-EE3B-8930-664F5C761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D74EA-DE9A-F32D-8E60-B543B4E19C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73662"/>
            <a:ext cx="9696450" cy="1214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/>
              <a:t>Genius-Level Depression </a:t>
            </a:r>
            <a:endParaRPr lang="en-ZA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726346-F54E-512A-E94F-8509AB775AC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0"/>
            <a:ext cx="9696450" cy="7112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en-US" sz="4400" dirty="0"/>
              <a:t>Ecclesiastes 1-2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E95CFF5-894F-ADAE-C67B-80F740D2A7F2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2077700" cy="5270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 Demi" panose="020B0704020202020204" pitchFamily="34" charset="0"/>
              </a:rPr>
              <a:t>1.	The Problem Stated: Life on Repeat 	(1:1-11)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" panose="020B0504020202020204" pitchFamily="34" charset="0"/>
              </a:rPr>
              <a:t>		(Author’s summary / prologue)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venir Next LT Pro Demi" panose="020B0704020202020204" pitchFamily="34" charset="0"/>
              </a:rPr>
              <a:t>2.	Brilliant Mind, Bleak Results 			(1:12-18)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latin typeface="Avenir Next LT Pro" panose="020B0504020202020204" pitchFamily="34" charset="0"/>
              </a:rPr>
              <a:t>		(Solomon’s  speaking)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The King Reintroduced 	(12, 16)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The Frustrating Task 		(13a, 17a)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The Bitter Discoveries 		(13b-14, 17b)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The Painful Conclusion 		(15,18)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27B5A-D7A0-F13D-6E0A-958A2D629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02BD5-956C-B30D-DED0-03B4B8372C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73662"/>
            <a:ext cx="9696450" cy="1214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/>
              <a:t>Genius-Level Depression </a:t>
            </a:r>
            <a:endParaRPr lang="en-ZA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38CDAA-56E6-F829-3057-5243D0C87EE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0"/>
            <a:ext cx="9696450" cy="7112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en-US" sz="4400" dirty="0"/>
              <a:t>Ecclesiastes 1-2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483BDD5-8328-E1FD-39B5-320A2B9184BB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2077700" cy="5270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 Demi" panose="020B0704020202020204" pitchFamily="34" charset="0"/>
              </a:rPr>
              <a:t>1.	The Problem Stated: Life on Repeat 	(1:1-11)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" panose="020B0504020202020204" pitchFamily="34" charset="0"/>
              </a:rPr>
              <a:t>		(Author’s summary / prologue)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6B6767"/>
                </a:solidFill>
                <a:latin typeface="Avenir Next LT Pro Demi" panose="020B0704020202020204" pitchFamily="34" charset="0"/>
              </a:rPr>
              <a:t>2.	Brilliant Mind, Bleak Results 			(1:12-18)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" panose="020B0504020202020204" pitchFamily="34" charset="0"/>
              </a:rPr>
              <a:t>		(Solomon’s  speaking)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Avenir Next LT Pro Demi" panose="020B0704020202020204" pitchFamily="34" charset="0"/>
              </a:rPr>
              <a:t>3.	I Tried Everything. It Didn’t Work 		(2:1-23)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latin typeface="Avenir Next LT Pro" panose="020B0504020202020204" pitchFamily="34" charset="0"/>
              </a:rPr>
              <a:t>		(Solomon’s Searching)</a:t>
            </a:r>
          </a:p>
        </p:txBody>
      </p:sp>
    </p:spTree>
    <p:extLst>
      <p:ext uri="{BB962C8B-B14F-4D97-AF65-F5344CB8AC3E}">
        <p14:creationId xmlns:p14="http://schemas.microsoft.com/office/powerpoint/2010/main" val="18389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7CA31-F953-7A4D-65CB-DFCC0018C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838B28-6DAB-A483-D04E-4D1FF5901881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2:1-3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DD7AB-851D-C7D7-B6C9-3889BEA76F53}"/>
              </a:ext>
            </a:extLst>
          </p:cNvPr>
          <p:cNvSpPr txBox="1"/>
          <p:nvPr/>
        </p:nvSpPr>
        <p:spPr>
          <a:xfrm>
            <a:off x="22860" y="6397843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Pleasure through Leisure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C1076-3BA1-8B83-328B-8636B5F6D3B2}"/>
              </a:ext>
            </a:extLst>
          </p:cNvPr>
          <p:cNvSpPr txBox="1"/>
          <p:nvPr/>
        </p:nvSpPr>
        <p:spPr>
          <a:xfrm>
            <a:off x="250190" y="159107"/>
            <a:ext cx="1191895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Ch 2 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1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 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I said to myself, “Come on, let’s try pleasure. Let’s look for the ‘good things’ in life.” But I found that this, too, was meaningless.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2 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So I said, “Laughter is silly. What good does it do to seek pleasure?”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3 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After much thought</a:t>
            </a:r>
            <a:r>
              <a:rPr lang="en-US" sz="360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, </a:t>
            </a:r>
            <a:r>
              <a:rPr lang="en-US" sz="400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I decided to cheer myself with wine. And while still seeking wisdom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,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I clutched at foolishness. In this way, I tried to experience the only happiness most people find during their brief life in this world.</a:t>
            </a:r>
          </a:p>
        </p:txBody>
      </p:sp>
    </p:spTree>
    <p:extLst>
      <p:ext uri="{BB962C8B-B14F-4D97-AF65-F5344CB8AC3E}">
        <p14:creationId xmlns:p14="http://schemas.microsoft.com/office/powerpoint/2010/main" val="364948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90B4B-7AB5-568B-F357-02C528141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DAD91B-18B5-33DD-2279-E3AC20E10F58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2:4-6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2CC26-4500-9E26-2A4B-109528D93F25}"/>
              </a:ext>
            </a:extLst>
          </p:cNvPr>
          <p:cNvSpPr txBox="1"/>
          <p:nvPr/>
        </p:nvSpPr>
        <p:spPr>
          <a:xfrm>
            <a:off x="22860" y="6397843"/>
            <a:ext cx="737362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Pleasure through Achievement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92B081-B1D3-D5DA-3CD8-9D84D644DF30}"/>
              </a:ext>
            </a:extLst>
          </p:cNvPr>
          <p:cNvSpPr txBox="1"/>
          <p:nvPr/>
        </p:nvSpPr>
        <p:spPr>
          <a:xfrm>
            <a:off x="250190" y="159107"/>
            <a:ext cx="119189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4</a:t>
            </a:r>
            <a:r>
              <a:rPr lang="en-US" sz="4000" i="0" baseline="3000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 </a:t>
            </a:r>
            <a:r>
              <a:rPr lang="en-US" sz="400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I also tried to find meaning by building huge homes for myself and by planting beautiful vineyards. 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5</a:t>
            </a:r>
            <a:r>
              <a:rPr lang="en-US" sz="4000" i="0" baseline="3000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 </a:t>
            </a:r>
            <a:r>
              <a:rPr lang="en-US" sz="400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I made gardens and parks, filling them with all kinds of fruit trees. 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6</a:t>
            </a:r>
            <a:r>
              <a:rPr lang="en-US" sz="4000" i="0" baseline="3000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 </a:t>
            </a:r>
            <a:r>
              <a:rPr lang="en-US" sz="400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I built reservoirs to collect the water to irrigate my many flourishing groves. </a:t>
            </a:r>
          </a:p>
        </p:txBody>
      </p:sp>
    </p:spTree>
    <p:extLst>
      <p:ext uri="{BB962C8B-B14F-4D97-AF65-F5344CB8AC3E}">
        <p14:creationId xmlns:p14="http://schemas.microsoft.com/office/powerpoint/2010/main" val="8097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302E5-1F5A-CB0E-1813-A4765DAD1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72CC6-7BCD-3E9E-B112-A45DFDDE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489957"/>
            <a:ext cx="11327129" cy="484632"/>
          </a:xfrm>
        </p:spPr>
        <p:txBody>
          <a:bodyPr/>
          <a:lstStyle/>
          <a:p>
            <a:pPr algn="ctr"/>
            <a:r>
              <a:rPr lang="en-US" dirty="0"/>
              <a:t>WORLD’S TALLEST BUILINGS</a:t>
            </a:r>
            <a:endParaRPr lang="en-ZA" dirty="0"/>
          </a:p>
        </p:txBody>
      </p:sp>
      <p:graphicFrame>
        <p:nvGraphicFramePr>
          <p:cNvPr id="5" name="Table Placeholder 2">
            <a:extLst>
              <a:ext uri="{FF2B5EF4-FFF2-40B4-BE49-F238E27FC236}">
                <a16:creationId xmlns:a16="http://schemas.microsoft.com/office/drawing/2014/main" id="{F6BDBE0A-0011-72F9-ABF5-28B90D2612CF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71757336"/>
              </p:ext>
            </p:extLst>
          </p:nvPr>
        </p:nvGraphicFramePr>
        <p:xfrm>
          <a:off x="263393" y="2113213"/>
          <a:ext cx="11063737" cy="36149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53029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2726637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733651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1550420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51613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ptos Narrow" panose="020B0004020202020204" pitchFamily="34" charset="0"/>
                        </a:rPr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ptos Narrow" panose="020B0004020202020204" pitchFamily="34" charset="0"/>
                        </a:rPr>
                        <a:t>Country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ptos Narrow" panose="020B0004020202020204" pitchFamily="34" charset="0"/>
                        </a:rPr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ptos Narrow" panose="020B0004020202020204" pitchFamily="34" charset="0"/>
                        </a:rPr>
                        <a:t>Floors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5161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Burj Khalifa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Dubai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828 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5161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Merdeka 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Malaysia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679 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5161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Shanghai Tower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China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632 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5161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Makkah Royal Clock Tower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Saudi Arabia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601 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5161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Ping An Finance Center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China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599 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  <a:tr h="5161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Lotte World Tower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South Korea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555 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158454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CB6C0EDD-30B7-6266-6749-A49AE656C7EA}"/>
              </a:ext>
            </a:extLst>
          </p:cNvPr>
          <p:cNvSpPr/>
          <p:nvPr/>
        </p:nvSpPr>
        <p:spPr>
          <a:xfrm>
            <a:off x="0" y="0"/>
            <a:ext cx="12192000" cy="12994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4000" b="1" dirty="0">
                <a:solidFill>
                  <a:schemeClr val="bg1"/>
                </a:solidFill>
                <a:latin typeface="Segoe UI Variable Text Semibold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  <a:t>Skyscraper Center</a:t>
            </a:r>
          </a:p>
          <a:p>
            <a:pPr lvl="2"/>
            <a:r>
              <a:rPr lang="en-US" sz="3100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by Council of Vertical Urbanism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87D5A20-430F-7303-C882-8479F119FF0E}"/>
              </a:ext>
            </a:extLst>
          </p:cNvPr>
          <p:cNvGrpSpPr/>
          <p:nvPr/>
        </p:nvGrpSpPr>
        <p:grpSpPr>
          <a:xfrm>
            <a:off x="239906" y="56397"/>
            <a:ext cx="491614" cy="1173685"/>
            <a:chOff x="239906" y="56397"/>
            <a:chExt cx="491614" cy="1173685"/>
          </a:xfrm>
        </p:grpSpPr>
        <p:sp>
          <p:nvSpPr>
            <p:cNvPr id="35" name="Flowchart: Decision 34">
              <a:extLst>
                <a:ext uri="{FF2B5EF4-FFF2-40B4-BE49-F238E27FC236}">
                  <a16:creationId xmlns:a16="http://schemas.microsoft.com/office/drawing/2014/main" id="{3CD9890F-7D58-C36D-62F6-0A8A981082F3}"/>
                </a:ext>
              </a:extLst>
            </p:cNvPr>
            <p:cNvSpPr/>
            <p:nvPr/>
          </p:nvSpPr>
          <p:spPr>
            <a:xfrm>
              <a:off x="263393" y="510099"/>
              <a:ext cx="444640" cy="268648"/>
            </a:xfrm>
            <a:prstGeom prst="flowChartDecision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8950A7B-10B5-A9A6-BD2E-DB733CB744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93" y="80387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0AFB34E-9F88-3AF5-3892-F7CD6BF897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456" y="80387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FE1C5E64-03A9-47E8-0E5E-515FFA69848F}"/>
                </a:ext>
              </a:extLst>
            </p:cNvPr>
            <p:cNvSpPr/>
            <p:nvPr/>
          </p:nvSpPr>
          <p:spPr>
            <a:xfrm>
              <a:off x="424816" y="56397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181C3C2-1BEE-B8E1-C8C7-83B1AB48D7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93" y="220184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2C013E1-87C4-80DE-2DE8-F2F6EB08BE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456" y="220184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B90FECE3-8350-0BEB-20A0-A0A330F2581B}"/>
                </a:ext>
              </a:extLst>
            </p:cNvPr>
            <p:cNvSpPr/>
            <p:nvPr/>
          </p:nvSpPr>
          <p:spPr>
            <a:xfrm>
              <a:off x="424816" y="196194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8B122A6-2A9A-AD4D-9AAC-B24F7CBD31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93" y="364921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88E97BC-F207-19EB-67D6-0B4A17FB87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456" y="364921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D48B7D03-D479-B0BC-3689-87D9F4B5640F}"/>
                </a:ext>
              </a:extLst>
            </p:cNvPr>
            <p:cNvSpPr/>
            <p:nvPr/>
          </p:nvSpPr>
          <p:spPr>
            <a:xfrm>
              <a:off x="424816" y="340931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54CD970-39AB-E840-83A0-AAB7E2518D5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6970" y="1070439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FB6235-1BDC-7C20-29BB-AFDF7D2CF7B7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9906" y="1055974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08A963C9-1FB7-5C97-8AF9-1D6D374A34C5}"/>
                </a:ext>
              </a:extLst>
            </p:cNvPr>
            <p:cNvSpPr/>
            <p:nvPr/>
          </p:nvSpPr>
          <p:spPr>
            <a:xfrm rot="10800000">
              <a:off x="430406" y="1184363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66890AD-53B2-818C-979C-F1AAF705D04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6970" y="930642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6CD5839-5517-EB4A-59F9-8EF703107693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9906" y="916177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FE733F51-3E20-4F25-2387-AD5CEEEDE49D}"/>
                </a:ext>
              </a:extLst>
            </p:cNvPr>
            <p:cNvSpPr/>
            <p:nvPr/>
          </p:nvSpPr>
          <p:spPr>
            <a:xfrm rot="10800000">
              <a:off x="430406" y="1044566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619A86D-7883-0EFC-954B-6CAE05BE0A2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6970" y="785905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7BD7B90-C4FD-0914-8B76-1CFECF62309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9906" y="771440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7C1E7778-94F3-DB84-333B-D004460D4383}"/>
                </a:ext>
              </a:extLst>
            </p:cNvPr>
            <p:cNvSpPr/>
            <p:nvPr/>
          </p:nvSpPr>
          <p:spPr>
            <a:xfrm rot="10800000">
              <a:off x="430406" y="899829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21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8FA37-751B-F6E8-6D52-F2F643E4B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BDB9AE-A717-27AF-1B60-A56B045230E4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2:7-8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7F2FF0-2DC4-2D7D-9466-BEFA60B389B9}"/>
              </a:ext>
            </a:extLst>
          </p:cNvPr>
          <p:cNvSpPr txBox="1"/>
          <p:nvPr/>
        </p:nvSpPr>
        <p:spPr>
          <a:xfrm>
            <a:off x="22860" y="6397843"/>
            <a:ext cx="702818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Pleasure through Abundance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30958D-ABC8-33BA-D7D9-F53480396606}"/>
              </a:ext>
            </a:extLst>
          </p:cNvPr>
          <p:cNvSpPr txBox="1"/>
          <p:nvPr/>
        </p:nvSpPr>
        <p:spPr>
          <a:xfrm>
            <a:off x="250190" y="159107"/>
            <a:ext cx="1191895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7 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I bought slaves, both men and women, and others were born into my household. I also owned large herds and flocks,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more than any of the kings who had lived in Jerusalem before me. 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8 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I collected great sums of silver and gold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, the treasure of many kings and provinces. I hired wonderful singers, both men and women, and had many beautiful concubines. I had everything a man could desire!</a:t>
            </a:r>
          </a:p>
        </p:txBody>
      </p:sp>
    </p:spTree>
    <p:extLst>
      <p:ext uri="{BB962C8B-B14F-4D97-AF65-F5344CB8AC3E}">
        <p14:creationId xmlns:p14="http://schemas.microsoft.com/office/powerpoint/2010/main" val="218981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6BE04-2412-B7FA-CE9A-65E9A4DE4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414221-CEC4-A8C9-5C51-C1D906BD6727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2:9-11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F8AC0-5AC7-7E26-57FA-3614D1084114}"/>
              </a:ext>
            </a:extLst>
          </p:cNvPr>
          <p:cNvSpPr txBox="1"/>
          <p:nvPr/>
        </p:nvSpPr>
        <p:spPr>
          <a:xfrm>
            <a:off x="22860" y="6397843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Verdict on Pleasure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0A59C-31A0-FAEF-D60F-EE3ED2F5DC71}"/>
              </a:ext>
            </a:extLst>
          </p:cNvPr>
          <p:cNvSpPr txBox="1"/>
          <p:nvPr/>
        </p:nvSpPr>
        <p:spPr>
          <a:xfrm>
            <a:off x="250190" y="159107"/>
            <a:ext cx="119189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9 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So I became greater than all who had lived in Jerusalem before me, and my wisdom never failed me. 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10 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Anything I wanted, I would take. I denied myself no pleasure.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I even found great pleasure in hard work, a reward for all my labors. 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11 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But as I looked at everything I had worked so hard to accomplish, it was all so meaningless—like chasing the wind. There was nothing really worthwhile anywhere.</a:t>
            </a:r>
            <a:endParaRPr lang="en-US" sz="3600" b="0" i="0" dirty="0">
              <a:solidFill>
                <a:srgbClr val="000000"/>
              </a:solidFill>
              <a:effectLst/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9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0AAFC-3545-C3E0-CE2B-E32D30F99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9CBD-55E4-BCFB-E51E-D118D57D90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73662"/>
            <a:ext cx="9696450" cy="1214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/>
              <a:t>Genius-Level Depression </a:t>
            </a:r>
            <a:endParaRPr lang="en-ZA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202691-57C7-1642-8405-3524FB7FEC2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0"/>
            <a:ext cx="9696450" cy="7112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en-US" sz="4400" dirty="0"/>
              <a:t>Ecclesiastes 1-2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20EAE7C-F462-F263-87D6-201E3497E9BD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2077700" cy="5270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 Demi" panose="020B0704020202020204" pitchFamily="34" charset="0"/>
              </a:rPr>
              <a:t>3.	I Tried Everything. It Didn’t Work 		   (2:1-23)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" panose="020B0504020202020204" pitchFamily="34" charset="0"/>
              </a:rPr>
              <a:t>		(Solomon’s Searching)</a:t>
            </a:r>
          </a:p>
          <a:p>
            <a:pPr lvl="1"/>
            <a:r>
              <a:rPr lang="en-US" b="1" dirty="0">
                <a:latin typeface="Avenir Next LT Pro Demi" panose="020B0704020202020204" pitchFamily="34" charset="0"/>
              </a:rPr>
              <a:t>Pleasure: Promised More Than It Delivered (1-11)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Pleasure through Leisure		(1-3)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Pleasure through Achievements 	(4-6)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Pleasure through Abundance 	(7-8)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Verdict on Pleasure 			(9-11)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B91F0-2091-0087-CA51-B4F0FA1F4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4A9D7-C8DE-1F96-7870-1EDBFAD464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73662"/>
            <a:ext cx="9696450" cy="1214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/>
              <a:t>Genius-Level Depression </a:t>
            </a:r>
            <a:endParaRPr lang="en-ZA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F5AEB-E145-6812-325B-498BEA88B8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0"/>
            <a:ext cx="9696450" cy="7112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en-US" sz="4400" dirty="0"/>
              <a:t>Ecclesiastes 1-2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04CF1B1-2589-02D5-7F10-B429C84EF4E0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2077700" cy="5270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 Demi" panose="020B0704020202020204" pitchFamily="34" charset="0"/>
              </a:rPr>
              <a:t>3.	I Tried Everything. It Didn’t Work (2:1-23)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" panose="020B0504020202020204" pitchFamily="34" charset="0"/>
              </a:rPr>
              <a:t>		(Solomon’s Searching)</a:t>
            </a:r>
          </a:p>
          <a:p>
            <a:pPr lvl="1"/>
            <a:r>
              <a:rPr lang="en-US" sz="3200" dirty="0">
                <a:solidFill>
                  <a:srgbClr val="6B6767"/>
                </a:solidFill>
                <a:latin typeface="Avenir Next LT Pro" panose="020B0504020202020204" pitchFamily="34" charset="0"/>
              </a:rPr>
              <a:t>Pleasure: Promised More Than It Delivered (1-11)</a:t>
            </a:r>
          </a:p>
          <a:p>
            <a:pPr lvl="1"/>
            <a:r>
              <a:rPr lang="en-US" dirty="0">
                <a:latin typeface="Avenir Next LT Pro Demi" panose="020B0704020202020204" pitchFamily="34" charset="0"/>
              </a:rPr>
              <a:t>Wisdom: Knew More but Gained Nothing (12-17)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A9D30-87A1-A5AE-A84E-38A66C660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1798D7-EEEB-BB26-9818-575617F357F3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2:12-14a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A7AA7-7AC9-4628-63A0-2089757FB4AC}"/>
              </a:ext>
            </a:extLst>
          </p:cNvPr>
          <p:cNvSpPr txBox="1"/>
          <p:nvPr/>
        </p:nvSpPr>
        <p:spPr>
          <a:xfrm>
            <a:off x="22860" y="6397843"/>
            <a:ext cx="832866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Wisdom’s Advantage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93D6E4-6807-9CC6-2D64-57B2A94A8684}"/>
              </a:ext>
            </a:extLst>
          </p:cNvPr>
          <p:cNvSpPr txBox="1"/>
          <p:nvPr/>
        </p:nvSpPr>
        <p:spPr>
          <a:xfrm>
            <a:off x="182880" y="162560"/>
            <a:ext cx="11785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12 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So I decided to compare wisdom with foolishness and madness (for who can do this better than I, the king?).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13 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I thought, “Wisdom is better than foolishness, just as light is better than darkness.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14 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For the wise can see where they are going, but fools walk in the dark.”</a:t>
            </a:r>
          </a:p>
        </p:txBody>
      </p:sp>
    </p:spTree>
    <p:extLst>
      <p:ext uri="{BB962C8B-B14F-4D97-AF65-F5344CB8AC3E}">
        <p14:creationId xmlns:p14="http://schemas.microsoft.com/office/powerpoint/2010/main" val="42712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53EAC-17CC-BABF-0D70-62AEC39EC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A2743F-2031-834A-D218-298504D758A5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2:14b-16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7CB04B-B947-6FC5-7538-5DF1F27247F1}"/>
              </a:ext>
            </a:extLst>
          </p:cNvPr>
          <p:cNvSpPr txBox="1"/>
          <p:nvPr/>
        </p:nvSpPr>
        <p:spPr>
          <a:xfrm>
            <a:off x="22860" y="6397843"/>
            <a:ext cx="832866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Wisdom’s Limit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AA95A2-123E-0079-5BBD-9A48AEC71668}"/>
              </a:ext>
            </a:extLst>
          </p:cNvPr>
          <p:cNvSpPr txBox="1"/>
          <p:nvPr/>
        </p:nvSpPr>
        <p:spPr>
          <a:xfrm>
            <a:off x="182880" y="162560"/>
            <a:ext cx="117856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14 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 . . Yet I saw that the wise and the foolish share the same fate.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15 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Both will die. So I said to myself, “Since I will end up the same as the fool, what’s the value of all my wisdom? This is all so meaningless!”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16 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For the wise and the foolish both die. The wise will not be remembered any longer than the fool. In the days to come, both will be forgotten.</a:t>
            </a:r>
          </a:p>
        </p:txBody>
      </p:sp>
    </p:spTree>
    <p:extLst>
      <p:ext uri="{BB962C8B-B14F-4D97-AF65-F5344CB8AC3E}">
        <p14:creationId xmlns:p14="http://schemas.microsoft.com/office/powerpoint/2010/main" val="284118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5E5B7-BA21-0B4B-86A1-02FB29D52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A805AB-1C3F-BF11-9674-A83616894891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2:17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1C8980-FA97-8FB1-6581-43DD0F85240F}"/>
              </a:ext>
            </a:extLst>
          </p:cNvPr>
          <p:cNvSpPr txBox="1"/>
          <p:nvPr/>
        </p:nvSpPr>
        <p:spPr>
          <a:xfrm>
            <a:off x="22860" y="6397843"/>
            <a:ext cx="832866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Wisdom’s Verdict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D630F-4D39-DFB4-D08E-EB14406BB37F}"/>
              </a:ext>
            </a:extLst>
          </p:cNvPr>
          <p:cNvSpPr txBox="1"/>
          <p:nvPr/>
        </p:nvSpPr>
        <p:spPr>
          <a:xfrm>
            <a:off x="182880" y="162560"/>
            <a:ext cx="11785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17 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So I came to hate life because everything done here under the sun is so troubling. Everything is meaningless—like chasing the wind.</a:t>
            </a:r>
          </a:p>
        </p:txBody>
      </p:sp>
    </p:spTree>
    <p:extLst>
      <p:ext uri="{BB962C8B-B14F-4D97-AF65-F5344CB8AC3E}">
        <p14:creationId xmlns:p14="http://schemas.microsoft.com/office/powerpoint/2010/main" val="35373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C32D3-6E8F-C860-AB75-DF034E2E4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0C983-0174-FCF6-036A-4F7B8FB2CC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73662"/>
            <a:ext cx="9696450" cy="1214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/>
              <a:t>Genius-Level Depression </a:t>
            </a:r>
            <a:endParaRPr lang="en-ZA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E54114-60DC-E8EA-0CE2-D75D07E96DB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0"/>
            <a:ext cx="9696450" cy="7112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en-US" sz="4400" dirty="0"/>
              <a:t>Ecclesiastes 1-2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FE61930-5CB2-D30B-EE27-DA555AA1F481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2077700" cy="5270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 Demi" panose="020B0704020202020204" pitchFamily="34" charset="0"/>
              </a:rPr>
              <a:t>3.	I Tried Everything. It Didn’t Work		 (2:1-23)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" panose="020B0504020202020204" pitchFamily="34" charset="0"/>
              </a:rPr>
              <a:t>		(Solomon’s Searching)</a:t>
            </a:r>
          </a:p>
          <a:p>
            <a:pPr lvl="1"/>
            <a:r>
              <a:rPr lang="en-US" sz="3200" dirty="0">
                <a:solidFill>
                  <a:srgbClr val="6B6767"/>
                </a:solidFill>
                <a:latin typeface="Avenir Next LT Pro" panose="020B0504020202020204" pitchFamily="34" charset="0"/>
              </a:rPr>
              <a:t>Pleasure: Promised More Than It Delivered 	   (1-11)</a:t>
            </a:r>
          </a:p>
          <a:p>
            <a:pPr lvl="1"/>
            <a:r>
              <a:rPr lang="en-US" dirty="0">
                <a:latin typeface="Avenir Next LT Pro Demi" panose="020B0704020202020204" pitchFamily="34" charset="0"/>
              </a:rPr>
              <a:t>Wisdom: Knew More but Gained Nothing (12-17)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Wisdom’s Advantage 	(12-14a)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Wisdom’s Limit 		(14b-16)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Wisdom’s Verdict 		(17)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58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513B5-F178-B0A7-033A-33F3C123B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A8684-EC8D-078D-BB60-D6FBC2DD6B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73662"/>
            <a:ext cx="9696450" cy="1214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/>
              <a:t>Genius-Level Depression </a:t>
            </a:r>
            <a:endParaRPr lang="en-ZA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89CC68-37B3-D477-509F-592C80D7AA3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0"/>
            <a:ext cx="9696450" cy="7112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en-US" sz="4400" dirty="0"/>
              <a:t>Ecclesiastes 1-2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4E8AE65-E93F-1228-F84A-A8273906260A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2077700" cy="5270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 Demi" panose="020B0704020202020204" pitchFamily="34" charset="0"/>
              </a:rPr>
              <a:t>3.	I Tried Everything. It Didn’t Work		 (2:1-23)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" panose="020B0504020202020204" pitchFamily="34" charset="0"/>
              </a:rPr>
              <a:t>		(Solomon’s Searching)</a:t>
            </a:r>
          </a:p>
          <a:p>
            <a:pPr lvl="1"/>
            <a:r>
              <a:rPr lang="en-US" sz="3200" dirty="0">
                <a:solidFill>
                  <a:srgbClr val="6B6767"/>
                </a:solidFill>
                <a:latin typeface="Avenir Next LT Pro" panose="020B0504020202020204" pitchFamily="34" charset="0"/>
              </a:rPr>
              <a:t>Pleasure: Promised More Than It Delivered 	(1-11)</a:t>
            </a:r>
          </a:p>
          <a:p>
            <a:pPr lvl="1"/>
            <a:r>
              <a:rPr lang="en-US" sz="3200" dirty="0">
                <a:solidFill>
                  <a:srgbClr val="6B6767"/>
                </a:solidFill>
                <a:latin typeface="Avenir Next LT Pro" panose="020B0504020202020204" pitchFamily="34" charset="0"/>
              </a:rPr>
              <a:t>Wisdom: Knew More but Gained Nothing 	(12-17)</a:t>
            </a:r>
          </a:p>
          <a:p>
            <a:pPr lvl="1"/>
            <a:r>
              <a:rPr lang="en-US" dirty="0">
                <a:latin typeface="Avenir Next LT Pro Demi" panose="020B0704020202020204" pitchFamily="34" charset="0"/>
              </a:rPr>
              <a:t>Work: Built Much but Left Nothing 		(18-23)</a:t>
            </a:r>
          </a:p>
        </p:txBody>
      </p:sp>
    </p:spTree>
    <p:extLst>
      <p:ext uri="{BB962C8B-B14F-4D97-AF65-F5344CB8AC3E}">
        <p14:creationId xmlns:p14="http://schemas.microsoft.com/office/powerpoint/2010/main" val="893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B1AB6-CF4D-02D7-5C33-86E4BFF9A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859D12-AE4E-739A-BCE2-1889C55B68F3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2:18a, 21a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646B72-4D57-608C-74A4-B3F284F24BE9}"/>
              </a:ext>
            </a:extLst>
          </p:cNvPr>
          <p:cNvSpPr txBox="1"/>
          <p:nvPr/>
        </p:nvSpPr>
        <p:spPr>
          <a:xfrm>
            <a:off x="22860" y="6397843"/>
            <a:ext cx="832866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Work’s Implied Gains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E7AE0-C5D0-825E-F918-7B05950C42DE}"/>
              </a:ext>
            </a:extLst>
          </p:cNvPr>
          <p:cNvSpPr txBox="1"/>
          <p:nvPr/>
        </p:nvSpPr>
        <p:spPr>
          <a:xfrm>
            <a:off x="22860" y="0"/>
            <a:ext cx="6073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18a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I came to hate all my hard work here on earth,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E2989D-A152-CCB3-3CA6-4A98CC02E6C0}"/>
              </a:ext>
            </a:extLst>
          </p:cNvPr>
          <p:cNvSpPr txBox="1"/>
          <p:nvPr/>
        </p:nvSpPr>
        <p:spPr>
          <a:xfrm>
            <a:off x="6096000" y="0"/>
            <a:ext cx="60731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21a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Some people work wisely with knowledge and skill, </a:t>
            </a:r>
          </a:p>
        </p:txBody>
      </p:sp>
    </p:spTree>
    <p:extLst>
      <p:ext uri="{BB962C8B-B14F-4D97-AF65-F5344CB8AC3E}">
        <p14:creationId xmlns:p14="http://schemas.microsoft.com/office/powerpoint/2010/main" val="38728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A group of tall buildings&#10;&#10;AI-generated content may be incorrect.">
            <a:extLst>
              <a:ext uri="{FF2B5EF4-FFF2-40B4-BE49-F238E27FC236}">
                <a16:creationId xmlns:a16="http://schemas.microsoft.com/office/drawing/2014/main" id="{2561FE9C-F80A-3041-0BAC-DFA2E5491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3772025" cy="6858000"/>
          </a:xfrm>
          <a:prstGeom prst="rect">
            <a:avLst/>
          </a:prstGeom>
        </p:spPr>
      </p:pic>
      <p:pic>
        <p:nvPicPr>
          <p:cNvPr id="50" name="Picture 49" descr="A group of tall buildings&#10;&#10;AI-generated content may be incorrect.">
            <a:extLst>
              <a:ext uri="{FF2B5EF4-FFF2-40B4-BE49-F238E27FC236}">
                <a16:creationId xmlns:a16="http://schemas.microsoft.com/office/drawing/2014/main" id="{BCB1C20E-3070-24DE-FA89-F02E1CBCFB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047" r="56085"/>
          <a:stretch>
            <a:fillRect/>
          </a:stretch>
        </p:blipFill>
        <p:spPr>
          <a:xfrm>
            <a:off x="3772024" y="0"/>
            <a:ext cx="8419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8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9339C-7753-5989-0F35-EEB3731F4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821281-C5CC-A21B-2216-34B11B4661FA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2:18b-19a, 21b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9B483E-308D-B0C1-16DA-62B4662596D2}"/>
              </a:ext>
            </a:extLst>
          </p:cNvPr>
          <p:cNvSpPr txBox="1"/>
          <p:nvPr/>
        </p:nvSpPr>
        <p:spPr>
          <a:xfrm>
            <a:off x="22860" y="6397843"/>
            <a:ext cx="832866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Work’s Uncertain Legacy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D8B601-5056-19A3-CA7B-D84D18E083E3}"/>
              </a:ext>
            </a:extLst>
          </p:cNvPr>
          <p:cNvSpPr txBox="1"/>
          <p:nvPr/>
        </p:nvSpPr>
        <p:spPr>
          <a:xfrm>
            <a:off x="22860" y="0"/>
            <a:ext cx="60731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18b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…for I must leave to others everything I have earned.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19a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And who can tell whether my successors will be wise or foolish? </a:t>
            </a:r>
            <a:r>
              <a:rPr lang="en-US" sz="3600" dirty="0">
                <a:solidFill>
                  <a:srgbClr val="000000"/>
                </a:solidFill>
                <a:latin typeface="Avenir Next LT Pro" panose="020B0504020202020204" pitchFamily="34" charset="0"/>
              </a:rPr>
              <a:t>Yet they will control everything I have gained by my skill and hard work under the sun</a:t>
            </a:r>
            <a:endParaRPr lang="en-US" sz="3600" b="0" i="0" dirty="0">
              <a:solidFill>
                <a:srgbClr val="000000"/>
              </a:solidFill>
              <a:effectLst/>
              <a:latin typeface="Avenir Next LT Pro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056F7-09F4-6FBA-B856-D4587A371A7D}"/>
              </a:ext>
            </a:extLst>
          </p:cNvPr>
          <p:cNvSpPr txBox="1"/>
          <p:nvPr/>
        </p:nvSpPr>
        <p:spPr>
          <a:xfrm>
            <a:off x="6096000" y="0"/>
            <a:ext cx="60731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21b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… then must leave the fruit of their efforts to someone who hasn’t worked for it. </a:t>
            </a:r>
          </a:p>
        </p:txBody>
      </p:sp>
    </p:spTree>
    <p:extLst>
      <p:ext uri="{BB962C8B-B14F-4D97-AF65-F5344CB8AC3E}">
        <p14:creationId xmlns:p14="http://schemas.microsoft.com/office/powerpoint/2010/main" val="17092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3D3CC-63F2-9BE0-5611-F7B9A931B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0E316F-9606-3C08-AEFA-3DDCA9ACB312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2:19b, 21c-22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FB0C74-8339-DBA9-6422-FAAF1DB37474}"/>
              </a:ext>
            </a:extLst>
          </p:cNvPr>
          <p:cNvSpPr txBox="1"/>
          <p:nvPr/>
        </p:nvSpPr>
        <p:spPr>
          <a:xfrm>
            <a:off x="22860" y="6397843"/>
            <a:ext cx="832866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Work’s Bitter Verdict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76341C-9A3E-AEE0-AE8A-28CB5F1F2F56}"/>
              </a:ext>
            </a:extLst>
          </p:cNvPr>
          <p:cNvSpPr txBox="1"/>
          <p:nvPr/>
        </p:nvSpPr>
        <p:spPr>
          <a:xfrm>
            <a:off x="22860" y="0"/>
            <a:ext cx="6073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19b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… How meaningless!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4274B-0282-8C70-B2FD-D19195904D6E}"/>
              </a:ext>
            </a:extLst>
          </p:cNvPr>
          <p:cNvSpPr txBox="1"/>
          <p:nvPr/>
        </p:nvSpPr>
        <p:spPr>
          <a:xfrm>
            <a:off x="6096000" y="0"/>
            <a:ext cx="60731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21c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… This, too, is meaningless, a great tragedy.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22 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So what do people get in this life for all their hard work and anxiety? </a:t>
            </a:r>
          </a:p>
        </p:txBody>
      </p:sp>
    </p:spTree>
    <p:extLst>
      <p:ext uri="{BB962C8B-B14F-4D97-AF65-F5344CB8AC3E}">
        <p14:creationId xmlns:p14="http://schemas.microsoft.com/office/powerpoint/2010/main" val="118685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C9A93-B580-40F0-5A1F-C3B525ADB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E77B4A-09D2-7591-EBE3-1EB3AC721308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2:20,23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C40F1-A2BB-AE26-5E5A-7B17386F934C}"/>
              </a:ext>
            </a:extLst>
          </p:cNvPr>
          <p:cNvSpPr txBox="1"/>
          <p:nvPr/>
        </p:nvSpPr>
        <p:spPr>
          <a:xfrm>
            <a:off x="22860" y="6397843"/>
            <a:ext cx="832866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Work’s Relentless Pain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2C265-C991-FAAE-7F2F-81187A86C0DD}"/>
              </a:ext>
            </a:extLst>
          </p:cNvPr>
          <p:cNvSpPr txBox="1"/>
          <p:nvPr/>
        </p:nvSpPr>
        <p:spPr>
          <a:xfrm>
            <a:off x="22860" y="0"/>
            <a:ext cx="60731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20 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So I gave up in despair, questioning the value of all my hard work in this world.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8B9B77-CFAF-601E-317A-6EB70D621B01}"/>
              </a:ext>
            </a:extLst>
          </p:cNvPr>
          <p:cNvSpPr txBox="1"/>
          <p:nvPr/>
        </p:nvSpPr>
        <p:spPr>
          <a:xfrm>
            <a:off x="6096000" y="0"/>
            <a:ext cx="60731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23 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Their days of labor are filled with pain and grief; even at night their minds cannot rest. It is all meaningless.</a:t>
            </a:r>
          </a:p>
        </p:txBody>
      </p:sp>
    </p:spTree>
    <p:extLst>
      <p:ext uri="{BB962C8B-B14F-4D97-AF65-F5344CB8AC3E}">
        <p14:creationId xmlns:p14="http://schemas.microsoft.com/office/powerpoint/2010/main" val="22360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FE895-2B33-5DF9-48E6-29CB54D26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4FDE-DA63-349B-D204-378B5193B6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73662"/>
            <a:ext cx="9696450" cy="1214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/>
              <a:t>Genius-Level Depression </a:t>
            </a:r>
            <a:endParaRPr lang="en-ZA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A26A96-06CD-59F3-A510-2DDB2DC208D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0"/>
            <a:ext cx="9696450" cy="7112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en-US" sz="4400" dirty="0"/>
              <a:t>Ecclesiastes 1-2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536051C-C525-95A8-BBB8-24942AB73276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2077700" cy="5270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 Demi" panose="020B0704020202020204" pitchFamily="34" charset="0"/>
              </a:rPr>
              <a:t>3.	I Tried Everything. It Didn’t Work		 (2:1-23)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" panose="020B0504020202020204" pitchFamily="34" charset="0"/>
              </a:rPr>
              <a:t>		(Solomon’s Searching)</a:t>
            </a:r>
          </a:p>
          <a:p>
            <a:pPr lvl="1"/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Pleasure: Promised More Than It Delivered 	(1-11)</a:t>
            </a:r>
          </a:p>
          <a:p>
            <a:pPr lvl="1"/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Wisdom: Knew More but Gained Nothing 	(12-17)</a:t>
            </a:r>
          </a:p>
          <a:p>
            <a:pPr lvl="1"/>
            <a:r>
              <a:rPr lang="en-US" dirty="0">
                <a:latin typeface="Avenir Next LT Pro Demi" panose="020B0704020202020204" pitchFamily="34" charset="0"/>
              </a:rPr>
              <a:t>Work: Built Much but Left Nothing 		(18-23)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Work’s Implied Gains 		(18a, 21a)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Work’s Uncertain Legacy	(18b–19, 21b)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Work’s Bitter Verdict 		(19b, 21c–22)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Work’s Relentless Pain 		(20, 23)</a:t>
            </a:r>
          </a:p>
        </p:txBody>
      </p:sp>
    </p:spTree>
    <p:extLst>
      <p:ext uri="{BB962C8B-B14F-4D97-AF65-F5344CB8AC3E}">
        <p14:creationId xmlns:p14="http://schemas.microsoft.com/office/powerpoint/2010/main" val="203241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39A23-D1BB-D2D6-CD9C-DBC8991F8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C8109-5960-FD80-625E-68C1583EC4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73662"/>
            <a:ext cx="9696450" cy="1214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/>
              <a:t>Genius-Level Depression </a:t>
            </a:r>
            <a:endParaRPr lang="en-ZA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5B2C9-9D94-457E-B4CD-D594103E419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0"/>
            <a:ext cx="9696450" cy="7112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en-US" sz="4400" dirty="0"/>
              <a:t>Ecclesiastes 1-2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B0F4158-9E33-0A6C-4072-05C20BE6D077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2077700" cy="5270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Next LT Pro Demi" panose="020B0704020202020204" pitchFamily="34" charset="0"/>
              </a:rPr>
              <a:t>1.	The Problem Stated: Life on Repeat (1:1-11)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		(Author’s summary / prologue)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Next LT Pro Demi" panose="020B0704020202020204" pitchFamily="34" charset="0"/>
              </a:rPr>
              <a:t>2.	Brilliant Mind, Bleak Results (1:12-18)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		(Solomon’s  speaking)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Avenir Next LT Pro Demi" panose="020B0704020202020204" pitchFamily="34" charset="0"/>
              </a:rPr>
              <a:t>3.	I Tried Everything. It Didn’t Work (2:1-23)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Avenir Next LT Pro" panose="020B0504020202020204" pitchFamily="34" charset="0"/>
              </a:rPr>
              <a:t>		(Solomon’s Searching</a:t>
            </a:r>
            <a:r>
              <a:rPr lang="en-US" dirty="0">
                <a:latin typeface="Avenir Next LT Pro Demi" panose="020B0704020202020204" pitchFamily="34" charset="0"/>
              </a:rPr>
              <a:t>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Leisure fails 	because it cannot satisfy desire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Wisdom fails	because it cannot defeat death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Work fails 	because it cannot secure legacy</a:t>
            </a:r>
          </a:p>
        </p:txBody>
      </p:sp>
    </p:spTree>
    <p:extLst>
      <p:ext uri="{BB962C8B-B14F-4D97-AF65-F5344CB8AC3E}">
        <p14:creationId xmlns:p14="http://schemas.microsoft.com/office/powerpoint/2010/main" val="194956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B628B-4EA2-7917-154E-F5A67BBF5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D8C45-67E8-9B1C-CA8E-F52F0EEFB4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73662"/>
            <a:ext cx="9696450" cy="1214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/>
              <a:t>Genius-Level Depression </a:t>
            </a:r>
            <a:endParaRPr lang="en-ZA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27A60-7D8C-1173-DF92-5F8C6262BE5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0"/>
            <a:ext cx="9696450" cy="7112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en-US" sz="4400" dirty="0"/>
              <a:t>Ecclesiastes 1-2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C0D0B39-59D9-94EA-AD0F-510D579705AF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2077700" cy="5270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Next LT Pro Demi" panose="020B0704020202020204" pitchFamily="34" charset="0"/>
              </a:rPr>
              <a:t>1.	The Problem Stated: Life on Repeat (1:1-11)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		(Author’s summary / prologue)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Next LT Pro Demi" panose="020B0704020202020204" pitchFamily="34" charset="0"/>
              </a:rPr>
              <a:t>2.	Brilliant Mind, Bleak Results (1:12-18)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		(Solomon’s  speaking)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Next LT Pro Demi" panose="020B0704020202020204" pitchFamily="34" charset="0"/>
              </a:rPr>
              <a:t>3.	I Tried Everything. It Didn’t Work (2:1-23)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		(Solomon’s Searching)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Avenir Next LT Pro Demi" panose="020B0704020202020204" pitchFamily="34" charset="0"/>
              </a:rPr>
              <a:t>4.	A Crack in the Darkness (2:24-26)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>
                <a:latin typeface="Avenir Next LT Pro" panose="020B0504020202020204" pitchFamily="34" charset="0"/>
              </a:rPr>
              <a:t>		(</a:t>
            </a:r>
            <a:r>
              <a:rPr lang="en-US" i="1" dirty="0">
                <a:latin typeface="Avenir Next LT Pro" panose="020B0504020202020204" pitchFamily="34" charset="0"/>
              </a:rPr>
              <a:t>Solomon’s Summary)</a:t>
            </a:r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3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A36EFA-D197-3AB5-BDAE-0C917334FBC5}"/>
              </a:ext>
            </a:extLst>
          </p:cNvPr>
          <p:cNvSpPr txBox="1"/>
          <p:nvPr/>
        </p:nvSpPr>
        <p:spPr>
          <a:xfrm>
            <a:off x="182880" y="264160"/>
            <a:ext cx="101193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24 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So I decided there is nothing better than to enjoy food and drink and to find satisfaction in work. Then I realized that these pleasures are from the hand of God.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25 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For who can eat or enjoy anything apart from him? </a:t>
            </a:r>
            <a:endParaRPr lang="en-US" sz="3600" dirty="0"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453497-3210-A0FB-750C-A5B46AECD5CB}"/>
              </a:ext>
            </a:extLst>
          </p:cNvPr>
          <p:cNvSpPr txBox="1"/>
          <p:nvPr/>
        </p:nvSpPr>
        <p:spPr>
          <a:xfrm>
            <a:off x="6488430" y="6414419"/>
            <a:ext cx="38138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2:24-25 (NLT)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D6C028-C734-4E77-E679-F7BE763BABA5}"/>
              </a:ext>
            </a:extLst>
          </p:cNvPr>
          <p:cNvSpPr txBox="1"/>
          <p:nvPr/>
        </p:nvSpPr>
        <p:spPr>
          <a:xfrm>
            <a:off x="22860" y="6397843"/>
            <a:ext cx="762254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Enjoyment Is God’s Gift</a:t>
            </a:r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1E3D4-654D-443E-8CDB-736502730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49769A-EC6F-4FB9-B175-B10442EC171C}"/>
              </a:ext>
            </a:extLst>
          </p:cNvPr>
          <p:cNvSpPr txBox="1"/>
          <p:nvPr/>
        </p:nvSpPr>
        <p:spPr>
          <a:xfrm>
            <a:off x="182880" y="264160"/>
            <a:ext cx="101193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26 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God gives wisdom, knowledge, and joy to those who please him. But if a sinner becomes wealthy, God takes the wealth away and gives it to those who please him. This, too, is meaningless—like chasing the wind.</a:t>
            </a:r>
            <a:endParaRPr lang="en-US" sz="3600" dirty="0">
              <a:latin typeface="Avenir Next LT Pro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7BF788-0152-5CCA-3D17-DD03D588E355}"/>
              </a:ext>
            </a:extLst>
          </p:cNvPr>
          <p:cNvSpPr txBox="1"/>
          <p:nvPr/>
        </p:nvSpPr>
        <p:spPr>
          <a:xfrm>
            <a:off x="6488430" y="6414419"/>
            <a:ext cx="38138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2:26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EFE1C-9060-66B9-F1D3-C47CF7590672}"/>
              </a:ext>
            </a:extLst>
          </p:cNvPr>
          <p:cNvSpPr txBox="1"/>
          <p:nvPr/>
        </p:nvSpPr>
        <p:spPr>
          <a:xfrm>
            <a:off x="22860" y="6397843"/>
            <a:ext cx="762254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God Gives… and God Redirects</a:t>
            </a:r>
          </a:p>
        </p:txBody>
      </p:sp>
    </p:spTree>
    <p:extLst>
      <p:ext uri="{BB962C8B-B14F-4D97-AF65-F5344CB8AC3E}">
        <p14:creationId xmlns:p14="http://schemas.microsoft.com/office/powerpoint/2010/main" val="13140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9DDD8-3394-6FB2-960C-451DEBD7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137159"/>
            <a:ext cx="7091680" cy="1220887"/>
          </a:xfrm>
        </p:spPr>
        <p:txBody>
          <a:bodyPr>
            <a:normAutofit/>
          </a:bodyPr>
          <a:lstStyle/>
          <a:p>
            <a:r>
              <a:rPr lang="en-US" sz="3600" dirty="0"/>
              <a:t>Same diagnosis, </a:t>
            </a:r>
            <a:br>
              <a:rPr lang="en-US" sz="3600" dirty="0"/>
            </a:br>
            <a:r>
              <a:rPr lang="en-US" sz="3600" dirty="0"/>
              <a:t>deeper hope</a:t>
            </a:r>
            <a:endParaRPr lang="en-ZA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496D3-E8CC-C1D3-941D-A8792A3EB7A0}"/>
              </a:ext>
            </a:extLst>
          </p:cNvPr>
          <p:cNvSpPr txBox="1"/>
          <p:nvPr/>
        </p:nvSpPr>
        <p:spPr>
          <a:xfrm>
            <a:off x="223520" y="1358047"/>
            <a:ext cx="1174496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18 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For I consider that 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the sufferings of this present time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are not worth comparing with the glory that is to be revealed to us.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19 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For the creation waits with eager longing for the revealing of the sons of God.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20 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For the creation was subjected to futility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, not willingly, but because of him who subjected it, in hope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21 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that the creation itself will be set free from its bondage to corruption and obtain the freedom of the glory of the children of God.					</a:t>
            </a:r>
            <a:r>
              <a:rPr lang="en-US" sz="3600" dirty="0">
                <a:solidFill>
                  <a:srgbClr val="000000"/>
                </a:solidFill>
                <a:latin typeface="Avenir Next LT Pro" panose="020B0504020202020204" pitchFamily="34" charset="0"/>
              </a:rPr>
              <a:t>Rom 8:18-22 (ESV)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 </a:t>
            </a:r>
            <a:endParaRPr lang="en-US" sz="36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F8706-92F0-A568-D552-6D833A1327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46813"/>
            <a:ext cx="1189038" cy="365125"/>
          </a:xfrm>
          <a:prstGeom prst="rect">
            <a:avLst/>
          </a:prstGeom>
        </p:spPr>
        <p:txBody>
          <a:bodyPr/>
          <a:lstStyle/>
          <a:p>
            <a:fld id="{B5CEABB6-07DC-46E8-9B57-56EC44A396E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49A58-DDCB-07BA-CB48-68F7A6692DCE}"/>
              </a:ext>
            </a:extLst>
          </p:cNvPr>
          <p:cNvSpPr txBox="1"/>
          <p:nvPr/>
        </p:nvSpPr>
        <p:spPr>
          <a:xfrm>
            <a:off x="317500" y="238124"/>
            <a:ext cx="66598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i="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venir Next LT Pro Demi" panose="020B0704020202020204" pitchFamily="34" charset="0"/>
              </a:rPr>
              <a:t>4 </a:t>
            </a:r>
            <a:r>
              <a:rPr lang="en-US" sz="4400" b="0" i="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venir Next LT Pro Demi" panose="020B0704020202020204" pitchFamily="34" charset="0"/>
              </a:rPr>
              <a:t>But when the fullness of time had come, God sent forth his Son, born of woman, born under the law      Gal 4:4 (ESV)</a:t>
            </a:r>
            <a:endParaRPr lang="en-US" sz="4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1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D448C-A118-AFBC-D8F1-106A23725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584D-76BE-9489-9F3D-B33BE7855E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80472" y="2378710"/>
            <a:ext cx="7437120" cy="741363"/>
          </a:xfrm>
        </p:spPr>
        <p:txBody>
          <a:bodyPr>
            <a:normAutofit/>
          </a:bodyPr>
          <a:lstStyle/>
          <a:p>
            <a:pPr algn="ctr"/>
            <a:r>
              <a:rPr lang="en-ZA" sz="4400" dirty="0"/>
              <a:t>Asia-pacific vs world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3C89A3-0A10-C2E6-A46B-CB264C48DD99}"/>
              </a:ext>
            </a:extLst>
          </p:cNvPr>
          <p:cNvSpPr/>
          <p:nvPr/>
        </p:nvSpPr>
        <p:spPr>
          <a:xfrm>
            <a:off x="0" y="0"/>
            <a:ext cx="12192000" cy="12994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4000" b="1" dirty="0">
                <a:solidFill>
                  <a:schemeClr val="bg1"/>
                </a:solidFill>
                <a:latin typeface="Segoe UI Variable Text Semibold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  <a:t>Skyscraper Center</a:t>
            </a:r>
          </a:p>
          <a:p>
            <a:pPr lvl="2"/>
            <a:r>
              <a:rPr lang="en-US" sz="3100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by Council of Vertical Urbanism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54A5BAC-5789-9EB4-3C53-9E655F052828}"/>
              </a:ext>
            </a:extLst>
          </p:cNvPr>
          <p:cNvGrpSpPr/>
          <p:nvPr/>
        </p:nvGrpSpPr>
        <p:grpSpPr>
          <a:xfrm>
            <a:off x="239906" y="56397"/>
            <a:ext cx="491614" cy="1173685"/>
            <a:chOff x="239906" y="56397"/>
            <a:chExt cx="491614" cy="1173685"/>
          </a:xfrm>
        </p:grpSpPr>
        <p:sp>
          <p:nvSpPr>
            <p:cNvPr id="35" name="Flowchart: Decision 34">
              <a:extLst>
                <a:ext uri="{FF2B5EF4-FFF2-40B4-BE49-F238E27FC236}">
                  <a16:creationId xmlns:a16="http://schemas.microsoft.com/office/drawing/2014/main" id="{DBF02D3C-F89B-0B17-EC08-8F55961FEFDE}"/>
                </a:ext>
              </a:extLst>
            </p:cNvPr>
            <p:cNvSpPr/>
            <p:nvPr/>
          </p:nvSpPr>
          <p:spPr>
            <a:xfrm>
              <a:off x="263393" y="510099"/>
              <a:ext cx="444640" cy="268648"/>
            </a:xfrm>
            <a:prstGeom prst="flowChartDecision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BAAA85D-B26F-BF1B-1DBA-9677E0B982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93" y="80387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DEE8C57-6386-621D-0CF6-AAC415F871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456" y="80387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D295B0BB-198B-1375-62AB-FDFC65D832F8}"/>
                </a:ext>
              </a:extLst>
            </p:cNvPr>
            <p:cNvSpPr/>
            <p:nvPr/>
          </p:nvSpPr>
          <p:spPr>
            <a:xfrm>
              <a:off x="424816" y="56397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CB38D93-9A42-279F-552A-2339A1D728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93" y="220184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BAE2CAD-4EF7-B7A7-87C6-14D56956B2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456" y="220184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1C517D51-1B9A-810E-46CF-AA01D90866A3}"/>
                </a:ext>
              </a:extLst>
            </p:cNvPr>
            <p:cNvSpPr/>
            <p:nvPr/>
          </p:nvSpPr>
          <p:spPr>
            <a:xfrm>
              <a:off x="424816" y="196194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A2605B4-7F34-B641-4D33-0EBF9C9896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93" y="364921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049BA4E-74A8-F649-70B8-58961B591A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456" y="364921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BC62643B-99FB-F7D5-B926-E0FD853159AE}"/>
                </a:ext>
              </a:extLst>
            </p:cNvPr>
            <p:cNvSpPr/>
            <p:nvPr/>
          </p:nvSpPr>
          <p:spPr>
            <a:xfrm>
              <a:off x="424816" y="340931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0F7999C-7B30-458D-E64C-707067E64B9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6970" y="1070439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94206B3-3E26-1307-C2A1-03557D91499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9906" y="1055974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93178685-D5A2-4372-F68E-EF8E2B2BEA7D}"/>
                </a:ext>
              </a:extLst>
            </p:cNvPr>
            <p:cNvSpPr/>
            <p:nvPr/>
          </p:nvSpPr>
          <p:spPr>
            <a:xfrm rot="10800000">
              <a:off x="430406" y="1184363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A50DE38-806B-EFBE-BC7B-3163BEC6406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6970" y="930642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FD57D63-52D3-C75B-2BEE-94D61DBC7221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9906" y="916177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E746EDCB-23DD-125A-998B-3D48CD5213EB}"/>
                </a:ext>
              </a:extLst>
            </p:cNvPr>
            <p:cNvSpPr/>
            <p:nvPr/>
          </p:nvSpPr>
          <p:spPr>
            <a:xfrm rot="10800000">
              <a:off x="430406" y="1044566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142AC88-CE7A-49B5-2824-5A6B707FE4F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6970" y="785905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C9BEC1C-42D7-33D6-B839-E6A239F9E7AD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9906" y="771440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F4BF36BA-FCBE-8606-9A64-8BFAC059B196}"/>
                </a:ext>
              </a:extLst>
            </p:cNvPr>
            <p:cNvSpPr/>
            <p:nvPr/>
          </p:nvSpPr>
          <p:spPr>
            <a:xfrm rot="10800000">
              <a:off x="430406" y="899829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Table Placeholder 2">
            <a:extLst>
              <a:ext uri="{FF2B5EF4-FFF2-40B4-BE49-F238E27FC236}">
                <a16:creationId xmlns:a16="http://schemas.microsoft.com/office/drawing/2014/main" id="{3252BBE8-4800-705F-9BD6-275AAC3F7D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325833"/>
              </p:ext>
            </p:extLst>
          </p:nvPr>
        </p:nvGraphicFramePr>
        <p:xfrm>
          <a:off x="1180473" y="3429000"/>
          <a:ext cx="7437120" cy="1874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58640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1546844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531636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</a:tblGrid>
              <a:tr h="516134"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>
                          <a:latin typeface="Aptos Narrow" panose="020B0004020202020204" pitchFamily="34" charset="0"/>
                        </a:rPr>
                        <a:t>As of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u="sng" dirty="0">
                          <a:latin typeface="Aptos Narrow" panose="020B0004020202020204" pitchFamily="34" charset="0"/>
                        </a:rPr>
                        <a:t>Top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>
                          <a:latin typeface="Aptos Narrow" panose="020B0004020202020204" pitchFamily="34" charset="0"/>
                        </a:rPr>
                        <a:t>Top 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51613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Asia-Pacific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51613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World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37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Man writes his goals, checklist and plans for The New Year, 2021">
            <a:extLst>
              <a:ext uri="{FF2B5EF4-FFF2-40B4-BE49-F238E27FC236}">
                <a16:creationId xmlns:a16="http://schemas.microsoft.com/office/drawing/2014/main" id="{F30EB82D-8154-C0BF-C990-D41DC5A2C6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132080" y="424180"/>
            <a:ext cx="46863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92CC5F-1902-4353-821D-099E188EE5A0}"/>
              </a:ext>
            </a:extLst>
          </p:cNvPr>
          <p:cNvSpPr txBox="1"/>
          <p:nvPr/>
        </p:nvSpPr>
        <p:spPr>
          <a:xfrm>
            <a:off x="5242560" y="424180"/>
            <a:ext cx="6817360" cy="5900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3000"/>
              </a:spcAft>
            </a:pPr>
            <a:r>
              <a:rPr lang="en-US" sz="4800" dirty="0">
                <a:latin typeface="Avenir Next LT Pro Demi" panose="020B0704020202020204" pitchFamily="34" charset="0"/>
              </a:rPr>
              <a:t>This Christmas…</a:t>
            </a:r>
          </a:p>
          <a:p>
            <a:pPr marL="571500" indent="-571500">
              <a:lnSpc>
                <a:spcPct val="9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Avenir Next LT Pro Demi" panose="020B0704020202020204" pitchFamily="34" charset="0"/>
              </a:rPr>
              <a:t>stop asking creation to save you.</a:t>
            </a:r>
          </a:p>
          <a:p>
            <a:pPr marL="571500" indent="-571500">
              <a:lnSpc>
                <a:spcPct val="9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Avenir Next LT Pro Demi" panose="020B0704020202020204" pitchFamily="34" charset="0"/>
              </a:rPr>
              <a:t>receive life as God’s gift.</a:t>
            </a:r>
          </a:p>
          <a:p>
            <a:pPr marL="571500" indent="-571500">
              <a:lnSpc>
                <a:spcPct val="9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Avenir Next LT Pro Demi" panose="020B0704020202020204" pitchFamily="34" charset="0"/>
              </a:rPr>
              <a:t>live with hope while you wait.</a:t>
            </a:r>
          </a:p>
        </p:txBody>
      </p:sp>
    </p:spTree>
    <p:extLst>
      <p:ext uri="{BB962C8B-B14F-4D97-AF65-F5344CB8AC3E}">
        <p14:creationId xmlns:p14="http://schemas.microsoft.com/office/powerpoint/2010/main" val="222234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E51A-8451-7238-0036-EC37894FBE32}"/>
              </a:ext>
            </a:extLst>
          </p:cNvPr>
          <p:cNvSpPr txBox="1">
            <a:spLocks/>
          </p:cNvSpPr>
          <p:nvPr/>
        </p:nvSpPr>
        <p:spPr>
          <a:xfrm>
            <a:off x="1518020" y="294785"/>
            <a:ext cx="9601200" cy="1485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TH" sz="6000" dirty="0">
                <a:solidFill>
                  <a:schemeClr val="bg1"/>
                </a:solidFill>
                <a:latin typeface="Chalkboard SE" panose="03050602040202020205" pitchFamily="66" charset="77"/>
              </a:rPr>
              <a:t>LET US PRAY….</a:t>
            </a:r>
          </a:p>
        </p:txBody>
      </p:sp>
      <p:pic>
        <p:nvPicPr>
          <p:cNvPr id="3" name="Picture 2" descr="Let us pray!">
            <a:extLst>
              <a:ext uri="{FF2B5EF4-FFF2-40B4-BE49-F238E27FC236}">
                <a16:creationId xmlns:a16="http://schemas.microsoft.com/office/drawing/2014/main" id="{7E58944E-FED2-1686-59CF-E9FEAAF7F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1" y="1962664"/>
            <a:ext cx="8354235" cy="4462849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2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AC81E-CD3A-FE8C-7044-B04CD0B4F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67B4-D177-3754-739B-97DA6146DE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77440" y="1688136"/>
            <a:ext cx="7437120" cy="741363"/>
          </a:xfrm>
        </p:spPr>
        <p:txBody>
          <a:bodyPr>
            <a:normAutofit/>
          </a:bodyPr>
          <a:lstStyle/>
          <a:p>
            <a:pPr algn="ctr"/>
            <a:r>
              <a:rPr lang="en-ZA" sz="4400" dirty="0"/>
              <a:t>Asia-pacific vs world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D5263A9-C44A-2193-7169-B543EC17A4DC}"/>
              </a:ext>
            </a:extLst>
          </p:cNvPr>
          <p:cNvSpPr/>
          <p:nvPr/>
        </p:nvSpPr>
        <p:spPr>
          <a:xfrm>
            <a:off x="0" y="0"/>
            <a:ext cx="12192000" cy="12994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4000" b="1" dirty="0">
                <a:solidFill>
                  <a:schemeClr val="bg1"/>
                </a:solidFill>
                <a:latin typeface="Segoe UI Variable Text Semibold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  <a:t>Skyscraper Center</a:t>
            </a:r>
          </a:p>
          <a:p>
            <a:pPr lvl="2"/>
            <a:r>
              <a:rPr lang="en-US" sz="3100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by Council of Vertical Urbanism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8B988E-9B4D-4A7A-5273-72077386D312}"/>
              </a:ext>
            </a:extLst>
          </p:cNvPr>
          <p:cNvGrpSpPr/>
          <p:nvPr/>
        </p:nvGrpSpPr>
        <p:grpSpPr>
          <a:xfrm>
            <a:off x="239906" y="56397"/>
            <a:ext cx="491614" cy="1173685"/>
            <a:chOff x="239906" y="56397"/>
            <a:chExt cx="491614" cy="1173685"/>
          </a:xfrm>
        </p:grpSpPr>
        <p:sp>
          <p:nvSpPr>
            <p:cNvPr id="35" name="Flowchart: Decision 34">
              <a:extLst>
                <a:ext uri="{FF2B5EF4-FFF2-40B4-BE49-F238E27FC236}">
                  <a16:creationId xmlns:a16="http://schemas.microsoft.com/office/drawing/2014/main" id="{F012A4B6-F278-8F9A-93EE-5BE7EE835FEF}"/>
                </a:ext>
              </a:extLst>
            </p:cNvPr>
            <p:cNvSpPr/>
            <p:nvPr/>
          </p:nvSpPr>
          <p:spPr>
            <a:xfrm>
              <a:off x="263393" y="510099"/>
              <a:ext cx="444640" cy="268648"/>
            </a:xfrm>
            <a:prstGeom prst="flowChartDecision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C068F31-1A83-0410-C860-F93B094405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93" y="80387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BBD44D5-3C49-2413-9A7D-F1672D410F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456" y="80387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FE2BB54-0BD1-E296-8D04-0E06A6344DEB}"/>
                </a:ext>
              </a:extLst>
            </p:cNvPr>
            <p:cNvSpPr/>
            <p:nvPr/>
          </p:nvSpPr>
          <p:spPr>
            <a:xfrm>
              <a:off x="424816" y="56397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EDA730F-31F6-D847-871A-A10B830719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93" y="220184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DB66D1D-044C-2ACF-801F-6AFAFE5652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456" y="220184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9CFBB092-F7DB-EF05-21CF-A9F163EFDD6F}"/>
                </a:ext>
              </a:extLst>
            </p:cNvPr>
            <p:cNvSpPr/>
            <p:nvPr/>
          </p:nvSpPr>
          <p:spPr>
            <a:xfrm>
              <a:off x="424816" y="196194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7BC437-9249-92EA-4F72-11BF7808E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93" y="364921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8BD84FB-CF76-4665-93CE-D442A585E0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456" y="364921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43250578-39C1-C347-D18F-F1425CE7B839}"/>
                </a:ext>
              </a:extLst>
            </p:cNvPr>
            <p:cNvSpPr/>
            <p:nvPr/>
          </p:nvSpPr>
          <p:spPr>
            <a:xfrm>
              <a:off x="424816" y="340931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AA93265-9B6F-3C3B-A9C0-7A042CD0CAD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6970" y="1070439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0B85735-FA54-CCBD-24DE-3980C9945709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9906" y="1055974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42FC1F2D-6A31-9D25-7A94-75A0DA4B4331}"/>
                </a:ext>
              </a:extLst>
            </p:cNvPr>
            <p:cNvSpPr/>
            <p:nvPr/>
          </p:nvSpPr>
          <p:spPr>
            <a:xfrm rot="10800000">
              <a:off x="430406" y="1184363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3D83088-C3CD-C5E2-DE3A-91F08E7B312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6970" y="930642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891FF78-B8A9-CCAE-720C-106FB79D66D4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9906" y="916177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06E0620F-6F23-BBAC-6F82-5F0D8A27316A}"/>
                </a:ext>
              </a:extLst>
            </p:cNvPr>
            <p:cNvSpPr/>
            <p:nvPr/>
          </p:nvSpPr>
          <p:spPr>
            <a:xfrm rot="10800000">
              <a:off x="430406" y="1044566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D05BFCB-2413-573E-A084-A1E5663FA6E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6970" y="785905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B6E29EB-FB28-2AD5-389D-6EEE6337AAA2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9906" y="771440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BDE27E5D-C530-1F59-DBA2-B33F2F568ACF}"/>
                </a:ext>
              </a:extLst>
            </p:cNvPr>
            <p:cNvSpPr/>
            <p:nvPr/>
          </p:nvSpPr>
          <p:spPr>
            <a:xfrm rot="10800000">
              <a:off x="430406" y="899829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Table Placeholder 2">
            <a:extLst>
              <a:ext uri="{FF2B5EF4-FFF2-40B4-BE49-F238E27FC236}">
                <a16:creationId xmlns:a16="http://schemas.microsoft.com/office/drawing/2014/main" id="{2C2FD602-782E-D701-8BAC-CF293D4C72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666154"/>
              </p:ext>
            </p:extLst>
          </p:nvPr>
        </p:nvGraphicFramePr>
        <p:xfrm>
          <a:off x="2377440" y="2602071"/>
          <a:ext cx="7437120" cy="1874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58640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1546844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531636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</a:tblGrid>
              <a:tr h="516134"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>
                          <a:latin typeface="Aptos Narrow" panose="020B0004020202020204" pitchFamily="34" charset="0"/>
                        </a:rPr>
                        <a:t>Under Construction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u="sng" dirty="0">
                          <a:latin typeface="Aptos Narrow" panose="020B0004020202020204" pitchFamily="34" charset="0"/>
                        </a:rPr>
                        <a:t>Top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>
                          <a:latin typeface="Aptos Narrow" panose="020B0004020202020204" pitchFamily="34" charset="0"/>
                        </a:rPr>
                        <a:t>Top 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51613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Asia-Pacific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~15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51613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World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~35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</a:tbl>
          </a:graphicData>
        </a:graphic>
      </p:graphicFrame>
      <p:pic>
        <p:nvPicPr>
          <p:cNvPr id="8" name="Picture 7" descr="A close-up of a sign&#10;&#10;AI-generated content may be incorrect.">
            <a:extLst>
              <a:ext uri="{FF2B5EF4-FFF2-40B4-BE49-F238E27FC236}">
                <a16:creationId xmlns:a16="http://schemas.microsoft.com/office/drawing/2014/main" id="{9A2A4C8F-E3D7-D5B7-57EF-0A60BC661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603" y="4476591"/>
            <a:ext cx="2606992" cy="2151741"/>
          </a:xfrm>
          <a:prstGeom prst="rect">
            <a:avLst/>
          </a:prstGeom>
        </p:spPr>
      </p:pic>
      <p:pic>
        <p:nvPicPr>
          <p:cNvPr id="10" name="Picture 9" descr="A close-up of a sign&#10;&#10;AI-generated content may be incorrect.">
            <a:extLst>
              <a:ext uri="{FF2B5EF4-FFF2-40B4-BE49-F238E27FC236}">
                <a16:creationId xmlns:a16="http://schemas.microsoft.com/office/drawing/2014/main" id="{60BB5F94-0CF8-4AF3-7CEE-88B574D57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05" y="4476591"/>
            <a:ext cx="2606992" cy="215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30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0513D-470C-2A44-5151-021AA7E8E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24CE4-C345-33C5-3BEF-C54C85DE6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3025"/>
            <a:ext cx="12192000" cy="1286520"/>
          </a:xfrm>
        </p:spPr>
        <p:txBody>
          <a:bodyPr anchor="b">
            <a:normAutofit/>
          </a:bodyPr>
          <a:lstStyle/>
          <a:p>
            <a:pPr algn="ctr"/>
            <a:r>
              <a:rPr lang="en-US" sz="8000" dirty="0"/>
              <a:t>vanity</a:t>
            </a:r>
          </a:p>
        </p:txBody>
      </p:sp>
      <p:pic>
        <p:nvPicPr>
          <p:cNvPr id="6" name="Picture Placeholder 5" descr="A road with buildings in the background&#10;&#10;AI-generated content may be incorrect.">
            <a:extLst>
              <a:ext uri="{FF2B5EF4-FFF2-40B4-BE49-F238E27FC236}">
                <a16:creationId xmlns:a16="http://schemas.microsoft.com/office/drawing/2014/main" id="{F9A43316-199B-5ED4-89D5-B91063ACD0B0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961" b="27521"/>
          <a:stretch>
            <a:fillRect/>
          </a:stretch>
        </p:blipFill>
        <p:spPr>
          <a:xfrm>
            <a:off x="0" y="1689891"/>
            <a:ext cx="12192000" cy="4600575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CD326F-B1D3-CE65-EFE6-49CEA621739E}"/>
              </a:ext>
            </a:extLst>
          </p:cNvPr>
          <p:cNvSpPr txBox="1"/>
          <p:nvPr/>
        </p:nvSpPr>
        <p:spPr>
          <a:xfrm>
            <a:off x="38927" y="6620812"/>
            <a:ext cx="12153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900" b="1" dirty="0"/>
              <a:t>This Photo (https://dfc-economiahistoria.blogspot.com/2012/) by Unknown Author is licensed under CC BY-NC-ND (https://creativecommons.org/licenses/by-nc-nd/3.0/)</a:t>
            </a:r>
          </a:p>
        </p:txBody>
      </p:sp>
    </p:spTree>
    <p:extLst>
      <p:ext uri="{BB962C8B-B14F-4D97-AF65-F5344CB8AC3E}">
        <p14:creationId xmlns:p14="http://schemas.microsoft.com/office/powerpoint/2010/main" val="247299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39" y="563880"/>
            <a:ext cx="6065521" cy="3316893"/>
          </a:xfrm>
        </p:spPr>
        <p:txBody>
          <a:bodyPr>
            <a:normAutofit/>
          </a:bodyPr>
          <a:lstStyle/>
          <a:p>
            <a:r>
              <a:rPr lang="en-US" sz="6000" dirty="0"/>
              <a:t>Genius-Level Depression </a:t>
            </a:r>
            <a:endParaRPr lang="en-ZA" sz="6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4334" y="4190312"/>
            <a:ext cx="5580586" cy="2197590"/>
          </a:xfrm>
        </p:spPr>
        <p:txBody>
          <a:bodyPr>
            <a:normAutofit/>
          </a:bodyPr>
          <a:lstStyle/>
          <a:p>
            <a:r>
              <a:rPr lang="en-US" sz="4400" dirty="0"/>
              <a:t>Ecclesiastes 1-2</a:t>
            </a:r>
          </a:p>
        </p:txBody>
      </p:sp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61658-476A-14C9-878A-D3A548E0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E8E450-195C-9047-1A0E-247AD9BA8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6240" y="746760"/>
            <a:ext cx="5588000" cy="238506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6000" cap="none" dirty="0"/>
              <a:t>Without God, </a:t>
            </a:r>
            <a:br>
              <a:rPr lang="en-US" sz="6000" cap="none" dirty="0"/>
            </a:br>
            <a:r>
              <a:rPr lang="en-US" sz="7200" cap="none" dirty="0"/>
              <a:t>Life Stinks!</a:t>
            </a:r>
            <a:endParaRPr lang="en-US" sz="6000" cap="none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8F0ACD4B-5DB8-016A-3B49-33B4FD0626A3}"/>
              </a:ext>
            </a:extLst>
          </p:cNvPr>
          <p:cNvSpPr txBox="1">
            <a:spLocks/>
          </p:cNvSpPr>
          <p:nvPr/>
        </p:nvSpPr>
        <p:spPr>
          <a:xfrm>
            <a:off x="6217920" y="2865120"/>
            <a:ext cx="4328160" cy="1021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Aft>
                <a:spcPts val="300"/>
              </a:spcAft>
            </a:pPr>
            <a:r>
              <a:rPr lang="en-US" sz="4800" b="0" cap="none" dirty="0">
                <a:latin typeface="+mn-lt"/>
              </a:rPr>
              <a:t>Ecclesiastes</a:t>
            </a:r>
            <a:endParaRPr lang="en-US" sz="6600" b="0" cap="none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0D8F57-16A8-A15E-C2F8-2547FF6F40B1}"/>
              </a:ext>
            </a:extLst>
          </p:cNvPr>
          <p:cNvSpPr txBox="1"/>
          <p:nvPr/>
        </p:nvSpPr>
        <p:spPr>
          <a:xfrm>
            <a:off x="5669280" y="4169053"/>
            <a:ext cx="6385560" cy="759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90000"/>
              </a:lnSpc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Section 1: Futility of living in a Frustrating World </a:t>
            </a:r>
          </a:p>
          <a:p>
            <a:pPr marL="0" marR="0">
              <a:lnSpc>
                <a:spcPct val="90000"/>
              </a:lnSpc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       (Teacher's Search for meaning of life)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6D09EB-B878-EB4D-039C-ADC42C1D15BD}"/>
              </a:ext>
            </a:extLst>
          </p:cNvPr>
          <p:cNvSpPr txBox="1"/>
          <p:nvPr/>
        </p:nvSpPr>
        <p:spPr>
          <a:xfrm>
            <a:off x="5669280" y="5136793"/>
            <a:ext cx="6385560" cy="759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90000"/>
              </a:lnSpc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Section 2: Faithful Living in a Frustrating World  	       (Teacher’s Advice)</a:t>
            </a:r>
          </a:p>
        </p:txBody>
      </p:sp>
    </p:spTree>
    <p:extLst>
      <p:ext uri="{BB962C8B-B14F-4D97-AF65-F5344CB8AC3E}">
        <p14:creationId xmlns:p14="http://schemas.microsoft.com/office/powerpoint/2010/main" val="192407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5040CA-20CC-43C6-BC0C-8D8696B6AF89}">
  <ds:schemaRefs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230e9df3-be65-4c73-a93b-d1236ebd677e"/>
    <ds:schemaRef ds:uri="16c05727-aa75-4e4a-9b5f-8a80a1165891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{C658558E-4B3F-423E-BEC8-FB4BC2894F4A}TFb05bf529-a1dc-42d5-b9d6-8a1e9569dd9caf6e7d0f_win32-c3c9796a48f5</Template>
  <TotalTime>3904</TotalTime>
  <Words>2735</Words>
  <Application>Microsoft Office PowerPoint</Application>
  <PresentationFormat>Widescreen</PresentationFormat>
  <Paragraphs>293</Paragraphs>
  <Slides>51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7" baseType="lpstr">
      <vt:lpstr>Aptos</vt:lpstr>
      <vt:lpstr>Aptos Narrow</vt:lpstr>
      <vt:lpstr>Arial</vt:lpstr>
      <vt:lpstr>Avenir Next LT Pro</vt:lpstr>
      <vt:lpstr>Avenir Next LT Pro Demi</vt:lpstr>
      <vt:lpstr>Avenir Next LT Pro Light</vt:lpstr>
      <vt:lpstr>Calibri</vt:lpstr>
      <vt:lpstr>Cambria</vt:lpstr>
      <vt:lpstr>Chalkboard SE</vt:lpstr>
      <vt:lpstr>Posterama</vt:lpstr>
      <vt:lpstr>Segoe UI</vt:lpstr>
      <vt:lpstr>Segoe UI Emoji</vt:lpstr>
      <vt:lpstr>Segoe UI Historic</vt:lpstr>
      <vt:lpstr>Segoe UI Light</vt:lpstr>
      <vt:lpstr>Segoe UI Variable Text Semibold</vt:lpstr>
      <vt:lpstr>Custom</vt:lpstr>
      <vt:lpstr>PowerPoint Presentation</vt:lpstr>
      <vt:lpstr>World’s Tallest Building</vt:lpstr>
      <vt:lpstr>WORLD’S TALLEST BUILINGS</vt:lpstr>
      <vt:lpstr>PowerPoint Presentation</vt:lpstr>
      <vt:lpstr>Asia-pacific vs world</vt:lpstr>
      <vt:lpstr>Asia-pacific vs world</vt:lpstr>
      <vt:lpstr>vanity</vt:lpstr>
      <vt:lpstr>Genius-Level Depression </vt:lpstr>
      <vt:lpstr>Without God,  Life Stinks!</vt:lpstr>
      <vt:lpstr>PowerPoint Presentation</vt:lpstr>
      <vt:lpstr>Genius-Level Depression </vt:lpstr>
      <vt:lpstr>PowerPoint Presentation</vt:lpstr>
      <vt:lpstr>PowerPoint Presentation</vt:lpstr>
      <vt:lpstr>הֶבֶל heḇel</vt:lpstr>
      <vt:lpstr>Vanity of vanities</vt:lpstr>
      <vt:lpstr>PowerPoint Presentation</vt:lpstr>
      <vt:lpstr>PowerPoint Presentation</vt:lpstr>
      <vt:lpstr>PowerPoint Presentation</vt:lpstr>
      <vt:lpstr>Nothing new under the sun</vt:lpstr>
      <vt:lpstr>Genius-Level Depression </vt:lpstr>
      <vt:lpstr>Genius-Level Depression </vt:lpstr>
      <vt:lpstr>PowerPoint Presentation</vt:lpstr>
      <vt:lpstr>PowerPoint Presentation</vt:lpstr>
      <vt:lpstr>PowerPoint Presentation</vt:lpstr>
      <vt:lpstr>PowerPoint Presentation</vt:lpstr>
      <vt:lpstr>Genius-Level Depression </vt:lpstr>
      <vt:lpstr>Genius-Level Depression </vt:lpstr>
      <vt:lpstr>PowerPoint Presentation</vt:lpstr>
      <vt:lpstr>PowerPoint Presentation</vt:lpstr>
      <vt:lpstr>PowerPoint Presentation</vt:lpstr>
      <vt:lpstr>PowerPoint Presentation</vt:lpstr>
      <vt:lpstr>Genius-Level Depression </vt:lpstr>
      <vt:lpstr>Genius-Level Depression </vt:lpstr>
      <vt:lpstr>PowerPoint Presentation</vt:lpstr>
      <vt:lpstr>PowerPoint Presentation</vt:lpstr>
      <vt:lpstr>PowerPoint Presentation</vt:lpstr>
      <vt:lpstr>Genius-Level Depression </vt:lpstr>
      <vt:lpstr>Genius-Level Depression </vt:lpstr>
      <vt:lpstr>PowerPoint Presentation</vt:lpstr>
      <vt:lpstr>PowerPoint Presentation</vt:lpstr>
      <vt:lpstr>PowerPoint Presentation</vt:lpstr>
      <vt:lpstr>PowerPoint Presentation</vt:lpstr>
      <vt:lpstr>Genius-Level Depression </vt:lpstr>
      <vt:lpstr>Genius-Level Depression </vt:lpstr>
      <vt:lpstr>Genius-Level Depression </vt:lpstr>
      <vt:lpstr>PowerPoint Presentation</vt:lpstr>
      <vt:lpstr>PowerPoint Presentation</vt:lpstr>
      <vt:lpstr>Same diagnosis,  deeper hope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Lyle</dc:creator>
  <cp:lastModifiedBy>Matt Lyle</cp:lastModifiedBy>
  <cp:revision>2</cp:revision>
  <dcterms:created xsi:type="dcterms:W3CDTF">2025-12-16T01:47:43Z</dcterms:created>
  <dcterms:modified xsi:type="dcterms:W3CDTF">2025-12-20T03:45:11Z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