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DD917-3511-1766-CDCB-EDA51EDF3B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AB5E60-A55C-6A3D-F4C4-6031F6D601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59A5A9-B163-1C81-7467-991F99352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15D7D-8EB3-4916-B2BB-ADFE5B7557DF}" type="datetimeFigureOut">
              <a:rPr lang="en-SG" smtClean="0"/>
              <a:t>5/12/2025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C86BF-E24F-F753-C08A-1F3CAD8CF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263DE-8B3C-5BC0-D7BA-04E447A6E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6EDB-9737-4B3F-9D63-E9BD2A4611D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59989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1A534-E8F9-C7E4-DCBD-7A83CEF47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10CC28-2A60-E38A-7166-C0FFF2D6EF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194BA4-2F83-04A1-F5AF-37C15DCFA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15D7D-8EB3-4916-B2BB-ADFE5B7557DF}" type="datetimeFigureOut">
              <a:rPr lang="en-SG" smtClean="0"/>
              <a:t>5/12/2025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35D801-55F9-9AAD-54BC-A947CB425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02EF68-288A-ECD2-342E-F81C702C9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6EDB-9737-4B3F-9D63-E9BD2A4611D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76607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EAB1FE-E67E-F3BF-B033-612C8330F1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BED9ED-780A-3F05-600B-BB155F11AD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33B4E-8666-5688-9E84-2D80F1F46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15D7D-8EB3-4916-B2BB-ADFE5B7557DF}" type="datetimeFigureOut">
              <a:rPr lang="en-SG" smtClean="0"/>
              <a:t>5/12/2025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26970-762B-C2F9-BD33-C2DB75160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3958C-0AD4-F649-C82E-47A3DFB51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6EDB-9737-4B3F-9D63-E9BD2A4611D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51956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5A53E-09D4-6053-2EE5-21A369F98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F768-A798-4273-2FFA-AA7A920A5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CD3CBA-B438-9957-DAEE-35476F6AB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15D7D-8EB3-4916-B2BB-ADFE5B7557DF}" type="datetimeFigureOut">
              <a:rPr lang="en-SG" smtClean="0"/>
              <a:t>5/12/2025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5468E-B706-F307-5ABC-EB2762063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204BA9-5D8A-C2E3-4DE8-D47CD30C8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6EDB-9737-4B3F-9D63-E9BD2A4611D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32896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028DE-7FB0-3E07-DCD3-E5F2DF0EB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326B80-A29E-09C9-946D-D31BADB17B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CF6E4-5C1D-CE16-DFD3-0181792C8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15D7D-8EB3-4916-B2BB-ADFE5B7557DF}" type="datetimeFigureOut">
              <a:rPr lang="en-SG" smtClean="0"/>
              <a:t>5/12/2025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800C4-2CC6-F11C-0FD9-8743F47A3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773CEF-00F9-AD30-8A08-FD98CA77C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6EDB-9737-4B3F-9D63-E9BD2A4611D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93002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C5560-B510-27C2-1B97-A3A0CF258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8DD37-0A85-0A23-586E-C608440E3C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7C8BAA-F316-1AD2-4A78-C9F7488D5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833C3B-2AA7-E17D-EA2A-ADA408DBE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15D7D-8EB3-4916-B2BB-ADFE5B7557DF}" type="datetimeFigureOut">
              <a:rPr lang="en-SG" smtClean="0"/>
              <a:t>5/12/2025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09AAB3-4E05-8667-90A7-61D1A515C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21A002-FD6E-8FB4-455A-7505FF93D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6EDB-9737-4B3F-9D63-E9BD2A4611D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35855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A846C-02C8-A6DF-0E26-6F83154AC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5A17A4-89B3-75EF-C253-C876222D7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D45451-F676-687E-1E72-685A9617A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72DE5B-C7D4-D860-1C17-01CC331474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219D62-C589-AB98-CCA2-670463963A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09FBEA-823C-6699-D1A3-52A27CB59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15D7D-8EB3-4916-B2BB-ADFE5B7557DF}" type="datetimeFigureOut">
              <a:rPr lang="en-SG" smtClean="0"/>
              <a:t>5/12/2025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3F8F95-E323-A729-E774-4C57A77B5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7CDB1A-1F0E-07BB-C85F-79F66568C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6EDB-9737-4B3F-9D63-E9BD2A4611D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19816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55571-F461-7B9F-FE9E-C7F39FDA5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E88AC2-C5DB-64FA-0382-1684A825E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15D7D-8EB3-4916-B2BB-ADFE5B7557DF}" type="datetimeFigureOut">
              <a:rPr lang="en-SG" smtClean="0"/>
              <a:t>5/12/2025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2C33BE-D9D7-DE7A-1282-C6FCF3801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D5E472-385F-681B-B28E-2921A8722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6EDB-9737-4B3F-9D63-E9BD2A4611D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40277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D11898-3FF9-A271-954D-AB8B01B61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15D7D-8EB3-4916-B2BB-ADFE5B7557DF}" type="datetimeFigureOut">
              <a:rPr lang="en-SG" smtClean="0"/>
              <a:t>5/12/2025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64CB74-F869-2951-4A29-7D211A5F6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BD7FC6-8FB8-0667-BE60-48FB5BB9C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6EDB-9737-4B3F-9D63-E9BD2A4611D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58430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1A95F-779C-4535-982F-5CB41085E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531BE-B82C-4292-BF18-A86E80CAB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107FC9-1EBD-EE3E-63E7-BDFE3B80AA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6BC263-5E34-29EB-6C45-9CC5C6C8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15D7D-8EB3-4916-B2BB-ADFE5B7557DF}" type="datetimeFigureOut">
              <a:rPr lang="en-SG" smtClean="0"/>
              <a:t>5/12/2025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C32642-D0EF-7FAC-DFED-175C821EF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FD89AD-1F1A-8BB3-C953-E446C1304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6EDB-9737-4B3F-9D63-E9BD2A4611D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65114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783F5-B160-1EA9-FDDA-765FAE5DB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41342F-4CCC-7068-71B8-6EF2BCC7DF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4F109E-85F3-7D6D-B096-F18E2E7D66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225E4B-1A4C-73EB-CF1E-285561D1B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15D7D-8EB3-4916-B2BB-ADFE5B7557DF}" type="datetimeFigureOut">
              <a:rPr lang="en-SG" smtClean="0"/>
              <a:t>5/12/2025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9490BF-792B-019C-9646-AAF125EC6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01FBA-AD78-FF81-E681-19B124892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6EDB-9737-4B3F-9D63-E9BD2A4611D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72162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9C3C01-9445-860D-4E60-E4BB9C93E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E86323-9A14-4890-46D8-83D3866BA6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2274F6-06C8-8B3C-34F7-02AE9DC016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15D7D-8EB3-4916-B2BB-ADFE5B7557DF}" type="datetimeFigureOut">
              <a:rPr lang="en-SG" smtClean="0"/>
              <a:t>5/12/2025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46DBB7-E522-3462-DFA3-0F16F09623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A89428-3E85-E868-6A62-9F7DB7355A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06EDB-9737-4B3F-9D63-E9BD2A4611D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24988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208E4-E7D6-AD66-5873-3724B2FEC3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1437" y="216841"/>
            <a:ext cx="10777491" cy="2387600"/>
          </a:xfrm>
        </p:spPr>
        <p:txBody>
          <a:bodyPr/>
          <a:lstStyle/>
          <a:p>
            <a:r>
              <a:rPr lang="en-SG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This Christmas, Be Like Jesus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A5887C-069B-2B2F-DD78-EA896F5E7E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SG" sz="32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PHILIPPIANS 2:1-18</a:t>
            </a:r>
          </a:p>
        </p:txBody>
      </p:sp>
    </p:spTree>
    <p:extLst>
      <p:ext uri="{BB962C8B-B14F-4D97-AF65-F5344CB8AC3E}">
        <p14:creationId xmlns:p14="http://schemas.microsoft.com/office/powerpoint/2010/main" val="2204749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76CCC-42B4-32BF-B1C9-6CE5BEA35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93A6D3C-3292-D732-097E-D8559A883AD4}"/>
              </a:ext>
            </a:extLst>
          </p:cNvPr>
          <p:cNvSpPr txBox="1"/>
          <p:nvPr/>
        </p:nvSpPr>
        <p:spPr>
          <a:xfrm>
            <a:off x="0" y="183757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SG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This Christmas, BE LIKE JESUS</a:t>
            </a:r>
            <a:endParaRPr lang="en-SG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EDA457-88F3-59B6-A5B9-A3634816CB8F}"/>
              </a:ext>
            </a:extLst>
          </p:cNvPr>
          <p:cNvSpPr txBox="1"/>
          <p:nvPr/>
        </p:nvSpPr>
        <p:spPr>
          <a:xfrm>
            <a:off x="6096000" y="1160300"/>
            <a:ext cx="60960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SG" sz="24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BY FOLLOWING A CHRIST-LED LIFE</a:t>
            </a:r>
            <a:endParaRPr lang="en-SG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C8FC5B-B9E8-D4D6-062F-DB20909FF33D}"/>
              </a:ext>
            </a:extLst>
          </p:cNvPr>
          <p:cNvSpPr txBox="1"/>
          <p:nvPr/>
        </p:nvSpPr>
        <p:spPr>
          <a:xfrm>
            <a:off x="1" y="1160300"/>
            <a:ext cx="60960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SG" sz="24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BY HAVING A CHRISTLIKE MIND</a:t>
            </a:r>
            <a:endParaRPr lang="en-SG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068038C-3632-AC56-C7A2-0F4CC8D8D178}"/>
              </a:ext>
            </a:extLst>
          </p:cNvPr>
          <p:cNvSpPr txBox="1"/>
          <p:nvPr/>
        </p:nvSpPr>
        <p:spPr>
          <a:xfrm>
            <a:off x="6096000" y="1952178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SG" sz="2400" b="1" dirty="0">
                <a:latin typeface="Cambria" panose="02040503050406030204" pitchFamily="18" charset="0"/>
                <a:ea typeface="Cambria" panose="02040503050406030204" pitchFamily="18" charset="0"/>
              </a:rPr>
              <a:t>THE EFFECT OF A CHRIST-LED LIFE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F425706-9B38-2810-D3B5-B47ACDE8E111}"/>
              </a:ext>
            </a:extLst>
          </p:cNvPr>
          <p:cNvSpPr txBox="1"/>
          <p:nvPr/>
        </p:nvSpPr>
        <p:spPr>
          <a:xfrm>
            <a:off x="1" y="1952177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SG" sz="2400" b="1" dirty="0">
                <a:latin typeface="Cambria" panose="02040503050406030204" pitchFamily="18" charset="0"/>
                <a:ea typeface="Cambria" panose="02040503050406030204" pitchFamily="18" charset="0"/>
              </a:rPr>
              <a:t>THE ESSENCE OF A CHRISTLIKE MIND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58BDFFE-C53E-3664-8291-29C1763A3B87}"/>
              </a:ext>
            </a:extLst>
          </p:cNvPr>
          <p:cNvSpPr txBox="1"/>
          <p:nvPr/>
        </p:nvSpPr>
        <p:spPr>
          <a:xfrm>
            <a:off x="399496" y="2805609"/>
            <a:ext cx="559293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SG" sz="2400" b="1" dirty="0">
                <a:latin typeface="Cambria" panose="02040503050406030204" pitchFamily="18" charset="0"/>
                <a:ea typeface="Cambria" panose="02040503050406030204" pitchFamily="18" charset="0"/>
              </a:rPr>
              <a:t>Christlikeness cannot be Practised by Yourself Alone </a:t>
            </a:r>
            <a:r>
              <a:rPr lang="en-SG" sz="2400" dirty="0">
                <a:latin typeface="Cambria" panose="02040503050406030204" pitchFamily="18" charset="0"/>
                <a:ea typeface="Cambria" panose="02040503050406030204" pitchFamily="18" charset="0"/>
              </a:rPr>
              <a:t>(v. 1-2).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53F3F5-CDEC-C66E-6525-79D5D5657AF6}"/>
              </a:ext>
            </a:extLst>
          </p:cNvPr>
          <p:cNvSpPr txBox="1"/>
          <p:nvPr/>
        </p:nvSpPr>
        <p:spPr>
          <a:xfrm>
            <a:off x="399496" y="4028372"/>
            <a:ext cx="559293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SG" sz="2400" b="1" dirty="0">
                <a:latin typeface="Cambria" panose="02040503050406030204" pitchFamily="18" charset="0"/>
                <a:ea typeface="Cambria" panose="02040503050406030204" pitchFamily="18" charset="0"/>
              </a:rPr>
              <a:t>Christlikeness is Proven by Your Humility </a:t>
            </a:r>
            <a:r>
              <a:rPr lang="en-SG" sz="2400" dirty="0">
                <a:latin typeface="Cambria" panose="02040503050406030204" pitchFamily="18" charset="0"/>
                <a:ea typeface="Cambria" panose="02040503050406030204" pitchFamily="18" charset="0"/>
              </a:rPr>
              <a:t>(v. 3-4).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723DB02-62DB-38EF-04A6-70A339C7C780}"/>
              </a:ext>
            </a:extLst>
          </p:cNvPr>
          <p:cNvSpPr txBox="1"/>
          <p:nvPr/>
        </p:nvSpPr>
        <p:spPr>
          <a:xfrm>
            <a:off x="399496" y="5251135"/>
            <a:ext cx="559293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SG" sz="2400" b="1" dirty="0">
                <a:latin typeface="Cambria" panose="02040503050406030204" pitchFamily="18" charset="0"/>
                <a:ea typeface="Cambria" panose="02040503050406030204" pitchFamily="18" charset="0"/>
              </a:rPr>
              <a:t>Christlikeness is Presented to us in Jesus </a:t>
            </a:r>
            <a:r>
              <a:rPr lang="en-SG" sz="2400" dirty="0">
                <a:latin typeface="Cambria" panose="02040503050406030204" pitchFamily="18" charset="0"/>
                <a:ea typeface="Cambria" panose="02040503050406030204" pitchFamily="18" charset="0"/>
              </a:rPr>
              <a:t>(v. 5-11).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605F1E9-CFED-D9A8-7AA7-CA6647D8F82D}"/>
              </a:ext>
            </a:extLst>
          </p:cNvPr>
          <p:cNvSpPr txBox="1"/>
          <p:nvPr/>
        </p:nvSpPr>
        <p:spPr>
          <a:xfrm>
            <a:off x="6631618" y="2805609"/>
            <a:ext cx="536211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SG" sz="2400" b="1" dirty="0">
                <a:latin typeface="Cambria" panose="02040503050406030204" pitchFamily="18" charset="0"/>
                <a:ea typeface="Cambria" panose="02040503050406030204" pitchFamily="18" charset="0"/>
              </a:rPr>
              <a:t>A Christ-led Person’s Testimony is Dynamic </a:t>
            </a:r>
            <a:r>
              <a:rPr lang="en-SG" sz="2400" dirty="0">
                <a:latin typeface="Cambria" panose="02040503050406030204" pitchFamily="18" charset="0"/>
                <a:ea typeface="Cambria" panose="02040503050406030204" pitchFamily="18" charset="0"/>
              </a:rPr>
              <a:t>(v. 12-13).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9DE6BD-68EA-574F-6EC1-4AA324C79D40}"/>
              </a:ext>
            </a:extLst>
          </p:cNvPr>
          <p:cNvSpPr txBox="1"/>
          <p:nvPr/>
        </p:nvSpPr>
        <p:spPr>
          <a:xfrm>
            <a:off x="6631618" y="4028372"/>
            <a:ext cx="525706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SG" sz="2400" b="1" dirty="0">
                <a:latin typeface="Cambria" panose="02040503050406030204" pitchFamily="18" charset="0"/>
                <a:ea typeface="Cambria" panose="02040503050406030204" pitchFamily="18" charset="0"/>
              </a:rPr>
              <a:t>A Christ-led Person’s Task is Pivotal </a:t>
            </a:r>
            <a:r>
              <a:rPr lang="en-SG" sz="2400" dirty="0">
                <a:latin typeface="Cambria" panose="02040503050406030204" pitchFamily="18" charset="0"/>
                <a:ea typeface="Cambria" panose="02040503050406030204" pitchFamily="18" charset="0"/>
              </a:rPr>
              <a:t>(v. 14-16).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D98B107-CD9D-7672-AF13-972E3E7CE1AA}"/>
              </a:ext>
            </a:extLst>
          </p:cNvPr>
          <p:cNvSpPr txBox="1"/>
          <p:nvPr/>
        </p:nvSpPr>
        <p:spPr>
          <a:xfrm>
            <a:off x="6631618" y="5251135"/>
            <a:ext cx="525706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SG" sz="2400" b="1" dirty="0">
                <a:latin typeface="Cambria" panose="02040503050406030204" pitchFamily="18" charset="0"/>
                <a:ea typeface="Cambria" panose="02040503050406030204" pitchFamily="18" charset="0"/>
              </a:rPr>
              <a:t>A Christ-led Person’s Temperament is Joyful </a:t>
            </a:r>
            <a:r>
              <a:rPr lang="en-SG" sz="2400" dirty="0">
                <a:latin typeface="Cambria" panose="02040503050406030204" pitchFamily="18" charset="0"/>
                <a:ea typeface="Cambria" panose="02040503050406030204" pitchFamily="18" charset="0"/>
              </a:rPr>
              <a:t>(v. 17-18).</a:t>
            </a:r>
          </a:p>
        </p:txBody>
      </p:sp>
    </p:spTree>
    <p:extLst>
      <p:ext uri="{BB962C8B-B14F-4D97-AF65-F5344CB8AC3E}">
        <p14:creationId xmlns:p14="http://schemas.microsoft.com/office/powerpoint/2010/main" val="716769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4E175-FBD2-4B6F-69B9-F38A1700F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56069"/>
            <a:ext cx="105156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SG" sz="5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BE LIKE JESUS</a:t>
            </a:r>
            <a:br>
              <a:rPr lang="en-SG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SG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by Having a Christlike Mind </a:t>
            </a:r>
            <a:br>
              <a:rPr lang="en-SG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SG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&amp; </a:t>
            </a:r>
            <a:br>
              <a:rPr lang="en-SG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SG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by Following a Christ-led Life</a:t>
            </a:r>
          </a:p>
        </p:txBody>
      </p:sp>
    </p:spTree>
    <p:extLst>
      <p:ext uri="{BB962C8B-B14F-4D97-AF65-F5344CB8AC3E}">
        <p14:creationId xmlns:p14="http://schemas.microsoft.com/office/powerpoint/2010/main" val="3711239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65A04-8C3D-7901-ADB6-A20F07BD5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51" y="125428"/>
            <a:ext cx="10515600" cy="1144079"/>
          </a:xfrm>
        </p:spPr>
        <p:txBody>
          <a:bodyPr>
            <a:normAutofit/>
          </a:bodyPr>
          <a:lstStyle/>
          <a:p>
            <a:r>
              <a:rPr lang="en-SG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BY HAVING A CHRISTLIKE MIND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B4EE23-3D7D-FC6C-564C-3060B0207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SG" b="1" u="sng" dirty="0">
                <a:latin typeface="Cambria" panose="02040503050406030204" pitchFamily="18" charset="0"/>
                <a:ea typeface="Cambria" panose="02040503050406030204" pitchFamily="18" charset="0"/>
              </a:rPr>
              <a:t>THE ESSENCE OF A CHRISTLIKE MIND</a:t>
            </a:r>
          </a:p>
          <a:p>
            <a:pPr marL="0" indent="0">
              <a:buNone/>
            </a:pPr>
            <a:endParaRPr lang="en-SG" sz="1800" dirty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SG" b="1" dirty="0">
                <a:latin typeface="Cambria" panose="02040503050406030204" pitchFamily="18" charset="0"/>
                <a:ea typeface="Cambria" panose="02040503050406030204" pitchFamily="18" charset="0"/>
              </a:rPr>
              <a:t>Christlikeness Cannot be Practised by Yourself Alone </a:t>
            </a:r>
            <a:r>
              <a:rPr lang="en-SG" dirty="0">
                <a:latin typeface="Cambria" panose="02040503050406030204" pitchFamily="18" charset="0"/>
                <a:ea typeface="Cambria" panose="02040503050406030204" pitchFamily="18" charset="0"/>
              </a:rPr>
              <a:t>(v. 1-2).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1C1936-A911-AA99-1900-4731634969DA}"/>
              </a:ext>
            </a:extLst>
          </p:cNvPr>
          <p:cNvSpPr txBox="1"/>
          <p:nvPr/>
        </p:nvSpPr>
        <p:spPr>
          <a:xfrm>
            <a:off x="261151" y="209250"/>
            <a:ext cx="60945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SG" sz="16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This Christmas, Be Like Jesus </a:t>
            </a:r>
            <a:endParaRPr lang="en-SG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CA3623-90CE-988F-79A1-1A440FCBAF31}"/>
              </a:ext>
            </a:extLst>
          </p:cNvPr>
          <p:cNvSpPr txBox="1"/>
          <p:nvPr/>
        </p:nvSpPr>
        <p:spPr>
          <a:xfrm>
            <a:off x="1724486" y="3006970"/>
            <a:ext cx="9789851" cy="25976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So if there is any encouragement in Christ, any comfort from love, any participation in the Spirit, any affection and sympathy, 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complete my joy by being of the same mind, having the same love, being in full accord and of one mind. </a:t>
            </a:r>
            <a:endParaRPr lang="en-SG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818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AE9AB-2F31-231C-912F-14BB587E3A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3C3F1-E806-5EFD-1EE1-E2E62854D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51" y="125428"/>
            <a:ext cx="10515600" cy="1144079"/>
          </a:xfrm>
        </p:spPr>
        <p:txBody>
          <a:bodyPr>
            <a:normAutofit/>
          </a:bodyPr>
          <a:lstStyle/>
          <a:p>
            <a:r>
              <a:rPr lang="en-SG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BY HAVING A CHRISTLIKE MIND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8BA6D-028E-6DD2-E95F-CDF387A838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SG" b="1" u="sng" dirty="0">
                <a:latin typeface="Cambria" panose="02040503050406030204" pitchFamily="18" charset="0"/>
                <a:ea typeface="Cambria" panose="02040503050406030204" pitchFamily="18" charset="0"/>
              </a:rPr>
              <a:t>THE ESSENCE OF A CHRISTLIKE MIND</a:t>
            </a:r>
          </a:p>
          <a:p>
            <a:pPr marL="0" indent="0">
              <a:buNone/>
            </a:pPr>
            <a:endParaRPr lang="en-SG" sz="1800" dirty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SG" b="1" dirty="0">
                <a:latin typeface="Cambria" panose="02040503050406030204" pitchFamily="18" charset="0"/>
                <a:ea typeface="Cambria" panose="02040503050406030204" pitchFamily="18" charset="0"/>
              </a:rPr>
              <a:t>Christlikeness is Proven by Your Humility </a:t>
            </a:r>
            <a:r>
              <a:rPr lang="en-SG" dirty="0">
                <a:latin typeface="Cambria" panose="02040503050406030204" pitchFamily="18" charset="0"/>
                <a:ea typeface="Cambria" panose="02040503050406030204" pitchFamily="18" charset="0"/>
              </a:rPr>
              <a:t>(v. 3-4).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5CB39C-635A-D5CE-7CEA-FFE52455BDBE}"/>
              </a:ext>
            </a:extLst>
          </p:cNvPr>
          <p:cNvSpPr txBox="1"/>
          <p:nvPr/>
        </p:nvSpPr>
        <p:spPr>
          <a:xfrm>
            <a:off x="261151" y="209250"/>
            <a:ext cx="60945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SG" sz="16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This Christmas, Be Like Jesus </a:t>
            </a:r>
            <a:endParaRPr lang="en-SG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9AB38C-CD0E-3CAA-7BE8-82B330C44327}"/>
              </a:ext>
            </a:extLst>
          </p:cNvPr>
          <p:cNvSpPr txBox="1"/>
          <p:nvPr/>
        </p:nvSpPr>
        <p:spPr>
          <a:xfrm>
            <a:off x="1724486" y="3006970"/>
            <a:ext cx="9789851" cy="260802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baseline="30000" dirty="0">
                <a:latin typeface="Cambria" panose="02040503050406030204" pitchFamily="18" charset="0"/>
                <a:ea typeface="Cambria" panose="02040503050406030204" pitchFamily="18" charset="0"/>
              </a:rPr>
              <a:t>3 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Do nothing from selfish ambition or conceit, but in humility count others more significant than yourselves. </a:t>
            </a:r>
            <a:r>
              <a:rPr lang="en-US" sz="2800" b="1" baseline="30000" dirty="0">
                <a:latin typeface="Cambria" panose="02040503050406030204" pitchFamily="18" charset="0"/>
                <a:ea typeface="Cambria" panose="02040503050406030204" pitchFamily="18" charset="0"/>
              </a:rPr>
              <a:t>4 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Let each of you look not only to his own interests, but also to the interests of others. </a:t>
            </a:r>
            <a:endParaRPr lang="en-SG" sz="4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384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EF61D-79ED-560E-A68E-4B92A6709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A70DC-56B5-9F66-2128-D623D8336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51" y="125428"/>
            <a:ext cx="10515600" cy="1144079"/>
          </a:xfrm>
        </p:spPr>
        <p:txBody>
          <a:bodyPr>
            <a:normAutofit/>
          </a:bodyPr>
          <a:lstStyle/>
          <a:p>
            <a:r>
              <a:rPr lang="en-SG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BY HAVING A CHRISTLIKE MIND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86121-A011-DC77-A0EB-CF9D7895C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SG" b="1" u="sng" dirty="0">
                <a:latin typeface="Cambria" panose="02040503050406030204" pitchFamily="18" charset="0"/>
                <a:ea typeface="Cambria" panose="02040503050406030204" pitchFamily="18" charset="0"/>
              </a:rPr>
              <a:t>THE ESSENCE OF A CHRISTLIKE MIND</a:t>
            </a:r>
          </a:p>
          <a:p>
            <a:pPr marL="0" indent="0">
              <a:buNone/>
            </a:pPr>
            <a:endParaRPr lang="en-SG" sz="1800" dirty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en-SG" b="1" dirty="0">
                <a:latin typeface="Cambria" panose="02040503050406030204" pitchFamily="18" charset="0"/>
                <a:ea typeface="Cambria" panose="02040503050406030204" pitchFamily="18" charset="0"/>
              </a:rPr>
              <a:t>Christlikeness is Presented to us in Jesus </a:t>
            </a:r>
            <a:r>
              <a:rPr lang="en-SG" dirty="0">
                <a:latin typeface="Cambria" panose="02040503050406030204" pitchFamily="18" charset="0"/>
                <a:ea typeface="Cambria" panose="02040503050406030204" pitchFamily="18" charset="0"/>
              </a:rPr>
              <a:t>(v. 5-11).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C5666D-A450-389E-A131-7B6BC04F0DB8}"/>
              </a:ext>
            </a:extLst>
          </p:cNvPr>
          <p:cNvSpPr txBox="1"/>
          <p:nvPr/>
        </p:nvSpPr>
        <p:spPr>
          <a:xfrm>
            <a:off x="261151" y="209250"/>
            <a:ext cx="60945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SG" sz="16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This Christmas, Be Like Jesus </a:t>
            </a:r>
            <a:endParaRPr lang="en-SG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1E3866-9153-1765-83AF-B7FFF2C0B4D5}"/>
              </a:ext>
            </a:extLst>
          </p:cNvPr>
          <p:cNvSpPr txBox="1"/>
          <p:nvPr/>
        </p:nvSpPr>
        <p:spPr>
          <a:xfrm>
            <a:off x="1626832" y="2802784"/>
            <a:ext cx="10206363" cy="375474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700" b="1" baseline="30000" dirty="0">
                <a:latin typeface="Cambria" panose="02040503050406030204" pitchFamily="18" charset="0"/>
                <a:ea typeface="Cambria" panose="02040503050406030204" pitchFamily="18" charset="0"/>
              </a:rPr>
              <a:t>5 </a:t>
            </a:r>
            <a:r>
              <a:rPr lang="en-US" sz="2700" dirty="0">
                <a:latin typeface="Cambria" panose="02040503050406030204" pitchFamily="18" charset="0"/>
                <a:ea typeface="Cambria" panose="02040503050406030204" pitchFamily="18" charset="0"/>
              </a:rPr>
              <a:t>Have this mind among yourselves, which is yours in Christ Jesus, </a:t>
            </a:r>
            <a:r>
              <a:rPr lang="en-US" sz="2700" b="1" baseline="30000" dirty="0">
                <a:latin typeface="Cambria" panose="02040503050406030204" pitchFamily="18" charset="0"/>
                <a:ea typeface="Cambria" panose="02040503050406030204" pitchFamily="18" charset="0"/>
              </a:rPr>
              <a:t>6 </a:t>
            </a:r>
            <a:r>
              <a:rPr lang="en-US" sz="2700" dirty="0">
                <a:latin typeface="Cambria" panose="02040503050406030204" pitchFamily="18" charset="0"/>
                <a:ea typeface="Cambria" panose="02040503050406030204" pitchFamily="18" charset="0"/>
              </a:rPr>
              <a:t>who, though he was in the form of God, did not count equality with God a thing to be grasped, </a:t>
            </a:r>
            <a:r>
              <a:rPr lang="en-US" sz="2700" b="1" baseline="30000" dirty="0">
                <a:latin typeface="Cambria" panose="02040503050406030204" pitchFamily="18" charset="0"/>
                <a:ea typeface="Cambria" panose="02040503050406030204" pitchFamily="18" charset="0"/>
              </a:rPr>
              <a:t>7 </a:t>
            </a:r>
            <a:r>
              <a:rPr lang="en-US" sz="2700" dirty="0">
                <a:latin typeface="Cambria" panose="02040503050406030204" pitchFamily="18" charset="0"/>
                <a:ea typeface="Cambria" panose="02040503050406030204" pitchFamily="18" charset="0"/>
              </a:rPr>
              <a:t>but emptied himself, by taking the form of a servant, being born in the likeness of men. </a:t>
            </a:r>
            <a:r>
              <a:rPr lang="en-US" sz="2700" b="1" baseline="30000" dirty="0">
                <a:latin typeface="Cambria" panose="02040503050406030204" pitchFamily="18" charset="0"/>
                <a:ea typeface="Cambria" panose="02040503050406030204" pitchFamily="18" charset="0"/>
              </a:rPr>
              <a:t>8 </a:t>
            </a:r>
            <a:r>
              <a:rPr lang="en-US" sz="2700" dirty="0">
                <a:latin typeface="Cambria" panose="02040503050406030204" pitchFamily="18" charset="0"/>
                <a:ea typeface="Cambria" panose="02040503050406030204" pitchFamily="18" charset="0"/>
              </a:rPr>
              <a:t>And being found in human form, he humbled himself by becoming obedient to the point of death, even death on a cross.</a:t>
            </a:r>
            <a:endParaRPr lang="en-SG" sz="27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550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EAB4A8-C03B-179F-4CFE-0AC1D16CA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A0B90-94FE-447A-0A39-156588CD9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51" y="125428"/>
            <a:ext cx="10515600" cy="1144079"/>
          </a:xfrm>
        </p:spPr>
        <p:txBody>
          <a:bodyPr>
            <a:normAutofit/>
          </a:bodyPr>
          <a:lstStyle/>
          <a:p>
            <a:r>
              <a:rPr lang="en-SG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BY HAVING A CHRISTLIKE MIND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0626F-0921-B095-FA52-C59DFB768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SG" b="1" u="sng" dirty="0">
                <a:latin typeface="Cambria" panose="02040503050406030204" pitchFamily="18" charset="0"/>
                <a:ea typeface="Cambria" panose="02040503050406030204" pitchFamily="18" charset="0"/>
              </a:rPr>
              <a:t>THE ESSENCE OF A CHRISTLIKE MIND</a:t>
            </a:r>
          </a:p>
          <a:p>
            <a:pPr marL="0" indent="0">
              <a:buNone/>
            </a:pPr>
            <a:endParaRPr lang="en-SG" sz="1800" dirty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en-SG" b="1" dirty="0">
                <a:latin typeface="Cambria" panose="02040503050406030204" pitchFamily="18" charset="0"/>
                <a:ea typeface="Cambria" panose="02040503050406030204" pitchFamily="18" charset="0"/>
              </a:rPr>
              <a:t>Christlikeness is Presented to us in Jesus </a:t>
            </a:r>
            <a:r>
              <a:rPr lang="en-SG" dirty="0">
                <a:latin typeface="Cambria" panose="02040503050406030204" pitchFamily="18" charset="0"/>
                <a:ea typeface="Cambria" panose="02040503050406030204" pitchFamily="18" charset="0"/>
              </a:rPr>
              <a:t>(v. 5-11).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297983-302E-1BF2-8087-DCAB0277AEDF}"/>
              </a:ext>
            </a:extLst>
          </p:cNvPr>
          <p:cNvSpPr txBox="1"/>
          <p:nvPr/>
        </p:nvSpPr>
        <p:spPr>
          <a:xfrm>
            <a:off x="261151" y="209250"/>
            <a:ext cx="60945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SG" sz="16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This Christmas, Be Like Jesus </a:t>
            </a:r>
            <a:endParaRPr lang="en-SG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43FF5F-8EC0-7907-5730-076030225D18}"/>
              </a:ext>
            </a:extLst>
          </p:cNvPr>
          <p:cNvSpPr txBox="1"/>
          <p:nvPr/>
        </p:nvSpPr>
        <p:spPr>
          <a:xfrm>
            <a:off x="1724486" y="3006970"/>
            <a:ext cx="9789851" cy="32440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baseline="30000" dirty="0">
                <a:latin typeface="Cambria" panose="02040503050406030204" pitchFamily="18" charset="0"/>
                <a:ea typeface="Cambria" panose="02040503050406030204" pitchFamily="18" charset="0"/>
              </a:rPr>
              <a:t>9 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Therefore God has highly exalted him and bestowed on him the name that is above every name, </a:t>
            </a:r>
            <a:r>
              <a:rPr lang="en-US" sz="2800" b="1" baseline="30000" dirty="0">
                <a:latin typeface="Cambria" panose="02040503050406030204" pitchFamily="18" charset="0"/>
                <a:ea typeface="Cambria" panose="02040503050406030204" pitchFamily="18" charset="0"/>
              </a:rPr>
              <a:t>10 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so that at the name of Jesus every knee should bow, in heaven and on earth and under the earth, </a:t>
            </a:r>
            <a:r>
              <a:rPr lang="en-US" sz="2800" b="1" baseline="30000" dirty="0">
                <a:latin typeface="Cambria" panose="02040503050406030204" pitchFamily="18" charset="0"/>
                <a:ea typeface="Cambria" panose="02040503050406030204" pitchFamily="18" charset="0"/>
              </a:rPr>
              <a:t>11 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and every tongue confess that Jesus Christ is Lord, to the glory of God the Father.</a:t>
            </a:r>
            <a:endParaRPr lang="en-SG" sz="7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832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2FA7B-1444-7098-6A61-54AB8353D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97EEB-0A2A-139A-2F95-AE9E6495B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51" y="125428"/>
            <a:ext cx="10515600" cy="1144079"/>
          </a:xfrm>
        </p:spPr>
        <p:txBody>
          <a:bodyPr>
            <a:normAutofit/>
          </a:bodyPr>
          <a:lstStyle/>
          <a:p>
            <a:r>
              <a:rPr lang="en-SG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BY FOLLOWING A CHRIST-LED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C731F-9B34-0652-20DC-456104A7D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SG" b="1" u="sng" dirty="0">
                <a:latin typeface="Cambria" panose="02040503050406030204" pitchFamily="18" charset="0"/>
                <a:ea typeface="Cambria" panose="02040503050406030204" pitchFamily="18" charset="0"/>
              </a:rPr>
              <a:t>THE EFFECT OF A CHRIST-LED LIFE</a:t>
            </a:r>
          </a:p>
          <a:p>
            <a:pPr marL="0" indent="0">
              <a:buNone/>
            </a:pPr>
            <a:endParaRPr lang="en-SG" sz="1800" dirty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SG" b="1" dirty="0">
                <a:latin typeface="Cambria" panose="02040503050406030204" pitchFamily="18" charset="0"/>
                <a:ea typeface="Cambria" panose="02040503050406030204" pitchFamily="18" charset="0"/>
              </a:rPr>
              <a:t>A Christ-led Person’s Testimony is Dynamic </a:t>
            </a:r>
            <a:r>
              <a:rPr lang="en-SG" dirty="0">
                <a:latin typeface="Cambria" panose="02040503050406030204" pitchFamily="18" charset="0"/>
                <a:ea typeface="Cambria" panose="02040503050406030204" pitchFamily="18" charset="0"/>
              </a:rPr>
              <a:t>(v. 12-13).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F650A2-D134-73DC-69A1-CEF8E0A7D68E}"/>
              </a:ext>
            </a:extLst>
          </p:cNvPr>
          <p:cNvSpPr txBox="1"/>
          <p:nvPr/>
        </p:nvSpPr>
        <p:spPr>
          <a:xfrm>
            <a:off x="261151" y="209250"/>
            <a:ext cx="60945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SG" sz="16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This Christmas, Be Like Jesus </a:t>
            </a:r>
            <a:endParaRPr lang="en-SG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EE2AA4-6124-7E13-13F5-96ABDE78E5A2}"/>
              </a:ext>
            </a:extLst>
          </p:cNvPr>
          <p:cNvSpPr txBox="1"/>
          <p:nvPr/>
        </p:nvSpPr>
        <p:spPr>
          <a:xfrm>
            <a:off x="1724486" y="3006970"/>
            <a:ext cx="9789851" cy="32440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baseline="30000" dirty="0">
                <a:latin typeface="Cambria" panose="02040503050406030204" pitchFamily="18" charset="0"/>
                <a:ea typeface="Cambria" panose="02040503050406030204" pitchFamily="18" charset="0"/>
              </a:rPr>
              <a:t>12 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Therefore, my beloved, as you have always obeyed, so now, not only as in my presence but much more in my absence, work out your own salvation with fear and trembling, </a:t>
            </a:r>
            <a:r>
              <a:rPr lang="en-US" sz="2800" b="1" baseline="30000" dirty="0">
                <a:latin typeface="Cambria" panose="02040503050406030204" pitchFamily="18" charset="0"/>
                <a:ea typeface="Cambria" panose="02040503050406030204" pitchFamily="18" charset="0"/>
              </a:rPr>
              <a:t>13 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for it is God who works in you, both to will and to work for his good pleasure.</a:t>
            </a:r>
            <a:endParaRPr lang="en-SG" sz="9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020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4C9CD3-7BF8-8A1C-66D2-404C67038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94652-4D78-86E2-C0EE-9DAFA3C05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51" y="125428"/>
            <a:ext cx="10515600" cy="1144079"/>
          </a:xfrm>
        </p:spPr>
        <p:txBody>
          <a:bodyPr>
            <a:normAutofit/>
          </a:bodyPr>
          <a:lstStyle/>
          <a:p>
            <a:r>
              <a:rPr lang="en-SG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BY FOLLOWING A CHRIST-LED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5A404-F862-421E-C8AF-61F114916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SG" b="1" u="sng" dirty="0">
                <a:latin typeface="Cambria" panose="02040503050406030204" pitchFamily="18" charset="0"/>
                <a:ea typeface="Cambria" panose="02040503050406030204" pitchFamily="18" charset="0"/>
              </a:rPr>
              <a:t>THE EFFECT OF A CHRIST-LED LIFE</a:t>
            </a:r>
          </a:p>
          <a:p>
            <a:pPr marL="0" indent="0">
              <a:buNone/>
            </a:pPr>
            <a:endParaRPr lang="en-SG" sz="1800" dirty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SG" b="1" dirty="0">
                <a:latin typeface="Cambria" panose="02040503050406030204" pitchFamily="18" charset="0"/>
                <a:ea typeface="Cambria" panose="02040503050406030204" pitchFamily="18" charset="0"/>
              </a:rPr>
              <a:t>A Christ-led Person’s Task is Pivotal </a:t>
            </a:r>
            <a:r>
              <a:rPr lang="en-SG" dirty="0">
                <a:latin typeface="Cambria" panose="02040503050406030204" pitchFamily="18" charset="0"/>
                <a:ea typeface="Cambria" panose="02040503050406030204" pitchFamily="18" charset="0"/>
              </a:rPr>
              <a:t>(v. 14-16).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EAC7E9-8AC7-B2E6-472F-9E6C050D2281}"/>
              </a:ext>
            </a:extLst>
          </p:cNvPr>
          <p:cNvSpPr txBox="1"/>
          <p:nvPr/>
        </p:nvSpPr>
        <p:spPr>
          <a:xfrm>
            <a:off x="261151" y="209250"/>
            <a:ext cx="60945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SG" sz="16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This Christmas, Be Like Jesus </a:t>
            </a:r>
            <a:endParaRPr lang="en-SG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AC45F0-AA54-9949-40F4-C021780F58A9}"/>
              </a:ext>
            </a:extLst>
          </p:cNvPr>
          <p:cNvSpPr txBox="1"/>
          <p:nvPr/>
        </p:nvSpPr>
        <p:spPr>
          <a:xfrm>
            <a:off x="1715608" y="2758390"/>
            <a:ext cx="10127204" cy="38903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baseline="30000" dirty="0">
                <a:latin typeface="Cambria" panose="02040503050406030204" pitchFamily="18" charset="0"/>
                <a:ea typeface="Cambria" panose="02040503050406030204" pitchFamily="18" charset="0"/>
              </a:rPr>
              <a:t>14 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Do all things without grumbling or disputing, </a:t>
            </a:r>
            <a:r>
              <a:rPr lang="en-US" sz="2800" b="1" baseline="30000" dirty="0">
                <a:latin typeface="Cambria" panose="02040503050406030204" pitchFamily="18" charset="0"/>
                <a:ea typeface="Cambria" panose="02040503050406030204" pitchFamily="18" charset="0"/>
              </a:rPr>
              <a:t>15 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that you may be blameless and innocent, children of God without blemish in the midst of a crooked and twisted generation, among whom you shine as lights in the world, </a:t>
            </a:r>
            <a:r>
              <a:rPr lang="en-US" sz="2800" b="1" baseline="30000" dirty="0">
                <a:latin typeface="Cambria" panose="02040503050406030204" pitchFamily="18" charset="0"/>
                <a:ea typeface="Cambria" panose="02040503050406030204" pitchFamily="18" charset="0"/>
              </a:rPr>
              <a:t>16 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holding fast to the word of life, so that in the day of Christ I may be proud that I did not run in vain or labor in vain.</a:t>
            </a:r>
            <a:endParaRPr lang="en-SG" sz="16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958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A11017-2C92-E969-F012-965C708C0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12A74-33DA-6B85-8F10-CE7A67E49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51" y="125428"/>
            <a:ext cx="10515600" cy="1144079"/>
          </a:xfrm>
        </p:spPr>
        <p:txBody>
          <a:bodyPr>
            <a:normAutofit/>
          </a:bodyPr>
          <a:lstStyle/>
          <a:p>
            <a:r>
              <a:rPr lang="en-SG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BY FOLLOWING A CHRIST-LED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E421F-D4D8-CC44-7746-BC5CC650C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SG" b="1" u="sng" dirty="0">
                <a:latin typeface="Cambria" panose="02040503050406030204" pitchFamily="18" charset="0"/>
                <a:ea typeface="Cambria" panose="02040503050406030204" pitchFamily="18" charset="0"/>
              </a:rPr>
              <a:t>THE EFFECT OF A CHRIST-LED LIFE</a:t>
            </a:r>
          </a:p>
          <a:p>
            <a:pPr marL="0" indent="0">
              <a:buNone/>
            </a:pPr>
            <a:endParaRPr lang="en-SG" sz="1800" dirty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en-SG" b="1" dirty="0">
                <a:latin typeface="Cambria" panose="02040503050406030204" pitchFamily="18" charset="0"/>
                <a:ea typeface="Cambria" panose="02040503050406030204" pitchFamily="18" charset="0"/>
              </a:rPr>
              <a:t>A Christ-led Person’s Temperament is Joyful </a:t>
            </a:r>
            <a:r>
              <a:rPr lang="en-SG" dirty="0">
                <a:latin typeface="Cambria" panose="02040503050406030204" pitchFamily="18" charset="0"/>
                <a:ea typeface="Cambria" panose="02040503050406030204" pitchFamily="18" charset="0"/>
              </a:rPr>
              <a:t>(v. 17-18).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166850-FA67-A3C7-8028-3006A1F2DDF2}"/>
              </a:ext>
            </a:extLst>
          </p:cNvPr>
          <p:cNvSpPr txBox="1"/>
          <p:nvPr/>
        </p:nvSpPr>
        <p:spPr>
          <a:xfrm>
            <a:off x="261151" y="209250"/>
            <a:ext cx="60945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SG" sz="16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This Christmas, Be Like Jesus </a:t>
            </a:r>
            <a:endParaRPr lang="en-SG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6F4A60-63C1-448D-ACEB-26D33E58087A}"/>
              </a:ext>
            </a:extLst>
          </p:cNvPr>
          <p:cNvSpPr txBox="1"/>
          <p:nvPr/>
        </p:nvSpPr>
        <p:spPr>
          <a:xfrm>
            <a:off x="1715608" y="2953699"/>
            <a:ext cx="9638192" cy="195136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baseline="30000" dirty="0">
                <a:latin typeface="Cambria" panose="02040503050406030204" pitchFamily="18" charset="0"/>
                <a:ea typeface="Cambria" panose="02040503050406030204" pitchFamily="18" charset="0"/>
              </a:rPr>
              <a:t>17 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Even if I am to be poured out as a drink offering upon the sacrificial offering of your faith, I am glad and rejoice with you all. </a:t>
            </a:r>
            <a:r>
              <a:rPr lang="en-US" sz="2800" b="1" baseline="30000" dirty="0">
                <a:latin typeface="Cambria" panose="02040503050406030204" pitchFamily="18" charset="0"/>
                <a:ea typeface="Cambria" panose="02040503050406030204" pitchFamily="18" charset="0"/>
              </a:rPr>
              <a:t>18 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Likewise you also should be glad and rejoice with me.</a:t>
            </a:r>
            <a:endParaRPr lang="en-SG" sz="287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575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733</Words>
  <Application>Microsoft Office PowerPoint</Application>
  <PresentationFormat>Widescreen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</vt:lpstr>
      <vt:lpstr>Office Theme</vt:lpstr>
      <vt:lpstr>This Christmas, Be Like Jesus </vt:lpstr>
      <vt:lpstr>BE LIKE JESUS by Having a Christlike Mind  &amp;  by Following a Christ-led Life</vt:lpstr>
      <vt:lpstr>BY HAVING A CHRISTLIKE MIND</vt:lpstr>
      <vt:lpstr>BY HAVING A CHRISTLIKE MIND</vt:lpstr>
      <vt:lpstr>BY HAVING A CHRISTLIKE MIND</vt:lpstr>
      <vt:lpstr>BY HAVING A CHRISTLIKE MIND</vt:lpstr>
      <vt:lpstr>BY FOLLOWING A CHRIST-LED LIFE</vt:lpstr>
      <vt:lpstr>BY FOLLOWING A CHRIST-LED LIFE</vt:lpstr>
      <vt:lpstr>BY FOLLOWING A CHRIST-LED LIFE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Fernando Family</dc:creator>
  <cp:lastModifiedBy>Fernando Family</cp:lastModifiedBy>
  <cp:revision>1</cp:revision>
  <dcterms:created xsi:type="dcterms:W3CDTF">2025-12-05T16:06:50Z</dcterms:created>
  <dcterms:modified xsi:type="dcterms:W3CDTF">2025-12-05T20:26:19Z</dcterms:modified>
</cp:coreProperties>
</file>