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3" r:id="rId3"/>
    <p:sldMasterId id="2147483690" r:id="rId4"/>
  </p:sldMasterIdLst>
  <p:notesMasterIdLst>
    <p:notesMasterId r:id="rId29"/>
  </p:notesMasterIdLst>
  <p:sldIdLst>
    <p:sldId id="260" r:id="rId5"/>
    <p:sldId id="259" r:id="rId6"/>
    <p:sldId id="262" r:id="rId7"/>
    <p:sldId id="274" r:id="rId8"/>
    <p:sldId id="275" r:id="rId9"/>
    <p:sldId id="7478" r:id="rId10"/>
    <p:sldId id="276" r:id="rId11"/>
    <p:sldId id="283" r:id="rId12"/>
    <p:sldId id="292" r:id="rId13"/>
    <p:sldId id="278" r:id="rId14"/>
    <p:sldId id="284" r:id="rId15"/>
    <p:sldId id="285" r:id="rId16"/>
    <p:sldId id="282" r:id="rId17"/>
    <p:sldId id="279" r:id="rId18"/>
    <p:sldId id="7477" r:id="rId19"/>
    <p:sldId id="280" r:id="rId20"/>
    <p:sldId id="281" r:id="rId21"/>
    <p:sldId id="287" r:id="rId22"/>
    <p:sldId id="288" r:id="rId23"/>
    <p:sldId id="277" r:id="rId24"/>
    <p:sldId id="289" r:id="rId25"/>
    <p:sldId id="291" r:id="rId26"/>
    <p:sldId id="290" r:id="rId27"/>
    <p:sldId id="3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74"/>
  </p:normalViewPr>
  <p:slideViewPr>
    <p:cSldViewPr snapToGrid="0">
      <p:cViewPr varScale="1">
        <p:scale>
          <a:sx n="97" d="100"/>
          <a:sy n="97" d="100"/>
        </p:scale>
        <p:origin x="86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FE167-6623-794E-A594-7B809C5027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79564-0F31-284F-B08D-825A7C53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0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79564-0F31-284F-B08D-825A7C5322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ilhouette of a person standing on a cliff&#10;&#10;AI-generated content may be incorrect.">
            <a:extLst>
              <a:ext uri="{FF2B5EF4-FFF2-40B4-BE49-F238E27FC236}">
                <a16:creationId xmlns:a16="http://schemas.microsoft.com/office/drawing/2014/main" id="{E5EF28FE-DF01-AD37-2CE7-BD7F31190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5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77DD-E901-9B1D-3C5A-8B2195033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C9BF7-6714-BCF3-BC5D-CEB258D41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5796-9BA0-D6DD-53C8-6DFC0440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32BA3-196E-925A-3E48-99C204B0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CEE46-E86B-11BF-04F4-EE44A38D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6616-34DB-F907-F28A-040F0FA5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23F-979F-D3DA-9CBB-C456856AC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E041-CE48-62A9-B6BC-CFA1EA06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E36EA-202B-7854-36B4-83533271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003B-C9C6-6814-D9B5-FB2174C9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5810-5EA4-2E6E-20B8-FDCD2F9E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EED61-333F-AAC5-1A09-054278926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E3172-AD4C-4CD1-CC9F-1DEA859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A28CA-9E87-4E2E-5181-FDC9F58F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31F11-7A91-3974-E03A-4AB573DB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1C53-826A-FBD1-16A6-EAAF6C47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050C-54B5-9470-DEA3-0D2FCB5E3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DEEE1-9388-E6B9-252A-6D3C9E731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2D6E8-0456-D5DC-8ABE-7144F7B7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09417-4C73-3DEB-C601-F667444E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5062B-6B74-970C-BBE6-02EC5AD9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79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7430-BEF9-7055-2042-3994D8D9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39467-AAF9-4423-D1A7-EE1C21011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801A6-DACC-1598-074A-2B82DFDF6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D025B-A1E4-643E-2B88-00E3D28E7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5C1AA-4C2D-1B5A-6320-02C5FE1C6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0D4D0-AE6B-556F-6837-230444F4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CB11A-540B-9E74-6FC7-70DE5AAC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3C464-B94F-BC03-2302-6586F24C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6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1EE0-91E8-B642-818D-35249638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9F739-683C-95D6-7F01-38DAF1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02686-4865-0986-A729-CD4C29B1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51EFE-D8A4-19F4-1CDF-5F4C7320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1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53241-104B-E222-73B8-E2C7B706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54677-4BA1-E2B8-1C18-E32B7966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97EC7-FDDD-1A98-AB44-5D04CCBB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9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3890-397D-17B5-1BC5-8F1F686B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1F59-2BB5-20C4-E019-1121C49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AB569-91DF-8929-8DC7-3EB671C9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CCD81-59FB-B646-87EE-8ACF34B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19FC2-2AA8-E467-C6EA-C796BCAF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4D5FD-4097-55BC-6214-BE4B23D2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B696-4808-FAB9-BB06-2428784A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A0FDE9-90A9-05AF-F40B-0BB91E9BC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D7872-DE65-7516-AF9E-B0587B16D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C7E70-5376-0E95-3985-D5262181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D6693-B224-8754-D400-0E0E0E5D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30334-CC7A-60F5-0438-1D4A89D9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1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E709-7CA1-CE96-1B0A-5B749F41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1E0E-FCBE-320B-DBD8-3F7E0FB7D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F905-3DFE-61A6-685C-5AD6114B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8B221-DC38-58B2-4291-B27B8E9B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09B88-F189-91A8-4F01-1D2F3627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4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8FF9C-8004-AA11-FAB0-9C2671671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8366B-F161-A57A-9F82-F753583D9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3EAA2-C458-C407-D208-7C2E1D48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E4-022C-E10E-4217-DB1C789E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7D544-8998-F7EA-F8F5-776AB361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7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47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36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18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4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16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7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76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8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9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314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22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289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06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53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7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8B89-6B3A-664A-8C67-F8B21038B3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499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D801-2154-824D-9D8D-E6554BB9B6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608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2E4A-6858-164F-830B-83C1579464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3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48C6-1EF3-EE47-A25F-4BD39D5BAF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724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4A92-2776-DB4D-8309-DD32F504B3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52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4A5D-05CD-0F41-A432-01BC13AFB5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80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93B-F7D6-E244-B07B-51DE238403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539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1911-825A-124F-9CA4-A59EEECC2F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370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54CD-079F-2F4C-A5D8-763DE5A8AB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069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E3E3-70E0-1645-B1DB-96D691D3EF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79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F27-B020-7548-86DE-FC33AC12F4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33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D1C6-5D41-50FD-81FE-F2143342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0DD78-A08E-378C-38B8-E3713854C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B4DA-7CD0-3782-F5F7-C06458C39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6B5B-90F3-4535-AC8D-E1581511522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76FC-90D1-CF59-642C-92028A07C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63DCA-2B4C-2875-5B33-69E5180C8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5F73-D718-4846-96C0-1E37EC81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9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7DD4A92-2776-DB4D-8309-DD32F504B3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21AE-2A53-736E-A956-88DED0EBD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lhouette of a person standing on a cliff&#10;&#10;AI-generated content may be incorrect.">
            <a:extLst>
              <a:ext uri="{FF2B5EF4-FFF2-40B4-BE49-F238E27FC236}">
                <a16:creationId xmlns:a16="http://schemas.microsoft.com/office/drawing/2014/main" id="{7C87211D-AAAD-D10E-B28F-221EF982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1500D-8578-4F73-C397-FC80DE865D5A}"/>
              </a:ext>
            </a:extLst>
          </p:cNvPr>
          <p:cNvSpPr txBox="1"/>
          <p:nvPr/>
        </p:nvSpPr>
        <p:spPr>
          <a:xfrm>
            <a:off x="322942" y="181820"/>
            <a:ext cx="7318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What in the World, God….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739FE-9584-CC56-05D5-D5AC1082162B}"/>
              </a:ext>
            </a:extLst>
          </p:cNvPr>
          <p:cNvSpPr txBox="1"/>
          <p:nvPr/>
        </p:nvSpPr>
        <p:spPr>
          <a:xfrm>
            <a:off x="322943" y="5639920"/>
            <a:ext cx="616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226828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FA5C7-8730-F516-0F0A-4601C0C71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A83A-890D-FDBD-0D43-79FD685C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5" y="150607"/>
            <a:ext cx="11933816" cy="6884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3600" b="1" baseline="30000" dirty="0">
                <a:highlight>
                  <a:srgbClr val="FFFF00"/>
                </a:highlight>
              </a:rPr>
              <a:t>6 </a:t>
            </a:r>
            <a:r>
              <a:rPr lang="en-SG" sz="3600" dirty="0">
                <a:highlight>
                  <a:srgbClr val="FFFF00"/>
                </a:highlight>
              </a:rPr>
              <a:t>Shall not all these take up their taunt against him, with scoffing and riddles for him, and say,</a:t>
            </a:r>
          </a:p>
          <a:p>
            <a:pPr marL="0" indent="0">
              <a:buNone/>
            </a:pPr>
            <a:r>
              <a:rPr lang="en-SG" sz="3600" dirty="0"/>
              <a:t>“Woe to him who heaps up what is not his own—</a:t>
            </a:r>
            <a:br>
              <a:rPr lang="en-SG" sz="3600" dirty="0"/>
            </a:br>
            <a:r>
              <a:rPr lang="en-SG" sz="3600" dirty="0"/>
              <a:t>    for how long?—</a:t>
            </a:r>
            <a:br>
              <a:rPr lang="en-SG" sz="3600" dirty="0"/>
            </a:br>
            <a:r>
              <a:rPr lang="en-SG" sz="3600" dirty="0"/>
              <a:t>    and loads himself with pledges!”</a:t>
            </a:r>
            <a:br>
              <a:rPr lang="en-SG" sz="3600" dirty="0"/>
            </a:br>
            <a:r>
              <a:rPr lang="en-SG" sz="3600" b="1" baseline="30000" dirty="0"/>
              <a:t>7 </a:t>
            </a:r>
            <a:r>
              <a:rPr lang="en-SG" sz="3600" dirty="0"/>
              <a:t>Will not your debtors suddenly arise,</a:t>
            </a:r>
            <a:br>
              <a:rPr lang="en-SG" sz="3600" dirty="0"/>
            </a:br>
            <a:r>
              <a:rPr lang="en-SG" sz="3600" dirty="0"/>
              <a:t>    and those awake who will make you tremble?</a:t>
            </a:r>
            <a:br>
              <a:rPr lang="en-SG" sz="3600" dirty="0"/>
            </a:br>
            <a:r>
              <a:rPr lang="en-SG" sz="3600" dirty="0"/>
              <a:t>    Then you will be spoil for them.</a:t>
            </a:r>
            <a:br>
              <a:rPr lang="en-SG" sz="3600" dirty="0"/>
            </a:br>
            <a:r>
              <a:rPr lang="en-SG" sz="3600" b="1" baseline="30000" dirty="0"/>
              <a:t>8 </a:t>
            </a:r>
            <a:r>
              <a:rPr lang="en-SG" sz="3600" dirty="0"/>
              <a:t>Because you have plundered many nations,</a:t>
            </a:r>
            <a:br>
              <a:rPr lang="en-SG" sz="3600" dirty="0"/>
            </a:br>
            <a:r>
              <a:rPr lang="en-SG" sz="3600" dirty="0"/>
              <a:t>    all the remnant of the peoples shall plunder you,</a:t>
            </a:r>
            <a:br>
              <a:rPr lang="en-SG" sz="3600" dirty="0"/>
            </a:br>
            <a:r>
              <a:rPr lang="en-SG" sz="3600" dirty="0"/>
              <a:t>for the blood of man and violence to the earth,</a:t>
            </a:r>
            <a:br>
              <a:rPr lang="en-SG" sz="3600" dirty="0"/>
            </a:br>
            <a:r>
              <a:rPr lang="en-SG" sz="3600" dirty="0"/>
              <a:t>    to cities and all who dwell in them.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alatians 6:7 - Bible verse - DailyVerses.net">
            <a:extLst>
              <a:ext uri="{FF2B5EF4-FFF2-40B4-BE49-F238E27FC236}">
                <a16:creationId xmlns:a16="http://schemas.microsoft.com/office/drawing/2014/main" id="{A6F73D0B-221D-86A7-3E5E-750ABB1E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7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2E795-F7BA-32A8-421C-6B52A9A8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6241-26CE-C801-E342-49F46AFD3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4" y="-400538"/>
            <a:ext cx="11933816" cy="68848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sz="4000" b="1" u="sng" baseline="30000" dirty="0"/>
          </a:p>
          <a:p>
            <a:pPr marL="0" indent="0">
              <a:buNone/>
            </a:pPr>
            <a:endParaRPr lang="en-SG" sz="4000" b="1" u="sng" baseline="30000" dirty="0"/>
          </a:p>
          <a:p>
            <a:pPr marL="0" indent="0">
              <a:buNone/>
            </a:pPr>
            <a:r>
              <a:rPr lang="en-SG" sz="4000" b="1" u="sng" baseline="30000" dirty="0"/>
              <a:t>WOE AGAINST THEIR INJUSTICE</a:t>
            </a:r>
            <a:endParaRPr lang="en-SG" sz="3600" dirty="0"/>
          </a:p>
          <a:p>
            <a:pPr marL="0" indent="0">
              <a:buNone/>
            </a:pPr>
            <a:r>
              <a:rPr lang="en-SG" sz="3600" dirty="0"/>
              <a:t>“Woe to him who heaps up what is not his own—</a:t>
            </a:r>
            <a:br>
              <a:rPr lang="en-SG" sz="3600" dirty="0"/>
            </a:br>
            <a:r>
              <a:rPr lang="en-SG" sz="3600" dirty="0"/>
              <a:t>    for how long?—</a:t>
            </a:r>
            <a:br>
              <a:rPr lang="en-SG" sz="3600" dirty="0"/>
            </a:br>
            <a:r>
              <a:rPr lang="en-SG" sz="3600" dirty="0"/>
              <a:t>    and loads himself with pledges!”</a:t>
            </a:r>
            <a:br>
              <a:rPr lang="en-SG" sz="3600" dirty="0"/>
            </a:br>
            <a:r>
              <a:rPr lang="en-SG" sz="3600" b="1" baseline="30000" dirty="0"/>
              <a:t>7 </a:t>
            </a:r>
            <a:r>
              <a:rPr lang="en-SG" sz="3600" dirty="0"/>
              <a:t>Will not your debtors suddenly arise,</a:t>
            </a:r>
            <a:br>
              <a:rPr lang="en-SG" sz="3600" dirty="0"/>
            </a:br>
            <a:r>
              <a:rPr lang="en-SG" sz="3600" dirty="0"/>
              <a:t>    and those awake who will make you tremble?</a:t>
            </a:r>
            <a:br>
              <a:rPr lang="en-SG" sz="3600" dirty="0"/>
            </a:br>
            <a:r>
              <a:rPr lang="en-SG" sz="3600" dirty="0"/>
              <a:t>    Then you will be spoil for them.</a:t>
            </a:r>
            <a:br>
              <a:rPr lang="en-SG" sz="3600" dirty="0"/>
            </a:br>
            <a:r>
              <a:rPr lang="en-SG" sz="3600" b="1" baseline="30000" dirty="0"/>
              <a:t>8 </a:t>
            </a:r>
            <a:r>
              <a:rPr lang="en-SG" sz="3600" dirty="0"/>
              <a:t>Because you have plundered many nations,</a:t>
            </a:r>
            <a:br>
              <a:rPr lang="en-SG" sz="3600" dirty="0"/>
            </a:br>
            <a:r>
              <a:rPr lang="en-SG" sz="3600" dirty="0"/>
              <a:t>    all the remnant of the peoples shall plunder you,</a:t>
            </a:r>
            <a:br>
              <a:rPr lang="en-SG" sz="3600" dirty="0"/>
            </a:br>
            <a:r>
              <a:rPr lang="en-SG" sz="3600" dirty="0"/>
              <a:t>for the blood of man and violence to the earth,</a:t>
            </a:r>
            <a:br>
              <a:rPr lang="en-SG" sz="3600" dirty="0"/>
            </a:br>
            <a:r>
              <a:rPr lang="en-SG" sz="3600" dirty="0"/>
              <a:t>    to cities and all who dwell in them.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2" descr="15,600+ Injustice Stock Photos, Pictures &amp; Royalty-Free Images - iStock |  Unfair competition, Not equal sign, Bias">
            <a:extLst>
              <a:ext uri="{FF2B5EF4-FFF2-40B4-BE49-F238E27FC236}">
                <a16:creationId xmlns:a16="http://schemas.microsoft.com/office/drawing/2014/main" id="{D0422A34-C376-009A-0848-2CC5830FD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4385" y="1"/>
            <a:ext cx="2137615" cy="18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6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93ED-DB1E-095D-9E70-3ECD6C60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136A-0D26-6DFC-2C89-AA8F6C16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3" y="138081"/>
            <a:ext cx="11933816" cy="68848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b="1" baseline="30000" dirty="0"/>
          </a:p>
          <a:p>
            <a:pPr marL="0" indent="0">
              <a:buNone/>
            </a:pPr>
            <a:endParaRPr lang="en-SG" sz="4000" b="1" u="sng" baseline="30000" dirty="0"/>
          </a:p>
          <a:p>
            <a:pPr marL="0" indent="0">
              <a:buNone/>
            </a:pPr>
            <a:endParaRPr lang="en-SG" sz="4000" b="1" u="sng" baseline="30000" dirty="0"/>
          </a:p>
          <a:p>
            <a:pPr marL="0" indent="0">
              <a:buNone/>
            </a:pPr>
            <a:r>
              <a:rPr lang="en-SG" sz="4000" b="1" u="sng" baseline="30000" dirty="0"/>
              <a:t>WOE AGAINST THEIR EXPLOITATION</a:t>
            </a:r>
          </a:p>
          <a:p>
            <a:pPr marL="0" indent="0">
              <a:buNone/>
            </a:pPr>
            <a:r>
              <a:rPr lang="en-SG" sz="3600" b="1" baseline="30000" dirty="0"/>
              <a:t>9 </a:t>
            </a:r>
            <a:r>
              <a:rPr lang="en-SG" sz="3600" dirty="0"/>
              <a:t>“Woe to him who gets evil gain for his house,</a:t>
            </a:r>
            <a:br>
              <a:rPr lang="en-SG" sz="3600" dirty="0"/>
            </a:br>
            <a:r>
              <a:rPr lang="en-SG" sz="3600" dirty="0"/>
              <a:t>    to set his nest on high,</a:t>
            </a:r>
            <a:br>
              <a:rPr lang="en-SG" sz="3600" dirty="0"/>
            </a:br>
            <a:r>
              <a:rPr lang="en-SG" sz="3600" dirty="0"/>
              <a:t>    to be safe from the reach of harm!</a:t>
            </a:r>
            <a:br>
              <a:rPr lang="en-SG" sz="3600" dirty="0"/>
            </a:br>
            <a:r>
              <a:rPr lang="en-SG" sz="3600" b="1" baseline="30000" dirty="0"/>
              <a:t>10 </a:t>
            </a:r>
            <a:r>
              <a:rPr lang="en-SG" sz="3600" dirty="0"/>
              <a:t>You have devised shame for your house</a:t>
            </a:r>
            <a:br>
              <a:rPr lang="en-SG" sz="3600" dirty="0"/>
            </a:br>
            <a:r>
              <a:rPr lang="en-SG" sz="3600" dirty="0"/>
              <a:t>    by cutting off many peoples;</a:t>
            </a:r>
            <a:br>
              <a:rPr lang="en-SG" sz="3600" dirty="0"/>
            </a:br>
            <a:r>
              <a:rPr lang="en-SG" sz="3600" dirty="0"/>
              <a:t>    you have forfeited your life.</a:t>
            </a:r>
            <a:br>
              <a:rPr lang="en-SG" sz="3600" dirty="0"/>
            </a:br>
            <a:r>
              <a:rPr lang="en-SG" sz="3600" b="1" baseline="30000" dirty="0"/>
              <a:t>11 </a:t>
            </a:r>
            <a:r>
              <a:rPr lang="en-SG" sz="3600" dirty="0"/>
              <a:t>For the stone will cry out from the wall,</a:t>
            </a:r>
            <a:br>
              <a:rPr lang="en-SG" sz="3600" dirty="0"/>
            </a:br>
            <a:r>
              <a:rPr lang="en-SG" sz="3600" dirty="0"/>
              <a:t>    and the beam from the woodwork respond.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Featured image">
            <a:extLst>
              <a:ext uri="{FF2B5EF4-FFF2-40B4-BE49-F238E27FC236}">
                <a16:creationId xmlns:a16="http://schemas.microsoft.com/office/drawing/2014/main" id="{809AD22B-E1D3-1673-0BE7-27B4106F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0641" y="0"/>
            <a:ext cx="3461359" cy="19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2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65259-EBCA-CE9D-F43B-2BB85AB14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D64E-17A7-1B62-3E03-FF61EEF1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5" y="150607"/>
            <a:ext cx="11933816" cy="68848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sz="3600" b="1" baseline="30000" dirty="0"/>
          </a:p>
          <a:p>
            <a:pPr marL="0" indent="0">
              <a:buNone/>
            </a:pPr>
            <a:endParaRPr lang="en-SG" sz="4000" b="1" u="sng" baseline="30000" dirty="0"/>
          </a:p>
          <a:p>
            <a:pPr marL="0" indent="0">
              <a:buNone/>
            </a:pPr>
            <a:endParaRPr lang="en-SG" sz="4000" b="1" u="sng" baseline="30000" dirty="0"/>
          </a:p>
          <a:p>
            <a:pPr marL="0" indent="0">
              <a:buNone/>
            </a:pPr>
            <a:r>
              <a:rPr lang="en-SG" sz="4000" b="1" u="sng" baseline="30000" dirty="0"/>
              <a:t>WOE AGAINST THEIR INHUMANTY AND BLOOSHED</a:t>
            </a:r>
            <a:endParaRPr lang="en-SG" sz="4000" b="1" baseline="30000" dirty="0"/>
          </a:p>
          <a:p>
            <a:pPr marL="0" indent="0">
              <a:buNone/>
            </a:pPr>
            <a:r>
              <a:rPr lang="en-SG" sz="3600" b="1" baseline="30000" dirty="0"/>
              <a:t>12 </a:t>
            </a:r>
            <a:r>
              <a:rPr lang="en-SG" sz="3600" dirty="0"/>
              <a:t>“Woe to him who builds a town with blood</a:t>
            </a:r>
            <a:br>
              <a:rPr lang="en-SG" sz="3600" dirty="0"/>
            </a:br>
            <a:r>
              <a:rPr lang="en-SG" sz="3600" dirty="0"/>
              <a:t>    and founds a city on iniquity!</a:t>
            </a:r>
            <a:br>
              <a:rPr lang="en-SG" sz="3600" dirty="0"/>
            </a:br>
            <a:r>
              <a:rPr lang="en-SG" sz="3600" b="1" baseline="30000" dirty="0"/>
              <a:t>13 </a:t>
            </a:r>
            <a:r>
              <a:rPr lang="en-SG" sz="3600" dirty="0"/>
              <a:t>Behold, is it not from the </a:t>
            </a:r>
            <a:r>
              <a:rPr lang="en-SG" sz="3600" cap="small" dirty="0"/>
              <a:t>Lord</a:t>
            </a:r>
            <a:r>
              <a:rPr lang="en-SG" sz="3600" dirty="0"/>
              <a:t> of hosts</a:t>
            </a:r>
            <a:br>
              <a:rPr lang="en-SG" sz="3600" dirty="0"/>
            </a:br>
            <a:r>
              <a:rPr lang="en-SG" sz="3600" dirty="0"/>
              <a:t>    that peoples labour merely for fire,</a:t>
            </a:r>
            <a:br>
              <a:rPr lang="en-SG" sz="3600" dirty="0"/>
            </a:br>
            <a:r>
              <a:rPr lang="en-SG" sz="3600" dirty="0"/>
              <a:t>    and nations weary themselves for nothing?</a:t>
            </a:r>
            <a:br>
              <a:rPr lang="en-SG" sz="3600" dirty="0"/>
            </a:br>
            <a:r>
              <a:rPr lang="en-SG" sz="3600" b="1" baseline="30000" dirty="0"/>
              <a:t>14 </a:t>
            </a:r>
            <a:r>
              <a:rPr lang="en-SG" sz="3600" dirty="0"/>
              <a:t>For the earth will be filled</a:t>
            </a:r>
            <a:br>
              <a:rPr lang="en-SG" sz="3600" dirty="0"/>
            </a:br>
            <a:r>
              <a:rPr lang="en-SG" sz="3600" dirty="0"/>
              <a:t>    with the knowledge of the glory of the </a:t>
            </a:r>
            <a:r>
              <a:rPr lang="en-SG" sz="3600" cap="small" dirty="0"/>
              <a:t>Lord</a:t>
            </a:r>
            <a:br>
              <a:rPr lang="en-SG" sz="3600" dirty="0"/>
            </a:br>
            <a:r>
              <a:rPr lang="en-SG" sz="3600" dirty="0"/>
              <a:t>    as the waters cover the sea.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3+ Thousand Bloodshed Royalty-Free Images, Stock Photos &amp; Pictures |  Shutterstock">
            <a:extLst>
              <a:ext uri="{FF2B5EF4-FFF2-40B4-BE49-F238E27FC236}">
                <a16:creationId xmlns:a16="http://schemas.microsoft.com/office/drawing/2014/main" id="{C4F86CA1-9D07-3AC2-6F00-5703BEC0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1058" y="0"/>
            <a:ext cx="3260942" cy="32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5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C475-0FB8-F9FD-BB69-36673E46F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936C-5D1D-402C-73B6-993BD5A2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58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The South Asia Bible Commentary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19C7-DFD8-AFB5-7EC0-581DAEE6A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51" y="1532165"/>
            <a:ext cx="9533813" cy="44302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b="1" dirty="0"/>
              <a:t>“A day is coming when the Lord will judge with fire and bring his kingdom down on earth (Revelation 18:1-8). Then the knowledge of him and his glory will permeate every aspect of life. This is the hope that helps us endure life in the present.” </a:t>
            </a:r>
            <a:endParaRPr lang="en-SG" sz="3600" b="1" i="1" dirty="0"/>
          </a:p>
          <a:p>
            <a:pPr marL="0" indent="0" algn="just">
              <a:buNone/>
            </a:pPr>
            <a:r>
              <a:rPr lang="en-US" sz="2400" b="1" dirty="0"/>
              <a:t>K.G. Jose, “Habakkuk”, in </a:t>
            </a:r>
            <a:r>
              <a:rPr lang="en-US" sz="2400" b="1" i="1" dirty="0"/>
              <a:t>The South Asia Bible Commentary</a:t>
            </a:r>
            <a:r>
              <a:rPr lang="en-US" sz="2400" b="1" dirty="0"/>
              <a:t>, Brian Wintle (ed.), India: Open Door Publications, 2015. page 1179.</a:t>
            </a:r>
          </a:p>
        </p:txBody>
      </p:sp>
      <p:pic>
        <p:nvPicPr>
          <p:cNvPr id="14338" name="Picture 2" descr="South Asia Bible Commentary: A One-Volume Commentary on the Whole Bible :  Wintle, Brian, Dharamraj, Havilah, Jeyaraj, Jesudason Baskar, Swarup, Paul,  Cherian, Jacob, Philip, Finny, Chris Wright and Ajith Fernando, Zondervan:  Amazon.sg:">
            <a:extLst>
              <a:ext uri="{FF2B5EF4-FFF2-40B4-BE49-F238E27FC236}">
                <a16:creationId xmlns:a16="http://schemas.microsoft.com/office/drawing/2014/main" id="{22120A21-A4F5-A979-FB56-F0714B00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1792" y="2079321"/>
            <a:ext cx="1670208" cy="21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6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1FE26-6C62-3A15-33D6-BFA5D3247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E771-234C-7DEF-CB5A-7E502966A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5" y="150607"/>
            <a:ext cx="11933816" cy="68848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b="1" baseline="300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SG" sz="4000" b="1" i="0" u="sng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SG" sz="40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WOE AGAINST THEIR DRUNKENESS AND SHAME</a:t>
            </a:r>
            <a:endParaRPr lang="en-SG" b="1" baseline="30000" dirty="0"/>
          </a:p>
          <a:p>
            <a:pPr marL="0" indent="0">
              <a:buNone/>
            </a:pPr>
            <a:r>
              <a:rPr lang="en-SG" b="1" baseline="30000" dirty="0"/>
              <a:t>15 </a:t>
            </a:r>
            <a:r>
              <a:rPr lang="en-SG" dirty="0"/>
              <a:t>“Woe to him who makes his neighbours drink—</a:t>
            </a:r>
            <a:br>
              <a:rPr lang="en-SG" dirty="0"/>
            </a:br>
            <a:r>
              <a:rPr lang="en-SG" dirty="0"/>
              <a:t>    you pour out your wrath and make them drunk,</a:t>
            </a:r>
            <a:br>
              <a:rPr lang="en-SG" dirty="0"/>
            </a:br>
            <a:r>
              <a:rPr lang="en-SG" dirty="0"/>
              <a:t>    in order to gaze at their nakedness!</a:t>
            </a:r>
            <a:br>
              <a:rPr lang="en-SG" dirty="0"/>
            </a:br>
            <a:r>
              <a:rPr lang="en-SG" b="1" baseline="30000" dirty="0"/>
              <a:t>16 </a:t>
            </a:r>
            <a:r>
              <a:rPr lang="en-SG" dirty="0"/>
              <a:t>You will have your fill of shame instead of glory.</a:t>
            </a:r>
            <a:br>
              <a:rPr lang="en-SG" dirty="0"/>
            </a:br>
            <a:r>
              <a:rPr lang="en-SG" dirty="0"/>
              <a:t>    Drink, yourself, and show your uncircumcision!</a:t>
            </a:r>
            <a:br>
              <a:rPr lang="en-SG" dirty="0"/>
            </a:br>
            <a:r>
              <a:rPr lang="en-SG" dirty="0"/>
              <a:t>The cup in the </a:t>
            </a:r>
            <a:r>
              <a:rPr lang="en-SG" cap="small" dirty="0"/>
              <a:t>Lord</a:t>
            </a:r>
            <a:r>
              <a:rPr lang="en-SG" dirty="0"/>
              <a:t>'s right hand</a:t>
            </a:r>
            <a:br>
              <a:rPr lang="en-SG" dirty="0"/>
            </a:br>
            <a:r>
              <a:rPr lang="en-SG" dirty="0"/>
              <a:t>    will come around to you,</a:t>
            </a:r>
            <a:br>
              <a:rPr lang="en-SG" dirty="0"/>
            </a:br>
            <a:r>
              <a:rPr lang="en-SG" dirty="0"/>
              <a:t>    and utter shame will come upon your glory!</a:t>
            </a:r>
            <a:br>
              <a:rPr lang="en-SG" dirty="0"/>
            </a:br>
            <a:r>
              <a:rPr lang="en-SG" b="1" baseline="30000" dirty="0"/>
              <a:t>17 </a:t>
            </a:r>
            <a:r>
              <a:rPr lang="en-SG" dirty="0"/>
              <a:t>The violence done to Lebanon will overwhelm you,</a:t>
            </a:r>
            <a:br>
              <a:rPr lang="en-SG" dirty="0"/>
            </a:br>
            <a:r>
              <a:rPr lang="en-SG" dirty="0"/>
              <a:t>    as will the destruction of the beasts that terrified them,</a:t>
            </a:r>
            <a:br>
              <a:rPr lang="en-SG" dirty="0"/>
            </a:br>
            <a:r>
              <a:rPr lang="en-SG" dirty="0"/>
              <a:t>for the blood of man and violence to the earth,</a:t>
            </a:r>
            <a:br>
              <a:rPr lang="en-SG" dirty="0"/>
            </a:br>
            <a:r>
              <a:rPr lang="en-SG" dirty="0"/>
              <a:t>    to cities and all who dwell in them.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20+ Thousand Drunk Drunken Royalty-Free Images, Stock Photos &amp; Pictures |  Shutterstock">
            <a:extLst>
              <a:ext uri="{FF2B5EF4-FFF2-40B4-BE49-F238E27FC236}">
                <a16:creationId xmlns:a16="http://schemas.microsoft.com/office/drawing/2014/main" id="{1CCBEBD8-66F3-D2B4-7D4B-2829F060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238" y="0"/>
            <a:ext cx="3494762" cy="23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6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52E8-F071-7559-DCDA-FCDBD1CE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7241-E2C9-70FC-362F-3251F6DF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5" y="150607"/>
            <a:ext cx="11933816" cy="6884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SG" b="1" baseline="30000" dirty="0"/>
          </a:p>
          <a:p>
            <a:pPr marL="0" indent="0">
              <a:buNone/>
            </a:pPr>
            <a:endParaRPr lang="en-SG" b="1" baseline="30000" dirty="0"/>
          </a:p>
          <a:p>
            <a:pPr marL="0" indent="0">
              <a:buNone/>
            </a:pPr>
            <a:endParaRPr lang="en-SG" sz="3600" b="1" u="sng" baseline="30000" dirty="0"/>
          </a:p>
          <a:p>
            <a:pPr marL="0" indent="0">
              <a:buNone/>
            </a:pPr>
            <a:r>
              <a:rPr lang="en-SG" sz="3900" b="1" u="sng" baseline="30000" dirty="0"/>
              <a:t>WOE AGAINST THEIR IDOLATRY</a:t>
            </a:r>
            <a:endParaRPr lang="en-SG" sz="3600" b="1" baseline="30000" dirty="0"/>
          </a:p>
          <a:p>
            <a:pPr marL="0" indent="0">
              <a:buNone/>
            </a:pPr>
            <a:r>
              <a:rPr lang="en-SG" sz="3600" b="1" baseline="30000" dirty="0"/>
              <a:t>18 </a:t>
            </a:r>
            <a:r>
              <a:rPr lang="en-SG" sz="3600" dirty="0"/>
              <a:t>“What profit is an idol</a:t>
            </a:r>
            <a:br>
              <a:rPr lang="en-SG" sz="3600" dirty="0"/>
            </a:br>
            <a:r>
              <a:rPr lang="en-SG" sz="3600" dirty="0"/>
              <a:t>    when its maker has shaped it,</a:t>
            </a:r>
            <a:br>
              <a:rPr lang="en-SG" sz="3600" dirty="0"/>
            </a:br>
            <a:r>
              <a:rPr lang="en-SG" sz="3600" dirty="0"/>
              <a:t>    a metal image, a teacher of lies?</a:t>
            </a:r>
            <a:br>
              <a:rPr lang="en-SG" sz="3600" dirty="0"/>
            </a:br>
            <a:r>
              <a:rPr lang="en-SG" sz="3600" dirty="0"/>
              <a:t>For its maker trusts in his own creation</a:t>
            </a:r>
            <a:br>
              <a:rPr lang="en-SG" sz="3600" dirty="0"/>
            </a:br>
            <a:r>
              <a:rPr lang="en-SG" sz="3600" dirty="0"/>
              <a:t>    when he makes speechless idols!</a:t>
            </a:r>
            <a:br>
              <a:rPr lang="en-SG" sz="3600" dirty="0"/>
            </a:br>
            <a:r>
              <a:rPr lang="en-SG" sz="3600" b="1" baseline="30000" dirty="0"/>
              <a:t>19 </a:t>
            </a:r>
            <a:r>
              <a:rPr lang="en-SG" sz="3600" dirty="0"/>
              <a:t>Woe to him who says to a wooden thing, Awake;</a:t>
            </a:r>
            <a:br>
              <a:rPr lang="en-SG" sz="3600" dirty="0"/>
            </a:br>
            <a:r>
              <a:rPr lang="en-SG" sz="3600" dirty="0"/>
              <a:t>    to a silent stone, Arise!</a:t>
            </a:r>
            <a:br>
              <a:rPr lang="en-SG" sz="3600" dirty="0"/>
            </a:br>
            <a:r>
              <a:rPr lang="en-SG" sz="3600" dirty="0"/>
              <a:t>Can this teach?</a:t>
            </a:r>
            <a:br>
              <a:rPr lang="en-SG" sz="3600" dirty="0"/>
            </a:br>
            <a:r>
              <a:rPr lang="en-SG" sz="3600" dirty="0"/>
              <a:t>Behold, it is overlaid with gold and silver,</a:t>
            </a:r>
            <a:br>
              <a:rPr lang="en-SG" sz="3600" dirty="0"/>
            </a:br>
            <a:r>
              <a:rPr lang="en-SG" sz="3600" dirty="0"/>
              <a:t>    and there is no breath at all in it.</a:t>
            </a:r>
            <a:br>
              <a:rPr lang="en-SG" sz="3600" dirty="0"/>
            </a:br>
            <a:r>
              <a:rPr lang="en-SG" sz="3600" b="1" baseline="30000" dirty="0"/>
              <a:t>20 </a:t>
            </a:r>
            <a:r>
              <a:rPr lang="en-SG" sz="3600" dirty="0"/>
              <a:t>But the </a:t>
            </a:r>
            <a:r>
              <a:rPr lang="en-SG" sz="3600" cap="small" dirty="0"/>
              <a:t>Lord</a:t>
            </a:r>
            <a:r>
              <a:rPr lang="en-SG" sz="3600" dirty="0"/>
              <a:t> is in his holy temple;</a:t>
            </a:r>
            <a:br>
              <a:rPr lang="en-SG" sz="3600" dirty="0"/>
            </a:br>
            <a:r>
              <a:rPr lang="en-SG" sz="3600" dirty="0"/>
              <a:t>    let all the earth keep silence before him.”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6" name="Picture 4" descr="Babylon at the British Museum: When Nebuchadnezzar's ziggurat was the  centre of the world">
            <a:extLst>
              <a:ext uri="{FF2B5EF4-FFF2-40B4-BE49-F238E27FC236}">
                <a16:creationId xmlns:a16="http://schemas.microsoft.com/office/drawing/2014/main" id="{20AC098D-CC4D-8A5A-80CE-FC4ED286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827" y="0"/>
            <a:ext cx="3171173" cy="22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ursday: Babylon ~The Center of Idolatry | Sabbath School Net">
            <a:extLst>
              <a:ext uri="{FF2B5EF4-FFF2-40B4-BE49-F238E27FC236}">
                <a16:creationId xmlns:a16="http://schemas.microsoft.com/office/drawing/2014/main" id="{48871379-86ED-B4AE-BD6B-794B69BA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62" y="0"/>
            <a:ext cx="3020164" cy="22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2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Lansdowne Bible Study and Prayer – 28 April 2020 – Habakkuk 2 – The best is  yet to come">
            <a:extLst>
              <a:ext uri="{FF2B5EF4-FFF2-40B4-BE49-F238E27FC236}">
                <a16:creationId xmlns:a16="http://schemas.microsoft.com/office/drawing/2014/main" id="{1F328265-B3D4-D695-1A1A-8A19664C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7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bylon - Tower of Babel - Crystalinks">
            <a:extLst>
              <a:ext uri="{FF2B5EF4-FFF2-40B4-BE49-F238E27FC236}">
                <a16:creationId xmlns:a16="http://schemas.microsoft.com/office/drawing/2014/main" id="{C90AF731-516E-A559-33E4-A9EF383B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49" y="1404655"/>
            <a:ext cx="4696935" cy="40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38B802F-44A2-F580-CE78-970F69F6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34" y="0"/>
            <a:ext cx="680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5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A681-7B95-0E7E-40D1-BB32D26E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F233F4-8213-DBD6-87AE-8C10F494DA63}"/>
              </a:ext>
            </a:extLst>
          </p:cNvPr>
          <p:cNvSpPr txBox="1"/>
          <p:nvPr/>
        </p:nvSpPr>
        <p:spPr>
          <a:xfrm>
            <a:off x="322942" y="181820"/>
            <a:ext cx="731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Habakkuk 1:12 – 2:1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CF886-9186-2636-1E37-9387ABB07B42}"/>
              </a:ext>
            </a:extLst>
          </p:cNvPr>
          <p:cNvSpPr txBox="1"/>
          <p:nvPr/>
        </p:nvSpPr>
        <p:spPr>
          <a:xfrm>
            <a:off x="68942" y="5219320"/>
            <a:ext cx="120541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Really…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When God uses the wicked to judge His people.</a:t>
            </a:r>
          </a:p>
        </p:txBody>
      </p:sp>
      <p:pic>
        <p:nvPicPr>
          <p:cNvPr id="1028" name="Picture 4" descr="Last Week Typography Isolated on White. Rubber Stamp Imitation Stock Vector  - Illustration of white, typography: 130855473">
            <a:extLst>
              <a:ext uri="{FF2B5EF4-FFF2-40B4-BE49-F238E27FC236}">
                <a16:creationId xmlns:a16="http://schemas.microsoft.com/office/drawing/2014/main" id="{C008F35F-2CB3-7581-AFB6-19D50110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7683">
            <a:off x="2605191" y="1877740"/>
            <a:ext cx="6668980" cy="17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4770-FD35-1A5C-5692-E728F142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 Rounded MT Bold" panose="020F0704030504030204" pitchFamily="34" charset="77"/>
              </a:rPr>
              <a:t>APPLICATION: HOW THEN SHALL WE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1742-D734-67B6-D35A-E4205261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3 GLORIOUS TRUTHS</a:t>
            </a:r>
          </a:p>
          <a:p>
            <a:pPr marL="514350" indent="-514350">
              <a:buAutoNum type="arabicPeriod"/>
            </a:pPr>
            <a:r>
              <a:rPr lang="en-US" sz="3600" b="1" dirty="0"/>
              <a:t>“The just shall live by faith” (Habakkuk 2:4b)</a:t>
            </a:r>
          </a:p>
          <a:p>
            <a:pPr>
              <a:buFont typeface="Wingdings" pitchFamily="2" charset="2"/>
              <a:buChar char="Ø"/>
            </a:pPr>
            <a:endParaRPr lang="en-US" sz="3600" b="1" dirty="0"/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</a:rPr>
              <a:t>	Read God’s word and run with it (2:1)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</a:rPr>
              <a:t>     See things from God’s perspective – trust in Him   	above all things.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4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785EA-8DD3-753A-AC90-BF96DC0D1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6DBF-2A38-AF82-0CA2-75229903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 Rounded MT Bold" panose="020F0704030504030204" pitchFamily="34" charset="77"/>
              </a:rPr>
              <a:t>APPLICATION: HOW THEN SHALL WE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1759-996F-BEE2-F378-8830CDE42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3 GLORIOUS TRUTHS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“The Just shall live by faith” (Habakkuk 2:4b)</a:t>
            </a:r>
          </a:p>
          <a:p>
            <a:pPr marL="514350" indent="-514350">
              <a:buAutoNum type="arabicPeriod"/>
            </a:pPr>
            <a:r>
              <a:rPr lang="en-US" sz="3600" b="1" dirty="0"/>
              <a:t>“The earth will be filled with the glory of the Lord, as the waters cover the sea.” (Habakkuk 2:14)</a:t>
            </a:r>
          </a:p>
          <a:p>
            <a:pPr marL="0" indent="0">
              <a:buNone/>
            </a:pPr>
            <a:endParaRPr lang="en-US" sz="3600" b="1" dirty="0"/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</a:rPr>
              <a:t>     We have a mission to get involved in, and a hope      	that secures it. </a:t>
            </a:r>
          </a:p>
        </p:txBody>
      </p:sp>
    </p:spTree>
    <p:extLst>
      <p:ext uri="{BB962C8B-B14F-4D97-AF65-F5344CB8AC3E}">
        <p14:creationId xmlns:p14="http://schemas.microsoft.com/office/powerpoint/2010/main" val="3023359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eat Commission Print Mark 16 Art Scripture Quote Bible Verse Globe  Christian Missions Black White Go All World Preach Gospel Creature on Etsy,  $10.00">
            <a:extLst>
              <a:ext uri="{FF2B5EF4-FFF2-40B4-BE49-F238E27FC236}">
                <a16:creationId xmlns:a16="http://schemas.microsoft.com/office/drawing/2014/main" id="{B3EF8AD4-9844-432A-CE79-9895E783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18" y="102630"/>
            <a:ext cx="9573538" cy="64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9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6F25E-66EB-6EA2-CB62-240E8368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AB4D-716D-145A-008C-C0D16862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 Rounded MT Bold" panose="020F0704030504030204" pitchFamily="34" charset="77"/>
              </a:rPr>
              <a:t>APPLICATION: HOW THEN SHALL WE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7C73-767E-0D6B-2E17-50DFAD07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3 GLORIOUS TRUTHS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“The Just shall live by faith” (Habakkuk 2:4b)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“The earth will be filled with the knowledge of the glory of the Lord, as the waters cover the sea.” (Habakkuk 2:14)</a:t>
            </a:r>
          </a:p>
          <a:p>
            <a:pPr marL="514350" indent="-514350">
              <a:buAutoNum type="arabicPeriod"/>
            </a:pPr>
            <a:r>
              <a:rPr lang="en-US" sz="3600" b="1" dirty="0"/>
              <a:t>“The Lord is in his Holy temple; let all the earth keep silence before Him.” (Habakkuk 2:20)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A62AD-8985-7E8A-DC77-3B70892F98B2}"/>
              </a:ext>
            </a:extLst>
          </p:cNvPr>
          <p:cNvSpPr txBox="1"/>
          <p:nvPr/>
        </p:nvSpPr>
        <p:spPr>
          <a:xfrm>
            <a:off x="951978" y="5069480"/>
            <a:ext cx="10759858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God is on the throne – Worship and Wait on Him.  </a:t>
            </a:r>
          </a:p>
        </p:txBody>
      </p:sp>
    </p:spTree>
    <p:extLst>
      <p:ext uri="{BB962C8B-B14F-4D97-AF65-F5344CB8AC3E}">
        <p14:creationId xmlns:p14="http://schemas.microsoft.com/office/powerpoint/2010/main" val="96097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82DE-DCDA-3544-877E-A53A1E41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020" y="29478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TH" sz="6000" b="1" dirty="0">
                <a:latin typeface="Chalkboard SE" panose="03050602040202020205" pitchFamily="66" charset="77"/>
              </a:rPr>
              <a:t>LET US PRAY….</a:t>
            </a:r>
          </a:p>
        </p:txBody>
      </p:sp>
      <p:pic>
        <p:nvPicPr>
          <p:cNvPr id="34818" name="Picture 2" descr="Let us pray!">
            <a:extLst>
              <a:ext uri="{FF2B5EF4-FFF2-40B4-BE49-F238E27FC236}">
                <a16:creationId xmlns:a16="http://schemas.microsoft.com/office/drawing/2014/main" id="{9292EA36-8F16-9E46-AACB-98D7425F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1" y="1962664"/>
            <a:ext cx="8354235" cy="44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0915C-CAC4-4F79-B395-AB67C6261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629B5A21-D04F-40B0-D945-2E55AED860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462C3-70BD-1DE2-4F5D-0EE225272AD1}"/>
              </a:ext>
            </a:extLst>
          </p:cNvPr>
          <p:cNvSpPr txBox="1"/>
          <p:nvPr/>
        </p:nvSpPr>
        <p:spPr>
          <a:xfrm>
            <a:off x="68942" y="5219320"/>
            <a:ext cx="120541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“The Just will live by Faith” - when God calls his people to trust despite their troubles </a:t>
            </a:r>
            <a:endParaRPr lang="en-US" sz="4200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6DC48-AD79-BD3A-5C83-3EABD0F3AD0D}"/>
              </a:ext>
            </a:extLst>
          </p:cNvPr>
          <p:cNvSpPr txBox="1"/>
          <p:nvPr/>
        </p:nvSpPr>
        <p:spPr>
          <a:xfrm>
            <a:off x="137885" y="109977"/>
            <a:ext cx="616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2:2 – 20</a:t>
            </a:r>
          </a:p>
        </p:txBody>
      </p:sp>
    </p:spTree>
    <p:extLst>
      <p:ext uri="{BB962C8B-B14F-4D97-AF65-F5344CB8AC3E}">
        <p14:creationId xmlns:p14="http://schemas.microsoft.com/office/powerpoint/2010/main" val="290980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2424-8A27-B2C9-66A0-0C5F8BAAE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5" y="150607"/>
            <a:ext cx="11933816" cy="6884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G" sz="3400" b="1" baseline="30000" dirty="0"/>
              <a:t>2 </a:t>
            </a:r>
            <a:r>
              <a:rPr lang="en-SG" sz="3400" dirty="0"/>
              <a:t>And the </a:t>
            </a:r>
            <a:r>
              <a:rPr lang="en-SG" sz="3400" cap="small" dirty="0"/>
              <a:t>Lord</a:t>
            </a:r>
            <a:r>
              <a:rPr lang="en-SG" sz="3400" dirty="0"/>
              <a:t> answered me:</a:t>
            </a:r>
          </a:p>
          <a:p>
            <a:pPr marL="0" indent="0">
              <a:buNone/>
            </a:pPr>
            <a:r>
              <a:rPr lang="en-SG" sz="3400" dirty="0"/>
              <a:t>“Write the vision;</a:t>
            </a:r>
            <a:br>
              <a:rPr lang="en-SG" sz="3400" dirty="0"/>
            </a:br>
            <a:r>
              <a:rPr lang="en-SG" sz="3400" dirty="0"/>
              <a:t>    make it plain on tablets,</a:t>
            </a:r>
            <a:br>
              <a:rPr lang="en-SG" sz="3400" dirty="0"/>
            </a:br>
            <a:r>
              <a:rPr lang="en-SG" sz="3400" dirty="0"/>
              <a:t>    so he may run who reads it.</a:t>
            </a:r>
            <a:br>
              <a:rPr lang="en-SG" sz="3400" dirty="0"/>
            </a:br>
            <a:r>
              <a:rPr lang="en-SG" sz="3400" b="1" baseline="30000" dirty="0"/>
              <a:t>3 </a:t>
            </a:r>
            <a:r>
              <a:rPr lang="en-SG" sz="3400" dirty="0"/>
              <a:t>For still the vision awaits its appointed time;</a:t>
            </a:r>
            <a:br>
              <a:rPr lang="en-SG" sz="3400" dirty="0"/>
            </a:br>
            <a:r>
              <a:rPr lang="en-SG" sz="3400" dirty="0"/>
              <a:t>    it hastens to the end—it will not lie.</a:t>
            </a:r>
            <a:br>
              <a:rPr lang="en-SG" sz="3400" dirty="0"/>
            </a:br>
            <a:r>
              <a:rPr lang="en-SG" sz="3400" dirty="0"/>
              <a:t>If it seems slow, wait for it;</a:t>
            </a:r>
            <a:br>
              <a:rPr lang="en-SG" sz="3400" dirty="0"/>
            </a:br>
            <a:r>
              <a:rPr lang="en-SG" sz="3400" dirty="0"/>
              <a:t>    it will surely come; it will not delay.</a:t>
            </a:r>
          </a:p>
          <a:p>
            <a:pPr marL="0" indent="0">
              <a:buNone/>
            </a:pPr>
            <a:r>
              <a:rPr lang="en-SG" sz="3400" b="1" baseline="30000" dirty="0"/>
              <a:t>4 </a:t>
            </a:r>
            <a:r>
              <a:rPr lang="en-SG" sz="3400" dirty="0"/>
              <a:t>“Behold, his soul is puffed up; it is not upright within him,</a:t>
            </a:r>
            <a:br>
              <a:rPr lang="en-SG" sz="3400" dirty="0"/>
            </a:br>
            <a:r>
              <a:rPr lang="en-SG" sz="3400" dirty="0"/>
              <a:t>    but the righteous shall live by his faith.</a:t>
            </a:r>
          </a:p>
          <a:p>
            <a:pPr marL="0" indent="0">
              <a:buNone/>
            </a:pPr>
            <a:r>
              <a:rPr lang="en-SG" sz="3400" b="1" baseline="30000" dirty="0"/>
              <a:t>5 </a:t>
            </a:r>
            <a:r>
              <a:rPr lang="en-SG" sz="3400" dirty="0"/>
              <a:t>“Moreover, wine is a traitor,</a:t>
            </a:r>
            <a:br>
              <a:rPr lang="en-SG" sz="3400" dirty="0"/>
            </a:br>
            <a:r>
              <a:rPr lang="en-SG" sz="3400" dirty="0"/>
              <a:t>    an arrogant man who is never at rest.</a:t>
            </a:r>
            <a:br>
              <a:rPr lang="en-SG" sz="3400" dirty="0"/>
            </a:br>
            <a:r>
              <a:rPr lang="en-SG" sz="3400" dirty="0"/>
              <a:t>His greed is as wide as </a:t>
            </a:r>
            <a:r>
              <a:rPr lang="en-SG" sz="3400" dirty="0" err="1"/>
              <a:t>Sheol</a:t>
            </a:r>
            <a:r>
              <a:rPr lang="en-SG" sz="3400" dirty="0"/>
              <a:t>;</a:t>
            </a:r>
            <a:br>
              <a:rPr lang="en-SG" sz="3400" dirty="0"/>
            </a:br>
            <a:r>
              <a:rPr lang="en-SG" sz="3400" dirty="0"/>
              <a:t>    like death he has never enough.</a:t>
            </a:r>
            <a:br>
              <a:rPr lang="en-SG" sz="3400" dirty="0"/>
            </a:br>
            <a:r>
              <a:rPr lang="en-SG" sz="3400" dirty="0"/>
              <a:t>He gathers for himself all nations</a:t>
            </a:r>
            <a:br>
              <a:rPr lang="en-SG" sz="3400" dirty="0"/>
            </a:br>
            <a:r>
              <a:rPr lang="en-SG" sz="3400" dirty="0"/>
              <a:t>    and collects as his own all peoples.”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0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76FCF164-2A41-432D-19B4-7CD977AB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0"/>
            <a:ext cx="7793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3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88EBE1-6F29-9065-5950-9BE06DE5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61044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Gilbert K. Chesterton - One sees great things from the...">
            <a:extLst>
              <a:ext uri="{FF2B5EF4-FFF2-40B4-BE49-F238E27FC236}">
                <a16:creationId xmlns:a16="http://schemas.microsoft.com/office/drawing/2014/main" id="{4202EED4-1845-6650-07E0-76A6C322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0425" cy="77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6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7F5C5-717F-30D9-24C8-CB1A567C9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04D6-D824-F017-8DA7-6CA67C52E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5" y="150607"/>
            <a:ext cx="11933816" cy="6884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G" sz="3400" b="1" baseline="30000" dirty="0"/>
              <a:t>2 </a:t>
            </a:r>
            <a:r>
              <a:rPr lang="en-SG" sz="3400" dirty="0"/>
              <a:t>And the </a:t>
            </a:r>
            <a:r>
              <a:rPr lang="en-SG" sz="3400" cap="small" dirty="0"/>
              <a:t>Lord</a:t>
            </a:r>
            <a:r>
              <a:rPr lang="en-SG" sz="3400" dirty="0"/>
              <a:t> answered me:</a:t>
            </a:r>
          </a:p>
          <a:p>
            <a:pPr marL="0" indent="0">
              <a:buNone/>
            </a:pPr>
            <a:r>
              <a:rPr lang="en-SG" sz="3400" dirty="0"/>
              <a:t>“Write the vision;</a:t>
            </a:r>
            <a:br>
              <a:rPr lang="en-SG" sz="3400" dirty="0"/>
            </a:br>
            <a:r>
              <a:rPr lang="en-SG" sz="3400" dirty="0"/>
              <a:t>    make it plain on tablets,</a:t>
            </a:r>
            <a:br>
              <a:rPr lang="en-SG" sz="3400" dirty="0"/>
            </a:br>
            <a:r>
              <a:rPr lang="en-SG" sz="3400" dirty="0"/>
              <a:t>    so he may run who reads it.</a:t>
            </a:r>
            <a:br>
              <a:rPr lang="en-SG" sz="3400" dirty="0"/>
            </a:br>
            <a:r>
              <a:rPr lang="en-SG" sz="3400" b="1" baseline="30000" dirty="0"/>
              <a:t>3 </a:t>
            </a:r>
            <a:r>
              <a:rPr lang="en-SG" sz="3400" dirty="0">
                <a:highlight>
                  <a:srgbClr val="FFFF00"/>
                </a:highlight>
              </a:rPr>
              <a:t>For still the vision awaits its appointed time;</a:t>
            </a:r>
            <a:br>
              <a:rPr lang="en-SG" sz="3400" dirty="0">
                <a:highlight>
                  <a:srgbClr val="FFFF00"/>
                </a:highlight>
              </a:rPr>
            </a:br>
            <a:r>
              <a:rPr lang="en-SG" sz="3400" dirty="0">
                <a:highlight>
                  <a:srgbClr val="FFFF00"/>
                </a:highlight>
              </a:rPr>
              <a:t>    it hastens to the end—it will not lie.</a:t>
            </a:r>
            <a:br>
              <a:rPr lang="en-SG" sz="3400" dirty="0">
                <a:highlight>
                  <a:srgbClr val="FFFF00"/>
                </a:highlight>
              </a:rPr>
            </a:br>
            <a:r>
              <a:rPr lang="en-SG" sz="3400" dirty="0">
                <a:highlight>
                  <a:srgbClr val="FFFF00"/>
                </a:highlight>
              </a:rPr>
              <a:t>If it seems slow, wait for it;</a:t>
            </a:r>
            <a:br>
              <a:rPr lang="en-SG" sz="3400" dirty="0">
                <a:highlight>
                  <a:srgbClr val="FFFF00"/>
                </a:highlight>
              </a:rPr>
            </a:br>
            <a:r>
              <a:rPr lang="en-SG" sz="3400" dirty="0">
                <a:highlight>
                  <a:srgbClr val="FFFF00"/>
                </a:highlight>
              </a:rPr>
              <a:t>    it will surely come; it will not delay.</a:t>
            </a:r>
          </a:p>
          <a:p>
            <a:pPr marL="0" indent="0">
              <a:buNone/>
            </a:pPr>
            <a:r>
              <a:rPr lang="en-SG" sz="3400" b="1" baseline="30000" dirty="0"/>
              <a:t>4 </a:t>
            </a:r>
            <a:r>
              <a:rPr lang="en-SG" sz="3400" dirty="0"/>
              <a:t>“Behold, his soul is puffed up; it is not upright within him,</a:t>
            </a:r>
            <a:br>
              <a:rPr lang="en-SG" sz="3400" dirty="0"/>
            </a:br>
            <a:r>
              <a:rPr lang="en-SG" sz="3400" dirty="0"/>
              <a:t>    but the righteous shall live by his faith.</a:t>
            </a:r>
          </a:p>
          <a:p>
            <a:pPr marL="0" indent="0">
              <a:buNone/>
            </a:pPr>
            <a:r>
              <a:rPr lang="en-SG" sz="3400" b="1" baseline="30000" dirty="0"/>
              <a:t>5 </a:t>
            </a:r>
            <a:r>
              <a:rPr lang="en-SG" sz="3400" dirty="0"/>
              <a:t>“Moreover, wine is a traitor,</a:t>
            </a:r>
            <a:br>
              <a:rPr lang="en-SG" sz="3400" dirty="0"/>
            </a:br>
            <a:r>
              <a:rPr lang="en-SG" sz="3400" dirty="0"/>
              <a:t>    an arrogant man who is never at rest.</a:t>
            </a:r>
            <a:br>
              <a:rPr lang="en-SG" sz="3400" dirty="0"/>
            </a:br>
            <a:r>
              <a:rPr lang="en-SG" sz="3400" dirty="0"/>
              <a:t>His greed is as wide as </a:t>
            </a:r>
            <a:r>
              <a:rPr lang="en-SG" sz="3400" dirty="0" err="1"/>
              <a:t>Sheol</a:t>
            </a:r>
            <a:r>
              <a:rPr lang="en-SG" sz="3400" dirty="0"/>
              <a:t>;</a:t>
            </a:r>
            <a:br>
              <a:rPr lang="en-SG" sz="3400" dirty="0"/>
            </a:br>
            <a:r>
              <a:rPr lang="en-SG" sz="3400" dirty="0"/>
              <a:t>    like death he has never enough.</a:t>
            </a:r>
            <a:br>
              <a:rPr lang="en-SG" sz="3400" dirty="0"/>
            </a:br>
            <a:r>
              <a:rPr lang="en-SG" sz="3400" dirty="0"/>
              <a:t>He gathers for himself all nations</a:t>
            </a:r>
            <a:br>
              <a:rPr lang="en-SG" sz="3400" dirty="0"/>
            </a:br>
            <a:r>
              <a:rPr lang="en-SG" sz="3400" dirty="0"/>
              <a:t>    and collects as his own all peoples.”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F771D6-76C3-3901-D2B3-B9A0B813D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317" y="-5829"/>
            <a:ext cx="146103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61A846D1-07F9-B15F-C463-5CDF61CA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17" y="17030"/>
            <a:ext cx="6863828" cy="68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E1887D-59E9-4B8B-328F-CCCA4F1A831A}"/>
              </a:ext>
            </a:extLst>
          </p:cNvPr>
          <p:cNvSpPr/>
          <p:nvPr/>
        </p:nvSpPr>
        <p:spPr>
          <a:xfrm>
            <a:off x="5858006" y="3031299"/>
            <a:ext cx="1181622" cy="397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764735-A5D1-EA4F-3799-596F88769504}"/>
              </a:ext>
            </a:extLst>
          </p:cNvPr>
          <p:cNvSpPr/>
          <p:nvPr/>
        </p:nvSpPr>
        <p:spPr>
          <a:xfrm>
            <a:off x="5858007" y="1782663"/>
            <a:ext cx="1611442" cy="462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CD7E2E-EB28-C7CE-0E52-8D0A9BA951D5}"/>
              </a:ext>
            </a:extLst>
          </p:cNvPr>
          <p:cNvSpPr/>
          <p:nvPr/>
        </p:nvSpPr>
        <p:spPr>
          <a:xfrm>
            <a:off x="6107739" y="1394275"/>
            <a:ext cx="1361710" cy="462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BFB4DE-CDA0-5BE8-C665-BDDE105B321D}"/>
              </a:ext>
            </a:extLst>
          </p:cNvPr>
          <p:cNvSpPr/>
          <p:nvPr/>
        </p:nvSpPr>
        <p:spPr>
          <a:xfrm flipV="1">
            <a:off x="7469449" y="1499765"/>
            <a:ext cx="1389738" cy="462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DEA4E-F44F-DDEC-E6E7-EE3160F4D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A757A5E-5594-8830-D48F-CAB656AD8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317" y="-5829"/>
            <a:ext cx="146103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87CEEA7E-B5F5-6ADC-E027-A5CAC501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17" y="17030"/>
            <a:ext cx="6863828" cy="68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62E10E-0969-7547-4CE9-5EACB5AA20C0}"/>
              </a:ext>
            </a:extLst>
          </p:cNvPr>
          <p:cNvSpPr/>
          <p:nvPr/>
        </p:nvSpPr>
        <p:spPr>
          <a:xfrm>
            <a:off x="5858006" y="3031299"/>
            <a:ext cx="1181622" cy="397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778F9F-3551-A582-6B40-D474C1D3FED6}"/>
              </a:ext>
            </a:extLst>
          </p:cNvPr>
          <p:cNvSpPr/>
          <p:nvPr/>
        </p:nvSpPr>
        <p:spPr>
          <a:xfrm>
            <a:off x="5858007" y="1782663"/>
            <a:ext cx="1611442" cy="462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BE87CA-8B9A-601E-CC10-3A91D2E382BD}"/>
              </a:ext>
            </a:extLst>
          </p:cNvPr>
          <p:cNvSpPr/>
          <p:nvPr/>
        </p:nvSpPr>
        <p:spPr>
          <a:xfrm>
            <a:off x="6107739" y="1394275"/>
            <a:ext cx="1361710" cy="462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9AC61E-6D5F-5EB3-C082-AB81E8AFDB04}"/>
              </a:ext>
            </a:extLst>
          </p:cNvPr>
          <p:cNvSpPr/>
          <p:nvPr/>
        </p:nvSpPr>
        <p:spPr>
          <a:xfrm flipV="1">
            <a:off x="7469449" y="1499765"/>
            <a:ext cx="1389738" cy="462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ltiply 1">
            <a:extLst>
              <a:ext uri="{FF2B5EF4-FFF2-40B4-BE49-F238E27FC236}">
                <a16:creationId xmlns:a16="http://schemas.microsoft.com/office/drawing/2014/main" id="{61652F49-C1AF-C24A-F0E1-07A18858AE45}"/>
              </a:ext>
            </a:extLst>
          </p:cNvPr>
          <p:cNvSpPr/>
          <p:nvPr/>
        </p:nvSpPr>
        <p:spPr>
          <a:xfrm>
            <a:off x="7469449" y="1588469"/>
            <a:ext cx="1389738" cy="4625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B08D5B7E-ADFB-1669-DB84-B9274B72DE8D}"/>
              </a:ext>
            </a:extLst>
          </p:cNvPr>
          <p:cNvSpPr/>
          <p:nvPr/>
        </p:nvSpPr>
        <p:spPr>
          <a:xfrm>
            <a:off x="6052671" y="1407186"/>
            <a:ext cx="1389738" cy="4625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E2AFBF74-A2EA-00B2-A0BB-8351B53FCCF3}"/>
              </a:ext>
            </a:extLst>
          </p:cNvPr>
          <p:cNvSpPr/>
          <p:nvPr/>
        </p:nvSpPr>
        <p:spPr>
          <a:xfrm>
            <a:off x="5955339" y="1816883"/>
            <a:ext cx="1389738" cy="4625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680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254</TotalTime>
  <Words>1313</Words>
  <Application>Microsoft Office PowerPoint</Application>
  <PresentationFormat>Widescreen</PresentationFormat>
  <Paragraphs>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Century Gothic</vt:lpstr>
      <vt:lpstr>Chalkboard SE</vt:lpstr>
      <vt:lpstr>Franklin Gothic Book</vt:lpstr>
      <vt:lpstr>Gill Sans MT</vt:lpstr>
      <vt:lpstr>Wingdings</vt:lpstr>
      <vt:lpstr>Wingdings 3</vt:lpstr>
      <vt:lpstr>Crop</vt:lpstr>
      <vt:lpstr>1_Office Theme</vt:lpstr>
      <vt:lpstr>Wisp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South Asia Bible Commentary</vt:lpstr>
      <vt:lpstr>PowerPoint Presentation</vt:lpstr>
      <vt:lpstr>PowerPoint Presentation</vt:lpstr>
      <vt:lpstr>PowerPoint Presentation</vt:lpstr>
      <vt:lpstr>PowerPoint Presentation</vt:lpstr>
      <vt:lpstr>APPLICATION: HOW THEN SHALL WE LIVE?</vt:lpstr>
      <vt:lpstr>APPLICATION: HOW THEN SHALL WE LIVE?</vt:lpstr>
      <vt:lpstr>PowerPoint Presentation</vt:lpstr>
      <vt:lpstr>APPLICATION: HOW THEN SHALL WE LIVE?</vt:lpstr>
      <vt:lpstr>LET US PRAY….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Manik Corea</dc:creator>
  <cp:lastModifiedBy>Matt Lyle</cp:lastModifiedBy>
  <cp:revision>7</cp:revision>
  <dcterms:created xsi:type="dcterms:W3CDTF">2025-10-17T14:30:07Z</dcterms:created>
  <dcterms:modified xsi:type="dcterms:W3CDTF">2025-10-18T10:34:00Z</dcterms:modified>
</cp:coreProperties>
</file>