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14" r:id="rId5"/>
    <p:sldMasterId id="2147483743" r:id="rId6"/>
    <p:sldMasterId id="2147483755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33C70-50AD-4731-A267-9D6EA46AEBAC}" v="5" dt="2025-06-08T00:01:49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50"/>
  </p:normalViewPr>
  <p:slideViewPr>
    <p:cSldViewPr snapToGrid="0">
      <p:cViewPr varScale="1">
        <p:scale>
          <a:sx n="53" d="100"/>
          <a:sy n="53" d="100"/>
        </p:scale>
        <p:origin x="29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C20C-16F4-BD9A-FAF4-A2311CAAA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3D775-9560-C83E-A387-2D0C8EB38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B0-139B-FEE2-FAC8-A46F2F91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D7A5-3389-288F-F222-4822C5F3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9B4EE-58A2-8D63-81A3-B2ADF72D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8829-07C8-A3C5-F7D5-8E52354E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A5606-15A4-7F77-A5CB-C5AADA6DF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3438A-D319-9E64-557D-E7337CBF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9854-5DF0-7E67-1FB3-BEC3B25A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557AB-1353-B5D8-31D3-41D115E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BFD94-5DBF-0851-5FA1-9471164CF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7E25D-86F2-3E68-617E-082277E78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F413-953B-2C42-9485-1416F2AE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5317-E2BC-225E-4BC9-5187317C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96542-D77A-4DF0-E4E3-46643F88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2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16A6-B29D-5B77-E869-5BB54F69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DA0B-E158-45F2-8C38-E7B02C2B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B6DF4-4122-1CE3-E69D-B6028E94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EBAB-A9B3-4EA8-A64E-89B2F4E3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894B-CEA5-0C4D-15EB-06C109ED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5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07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43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59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220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44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02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84D8-7EE3-A228-3D00-09054142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4C3B4-C0A7-0045-D565-800440CAA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01C7-A1C9-F025-8AC3-46F61057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828E-894C-1318-E4AF-9A7748BE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5C0A-DED2-4C57-2413-F756223A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4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3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9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3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700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9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4848-4CB3-F2BE-96BB-1681118F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971E-99C9-B358-BCC0-6B3901E2F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789EF-4B25-99EC-F9D0-855534CA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6AF2-1C60-51AA-058A-EF247073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34DD0-A100-C61B-FA8C-1EACC22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A769F-B9F9-EAA6-E458-42253FF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6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6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0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49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7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161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5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52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9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6230-8F9D-910D-3F55-A5504382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CA6B5-ADE9-9F9D-8B32-F211A75F8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035B9-0A1B-D21E-FBC6-46AB44974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9A50A-86A3-1CDE-6561-4A268EE2F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3C41A-1417-7D82-59CA-5AD05B4AB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48594-BF32-AFFC-A5C4-6E6CAACD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EE7FD-60F4-B210-9BF0-257AB542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2B4DA-D616-486D-C075-3CB92F34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6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04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9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6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4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2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7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4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4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CAB2-9688-EF89-EBC3-9E73553A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642A1-280C-9DF2-E21C-74DA1929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7833D-7C5F-969D-2772-DA3415EE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45ABC-E941-F4F0-5F7B-FA7440AE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16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52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750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1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017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8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63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3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7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5FBB3-EA5B-74C9-A303-C7A9A813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AEE2C-7535-8A8A-6E3B-8119474E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5FB7C-0410-488C-EF2C-F696DA29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204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7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33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59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22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3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1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3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4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8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9A6F-A6E9-C4DA-B7D7-878B1421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75E7-D4BE-0DEC-C9C5-7971897EA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14A6D-1A6E-C907-98CF-16959C532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4BAC1-8945-B6C9-B0E3-70862D42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600D5-D20D-4014-C630-15ACBBF9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3EDC0-EF6A-2417-5606-B979F018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7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0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9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6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122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5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1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93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81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78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7E1A-2A95-2F6A-792A-0D49EC3D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E7E5A-401B-87B7-C5E4-6545BE2F4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0930E-F194-30EC-CE38-7DC798736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2FC11-99BD-8F1D-22AB-3E8922EE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8B800-2ED8-DBE5-2315-0581BBBF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3B497-E55F-3B0F-FEB4-08551094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85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2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02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648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18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C2DEC-D975-AFDB-3A8F-07DA6A91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2A0CA-531F-9441-C944-C4C7412E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7C51-5A49-4BD5-3AA5-0758686B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792E5-1720-7A0A-C27C-0E102546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8C32-61FB-C787-9818-23C31D17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4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4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8DF50D-F54B-504A-97AC-AC5DBF179DB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2A918-EB7F-3A4D-AE36-8F0115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id Paul silence a spirit in Philippi that was speaking the truth about  him? – Good Question">
            <a:extLst>
              <a:ext uri="{FF2B5EF4-FFF2-40B4-BE49-F238E27FC236}">
                <a16:creationId xmlns:a16="http://schemas.microsoft.com/office/drawing/2014/main" id="{F61AE534-5721-1160-FCAA-F07973A1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71" y="908682"/>
            <a:ext cx="3135229" cy="5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4FE21-DF94-5D8F-278A-0B20D10EF2D7}"/>
              </a:ext>
            </a:extLst>
          </p:cNvPr>
          <p:cNvSpPr txBox="1"/>
          <p:nvPr/>
        </p:nvSpPr>
        <p:spPr>
          <a:xfrm>
            <a:off x="526093" y="2336393"/>
            <a:ext cx="81920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  <a:latin typeface="Bauhaus 93" pitchFamily="82" charset="77"/>
              </a:rPr>
              <a:t>The Model of Mission </a:t>
            </a:r>
          </a:p>
          <a:p>
            <a:pPr algn="ctr"/>
            <a:r>
              <a:rPr lang="en-US" sz="6800" dirty="0">
                <a:solidFill>
                  <a:schemeClr val="bg1"/>
                </a:solidFill>
                <a:latin typeface="Bauhaus 93" pitchFamily="82" charset="77"/>
              </a:rPr>
              <a:t>Philippians 2:1-18</a:t>
            </a:r>
            <a:r>
              <a:rPr lang="en-SG" sz="6800" dirty="0">
                <a:solidFill>
                  <a:schemeClr val="bg1"/>
                </a:solidFill>
                <a:latin typeface="Bauhaus 93" pitchFamily="82" charset="77"/>
              </a:rPr>
              <a:t> </a:t>
            </a:r>
            <a:endParaRPr lang="en-US" sz="6800" dirty="0">
              <a:solidFill>
                <a:schemeClr val="bg1"/>
              </a:solidFill>
              <a:latin typeface="Bauhaus 93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99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485B-E8CA-B002-9D27-DD32FEEE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Philippians – Key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30C44-712C-26B7-88ED-F52E6B45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48" y="1984354"/>
            <a:ext cx="10645580" cy="354171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1. </a:t>
            </a:r>
            <a:r>
              <a:rPr lang="en-US" sz="4800" b="1" dirty="0">
                <a:solidFill>
                  <a:srgbClr val="7030A0"/>
                </a:solidFill>
              </a:rPr>
              <a:t>Koinonia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/>
              <a:t>– lit. partnership, fellowship, communion or participation (Philippians 1:5, 2:1 and 3:10). </a:t>
            </a:r>
          </a:p>
          <a:p>
            <a:r>
              <a:rPr lang="en-US" sz="4000" b="1" dirty="0"/>
              <a:t> Unity affects the church and her mission (Phil. 4:2-3. See John 17:20-23)</a:t>
            </a:r>
          </a:p>
        </p:txBody>
      </p:sp>
    </p:spTree>
    <p:extLst>
      <p:ext uri="{BB962C8B-B14F-4D97-AF65-F5344CB8AC3E}">
        <p14:creationId xmlns:p14="http://schemas.microsoft.com/office/powerpoint/2010/main" val="256249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B2C81-0681-643B-385B-D5DCF74E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01E5-4197-45B1-1807-3DC550C6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Philippians – Key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F74A-8D09-A2AD-CBF3-F23C9E7A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1" y="1973914"/>
            <a:ext cx="9905999" cy="354171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1.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</a:rPr>
              <a:t> Koinonia 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– lit. partnership, fellowship, communion or participation (Philippians 1:5, 2:1 and 3:10).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2. </a:t>
            </a:r>
            <a:r>
              <a:rPr lang="en-US" sz="4800" b="1" dirty="0">
                <a:solidFill>
                  <a:srgbClr val="7030A0"/>
                </a:solidFill>
              </a:rPr>
              <a:t>Joy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/>
              <a:t>- </a:t>
            </a:r>
            <a:r>
              <a:rPr lang="en-SG" sz="4000" b="1" dirty="0"/>
              <a:t> Philippians 1:3, 1:25, 2:2, 2:17-18; 2:28, 2:29, 3:1, 4:1 and 4:4.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135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9FBD-6D69-7970-74AC-4440532E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19" y="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SG" sz="4000" b="1" baseline="30000" dirty="0"/>
              <a:t>27 </a:t>
            </a:r>
            <a:r>
              <a:rPr lang="en-SG" sz="4000" u="sng" dirty="0"/>
              <a:t>Only let your manner of life be worthy</a:t>
            </a:r>
            <a:r>
              <a:rPr lang="en-SG" sz="4000" u="sng" baseline="30000" dirty="0"/>
              <a:t> </a:t>
            </a:r>
            <a:r>
              <a:rPr lang="en-SG" sz="4000" u="sng" dirty="0"/>
              <a:t>of the gospel of Christ</a:t>
            </a:r>
            <a:r>
              <a:rPr lang="en-SG" sz="4000" dirty="0"/>
              <a:t>, so that whether I come and see you or am absent, I may hear of you that you are standing firm in one spirit, with one mind striving side by side for the faith of the gospel, </a:t>
            </a:r>
            <a:r>
              <a:rPr lang="en-SG" sz="4000" b="1" baseline="30000" dirty="0"/>
              <a:t>28 </a:t>
            </a:r>
            <a:r>
              <a:rPr lang="en-SG" sz="4000" dirty="0"/>
              <a:t>and not frightened in anything by your opponents. This is a clear sign to them of their destruction, but of your salvation, and that from God. </a:t>
            </a:r>
            <a:r>
              <a:rPr lang="en-SG" sz="4000" b="1" baseline="30000" dirty="0"/>
              <a:t>29 </a:t>
            </a:r>
            <a:r>
              <a:rPr lang="en-SG" sz="4000" dirty="0"/>
              <a:t>For it has been granted to you that for the sake of Christ you should not only believe in him but also suffer for his sake, </a:t>
            </a:r>
            <a:r>
              <a:rPr lang="en-SG" sz="4000" b="1" baseline="30000" dirty="0"/>
              <a:t>30 </a:t>
            </a:r>
            <a:r>
              <a:rPr lang="en-SG" sz="4000" dirty="0"/>
              <a:t>engaged in the same conflict that you saw I had and now hear that I still have.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422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E0E9E36-61B4-7855-2E23-57D9297F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9328"/>
            <a:ext cx="198905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2" descr="Dallas Willard quote: Grace is not opposed to effort; it's opposed to  earning.">
            <a:extLst>
              <a:ext uri="{FF2B5EF4-FFF2-40B4-BE49-F238E27FC236}">
                <a16:creationId xmlns:a16="http://schemas.microsoft.com/office/drawing/2014/main" id="{8858C6FB-3556-E605-3E92-B67B4993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329"/>
            <a:ext cx="12124544" cy="56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4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6CA94-88CF-E9FB-F693-3D34DAC91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61DA-9DB0-A485-1953-8BB9B971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19" y="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SG" sz="4000" b="1" baseline="30000" dirty="0"/>
              <a:t>27 </a:t>
            </a:r>
            <a:r>
              <a:rPr lang="en-SG" sz="4000" u="sng" dirty="0"/>
              <a:t>Only let your manner of life be worthy</a:t>
            </a:r>
            <a:r>
              <a:rPr lang="en-SG" sz="4000" u="sng" baseline="30000" dirty="0"/>
              <a:t> </a:t>
            </a:r>
            <a:r>
              <a:rPr lang="en-SG" sz="4000" u="sng" dirty="0"/>
              <a:t>of the gospel of Christ</a:t>
            </a:r>
            <a:r>
              <a:rPr lang="en-SG" sz="4000" dirty="0"/>
              <a:t>, so that whether I come and see you or am absent, I may hear of you that you are standing firm in one spirit, with one mind striving side by side for the faith of the gospel, </a:t>
            </a:r>
            <a:r>
              <a:rPr lang="en-SG" sz="4000" b="1" baseline="30000" dirty="0"/>
              <a:t>28 </a:t>
            </a:r>
            <a:r>
              <a:rPr lang="en-SG" sz="4000" dirty="0"/>
              <a:t>and not frightened in anything by your opponents. This is a clear sign to them of their destruction, but of your salvation, and that from God. </a:t>
            </a:r>
            <a:r>
              <a:rPr lang="en-SG" sz="4000" b="1" baseline="30000" dirty="0"/>
              <a:t>29 </a:t>
            </a:r>
            <a:r>
              <a:rPr lang="en-SG" sz="4000" dirty="0"/>
              <a:t>For it has been granted to you that for the sake of Christ you should not only believe in him but also suffer for his sake, </a:t>
            </a:r>
            <a:r>
              <a:rPr lang="en-SG" sz="4000" b="1" baseline="30000" dirty="0"/>
              <a:t>30 </a:t>
            </a:r>
            <a:r>
              <a:rPr lang="en-SG" sz="4000" dirty="0"/>
              <a:t>engaged in the same conflict that you saw I had and now hear that I still have.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100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7CD0-DDCE-9B18-C7B1-C3C6837C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D. A. Carson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FF5E-5B3A-9B1F-62FE-34E87F95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187" y="1995813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“If their salvation has been secured by the suffering of another on their behalf, their discipleship is to be demonstrated in their suffering on his behalf.” </a:t>
            </a:r>
          </a:p>
          <a:p>
            <a:pPr marL="0" indent="0">
              <a:buNone/>
            </a:pPr>
            <a:r>
              <a:rPr lang="en-US" sz="2400" b="1" dirty="0"/>
              <a:t>D. A. Carson, </a:t>
            </a:r>
            <a:r>
              <a:rPr lang="en-US" sz="2400" b="1" i="1" dirty="0"/>
              <a:t>Basics For Believers</a:t>
            </a:r>
            <a:r>
              <a:rPr lang="en-US" sz="2400" b="1" dirty="0"/>
              <a:t>, Leicester: Inter-varsity Press, 1995. page 53.</a:t>
            </a:r>
          </a:p>
        </p:txBody>
      </p:sp>
      <p:pic>
        <p:nvPicPr>
          <p:cNvPr id="10242" name="Picture 2" descr="Basics for Believers: Putting the Gospel First By D.A. Carson - Picture 1 of 1">
            <a:extLst>
              <a:ext uri="{FF2B5EF4-FFF2-40B4-BE49-F238E27FC236}">
                <a16:creationId xmlns:a16="http://schemas.microsoft.com/office/drawing/2014/main" id="{F086C77C-5AB5-5727-0B9A-E19D7FD1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25" y="0"/>
            <a:ext cx="1768575" cy="27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2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1DF-EB47-DB06-2E18-238D103C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2:1-4 – </a:t>
            </a:r>
            <a:r>
              <a:rPr lang="en-US" sz="3600" b="1" dirty="0">
                <a:highlight>
                  <a:srgbClr val="FFFF00"/>
                </a:highlight>
              </a:rPr>
              <a:t>THE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5DBD-4332-DEF8-C537-A3597A97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1-2: Complete </a:t>
            </a:r>
            <a:r>
              <a:rPr lang="en-SG" sz="3200" b="1" dirty="0"/>
              <a:t>Paul’s joy by being united in mind, love and one accord.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099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0B1E5-E090-1568-C484-BB6C7FF8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030F-89A3-B832-A0C0-B3740F8B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2:1-4 – </a:t>
            </a:r>
            <a:r>
              <a:rPr lang="en-US" sz="3600" b="1" dirty="0">
                <a:highlight>
                  <a:srgbClr val="FFFF00"/>
                </a:highlight>
              </a:rPr>
              <a:t>THE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F890-19A0-88C9-AB5D-21054030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1-2: Complete </a:t>
            </a:r>
            <a:r>
              <a:rPr lang="en-SG" sz="3200" b="1" dirty="0"/>
              <a:t>Paul’s joy by being united in mind, love and one accord.</a:t>
            </a:r>
          </a:p>
          <a:p>
            <a:pPr algn="just"/>
            <a:r>
              <a:rPr lang="en-SG" sz="3200" b="1" dirty="0"/>
              <a:t>Vs 3 – do not allow selfish ambition or conceit to prosper.</a:t>
            </a:r>
          </a:p>
          <a:p>
            <a:pPr marL="0" indent="0" algn="just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5484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hilippians 2:5 - Bible verse (ESV) - DailyVerses.net">
            <a:extLst>
              <a:ext uri="{FF2B5EF4-FFF2-40B4-BE49-F238E27FC236}">
                <a16:creationId xmlns:a16="http://schemas.microsoft.com/office/drawing/2014/main" id="{E563861C-3035-3E78-FF9D-8B62841B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9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F08F-13EB-7336-2F20-E70D87955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9073-DE60-C4D9-9A86-E135FFFE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2:1-4 – </a:t>
            </a:r>
            <a:r>
              <a:rPr lang="en-US" sz="3600" b="1" dirty="0">
                <a:highlight>
                  <a:srgbClr val="FFFF00"/>
                </a:highlight>
              </a:rPr>
              <a:t>THE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BAD2-4A5C-E7A9-2F98-5C0A9D944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1-2: Complete </a:t>
            </a:r>
            <a:r>
              <a:rPr lang="en-SG" sz="3200" b="1" dirty="0"/>
              <a:t>Paul’s joy by being united in mind, love and one accord.</a:t>
            </a:r>
          </a:p>
          <a:p>
            <a:pPr algn="just"/>
            <a:r>
              <a:rPr lang="en-SG" sz="3200" b="1" dirty="0"/>
              <a:t>Vs 3 – do not allow selfish ambition or conceit to prosper.</a:t>
            </a:r>
          </a:p>
          <a:p>
            <a:pPr algn="just"/>
            <a:r>
              <a:rPr lang="en-SG" sz="3200" b="1" dirty="0"/>
              <a:t>Vs 4 - look to ourselves but to the interests of others. </a:t>
            </a:r>
          </a:p>
          <a:p>
            <a:pPr algn="just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613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2068-94D2-FF77-8F70-D2A23B9C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6" y="2015732"/>
            <a:ext cx="11761939" cy="3996761"/>
          </a:xfrm>
        </p:spPr>
        <p:txBody>
          <a:bodyPr>
            <a:normAutofit/>
          </a:bodyPr>
          <a:lstStyle/>
          <a:p>
            <a:r>
              <a:rPr lang="en-US" sz="3600" b="1" dirty="0"/>
              <a:t>Today: The Model of Mission (Philippians 2:1-18)</a:t>
            </a:r>
            <a:endParaRPr lang="en-SG" sz="3600" b="1" dirty="0"/>
          </a:p>
          <a:p>
            <a:r>
              <a:rPr lang="en-US" sz="3600" b="1" dirty="0"/>
              <a:t>Sunday 22</a:t>
            </a:r>
            <a:r>
              <a:rPr lang="en-US" sz="3600" b="1" baseline="30000" dirty="0"/>
              <a:t>nd</a:t>
            </a:r>
            <a:r>
              <a:rPr lang="en-US" sz="3600" b="1" dirty="0"/>
              <a:t> June: The Mark of Mission </a:t>
            </a:r>
          </a:p>
          <a:p>
            <a:pPr marL="0" indent="0">
              <a:buNone/>
            </a:pPr>
            <a:r>
              <a:rPr lang="en-US" sz="3600" b="1" dirty="0"/>
              <a:t>   (Philippians 3:1-14)</a:t>
            </a:r>
            <a:endParaRPr lang="en-SG" sz="3600" b="1" dirty="0"/>
          </a:p>
          <a:p>
            <a:r>
              <a:rPr lang="en-US" sz="3600" b="1" dirty="0"/>
              <a:t>Sunday 6</a:t>
            </a:r>
            <a:r>
              <a:rPr lang="en-US" sz="3600" b="1" baseline="30000" dirty="0"/>
              <a:t>th</a:t>
            </a:r>
            <a:r>
              <a:rPr lang="en-US" sz="3600" b="1" dirty="0"/>
              <a:t> July: The Means of Mission </a:t>
            </a:r>
          </a:p>
          <a:p>
            <a:pPr marL="0" indent="0">
              <a:buNone/>
            </a:pPr>
            <a:r>
              <a:rPr lang="en-US" sz="3600" b="1" dirty="0"/>
              <a:t>   (Philippians 4:1-13)</a:t>
            </a:r>
            <a:endParaRPr lang="en-SG" sz="3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3E04B-1352-522E-551F-9F216BF6F88E}"/>
              </a:ext>
            </a:extLst>
          </p:cNvPr>
          <p:cNvSpPr txBox="1"/>
          <p:nvPr/>
        </p:nvSpPr>
        <p:spPr>
          <a:xfrm>
            <a:off x="2251150" y="701457"/>
            <a:ext cx="8004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 Christ, On Mission</a:t>
            </a:r>
          </a:p>
        </p:txBody>
      </p:sp>
      <p:pic>
        <p:nvPicPr>
          <p:cNvPr id="5" name="Picture 2" descr="Why did Paul silence a spirit in Philippi that was speaking the truth about  him? – Good Question">
            <a:extLst>
              <a:ext uri="{FF2B5EF4-FFF2-40B4-BE49-F238E27FC236}">
                <a16:creationId xmlns:a16="http://schemas.microsoft.com/office/drawing/2014/main" id="{CD5FDDD6-AB5F-69E6-B5B3-7657B8BC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30" y="0"/>
            <a:ext cx="1156570" cy="18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C6A2-F476-E5B2-E968-D4AC48D4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225468"/>
            <a:ext cx="11128332" cy="59514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SG" sz="3600" b="1" baseline="30000" dirty="0"/>
              <a:t>5 </a:t>
            </a:r>
            <a:r>
              <a:rPr lang="en-SG" sz="3600" b="1" dirty="0"/>
              <a:t>Have this mind among yourselves, which is yours in Christ Jesus, </a:t>
            </a:r>
            <a:r>
              <a:rPr lang="en-SG" sz="3600" b="1" baseline="30000" dirty="0"/>
              <a:t>6 </a:t>
            </a:r>
            <a:r>
              <a:rPr lang="en-SG" sz="3600" b="1" dirty="0"/>
              <a:t>who, though he was in the form of God, did not count equality with God a thing to be grasped, </a:t>
            </a:r>
            <a:r>
              <a:rPr lang="en-SG" sz="3600" b="1" baseline="30000" dirty="0"/>
              <a:t>7 </a:t>
            </a:r>
            <a:r>
              <a:rPr lang="en-SG" sz="3600" b="1" dirty="0"/>
              <a:t>but emptied himself, by taking the form of a servant, being born in the likeness of men. </a:t>
            </a:r>
            <a:r>
              <a:rPr lang="en-SG" sz="3600" b="1" baseline="30000" dirty="0"/>
              <a:t>8 </a:t>
            </a:r>
            <a:r>
              <a:rPr lang="en-SG" sz="3600" b="1" dirty="0"/>
              <a:t>And being found in human form, he humbled himself by becoming obedient to the point of death, even death on a cross. </a:t>
            </a:r>
            <a:r>
              <a:rPr lang="en-SG" sz="3600" b="1" baseline="30000" dirty="0"/>
              <a:t>9 </a:t>
            </a:r>
            <a:r>
              <a:rPr lang="en-SG" sz="3600" b="1" dirty="0"/>
              <a:t>Therefore God has highly exalted him and bestowed on him the name that is above every name, </a:t>
            </a:r>
            <a:r>
              <a:rPr lang="en-SG" sz="3600" b="1" baseline="30000" dirty="0"/>
              <a:t>10 </a:t>
            </a:r>
            <a:r>
              <a:rPr lang="en-SG" sz="3600" b="1" dirty="0"/>
              <a:t>so that at the name of Jesus every knee should bow, in heaven and on earth and under the earth, </a:t>
            </a:r>
            <a:r>
              <a:rPr lang="en-SG" sz="3600" b="1" baseline="30000" dirty="0"/>
              <a:t>11 </a:t>
            </a:r>
            <a:r>
              <a:rPr lang="en-SG" sz="3600" b="1" dirty="0"/>
              <a:t>and every tongue confess that Jesus Christ is Lord, to the glory of God the Father.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6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F01CF-8C51-3F60-0638-A946B410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ADC6-E28E-E9DC-5587-86A9B979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2:5-11 – </a:t>
            </a:r>
            <a:r>
              <a:rPr lang="en-US" sz="3600" b="1" dirty="0">
                <a:highlight>
                  <a:srgbClr val="FFFF00"/>
                </a:highlight>
              </a:rPr>
              <a:t>THE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43AB-C9C8-581A-8DA2-6D155218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6-7: </a:t>
            </a:r>
            <a:r>
              <a:rPr lang="en-US" sz="3200" b="1" dirty="0">
                <a:highlight>
                  <a:srgbClr val="C0C0C0"/>
                </a:highlight>
              </a:rPr>
              <a:t>His Incarnation </a:t>
            </a:r>
            <a:r>
              <a:rPr lang="en-US" sz="3200" b="1" dirty="0"/>
              <a:t>– he left his divine privileges to become a man in lowly servanthood.</a:t>
            </a:r>
            <a:endParaRPr lang="en-SG" sz="3200" b="1" dirty="0"/>
          </a:p>
          <a:p>
            <a:pPr marL="0" indent="0" algn="just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4715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27A30-455D-BA37-E7FF-9353BE5E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C71D-FCC2-5A58-4DDD-EC08674C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2:5-11 – </a:t>
            </a:r>
            <a:r>
              <a:rPr lang="en-US" sz="3600" b="1" dirty="0">
                <a:highlight>
                  <a:srgbClr val="FFFF00"/>
                </a:highlight>
              </a:rPr>
              <a:t>THE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2B85D-0154-71B0-D9B3-B7313E64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6-7: </a:t>
            </a:r>
            <a:r>
              <a:rPr lang="en-US" sz="3200" b="1" dirty="0">
                <a:highlight>
                  <a:srgbClr val="C0C0C0"/>
                </a:highlight>
              </a:rPr>
              <a:t>His Incarnation </a:t>
            </a:r>
            <a:r>
              <a:rPr lang="en-US" sz="3200" b="1" dirty="0"/>
              <a:t>– he left his divine privileges to become a man in lowly servanthood.</a:t>
            </a:r>
          </a:p>
          <a:p>
            <a:pPr algn="just"/>
            <a:r>
              <a:rPr lang="en-US" sz="3200" b="1" dirty="0"/>
              <a:t>Vs 8: </a:t>
            </a:r>
            <a:r>
              <a:rPr lang="en-US" sz="3200" b="1" dirty="0">
                <a:highlight>
                  <a:srgbClr val="C0C0C0"/>
                </a:highlight>
              </a:rPr>
              <a:t>His Passion </a:t>
            </a:r>
            <a:r>
              <a:rPr lang="en-US" sz="3200" b="1" dirty="0"/>
              <a:t>– he humbly became obedient to death on a terrible cross.</a:t>
            </a:r>
            <a:endParaRPr lang="en-SG" sz="3200" b="1" dirty="0"/>
          </a:p>
          <a:p>
            <a:pPr marL="0" indent="0" algn="just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2348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4EAD-2416-8608-4955-FE07D129B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C12D-D117-C5B6-F77E-3FEEFF96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2:5-11 – </a:t>
            </a:r>
            <a:r>
              <a:rPr lang="en-US" sz="3600" b="1" dirty="0">
                <a:highlight>
                  <a:srgbClr val="FFFF00"/>
                </a:highlight>
              </a:rPr>
              <a:t>THE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EBB8-0069-6858-658C-D61166E8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9-11: </a:t>
            </a:r>
            <a:r>
              <a:rPr lang="en-US" sz="3200" b="1" dirty="0">
                <a:highlight>
                  <a:srgbClr val="C0C0C0"/>
                </a:highlight>
              </a:rPr>
              <a:t>His Exaltation </a:t>
            </a:r>
            <a:r>
              <a:rPr lang="en-US" sz="3200" b="1" dirty="0"/>
              <a:t>– God gave him the highest name, so that all will bow and call him Lord.</a:t>
            </a:r>
            <a:endParaRPr lang="en-SG" sz="3200" b="1" dirty="0"/>
          </a:p>
          <a:p>
            <a:pPr marL="0" indent="0" algn="just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919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932E0-12DA-9E87-4BD8-52D5957E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DD0A-BD09-24E5-5BCC-79EB34D5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2:12-18 – </a:t>
            </a:r>
            <a:r>
              <a:rPr lang="en-US" sz="3600" b="1" dirty="0">
                <a:highlight>
                  <a:srgbClr val="FFFF00"/>
                </a:highlight>
              </a:rPr>
              <a:t>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207C-8DD2-B068-8EB8-01C2FFAF6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Vs 12-13: “Therefore, my beloved…”</a:t>
            </a:r>
          </a:p>
          <a:p>
            <a:pPr algn="just"/>
            <a:r>
              <a:rPr lang="en-US" sz="3200" b="1" dirty="0"/>
              <a:t>“work out your salvation…for ... God ... works in you, both to will and to work for his good pleasure.”</a:t>
            </a:r>
          </a:p>
        </p:txBody>
      </p:sp>
    </p:spTree>
    <p:extLst>
      <p:ext uri="{BB962C8B-B14F-4D97-AF65-F5344CB8AC3E}">
        <p14:creationId xmlns:p14="http://schemas.microsoft.com/office/powerpoint/2010/main" val="136598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632A3-4CDF-26E4-E3D0-D4FE39E1C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3B6B-5281-CD92-B1A2-76AE6774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2:12-18 – </a:t>
            </a:r>
            <a:r>
              <a:rPr lang="en-US" sz="3600" b="1" dirty="0">
                <a:highlight>
                  <a:srgbClr val="FFFF00"/>
                </a:highlight>
              </a:rPr>
              <a:t>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8F96-061B-8C60-C62B-08C6A118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/>
              <a:t>Firstly, vs 14 – no grumbling or complaining.</a:t>
            </a:r>
          </a:p>
          <a:p>
            <a:pPr algn="just"/>
            <a:r>
              <a:rPr lang="en-US" sz="3200" b="1" dirty="0"/>
              <a:t>Second, vs 15-16a – be blameless and people of integrity in your witness in a dark world, as you hold to the word of life.</a:t>
            </a:r>
          </a:p>
        </p:txBody>
      </p:sp>
    </p:spTree>
    <p:extLst>
      <p:ext uri="{BB962C8B-B14F-4D97-AF65-F5344CB8AC3E}">
        <p14:creationId xmlns:p14="http://schemas.microsoft.com/office/powerpoint/2010/main" val="2815958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290A-F41A-4570-B31A-2E5748EB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Raplh</a:t>
            </a:r>
            <a:r>
              <a:rPr lang="en-US" dirty="0"/>
              <a:t> P Martin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F32C-91B7-3DE8-EF35-EA79AD9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69" y="2807208"/>
            <a:ext cx="10442779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4400" b="1" dirty="0"/>
              <a:t>The church’s influence as a witnessing community is described in the language of the influence of light in a dark place (cf. 2 Pet. 1:19).</a:t>
            </a:r>
          </a:p>
          <a:p>
            <a:pPr marL="0" indent="0">
              <a:buNone/>
            </a:pPr>
            <a:endParaRPr lang="en-SG" i="1" dirty="0"/>
          </a:p>
          <a:p>
            <a:pPr marL="0" indent="0">
              <a:buNone/>
            </a:pPr>
            <a:r>
              <a:rPr lang="en-SG" sz="2400" i="1" dirty="0"/>
              <a:t>Tyndale New Testament Commentaries – Philippians</a:t>
            </a:r>
            <a:r>
              <a:rPr lang="en-SG" sz="2400" dirty="0"/>
              <a:t>, </a:t>
            </a:r>
            <a:r>
              <a:rPr lang="en-SG" sz="2400" dirty="0" err="1"/>
              <a:t>Illonois:IVP</a:t>
            </a:r>
            <a:r>
              <a:rPr lang="en-SG" sz="2400" dirty="0"/>
              <a:t> Academic, 2008, page 88. </a:t>
            </a:r>
            <a:endParaRPr lang="en-US" sz="24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1130811-07B5-2FCF-B9C1-8685C302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71" y="127024"/>
            <a:ext cx="1818322" cy="25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4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8557-223F-9803-D662-2D2EDEA3B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15A1-1840-9722-78F1-64A99CBD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2:12-18 – </a:t>
            </a:r>
            <a:r>
              <a:rPr lang="en-US" sz="3600" b="1" dirty="0">
                <a:highlight>
                  <a:srgbClr val="FFFF00"/>
                </a:highlight>
              </a:rPr>
              <a:t>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E838-28DB-FE17-53E6-AF96974B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/>
              <a:t>Thirdly, vs 16b-18. Paul would not have </a:t>
            </a:r>
            <a:r>
              <a:rPr lang="en-US" sz="3200" b="1" dirty="0" err="1"/>
              <a:t>laboured</a:t>
            </a:r>
            <a:r>
              <a:rPr lang="en-US" sz="3200" b="1" dirty="0"/>
              <a:t> in vain and would be proud of them on the day of Jesus’ return. He would be a drink offering to their sacrificial offering of faith (see Numbers 15:1-10, 28:1-8).</a:t>
            </a:r>
          </a:p>
        </p:txBody>
      </p:sp>
    </p:spTree>
    <p:extLst>
      <p:ext uri="{BB962C8B-B14F-4D97-AF65-F5344CB8AC3E}">
        <p14:creationId xmlns:p14="http://schemas.microsoft.com/office/powerpoint/2010/main" val="1256233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7274-2574-EE83-6FCD-340B6109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16" y="2405350"/>
            <a:ext cx="10397168" cy="1456267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atin typeface="Chalkduster" panose="03050602040202020205" pitchFamily="66" charset="77"/>
              </a:rPr>
              <a:t>What Kind of Church </a:t>
            </a:r>
            <a:br>
              <a:rPr lang="en-US" sz="8800" b="1" dirty="0">
                <a:latin typeface="Chalkduster" panose="03050602040202020205" pitchFamily="66" charset="77"/>
              </a:rPr>
            </a:br>
            <a:r>
              <a:rPr lang="en-US" sz="8800" b="1" dirty="0">
                <a:latin typeface="Chalkduster" panose="03050602040202020205" pitchFamily="66" charset="77"/>
              </a:rPr>
              <a:t>in Missions will we Be?</a:t>
            </a:r>
          </a:p>
        </p:txBody>
      </p:sp>
    </p:spTree>
    <p:extLst>
      <p:ext uri="{BB962C8B-B14F-4D97-AF65-F5344CB8AC3E}">
        <p14:creationId xmlns:p14="http://schemas.microsoft.com/office/powerpoint/2010/main" val="102311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F462C31-5FC9-87C7-1800-C4CA1339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166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Map… | Pastor Roy Layman">
            <a:extLst>
              <a:ext uri="{FF2B5EF4-FFF2-40B4-BE49-F238E27FC236}">
                <a16:creationId xmlns:a16="http://schemas.microsoft.com/office/drawing/2014/main" id="{31CAA150-2D55-46F2-A4EF-98DCB5C5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1" y="0"/>
            <a:ext cx="11423737" cy="68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772D510-C980-A55A-35CE-A57AEFD8B559}"/>
              </a:ext>
            </a:extLst>
          </p:cNvPr>
          <p:cNvSpPr/>
          <p:nvPr/>
        </p:nvSpPr>
        <p:spPr>
          <a:xfrm>
            <a:off x="5586609" y="675776"/>
            <a:ext cx="1828800" cy="101085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75EBFA8-3F03-FEDB-8641-3F6B6DE8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602" y="44200"/>
            <a:ext cx="20963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2">
            <a:extLst>
              <a:ext uri="{FF2B5EF4-FFF2-40B4-BE49-F238E27FC236}">
                <a16:creationId xmlns:a16="http://schemas.microsoft.com/office/drawing/2014/main" id="{84099505-9B4C-150A-3430-77693666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3" y="44201"/>
            <a:ext cx="9870510" cy="67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7155111-3DF7-142B-140C-A9298A64EEA4}"/>
              </a:ext>
            </a:extLst>
          </p:cNvPr>
          <p:cNvSpPr/>
          <p:nvPr/>
        </p:nvSpPr>
        <p:spPr>
          <a:xfrm>
            <a:off x="3582445" y="225468"/>
            <a:ext cx="726509" cy="45907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FB7CCE-7B61-4900-7D0C-6B306713C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825" y="-42883"/>
            <a:ext cx="147218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The Call of Paul: Crossing Cultures">
            <a:extLst>
              <a:ext uri="{FF2B5EF4-FFF2-40B4-BE49-F238E27FC236}">
                <a16:creationId xmlns:a16="http://schemas.microsoft.com/office/drawing/2014/main" id="{D98EF1A8-6937-6122-07CB-0028533C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24" y="-42883"/>
            <a:ext cx="5812077" cy="69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3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D03F8E7-4B1E-D506-7CC7-B192AA84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95705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Lydia | Lesson 5 in Character by Character, series 4">
            <a:extLst>
              <a:ext uri="{FF2B5EF4-FFF2-40B4-BE49-F238E27FC236}">
                <a16:creationId xmlns:a16="http://schemas.microsoft.com/office/drawing/2014/main" id="{195C78C1-2CB1-900D-C62F-8ABCAFE3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48" y="-16241"/>
            <a:ext cx="9194104" cy="68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1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98A423-F29F-E1FE-380A-1C5FE93D2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26678"/>
              </p:ext>
            </p:extLst>
          </p:nvPr>
        </p:nvGraphicFramePr>
        <p:xfrm>
          <a:off x="137786" y="195499"/>
          <a:ext cx="11916427" cy="6467001"/>
        </p:xfrm>
        <a:graphic>
          <a:graphicData uri="http://schemas.openxmlformats.org/drawingml/2006/table">
            <a:tbl>
              <a:tblPr firstRow="1" firstCol="1" bandRow="1"/>
              <a:tblGrid>
                <a:gridCol w="1781649">
                  <a:extLst>
                    <a:ext uri="{9D8B030D-6E8A-4147-A177-3AD203B41FA5}">
                      <a16:colId xmlns:a16="http://schemas.microsoft.com/office/drawing/2014/main" val="3719066233"/>
                    </a:ext>
                  </a:extLst>
                </a:gridCol>
                <a:gridCol w="2591849">
                  <a:extLst>
                    <a:ext uri="{9D8B030D-6E8A-4147-A177-3AD203B41FA5}">
                      <a16:colId xmlns:a16="http://schemas.microsoft.com/office/drawing/2014/main" val="1363542137"/>
                    </a:ext>
                  </a:extLst>
                </a:gridCol>
                <a:gridCol w="2397559">
                  <a:extLst>
                    <a:ext uri="{9D8B030D-6E8A-4147-A177-3AD203B41FA5}">
                      <a16:colId xmlns:a16="http://schemas.microsoft.com/office/drawing/2014/main" val="3498979397"/>
                    </a:ext>
                  </a:extLst>
                </a:gridCol>
                <a:gridCol w="2603745">
                  <a:extLst>
                    <a:ext uri="{9D8B030D-6E8A-4147-A177-3AD203B41FA5}">
                      <a16:colId xmlns:a16="http://schemas.microsoft.com/office/drawing/2014/main" val="2694993630"/>
                    </a:ext>
                  </a:extLst>
                </a:gridCol>
                <a:gridCol w="2541625">
                  <a:extLst>
                    <a:ext uri="{9D8B030D-6E8A-4147-A177-3AD203B41FA5}">
                      <a16:colId xmlns:a16="http://schemas.microsoft.com/office/drawing/2014/main" val="2562923382"/>
                    </a:ext>
                  </a:extLst>
                </a:gridCol>
              </a:tblGrid>
              <a:tr h="100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Structures</a:t>
                      </a:r>
                      <a:endParaRPr lang="en-SG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Paul’s circumstances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1:1-26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Paul’s appeal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1:27-2:30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Paul’s example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3:1-21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Paul’s exhortations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4:1-23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03891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Theme</a:t>
                      </a:r>
                      <a:endParaRPr lang="en-SG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</a:t>
                      </a:r>
                      <a:r>
                        <a:rPr lang="en-US" sz="22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Koinonia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Humility, Obedience 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Righteousness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Joy and Contentment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434160"/>
                  </a:ext>
                </a:extLst>
              </a:tr>
              <a:tr h="938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Implication</a:t>
                      </a:r>
                      <a:endParaRPr lang="en-SG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Suffering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Salvation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Sanctification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235025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Framework</a:t>
                      </a:r>
                      <a:endParaRPr lang="en-SG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Explication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Encouragement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89414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SG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 our Life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 our Mind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 our Goal</a:t>
                      </a:r>
                      <a:endParaRPr lang="en-SG" sz="2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 our Strength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438492"/>
                  </a:ext>
                </a:extLst>
              </a:tr>
              <a:tr h="253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</a:t>
                      </a:r>
                      <a:endParaRPr lang="en-SG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“For to me to live is Christ, and to die is gain.”</a:t>
                      </a: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(1:21)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“Have this mind among yourselves, which is yours in Christ Jesus,…”</a:t>
                      </a: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(2:5)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“Indeed, I count everything as lost because of the surpassing worth of knowing Christ Jesus my Lord.”</a:t>
                      </a: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(3:8)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2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“I can do all things through him who strengthens me.”</a:t>
                      </a:r>
                      <a:r>
                        <a:rPr lang="en-US" sz="2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(4:13)</a:t>
                      </a:r>
                      <a:endParaRPr lang="en-SG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2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87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B66AF-23AD-7DFE-6470-85E2A18D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0032-14AD-1823-961C-799910D8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Philippians – Key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67D7-FFCC-8891-DD99-869E5398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1. Koinonia </a:t>
            </a:r>
            <a:r>
              <a:rPr lang="en-US" sz="4000" b="1" dirty="0"/>
              <a:t>– lit. partnership, fellowship, communion or participation (Philippians 1:5, 2:1 and 3:10). 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60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veloping “Koinonia Character” Philippians 1: ppt download">
            <a:extLst>
              <a:ext uri="{FF2B5EF4-FFF2-40B4-BE49-F238E27FC236}">
                <a16:creationId xmlns:a16="http://schemas.microsoft.com/office/drawing/2014/main" id="{B102B332-7E06-8385-5FC1-269BDAE4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3" y="369518"/>
            <a:ext cx="8158619" cy="61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inonia Definition Christian Typography Design Art Print">
            <a:extLst>
              <a:ext uri="{FF2B5EF4-FFF2-40B4-BE49-F238E27FC236}">
                <a16:creationId xmlns:a16="http://schemas.microsoft.com/office/drawing/2014/main" id="{648BD75C-60D9-6E8E-3D2F-AF62AFA6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41" y="867427"/>
            <a:ext cx="3842359" cy="51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6049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1146</Words>
  <Application>Microsoft Office PowerPoint</Application>
  <PresentationFormat>Widescreen</PresentationFormat>
  <Paragraphs>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Arial</vt:lpstr>
      <vt:lpstr>Bauhaus 93</vt:lpstr>
      <vt:lpstr>Calibri</vt:lpstr>
      <vt:lpstr>Calibri Light</vt:lpstr>
      <vt:lpstr>Century Gothic</vt:lpstr>
      <vt:lpstr>Chalkduster</vt:lpstr>
      <vt:lpstr>Corbel</vt:lpstr>
      <vt:lpstr>Gill Sans MT</vt:lpstr>
      <vt:lpstr>Rockwell</vt:lpstr>
      <vt:lpstr>Rockwell Condensed</vt:lpstr>
      <vt:lpstr>Rockwell Extra Bold</vt:lpstr>
      <vt:lpstr>Tw Cen MT</vt:lpstr>
      <vt:lpstr>Wingdings</vt:lpstr>
      <vt:lpstr>Wingdings 2</vt:lpstr>
      <vt:lpstr>Wingdings 3</vt:lpstr>
      <vt:lpstr>Office Theme</vt:lpstr>
      <vt:lpstr>Frame</vt:lpstr>
      <vt:lpstr>Gallery</vt:lpstr>
      <vt:lpstr>Circuit</vt:lpstr>
      <vt:lpstr>Wisp</vt:lpstr>
      <vt:lpstr>Wood Type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 – Key Themes</vt:lpstr>
      <vt:lpstr>PowerPoint Presentation</vt:lpstr>
      <vt:lpstr>Philippians – Key Themes</vt:lpstr>
      <vt:lpstr>Philippians – Key Themes</vt:lpstr>
      <vt:lpstr>PowerPoint Presentation</vt:lpstr>
      <vt:lpstr>PowerPoint Presentation</vt:lpstr>
      <vt:lpstr>PowerPoint Presentation</vt:lpstr>
      <vt:lpstr>D. A. Carson</vt:lpstr>
      <vt:lpstr>Philippians 2:1-4 – THE CAUSE</vt:lpstr>
      <vt:lpstr>Philippians 2:1-4 – THE CAUSE</vt:lpstr>
      <vt:lpstr>PowerPoint Presentation</vt:lpstr>
      <vt:lpstr>Philippians 2:1-4 – THE CAUSE</vt:lpstr>
      <vt:lpstr>PowerPoint Presentation</vt:lpstr>
      <vt:lpstr>Philippians 2:5-11 – THE Christ</vt:lpstr>
      <vt:lpstr>Philippians 2:5-11 – THE Christ</vt:lpstr>
      <vt:lpstr>Philippians 2:5-11 – THE Christ</vt:lpstr>
      <vt:lpstr>Philippians 2:12-18 – THE Call</vt:lpstr>
      <vt:lpstr>Philippians 2:12-18 – THE Call</vt:lpstr>
      <vt:lpstr>Raplh P Martin</vt:lpstr>
      <vt:lpstr>Philippians 2:12-18 – THE Call</vt:lpstr>
      <vt:lpstr>What Kind of Church  in Missions will we Be?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Manik Corea</dc:creator>
  <cp:lastModifiedBy>Matt Lyle</cp:lastModifiedBy>
  <cp:revision>2</cp:revision>
  <dcterms:created xsi:type="dcterms:W3CDTF">2025-06-07T02:08:00Z</dcterms:created>
  <dcterms:modified xsi:type="dcterms:W3CDTF">2025-06-08T00:01:49Z</dcterms:modified>
</cp:coreProperties>
</file>