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9" r:id="rId1"/>
  </p:sldMasterIdLst>
  <p:notesMasterIdLst>
    <p:notesMasterId r:id="rId15"/>
  </p:notesMasterIdLst>
  <p:handoutMasterIdLst>
    <p:handoutMasterId r:id="rId16"/>
  </p:handoutMasterIdLst>
  <p:sldIdLst>
    <p:sldId id="1638" r:id="rId2"/>
    <p:sldId id="258" r:id="rId3"/>
    <p:sldId id="1639" r:id="rId4"/>
    <p:sldId id="1612" r:id="rId5"/>
    <p:sldId id="283" r:id="rId6"/>
    <p:sldId id="284" r:id="rId7"/>
    <p:sldId id="257" r:id="rId8"/>
    <p:sldId id="1641" r:id="rId9"/>
    <p:sldId id="1640" r:id="rId10"/>
    <p:sldId id="1642" r:id="rId11"/>
    <p:sldId id="260" r:id="rId12"/>
    <p:sldId id="265" r:id="rId13"/>
    <p:sldId id="268" r:id="rId14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AF8"/>
    <a:srgbClr val="EEEEE5"/>
    <a:srgbClr val="5A3D54"/>
    <a:srgbClr val="37443C"/>
    <a:srgbClr val="0B0C10"/>
    <a:srgbClr val="404638"/>
    <a:srgbClr val="190F11"/>
    <a:srgbClr val="595959"/>
    <a:srgbClr val="000000"/>
    <a:srgbClr val="FCE8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1FD67E-EB12-4DDA-B742-49B3B535DD82}" v="1" dt="2025-06-01T02:33:35.890"/>
    <p1510:client id="{AB044A50-90FB-4FF2-8207-F85F343E3782}" v="774" dt="2025-05-31T14:13:52.2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999" autoAdjust="0"/>
    <p:restoredTop sz="92333" autoAdjust="0"/>
  </p:normalViewPr>
  <p:slideViewPr>
    <p:cSldViewPr snapToGrid="0">
      <p:cViewPr varScale="1">
        <p:scale>
          <a:sx n="39" d="100"/>
          <a:sy n="39" d="100"/>
        </p:scale>
        <p:origin x="58" y="7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BC564EF-C62E-4AE9-9D30-311F964A12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4DD580-BD40-4D2A-8D5D-C1210B2137D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32592C-FA0B-49FC-81AE-9BC1FC41720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64E2EAF8-FDAC-4D11-AB31-49B76D518F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975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49362D8-EA4A-44B1-AF1F-D31D11AFCEF8}" type="datetimeFigureOut">
              <a:rPr lang="en-US" smtClean="0"/>
              <a:t>6/1/2025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965DC19-8BC9-4B03-9D9D-04B6C6BA09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474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C7B002-8C49-4C73-B35F-EA829918FB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4544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</a:t>
            </a:r>
            <a:r>
              <a:rPr lang="en-US" baseline="0" dirty="0"/>
              <a:t> the birth of church.. The disciples were in Jerusalem and Jews from many nations had gathered there for the feast of Pentecost.</a:t>
            </a:r>
          </a:p>
          <a:p>
            <a:r>
              <a:rPr lang="en-US" baseline="0" dirty="0"/>
              <a:t>Verses 9-11 mention several places and if you locate them geographically, we see people have come from all those places.</a:t>
            </a:r>
          </a:p>
          <a:p>
            <a:r>
              <a:rPr lang="en-US" baseline="0" dirty="0"/>
              <a:t>Jewish diaspora had come to Jerusalem for the feast. Since Babylonian exile, Jews were scattered all over the Mediterranean world and all the way to India.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C7B002-8C49-4C73-B35F-EA829918FB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5622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We are living</a:t>
            </a:r>
            <a:r>
              <a:rPr lang="en-US" b="0" i="0" baseline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 in an unprecedented time in the history of Christianity. The decisive shift of the center of gravity of Christianity has huge implications for African Christianity and its mission engagements globally.</a:t>
            </a:r>
          </a:p>
          <a:p>
            <a:r>
              <a:rPr lang="en-US" b="0" i="0" baseline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Now there are Christians in every geopolitical entity in the world. </a:t>
            </a:r>
            <a:r>
              <a:rPr lang="en-US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At the beginning of</a:t>
            </a:r>
            <a:r>
              <a:rPr lang="en-US" b="0" i="0" baseline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 the 21</a:t>
            </a:r>
            <a:r>
              <a:rPr lang="en-US" b="0" i="0" baseline="3000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st</a:t>
            </a:r>
            <a:r>
              <a:rPr lang="en-US" b="0" i="0" baseline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 century, Christianity is more global, diverse and dispersed than ever before. But also divided and disconnected. Every country is both a mission field and a mission force. It requires us to reimagine the world of mission for our changing times.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We are now in</a:t>
            </a:r>
            <a:r>
              <a:rPr lang="en-US" b="0" i="0" baseline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a new era in missions what some have called the ends of the earth missiology. The rise of the rest and an</a:t>
            </a:r>
            <a:r>
              <a:rPr lang="en-US" b="0" i="0" baseline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 example is - </a:t>
            </a:r>
            <a:r>
              <a:rPr lang="en-US" baseline="0" dirty="0"/>
              <a:t>Argentinian is the Pope, and the Vatican has a different feel now. A South African of Indian descent is heading WCC and a Korean American who was a missionary in Japan is heading Lausanne. Closer to home, a Korean American now leads NAE – National Association of Evangelicals.</a:t>
            </a:r>
            <a:endParaRPr lang="en-US" b="0" i="0" dirty="0">
              <a:solidFill>
                <a:srgbClr val="001320"/>
              </a:solidFill>
              <a:effectLst/>
              <a:latin typeface="Roboto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C68185-8D2B-4409-80F1-EFAD146091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5087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C940CC8-5401-3EF9-398C-2A2492181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2000" y="762000"/>
            <a:ext cx="5330953" cy="533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5999" y="1236272"/>
            <a:ext cx="3959352" cy="288584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2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5143" y="5029200"/>
            <a:ext cx="3941064" cy="7863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230C97-C8C3-2142-5720-3E811CE1E6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789470" y="1600200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081DABC-6343-A24F-FE45-96400F8FB4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9048" y="758951"/>
            <a:ext cx="5340096" cy="5333995"/>
          </a:xfrm>
          <a:prstGeom prst="rect">
            <a:avLst/>
          </a:prstGeom>
          <a:blipFill>
            <a:blip r:embed="rId2" cstate="email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D728580C-8778-854F-6D1B-9AF8BF5B2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69880" y="1609344"/>
            <a:ext cx="2670048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 dirty="0"/>
              <a:t>Sample Footer Text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73ECBF32-23F4-84AC-A92D-D9821052A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4008" y="3218688"/>
            <a:ext cx="630936" cy="4297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CC057153-B650-4DEB-B370-79DDCFDCE93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ABA7367A-7087-E045-A8D9-1DB09D3DE1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69880" y="4892040"/>
            <a:ext cx="2670048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4E192D-1418-4101-9BFA-55C137A025CB}" type="datetime4">
              <a:rPr lang="en-US" smtClean="0"/>
              <a:t>June 1, 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3067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89CBFB52-CE70-A084-2784-8ADA5CBB0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3197" y="1114197"/>
            <a:ext cx="4629606" cy="462960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536" y="2441448"/>
            <a:ext cx="4389120" cy="198424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12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72786" y="1792224"/>
            <a:ext cx="4626864" cy="3529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lnSpc>
                <a:spcPct val="130000"/>
              </a:lnSpc>
              <a:buNone/>
              <a:defRPr lang="en-US" sz="2400" dirty="0">
                <a:solidFill>
                  <a:schemeClr val="bg1"/>
                </a:solidFill>
              </a:defRPr>
            </a:lvl1pPr>
            <a:lvl2pPr marL="228600" indent="0">
              <a:lnSpc>
                <a:spcPct val="130000"/>
              </a:lnSpc>
              <a:buNone/>
              <a:defRPr lang="en-US" sz="2000" dirty="0">
                <a:solidFill>
                  <a:schemeClr val="bg1"/>
                </a:solidFill>
              </a:defRPr>
            </a:lvl2pPr>
            <a:lvl3pPr marL="457200" indent="0">
              <a:lnSpc>
                <a:spcPct val="130000"/>
              </a:lnSpc>
              <a:buNone/>
              <a:defRPr lang="en-US" sz="1800" dirty="0">
                <a:solidFill>
                  <a:schemeClr val="bg1"/>
                </a:solidFill>
              </a:defRPr>
            </a:lvl3pPr>
            <a:lvl4pPr marL="685800" indent="0">
              <a:lnSpc>
                <a:spcPct val="130000"/>
              </a:lnSpc>
              <a:buNone/>
              <a:defRPr lang="en-US" sz="1600" dirty="0">
                <a:solidFill>
                  <a:schemeClr val="bg1"/>
                </a:solidFill>
              </a:defRPr>
            </a:lvl4pPr>
            <a:lvl5pPr marL="914400" indent="0">
              <a:lnSpc>
                <a:spcPct val="130000"/>
              </a:lnSpc>
              <a:buNone/>
              <a:defRPr lang="en-US" sz="14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D01EFD6-9B00-587B-896E-04546E348CB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6E3DBA5-3A5D-C80F-F079-E97456BEC2F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252C1B-CBF0-4A4D-8F57-7FB9891032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7470B87B-1EC8-FB40-1A35-1CFC24500D8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78ED8-172F-4F2D-A6E6-A5C5E0653480}" type="datetime4">
              <a:rPr lang="en-US" smtClean="0"/>
              <a:pPr/>
              <a:t>June 1, 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527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Content Photo 13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7425CE9-1989-E4AC-20C4-20216538CD6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39868" y="0"/>
            <a:ext cx="7152132" cy="6857999"/>
          </a:xfrm>
          <a:blipFill>
            <a:blip r:embed="rId2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FC80B3-DCFA-D45D-AE8E-A26A743D969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 rot="5400000">
            <a:off x="10469880" y="4892040"/>
            <a:ext cx="2670048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2/6/2025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24D8FCC-5F89-BD9A-1A9F-45F99E8917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 rot="5400000">
            <a:off x="10469880" y="1609344"/>
            <a:ext cx="2670048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r"/>
            <a:r>
              <a:rPr lang="en-US" dirty="0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0387031-1FAB-58C5-4405-B9154D8D4EF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94008" y="3218688"/>
            <a:ext cx="630936" cy="4297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fld id="{CC057153-B650-4DEB-B370-79DDCFDCE93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8" y="2258568"/>
            <a:ext cx="3703320" cy="384048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758952"/>
            <a:ext cx="370332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dirty="0"/>
            </a:lvl1pPr>
          </a:lstStyle>
          <a:p>
            <a:pPr lvl="0">
              <a:lnSpc>
                <a:spcPct val="12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444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Content Photo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8B6547-2A22-DE9B-D76B-8BC9967D2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4050792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82312" y="758952"/>
            <a:ext cx="6382512" cy="533095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FC80B3-DCFA-D45D-AE8E-A26A743D969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 rot="5400000">
            <a:off x="10469880" y="4892040"/>
            <a:ext cx="2670048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2/6/2025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24D8FCC-5F89-BD9A-1A9F-45F99E8917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 rot="5400000">
            <a:off x="10469880" y="1609344"/>
            <a:ext cx="2670048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r>
              <a:rPr lang="en-US" dirty="0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0387031-1FAB-58C5-4405-B9154D8D4EF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94008" y="3218688"/>
            <a:ext cx="630936" cy="4297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ctr"/>
            <a:fld id="{CC057153-B650-4DEB-B370-79DDCFDCE93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DB4AEC6-2EA4-A5BD-A76D-1C38CE894EC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9224" y="813816"/>
            <a:ext cx="2752344" cy="2752344"/>
          </a:xfrm>
          <a:custGeom>
            <a:avLst/>
            <a:gdLst>
              <a:gd name="connsiteX0" fmla="*/ 2679192 w 5358384"/>
              <a:gd name="connsiteY0" fmla="*/ 0 h 5358384"/>
              <a:gd name="connsiteX1" fmla="*/ 5358384 w 5358384"/>
              <a:gd name="connsiteY1" fmla="*/ 2679192 h 5358384"/>
              <a:gd name="connsiteX2" fmla="*/ 2679192 w 5358384"/>
              <a:gd name="connsiteY2" fmla="*/ 5358384 h 5358384"/>
              <a:gd name="connsiteX3" fmla="*/ 0 w 5358384"/>
              <a:gd name="connsiteY3" fmla="*/ 2679192 h 5358384"/>
              <a:gd name="connsiteX4" fmla="*/ 2679192 w 5358384"/>
              <a:gd name="connsiteY4" fmla="*/ 0 h 5358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8384" h="5358384">
                <a:moveTo>
                  <a:pt x="2679192" y="0"/>
                </a:moveTo>
                <a:cubicBezTo>
                  <a:pt x="4158869" y="0"/>
                  <a:pt x="5358384" y="1199515"/>
                  <a:pt x="5358384" y="2679192"/>
                </a:cubicBezTo>
                <a:cubicBezTo>
                  <a:pt x="5358384" y="4158869"/>
                  <a:pt x="4158869" y="5358384"/>
                  <a:pt x="2679192" y="5358384"/>
                </a:cubicBezTo>
                <a:cubicBezTo>
                  <a:pt x="1199515" y="5358384"/>
                  <a:pt x="0" y="4158869"/>
                  <a:pt x="0" y="2679192"/>
                </a:cubicBezTo>
                <a:cubicBezTo>
                  <a:pt x="0" y="1199515"/>
                  <a:pt x="1199515" y="0"/>
                  <a:pt x="2679192" y="0"/>
                </a:cubicBezTo>
                <a:close/>
              </a:path>
            </a:pathLst>
          </a:custGeom>
          <a:blipFill>
            <a:blip r:embed="rId2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91440" tIns="45720" rIns="91440" bIns="45720" rtlCol="0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95928"/>
            <a:ext cx="3127248" cy="2093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en-US" sz="2600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2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2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Oval 14">
            <a:extLst>
              <a:ext uri="{FF2B5EF4-FFF2-40B4-BE49-F238E27FC236}">
                <a16:creationId xmlns:a16="http://schemas.microsoft.com/office/drawing/2014/main" id="{D9699E7E-EA95-258E-EE85-5B6712A5D9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5096" y="1082040"/>
            <a:ext cx="4692243" cy="46922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136" y="2212848"/>
            <a:ext cx="3941064" cy="1426464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ct val="12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251960"/>
            <a:ext cx="3044952" cy="8778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60E5C64-41A3-7E7F-EE42-A3FC02532B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48000 w 12192000"/>
              <a:gd name="connsiteY0" fmla="*/ 1114197 h 6858000"/>
              <a:gd name="connsiteX1" fmla="*/ 733197 w 12192000"/>
              <a:gd name="connsiteY1" fmla="*/ 3429000 h 6858000"/>
              <a:gd name="connsiteX2" fmla="*/ 3048000 w 12192000"/>
              <a:gd name="connsiteY2" fmla="*/ 5743803 h 6858000"/>
              <a:gd name="connsiteX3" fmla="*/ 5362803 w 12192000"/>
              <a:gd name="connsiteY3" fmla="*/ 3429000 h 6858000"/>
              <a:gd name="connsiteX4" fmla="*/ 3048000 w 12192000"/>
              <a:gd name="connsiteY4" fmla="*/ 1114197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3048000" y="1114197"/>
                </a:moveTo>
                <a:cubicBezTo>
                  <a:pt x="1769570" y="1114197"/>
                  <a:pt x="733197" y="2150570"/>
                  <a:pt x="733197" y="3429000"/>
                </a:cubicBezTo>
                <a:cubicBezTo>
                  <a:pt x="733197" y="4707430"/>
                  <a:pt x="1769570" y="5743803"/>
                  <a:pt x="3048000" y="5743803"/>
                </a:cubicBezTo>
                <a:cubicBezTo>
                  <a:pt x="4326430" y="5743803"/>
                  <a:pt x="5362803" y="4707430"/>
                  <a:pt x="5362803" y="3429000"/>
                </a:cubicBezTo>
                <a:cubicBezTo>
                  <a:pt x="5362803" y="2150570"/>
                  <a:pt x="4326430" y="1114197"/>
                  <a:pt x="3048000" y="111419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 cstate="email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57A2E3A-6DE5-8378-A089-49E8A2E29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819275" y="3739896"/>
            <a:ext cx="25908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9FA0CB7-81FD-E5AB-555F-E1C775A24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69880" y="1609344"/>
            <a:ext cx="2670048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r"/>
            <a:r>
              <a:rPr lang="en-US" dirty="0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14A870A-A927-4B80-CF98-DCEAE185B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4008" y="3218688"/>
            <a:ext cx="630936" cy="4297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fld id="{CC057153-B650-4DEB-B370-79DDCFDCE93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479C96-7BEB-F059-03DB-852A6D277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69880" y="4892040"/>
            <a:ext cx="2670048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198E39E0-F096-42B0-9F1A-210D01A1F008}" type="datetime4">
              <a:rPr lang="en-US" smtClean="0"/>
              <a:t>June 1, 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561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9EC672D3-D8F8-3D61-3C4C-5C95F5E26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3197" y="1113411"/>
            <a:ext cx="4629606" cy="462960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38975B-8704-9783-3024-A904B1D27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73055" y="186597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136" y="2286000"/>
            <a:ext cx="3941064" cy="13533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2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251960"/>
            <a:ext cx="3044952" cy="8778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4FC6076-33D1-25E4-ECF0-EBA6547E6F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9048" y="0"/>
            <a:ext cx="6099048" cy="6858000"/>
          </a:xfrm>
          <a:prstGeom prst="rect">
            <a:avLst/>
          </a:prstGeom>
          <a:blipFill>
            <a:blip r:embed="rId2" cstate="email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AC1630BD-E1B7-AF29-7C4B-B85965A099D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 rot="5400000">
            <a:off x="10469880" y="1609344"/>
            <a:ext cx="2670048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r"/>
            <a:r>
              <a:rPr lang="en-US" dirty="0"/>
              <a:t>Sample Footer Text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984E9A52-4A3D-D4E9-EB81-3D3DF57174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494008" y="3218688"/>
            <a:ext cx="630936" cy="4297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fld id="{CC057153-B650-4DEB-B370-79DDCFDCE93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BBD33975-EBFD-2750-DA6E-80E55F7B5DC4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rot="5400000">
            <a:off x="10469880" y="4892040"/>
            <a:ext cx="2670048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980C1F5F-6B70-4E44-A8D8-9F024A0B017D}" type="datetime4">
              <a:rPr lang="en-US" smtClean="0"/>
              <a:t>June 1, 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5750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 (Ma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" y="151598"/>
            <a:ext cx="11924209" cy="52818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" y="776036"/>
            <a:ext cx="11924209" cy="5676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>
              <a:lnSpc>
                <a:spcPct val="130000"/>
              </a:lnSpc>
            </a:pPr>
            <a:r>
              <a:rPr lang="en-US"/>
              <a:t>Click to edit Master text styles</a:t>
            </a:r>
          </a:p>
          <a:p>
            <a:pPr lvl="1">
              <a:lnSpc>
                <a:spcPct val="130000"/>
              </a:lnSpc>
            </a:pPr>
            <a:r>
              <a:rPr lang="en-US"/>
              <a:t>Second level</a:t>
            </a:r>
          </a:p>
          <a:p>
            <a:pPr lvl="2">
              <a:lnSpc>
                <a:spcPct val="130000"/>
              </a:lnSpc>
            </a:pPr>
            <a:r>
              <a:rPr lang="en-US"/>
              <a:t>Third level</a:t>
            </a:r>
          </a:p>
          <a:p>
            <a:pPr lvl="3">
              <a:lnSpc>
                <a:spcPct val="130000"/>
              </a:lnSpc>
            </a:pPr>
            <a:r>
              <a:rPr lang="en-US"/>
              <a:t>Fourth level</a:t>
            </a:r>
          </a:p>
          <a:p>
            <a:pPr lvl="4">
              <a:lnSpc>
                <a:spcPct val="130000"/>
              </a:lnSpc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4982EE-7EF5-2FCA-4FED-13EAB746A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160" y="6492240"/>
            <a:ext cx="36576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0E446A1-A859-B438-0A68-770468ED9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79008" y="6455664"/>
            <a:ext cx="630936" cy="429768"/>
          </a:xfrm>
        </p:spPr>
        <p:txBody>
          <a:bodyPr/>
          <a:lstStyle/>
          <a:p>
            <a:pPr algn="ctr"/>
            <a:fld id="{CC057153-B650-4DEB-B370-79DDCFDCE93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FEF04-4D1E-3014-0055-82DE245039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94192" y="6483096"/>
            <a:ext cx="3657600" cy="365125"/>
          </a:xfrm>
        </p:spPr>
        <p:txBody>
          <a:bodyPr/>
          <a:lstStyle>
            <a:lvl1pPr algn="r">
              <a:defRPr/>
            </a:lvl1pPr>
          </a:lstStyle>
          <a:p>
            <a:fld id="{3968F040-9A2D-487C-9838-D433833E9BE2}" type="datetime4">
              <a:rPr lang="en-US" smtClean="0"/>
              <a:t>June 1, 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073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 (Ma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-1325880"/>
            <a:ext cx="10515600" cy="132588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" y="329450"/>
            <a:ext cx="11924209" cy="619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>
              <a:lnSpc>
                <a:spcPct val="130000"/>
              </a:lnSpc>
            </a:pPr>
            <a:r>
              <a:rPr lang="en-US"/>
              <a:t>Click to edit Master text styles</a:t>
            </a:r>
          </a:p>
          <a:p>
            <a:pPr lvl="1">
              <a:lnSpc>
                <a:spcPct val="130000"/>
              </a:lnSpc>
            </a:pPr>
            <a:r>
              <a:rPr lang="en-US"/>
              <a:t>Second level</a:t>
            </a:r>
          </a:p>
          <a:p>
            <a:pPr lvl="2">
              <a:lnSpc>
                <a:spcPct val="130000"/>
              </a:lnSpc>
            </a:pPr>
            <a:r>
              <a:rPr lang="en-US"/>
              <a:t>Third level</a:t>
            </a:r>
          </a:p>
          <a:p>
            <a:pPr lvl="3">
              <a:lnSpc>
                <a:spcPct val="130000"/>
              </a:lnSpc>
            </a:pPr>
            <a:r>
              <a:rPr lang="en-US"/>
              <a:t>Fourth level</a:t>
            </a:r>
          </a:p>
          <a:p>
            <a:pPr lvl="4">
              <a:lnSpc>
                <a:spcPct val="130000"/>
              </a:lnSpc>
            </a:pPr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160" y="6492240"/>
            <a:ext cx="3657600" cy="36576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80532" y="6455664"/>
            <a:ext cx="630936" cy="429768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97240" y="6492240"/>
            <a:ext cx="3657600" cy="36576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CF743D32-6A3E-4A64-8C79-B02CFF48A7E1}" type="datetime4">
              <a:rPr lang="en-US" smtClean="0"/>
              <a:t>June 1, 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391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F04DE9B-00A7-2020-4385-0B94AAD6A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2312" y="603504"/>
            <a:ext cx="6464808" cy="1307592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0535D10-41EB-053D-2D2E-87120111A06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4050792" cy="6858000"/>
          </a:xfrm>
          <a:prstGeom prst="rect">
            <a:avLst/>
          </a:prstGeom>
          <a:blipFill>
            <a:blip r:embed="rId2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82312" y="2258568"/>
            <a:ext cx="6464808" cy="3995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>
              <a:lnSpc>
                <a:spcPct val="130000"/>
              </a:lnSpc>
            </a:pPr>
            <a:r>
              <a:rPr lang="en-US"/>
              <a:t>Click to edit Master text styles</a:t>
            </a:r>
          </a:p>
          <a:p>
            <a:pPr lvl="1">
              <a:lnSpc>
                <a:spcPct val="130000"/>
              </a:lnSpc>
            </a:pPr>
            <a:r>
              <a:rPr lang="en-US"/>
              <a:t>Second level</a:t>
            </a:r>
          </a:p>
          <a:p>
            <a:pPr lvl="2">
              <a:lnSpc>
                <a:spcPct val="130000"/>
              </a:lnSpc>
            </a:pPr>
            <a:r>
              <a:rPr lang="en-US"/>
              <a:t>Third level</a:t>
            </a:r>
          </a:p>
          <a:p>
            <a:pPr lvl="3">
              <a:lnSpc>
                <a:spcPct val="130000"/>
              </a:lnSpc>
            </a:pPr>
            <a:r>
              <a:rPr lang="en-US"/>
              <a:t>Fourth level</a:t>
            </a:r>
          </a:p>
          <a:p>
            <a:pPr lvl="4">
              <a:lnSpc>
                <a:spcPct val="130000"/>
              </a:lnSpc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24D8FCC-5F89-BD9A-1A9F-45F99E8917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 rot="5400000">
            <a:off x="10469880" y="1609344"/>
            <a:ext cx="2670048" cy="36576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0387031-1FAB-58C5-4405-B9154D8D4EF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94008" y="3218688"/>
            <a:ext cx="630936" cy="429768"/>
          </a:xfrm>
          <a:prstGeom prst="rect">
            <a:avLst/>
          </a:prstGeom>
        </p:spPr>
        <p:txBody>
          <a:bodyPr/>
          <a:lstStyle/>
          <a:p>
            <a:pPr algn="ctr"/>
            <a:fld id="{CC057153-B650-4DEB-B370-79DDCFDCE93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FC80B3-DCFA-D45D-AE8E-A26A743D969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 rot="5400000">
            <a:off x="10469880" y="4892040"/>
            <a:ext cx="2670048" cy="365760"/>
          </a:xfrm>
          <a:prstGeom prst="rect">
            <a:avLst/>
          </a:prstGeom>
        </p:spPr>
        <p:txBody>
          <a:bodyPr/>
          <a:lstStyle/>
          <a:p>
            <a:fld id="{60B1AB68-E524-45F3-BDEF-1171DB6F8FE2}" type="datetime4">
              <a:rPr lang="en-US" smtClean="0"/>
              <a:t>June 1, 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138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FE0D260-A526-F079-44B3-C9B03816F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582" y="758952"/>
            <a:ext cx="384213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7425CE9-1989-E4AC-20C4-20216538CD6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-1" y="0"/>
            <a:ext cx="6835155" cy="6857999"/>
          </a:xfrm>
          <a:prstGeom prst="rect">
            <a:avLst/>
          </a:prstGeom>
          <a:blipFill>
            <a:blip r:embed="rId2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569582" y="2258568"/>
            <a:ext cx="3700397" cy="384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>
              <a:lnSpc>
                <a:spcPct val="130000"/>
              </a:lnSpc>
            </a:pPr>
            <a:r>
              <a:rPr lang="en-US"/>
              <a:t>Click to edit Master text styles</a:t>
            </a:r>
          </a:p>
          <a:p>
            <a:pPr lvl="1">
              <a:lnSpc>
                <a:spcPct val="130000"/>
              </a:lnSpc>
            </a:pPr>
            <a:r>
              <a:rPr lang="en-US"/>
              <a:t>Second level</a:t>
            </a:r>
          </a:p>
          <a:p>
            <a:pPr lvl="2">
              <a:lnSpc>
                <a:spcPct val="130000"/>
              </a:lnSpc>
            </a:pPr>
            <a:r>
              <a:rPr lang="en-US"/>
              <a:t>Third level</a:t>
            </a:r>
          </a:p>
          <a:p>
            <a:pPr lvl="3">
              <a:lnSpc>
                <a:spcPct val="130000"/>
              </a:lnSpc>
            </a:pPr>
            <a:r>
              <a:rPr lang="en-US"/>
              <a:t>Fourth level</a:t>
            </a:r>
          </a:p>
          <a:p>
            <a:pPr lvl="4">
              <a:lnSpc>
                <a:spcPct val="130000"/>
              </a:lnSpc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24D8FCC-5F89-BD9A-1A9F-45F99E8917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 rot="5400000">
            <a:off x="10469880" y="1609344"/>
            <a:ext cx="2670048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pPr algn="r"/>
            <a:r>
              <a:rPr lang="en-US" dirty="0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0387031-1FAB-58C5-4405-B9154D8D4EF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94008" y="3218688"/>
            <a:ext cx="630936" cy="4297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pPr algn="ctr"/>
            <a:fld id="{CC057153-B650-4DEB-B370-79DDCFDCE93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FC80B3-DCFA-D45D-AE8E-A26A743D969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 rot="5400000">
            <a:off x="10469880" y="4892040"/>
            <a:ext cx="2670048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E9032EC0-3635-4E84-9DBA-120CF3291268}" type="datetime4">
              <a:rPr lang="en-US" smtClean="0"/>
              <a:t>June 1, 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798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758952"/>
            <a:ext cx="370497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dirty="0"/>
            </a:lvl1pPr>
          </a:lstStyle>
          <a:p>
            <a:pPr lvl="0">
              <a:lnSpc>
                <a:spcPct val="12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9" y="2258568"/>
            <a:ext cx="3704970" cy="384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>
              <a:lnSpc>
                <a:spcPct val="130000"/>
              </a:lnSpc>
            </a:pPr>
            <a:r>
              <a:rPr lang="en-US"/>
              <a:t>Click to edit Master text styles</a:t>
            </a:r>
          </a:p>
          <a:p>
            <a:pPr lvl="1">
              <a:lnSpc>
                <a:spcPct val="130000"/>
              </a:lnSpc>
            </a:pPr>
            <a:r>
              <a:rPr lang="en-US"/>
              <a:t>Second level</a:t>
            </a:r>
          </a:p>
          <a:p>
            <a:pPr lvl="2">
              <a:lnSpc>
                <a:spcPct val="130000"/>
              </a:lnSpc>
            </a:pPr>
            <a:r>
              <a:rPr lang="en-US"/>
              <a:t>Third level</a:t>
            </a:r>
          </a:p>
          <a:p>
            <a:pPr lvl="3">
              <a:lnSpc>
                <a:spcPct val="130000"/>
              </a:lnSpc>
            </a:pPr>
            <a:r>
              <a:rPr lang="en-US"/>
              <a:t>Fourth level</a:t>
            </a:r>
          </a:p>
          <a:p>
            <a:pPr lvl="4">
              <a:lnSpc>
                <a:spcPct val="130000"/>
              </a:lnSpc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7425CE9-1989-E4AC-20C4-20216538CD6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69897" y="758952"/>
            <a:ext cx="6360104" cy="5330952"/>
          </a:xfrm>
          <a:prstGeom prst="rect">
            <a:avLst/>
          </a:prstGeom>
          <a:blipFill>
            <a:blip r:embed="rId2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24D8FCC-5F89-BD9A-1A9F-45F99E8917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 rot="5400000">
            <a:off x="10469880" y="1609344"/>
            <a:ext cx="2670048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pPr algn="r"/>
            <a:r>
              <a:rPr lang="en-US" dirty="0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0387031-1FAB-58C5-4405-B9154D8D4EF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94008" y="3218688"/>
            <a:ext cx="630936" cy="4297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pPr algn="ctr"/>
            <a:fld id="{CC057153-B650-4DEB-B370-79DDCFDCE93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FC80B3-DCFA-D45D-AE8E-A26A743D969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 rot="5400000">
            <a:off x="10469880" y="4892040"/>
            <a:ext cx="2670048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AE086B11-F8F7-41A1-8100-A1B2A659A8BB}" type="datetime4">
              <a:rPr lang="en-US" smtClean="0"/>
              <a:t>June 1, 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438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11FDDA-B97C-DDC5-8DB1-E60BD2AA1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72A1C0-DA96-EA1E-D5A0-508F879B0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D252C1B-CBF0-4A4D-8F57-7FB989103249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7F18BD-749C-B50F-D44C-F42AA6AAB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1A3DC-DD83-4773-AD6C-D60629042765}" type="datetime4">
              <a:rPr lang="en-US" smtClean="0"/>
              <a:t>June 1, 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196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84B65554-DB7D-CC81-D612-8170BD71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6EA75EC-5FB9-4085-AA9C-B50367B6E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E5B98-AB07-09F6-04F8-C2EB3C12CD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69880" y="1609344"/>
            <a:ext cx="2670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pPr algn="r"/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2D13A-F013-C2CA-B786-0E62D08434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4008" y="3218688"/>
            <a:ext cx="630936" cy="429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/>
                </a:solidFill>
                <a:latin typeface="+mj-lt"/>
              </a:defRPr>
            </a:lvl1pPr>
          </a:lstStyle>
          <a:p>
            <a:pPr algn="ctr"/>
            <a:fld id="{8D252C1B-CBF0-4A4D-8F57-7FB989103249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F681B-72AC-AD9A-C239-A41763E16A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79024" y="4882896"/>
            <a:ext cx="2670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fld id="{05861B11-817A-478B-9F27-B7D56C03E9A1}" type="datetime4">
              <a:rPr lang="en-US" smtClean="0"/>
              <a:t>June 1, 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988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24" r:id="rId4"/>
    <p:sldLayoutId id="2147484025" r:id="rId5"/>
    <p:sldLayoutId id="2147484036" r:id="rId6"/>
    <p:sldLayoutId id="2147484042" r:id="rId7"/>
    <p:sldLayoutId id="2147484043" r:id="rId8"/>
    <p:sldLayoutId id="2147484063" r:id="rId9"/>
    <p:sldLayoutId id="2147484067" r:id="rId10"/>
    <p:sldLayoutId id="2147484068" r:id="rId11"/>
    <p:sldLayoutId id="2147484069" r:id="rId12"/>
  </p:sldLayoutIdLst>
  <p:hf hdr="0"/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lang="en-US" sz="2800" b="1" kern="1200" cap="all" spc="50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lang="en-US" sz="1800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lang="en-US"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07639-133C-611B-1F88-588BF405F7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078CD-E4CB-9500-6BD7-9B17BB4DF8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264" y="2212848"/>
            <a:ext cx="4506685" cy="1426464"/>
          </a:xfrm>
        </p:spPr>
        <p:txBody>
          <a:bodyPr>
            <a:normAutofit/>
          </a:bodyPr>
          <a:lstStyle/>
          <a:p>
            <a:r>
              <a:rPr lang="en-US" sz="3600" dirty="0"/>
              <a:t>Macedonian Call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8CB61-C179-FAF2-AC0C-7A09952C00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1793" y="4056017"/>
            <a:ext cx="3526971" cy="877824"/>
          </a:xfrm>
        </p:spPr>
        <p:txBody>
          <a:bodyPr>
            <a:normAutofit fontScale="70000" lnSpcReduction="20000"/>
          </a:bodyPr>
          <a:lstStyle/>
          <a:p>
            <a:r>
              <a:rPr lang="en-US" sz="2900" b="1" dirty="0">
                <a:latin typeface="+mj-lt"/>
              </a:rPr>
              <a:t>Sam George, PhD</a:t>
            </a:r>
            <a:endParaRPr lang="en-US" b="1" dirty="0">
              <a:latin typeface="+mj-lt"/>
            </a:endParaRPr>
          </a:p>
          <a:p>
            <a:r>
              <a:rPr lang="en-US" sz="2200" b="1" dirty="0"/>
              <a:t>Wheaton College | Lausanne Movement</a:t>
            </a:r>
          </a:p>
        </p:txBody>
      </p:sp>
      <p:pic>
        <p:nvPicPr>
          <p:cNvPr id="9" name="Picture Placeholder 8" descr="Birds flying over a wave">
            <a:extLst>
              <a:ext uri="{FF2B5EF4-FFF2-40B4-BE49-F238E27FC236}">
                <a16:creationId xmlns:a16="http://schemas.microsoft.com/office/drawing/2014/main" id="{C7A888F8-D601-53FD-56FC-1B97448CFCD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305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A264BD-6F88-A1DE-A051-EBA0436C7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C93D8-24E1-4ED9-32AB-2712D6715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all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ade Gothic Next Light"/>
                <a:ea typeface="+mn-ea"/>
                <a:cs typeface="+mn-cs"/>
              </a:rPr>
              <a:t>Sample Footer Text</a:t>
            </a:r>
            <a:endParaRPr kumimoji="0" lang="en-US" sz="700" b="1" i="0" u="none" strike="noStrike" kern="1200" cap="all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ade Gothic Next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77DDE-E6A4-E437-53D0-29FA79EE4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52C1B-CBF0-4A4D-8F57-7FB989103249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ade Gothic Next Cond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ade Gothic Next Cond"/>
              <a:ea typeface="+mn-ea"/>
              <a:cs typeface="+mn-cs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E51E2C-3317-BDA5-BE39-D37A3AFFC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61B11-817A-478B-9F27-B7D56C03E9A1}" type="datetime4">
              <a:rPr kumimoji="0" lang="en-US" sz="700" b="1" i="0" u="none" strike="noStrike" kern="1200" cap="all" spc="30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ade Gothic Next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June 1, 2025</a:t>
            </a:fld>
            <a:endParaRPr kumimoji="0" lang="en-US" sz="700" b="1" i="0" u="none" strike="noStrike" kern="1200" cap="all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ade Gothic Next Light"/>
              <a:ea typeface="+mn-ea"/>
              <a:cs typeface="+mn-cs"/>
            </a:endParaRPr>
          </a:p>
        </p:txBody>
      </p:sp>
      <p:sp>
        <p:nvSpPr>
          <p:cNvPr id="20" name="Title 11">
            <a:extLst>
              <a:ext uri="{FF2B5EF4-FFF2-40B4-BE49-F238E27FC236}">
                <a16:creationId xmlns:a16="http://schemas.microsoft.com/office/drawing/2014/main" id="{31113DC1-F6CE-A1E9-8CB2-FC39F0C5D229}"/>
              </a:ext>
            </a:extLst>
          </p:cNvPr>
          <p:cNvSpPr txBox="1">
            <a:spLocks/>
          </p:cNvSpPr>
          <p:nvPr/>
        </p:nvSpPr>
        <p:spPr>
          <a:xfrm>
            <a:off x="1106737" y="711485"/>
            <a:ext cx="4453456" cy="9040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4000" b="1" kern="1200" cap="all" spc="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5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e Gothic Next Cond"/>
                <a:ea typeface="+mj-ea"/>
                <a:cs typeface="+mj-cs"/>
              </a:rPr>
              <a:t>Lydia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75E9173-8F18-F8F1-5F70-98C6BE7DD20A}"/>
              </a:ext>
            </a:extLst>
          </p:cNvPr>
          <p:cNvSpPr txBox="1">
            <a:spLocks/>
          </p:cNvSpPr>
          <p:nvPr/>
        </p:nvSpPr>
        <p:spPr>
          <a:xfrm>
            <a:off x="906085" y="1754372"/>
            <a:ext cx="5018049" cy="41388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e Gothic Next Light"/>
                <a:ea typeface="+mn-ea"/>
                <a:cs typeface="+mn-cs"/>
              </a:rPr>
              <a:t>From Thyatira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e Gothic Next Light"/>
                <a:ea typeface="+mn-ea"/>
                <a:cs typeface="+mn-cs"/>
              </a:rPr>
              <a:t>Seller of purple goods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e Gothic Next Light"/>
                <a:ea typeface="+mn-ea"/>
                <a:cs typeface="+mn-cs"/>
              </a:rPr>
              <a:t>Worshipper of God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e Gothic Next Light"/>
                <a:ea typeface="+mn-ea"/>
                <a:cs typeface="+mn-cs"/>
              </a:rPr>
              <a:t>Listens to Paul’s preaching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e Gothic Next Light"/>
                <a:ea typeface="+mn-ea"/>
                <a:cs typeface="+mn-cs"/>
              </a:rPr>
              <a:t>Entire household baptized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e Gothic Next Light"/>
                <a:ea typeface="+mn-ea"/>
                <a:cs typeface="+mn-cs"/>
              </a:rPr>
              <a:t>Urges Paul to stay with them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e Gothic Next Light"/>
                <a:ea typeface="+mn-ea"/>
                <a:cs typeface="+mn-cs"/>
              </a:rPr>
              <a:t>First convert in Europe</a:t>
            </a:r>
          </a:p>
        </p:txBody>
      </p:sp>
      <p:pic>
        <p:nvPicPr>
          <p:cNvPr id="9" name="Picture 8" descr="A religious icon of a person holding a book and a cross&#10;&#10;AI-generated content may be incorrect.">
            <a:extLst>
              <a:ext uri="{FF2B5EF4-FFF2-40B4-BE49-F238E27FC236}">
                <a16:creationId xmlns:a16="http://schemas.microsoft.com/office/drawing/2014/main" id="{2E442E9F-99DE-FBB3-DDFD-B6132B5BB3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3341" y="0"/>
            <a:ext cx="48786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70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3">
            <a:extLst>
              <a:ext uri="{FF2B5EF4-FFF2-40B4-BE49-F238E27FC236}">
                <a16:creationId xmlns:a16="http://schemas.microsoft.com/office/drawing/2014/main" id="{17BA1AC8-3048-F1AE-D4A0-1744A521CEE7}"/>
              </a:ext>
            </a:extLst>
          </p:cNvPr>
          <p:cNvSpPr txBox="1">
            <a:spLocks/>
          </p:cNvSpPr>
          <p:nvPr/>
        </p:nvSpPr>
        <p:spPr>
          <a:xfrm>
            <a:off x="6584823" y="564642"/>
            <a:ext cx="52669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4400" b="1" kern="1200" cap="all" spc="5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5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e Gothic Next Cond"/>
                <a:ea typeface="+mj-ea"/>
                <a:cs typeface="+mj-cs"/>
              </a:rPr>
              <a:t>Diaspora Advantages</a:t>
            </a:r>
          </a:p>
        </p:txBody>
      </p:sp>
      <p:sp>
        <p:nvSpPr>
          <p:cNvPr id="7" name="Content Placeholder 14">
            <a:extLst>
              <a:ext uri="{FF2B5EF4-FFF2-40B4-BE49-F238E27FC236}">
                <a16:creationId xmlns:a16="http://schemas.microsoft.com/office/drawing/2014/main" id="{2081967D-6DF6-8567-10D8-5B5B622B34EF}"/>
              </a:ext>
            </a:extLst>
          </p:cNvPr>
          <p:cNvSpPr txBox="1">
            <a:spLocks/>
          </p:cNvSpPr>
          <p:nvPr/>
        </p:nvSpPr>
        <p:spPr>
          <a:xfrm>
            <a:off x="6343650" y="2704338"/>
            <a:ext cx="5749290" cy="384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e Gothic Next Light"/>
                <a:ea typeface="+mn-ea"/>
                <a:cs typeface="+mn-cs"/>
              </a:rPr>
              <a:t>A Jew born and raised in a foreign land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e Gothic Next Light"/>
                <a:ea typeface="+mn-ea"/>
                <a:cs typeface="+mn-cs"/>
              </a:rPr>
              <a:t>Good learning, exposure &amp; competency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e Gothic Next Light"/>
                <a:ea typeface="+mn-ea"/>
                <a:cs typeface="+mn-cs"/>
              </a:rPr>
              <a:t>Roman Citizen, widely travelled, multilingual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e Gothic Next Light"/>
                <a:ea typeface="+mn-ea"/>
                <a:cs typeface="+mn-cs"/>
              </a:rPr>
              <a:t>Leadership in diverse contexts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e Gothic Next Light"/>
                <a:ea typeface="+mn-ea"/>
                <a:cs typeface="+mn-cs"/>
              </a:rPr>
              <a:t>Preached and planted churches all over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e Gothic Next Light"/>
                <a:ea typeface="+mn-ea"/>
                <a:cs typeface="+mn-cs"/>
              </a:rPr>
              <a:t>Wrote many NT letters in Greek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e Gothic Next Light"/>
              <a:ea typeface="+mn-ea"/>
              <a:cs typeface="+mn-cs"/>
            </a:endParaRPr>
          </a:p>
        </p:txBody>
      </p:sp>
      <p:pic>
        <p:nvPicPr>
          <p:cNvPr id="4" name="Picture 3" descr="A painting of a person holding a book&#10;&#10;AI-generated content may be incorrect.">
            <a:extLst>
              <a:ext uri="{FF2B5EF4-FFF2-40B4-BE49-F238E27FC236}">
                <a16:creationId xmlns:a16="http://schemas.microsoft.com/office/drawing/2014/main" id="{D2910299-C9A3-8779-DA3C-8978DC3D1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071007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90590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20F23-1809-2CC4-1A94-F826616D2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Some </a:t>
            </a:r>
            <a:br>
              <a:rPr lang="en-US" sz="2800" dirty="0"/>
            </a:br>
            <a:r>
              <a:rPr lang="en-US" sz="2800" dirty="0"/>
              <a:t>Life </a:t>
            </a:r>
            <a:br>
              <a:rPr lang="en-US" sz="2800" dirty="0"/>
            </a:br>
            <a:r>
              <a:rPr lang="en-US" sz="2800" dirty="0"/>
              <a:t>Lessons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AD71A6-1036-A099-9BDF-27C11F75648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dirty="0"/>
              <a:t>Stay eager to share the Gospel with anyone, anywhere and anytime</a:t>
            </a:r>
          </a:p>
          <a:p>
            <a:r>
              <a:rPr lang="en-US" sz="2400" b="1" dirty="0"/>
              <a:t>Closed doors are not the end of the story</a:t>
            </a:r>
          </a:p>
          <a:p>
            <a:r>
              <a:rPr lang="en-US" sz="2400" b="1" dirty="0"/>
              <a:t>God redirects our paths to open doors</a:t>
            </a:r>
          </a:p>
          <a:p>
            <a:r>
              <a:rPr lang="en-US" sz="2400" b="1" dirty="0"/>
              <a:t>Only in Troas do we receive a Macedonian call (not in </a:t>
            </a:r>
            <a:r>
              <a:rPr lang="en-US" sz="2400" b="1" dirty="0" err="1"/>
              <a:t>Antiochs</a:t>
            </a:r>
            <a:r>
              <a:rPr lang="en-US" sz="2400" b="1" dirty="0"/>
              <a:t>-Syrian/</a:t>
            </a:r>
            <a:r>
              <a:rPr lang="en-US" sz="2400" b="1" dirty="0" err="1"/>
              <a:t>Psidian</a:t>
            </a:r>
            <a:r>
              <a:rPr lang="en-US" sz="2400" b="1" dirty="0"/>
              <a:t>)</a:t>
            </a:r>
            <a:endParaRPr lang="en-US" b="1" dirty="0"/>
          </a:p>
          <a:p>
            <a:r>
              <a:rPr lang="en-US" sz="2400" b="1" dirty="0"/>
              <a:t>“They” to “We” of mission (16:10)</a:t>
            </a:r>
          </a:p>
          <a:p>
            <a:r>
              <a:rPr lang="en-US" sz="2400" b="1" dirty="0"/>
              <a:t>Transcontinental border crossing (a new season in life and ministry)</a:t>
            </a:r>
          </a:p>
          <a:p>
            <a:r>
              <a:rPr lang="en-US" sz="2400" b="1" dirty="0"/>
              <a:t>Going to Ephesus later from the West</a:t>
            </a:r>
          </a:p>
        </p:txBody>
      </p:sp>
      <p:pic>
        <p:nvPicPr>
          <p:cNvPr id="10" name="Picture 9" descr="A hand holding a compass&#10;&#10;AI-generated content may be incorrect.">
            <a:extLst>
              <a:ext uri="{FF2B5EF4-FFF2-40B4-BE49-F238E27FC236}">
                <a16:creationId xmlns:a16="http://schemas.microsoft.com/office/drawing/2014/main" id="{A35A48E5-3B2D-8889-ACFA-4926EBA95C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224" y="786384"/>
            <a:ext cx="2795016" cy="2795016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59984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2F8EAF-D9DE-9FD3-ED83-7032E7D7F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A6679F-0290-515C-BB0F-947C10AC81E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72786" y="1792224"/>
            <a:ext cx="5306070" cy="352958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Paul’s second missionary journey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Dynamic redirection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Entering new arenas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Expanding kingdom impact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Joining in the mission of God</a:t>
            </a:r>
          </a:p>
        </p:txBody>
      </p:sp>
    </p:spTree>
    <p:extLst>
      <p:ext uri="{BB962C8B-B14F-4D97-AF65-F5344CB8AC3E}">
        <p14:creationId xmlns:p14="http://schemas.microsoft.com/office/powerpoint/2010/main" val="2651058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map of the world&#10;&#10;AI-generated content may be incorrect.">
            <a:extLst>
              <a:ext uri="{FF2B5EF4-FFF2-40B4-BE49-F238E27FC236}">
                <a16:creationId xmlns:a16="http://schemas.microsoft.com/office/drawing/2014/main" id="{6954F9BD-E5CB-929D-5B54-1A16636BB4C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0" cy="68214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21E15C-F38C-4628-BA7C-A408CD265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1840" y="215561"/>
            <a:ext cx="2488319" cy="847855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Acts 16:6-15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B12DD-92B5-4723-B224-C664E6BAE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262" y="1340856"/>
            <a:ext cx="11711474" cy="4994629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 algn="l">
              <a:buNone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And they 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system-ui"/>
              </a:rPr>
              <a:t>went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 through the </a:t>
            </a:r>
            <a:r>
              <a:rPr lang="en-US" sz="2400" b="0" i="0" dirty="0">
                <a:solidFill>
                  <a:srgbClr val="00B050"/>
                </a:solidFill>
                <a:effectLst/>
                <a:latin typeface="system-ui"/>
              </a:rPr>
              <a:t>region of Phrygia and Galatia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, having been forbidden by the Holy Spirit to speak the word in </a:t>
            </a:r>
            <a:r>
              <a:rPr lang="en-US" sz="2400" b="0" i="0" dirty="0">
                <a:solidFill>
                  <a:srgbClr val="00B050"/>
                </a:solidFill>
                <a:effectLst/>
                <a:latin typeface="system-ui"/>
              </a:rPr>
              <a:t>Asia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. And when they had come up to </a:t>
            </a:r>
            <a:r>
              <a:rPr lang="en-US" sz="2400" b="0" i="0" dirty="0" err="1">
                <a:solidFill>
                  <a:srgbClr val="00B050"/>
                </a:solidFill>
                <a:effectLst/>
                <a:latin typeface="system-ui"/>
              </a:rPr>
              <a:t>Mysia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, they attempted to 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system-ui"/>
              </a:rPr>
              <a:t>go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 into </a:t>
            </a:r>
            <a:r>
              <a:rPr lang="en-US" sz="2400" b="0" i="0" dirty="0">
                <a:solidFill>
                  <a:srgbClr val="00B050"/>
                </a:solidFill>
                <a:effectLst/>
                <a:latin typeface="system-ui"/>
              </a:rPr>
              <a:t>Bithynia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, but the Spirit of Jesus did not allow them. So, 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system-ui"/>
              </a:rPr>
              <a:t>passing by </a:t>
            </a:r>
            <a:r>
              <a:rPr lang="en-US" sz="2400" b="0" i="0" dirty="0" err="1">
                <a:solidFill>
                  <a:srgbClr val="00B050"/>
                </a:solidFill>
                <a:effectLst/>
                <a:latin typeface="system-ui"/>
              </a:rPr>
              <a:t>Mysia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, they went down to </a:t>
            </a:r>
            <a:r>
              <a:rPr lang="en-US" sz="2400" b="0" i="0" dirty="0">
                <a:solidFill>
                  <a:srgbClr val="00B050"/>
                </a:solidFill>
                <a:effectLst/>
                <a:latin typeface="system-ui"/>
              </a:rPr>
              <a:t>Troas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. And a vision appeared to Paul in the night: a man of </a:t>
            </a:r>
            <a:r>
              <a:rPr lang="en-US" sz="2400" b="0" i="0" dirty="0">
                <a:solidFill>
                  <a:srgbClr val="00B050"/>
                </a:solidFill>
                <a:effectLst/>
                <a:latin typeface="system-ui"/>
              </a:rPr>
              <a:t>Macedonia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 was standing </a:t>
            </a:r>
            <a:r>
              <a:rPr lang="en-US" sz="2400" b="0" i="0" dirty="0">
                <a:solidFill>
                  <a:srgbClr val="00B050"/>
                </a:solidFill>
                <a:effectLst/>
                <a:latin typeface="system-ui"/>
              </a:rPr>
              <a:t>there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, urging him and saying, “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system-ui"/>
              </a:rPr>
              <a:t>Come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 over to Macedonia and help us.” And when Paul had seen the vision, immediately we sought to 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system-ui"/>
              </a:rPr>
              <a:t>go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 on into </a:t>
            </a:r>
            <a:r>
              <a:rPr lang="en-US" sz="2400" b="0" i="0" dirty="0">
                <a:solidFill>
                  <a:srgbClr val="00B050"/>
                </a:solidFill>
                <a:effectLst/>
                <a:latin typeface="system-ui"/>
              </a:rPr>
              <a:t>Macedonia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, concluding that God had 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system-ui"/>
              </a:rPr>
              <a:t>called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 us to preach the gospel to them.</a:t>
            </a:r>
            <a:endParaRPr lang="en-US" sz="2400" b="1" i="0" dirty="0">
              <a:solidFill>
                <a:srgbClr val="000000"/>
              </a:solidFill>
              <a:effectLst/>
              <a:latin typeface="system-ui"/>
            </a:endParaRPr>
          </a:p>
          <a:p>
            <a:pPr marL="0" indent="0" algn="l">
              <a:buNone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So, setting sail from </a:t>
            </a:r>
            <a:r>
              <a:rPr lang="en-US" sz="2400" b="0" i="0" dirty="0">
                <a:solidFill>
                  <a:srgbClr val="00B050"/>
                </a:solidFill>
                <a:effectLst/>
                <a:latin typeface="system-ui"/>
              </a:rPr>
              <a:t>Troas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, we made a 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system-ui"/>
              </a:rPr>
              <a:t>direct voyage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to </a:t>
            </a:r>
            <a:r>
              <a:rPr lang="en-US" sz="2400" b="0" i="0" dirty="0">
                <a:solidFill>
                  <a:srgbClr val="00B050"/>
                </a:solidFill>
                <a:effectLst/>
                <a:latin typeface="system-ui"/>
              </a:rPr>
              <a:t>Samothrace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, and the following day to </a:t>
            </a:r>
            <a:r>
              <a:rPr lang="en-US" sz="2400" b="0" i="0" dirty="0">
                <a:solidFill>
                  <a:srgbClr val="00B050"/>
                </a:solidFill>
                <a:effectLst/>
                <a:latin typeface="system-ui"/>
              </a:rPr>
              <a:t>Neapolis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,</a:t>
            </a:r>
            <a:r>
              <a:rPr lang="en-US" sz="2400" b="1" i="0" baseline="3000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and from </a:t>
            </a:r>
            <a:r>
              <a:rPr lang="en-US" sz="2400" b="0" i="0" dirty="0">
                <a:solidFill>
                  <a:srgbClr val="00B050"/>
                </a:solidFill>
                <a:effectLst/>
                <a:latin typeface="system-ui"/>
              </a:rPr>
              <a:t>there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 to </a:t>
            </a:r>
            <a:r>
              <a:rPr lang="en-US" sz="2400" b="0" i="0" dirty="0">
                <a:solidFill>
                  <a:srgbClr val="00B050"/>
                </a:solidFill>
                <a:effectLst/>
                <a:latin typeface="system-ui"/>
              </a:rPr>
              <a:t>Philippi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, which is a </a:t>
            </a:r>
            <a:r>
              <a:rPr lang="en-US" sz="2400" b="0" i="0" dirty="0">
                <a:solidFill>
                  <a:srgbClr val="00B050"/>
                </a:solidFill>
                <a:effectLst/>
                <a:latin typeface="system-ui"/>
              </a:rPr>
              <a:t>leading city of the</a:t>
            </a:r>
            <a:r>
              <a:rPr lang="en-US" sz="2400" baseline="30000" dirty="0">
                <a:solidFill>
                  <a:srgbClr val="00B050"/>
                </a:solidFill>
                <a:latin typeface="system-ui"/>
              </a:rPr>
              <a:t> </a:t>
            </a:r>
            <a:r>
              <a:rPr lang="en-US" sz="2400" b="0" i="0" dirty="0">
                <a:solidFill>
                  <a:srgbClr val="00B050"/>
                </a:solidFill>
                <a:effectLst/>
                <a:latin typeface="system-ui"/>
              </a:rPr>
              <a:t>district of Macedonia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 and a </a:t>
            </a:r>
            <a:r>
              <a:rPr lang="en-US" sz="2400" b="0" i="0" dirty="0">
                <a:solidFill>
                  <a:srgbClr val="00B050"/>
                </a:solidFill>
                <a:effectLst/>
                <a:latin typeface="system-ui"/>
              </a:rPr>
              <a:t>Roman colony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. We remained in this city some days.</a:t>
            </a:r>
            <a:r>
              <a:rPr lang="en-US" sz="2400" b="1" i="0" baseline="3000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And on the Sabbath day we 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system-ui"/>
              </a:rPr>
              <a:t>went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 outside the gate to the riverside, where we supposed there was a </a:t>
            </a:r>
            <a:r>
              <a:rPr lang="en-US" sz="2400" b="0" i="0" dirty="0">
                <a:solidFill>
                  <a:srgbClr val="00B050"/>
                </a:solidFill>
                <a:effectLst/>
                <a:latin typeface="system-ui"/>
              </a:rPr>
              <a:t>place of prayer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, and we sat down and spoke to the women who had come together.</a:t>
            </a:r>
            <a:r>
              <a:rPr lang="en-US" sz="2400" b="1" i="0" baseline="3000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One who heard us was a woman named Lydia, from the </a:t>
            </a:r>
            <a:r>
              <a:rPr lang="en-US" sz="2400" b="0" i="0" dirty="0">
                <a:solidFill>
                  <a:srgbClr val="00B050"/>
                </a:solidFill>
                <a:effectLst/>
                <a:latin typeface="system-ui"/>
              </a:rPr>
              <a:t>city of Thyatira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, a seller of purple goods, who was a worshiper of God. The Lord opened her heart to pay attention to what was said by Paul.</a:t>
            </a:r>
            <a:r>
              <a:rPr lang="en-US" sz="2400" b="1" i="0" baseline="3000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And after she was baptized, and her household as well, she urged us, saying, “If you have judged me to be faithful to the Lord, 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system-ui"/>
              </a:rPr>
              <a:t>come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 to 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system-ui"/>
              </a:rPr>
              <a:t>my house and stay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.” And she prevailed upon us.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BA4EC840-DEA3-438D-BFAB-0822246C9292}"/>
              </a:ext>
            </a:extLst>
          </p:cNvPr>
          <p:cNvSpPr txBox="1">
            <a:spLocks/>
          </p:cNvSpPr>
          <p:nvPr/>
        </p:nvSpPr>
        <p:spPr bwMode="grayWhite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b="1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495E168-DA5E-4888-8D8A-92B118324C14}" type="slidenum"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ade Gothic Next Ligh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ade Gothic Next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02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ainting of a person holding a book&#10;&#10;AI-generated content may be incorrect.">
            <a:extLst>
              <a:ext uri="{FF2B5EF4-FFF2-40B4-BE49-F238E27FC236}">
                <a16:creationId xmlns:a16="http://schemas.microsoft.com/office/drawing/2014/main" id="{8D4020B4-EA18-254E-1D03-2EDEE739FC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6894" y="48126"/>
            <a:ext cx="5018049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96163-866A-029B-ADE0-283ECDA67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all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ade Gothic Next Light"/>
                <a:ea typeface="+mn-ea"/>
                <a:cs typeface="+mn-cs"/>
              </a:rPr>
              <a:t>Sample Footer Text</a:t>
            </a:r>
            <a:endParaRPr kumimoji="0" lang="en-US" sz="700" b="1" i="0" u="none" strike="noStrike" kern="1200" cap="all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ade Gothic Next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D6940-0416-745E-9A90-D7E80C23A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52C1B-CBF0-4A4D-8F57-7FB989103249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ade Gothic Next Cond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ade Gothic Next Cond"/>
              <a:ea typeface="+mn-ea"/>
              <a:cs typeface="+mn-cs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EED342-0A28-3822-7EA3-7F024BBB6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61B11-817A-478B-9F27-B7D56C03E9A1}" type="datetime4">
              <a:rPr kumimoji="0" lang="en-US" sz="700" b="1" i="0" u="none" strike="noStrike" kern="1200" cap="all" spc="30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ade Gothic Next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June 1, 2025</a:t>
            </a:fld>
            <a:endParaRPr kumimoji="0" lang="en-US" sz="700" b="1" i="0" u="none" strike="noStrike" kern="1200" cap="all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ade Gothic Next Light"/>
              <a:ea typeface="+mn-ea"/>
              <a:cs typeface="+mn-cs"/>
            </a:endParaRPr>
          </a:p>
        </p:txBody>
      </p:sp>
      <p:sp>
        <p:nvSpPr>
          <p:cNvPr id="20" name="Title 11">
            <a:extLst>
              <a:ext uri="{FF2B5EF4-FFF2-40B4-BE49-F238E27FC236}">
                <a16:creationId xmlns:a16="http://schemas.microsoft.com/office/drawing/2014/main" id="{A3994050-270E-2872-DA9E-AEB778B641AE}"/>
              </a:ext>
            </a:extLst>
          </p:cNvPr>
          <p:cNvSpPr txBox="1">
            <a:spLocks/>
          </p:cNvSpPr>
          <p:nvPr/>
        </p:nvSpPr>
        <p:spPr>
          <a:xfrm>
            <a:off x="1164332" y="773643"/>
            <a:ext cx="4518011" cy="10185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4000" b="1" kern="1200" cap="all" spc="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5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e Gothic Next Cond"/>
                <a:ea typeface="+mj-ea"/>
                <a:cs typeface="+mj-cs"/>
              </a:rPr>
              <a:t>Author Luke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E7C0097-6A85-ECA1-84D7-A8DC7B7AD6A3}"/>
              </a:ext>
            </a:extLst>
          </p:cNvPr>
          <p:cNvSpPr txBox="1">
            <a:spLocks/>
          </p:cNvSpPr>
          <p:nvPr/>
        </p:nvSpPr>
        <p:spPr>
          <a:xfrm>
            <a:off x="930578" y="2048256"/>
            <a:ext cx="5018049" cy="3200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e Gothic Next Light"/>
                <a:ea typeface="+mn-ea"/>
                <a:cs typeface="+mn-cs"/>
              </a:rPr>
              <a:t>Physician turned missionary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e Gothic Next Light"/>
                <a:ea typeface="+mn-ea"/>
                <a:cs typeface="+mn-cs"/>
              </a:rPr>
              <a:t>Wrote Luke and Acts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e Gothic Next Light"/>
                <a:ea typeface="+mn-ea"/>
                <a:cs typeface="+mn-cs"/>
              </a:rPr>
              <a:t>Historian of Early Christianity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e Gothic Next Light"/>
                <a:ea typeface="+mn-ea"/>
                <a:cs typeface="+mn-cs"/>
              </a:rPr>
              <a:t>Travel companion of Paul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e Gothic Next Light"/>
                <a:ea typeface="+mn-ea"/>
                <a:cs typeface="+mn-cs"/>
              </a:rPr>
              <a:t>Only non-Jewish author in the NT</a:t>
            </a:r>
          </a:p>
        </p:txBody>
      </p:sp>
    </p:spTree>
    <p:extLst>
      <p:ext uri="{BB962C8B-B14F-4D97-AF65-F5344CB8AC3E}">
        <p14:creationId xmlns:p14="http://schemas.microsoft.com/office/powerpoint/2010/main" val="215383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tanding around a map&#10;&#10;AI-generated content may be incorrect.">
            <a:extLst>
              <a:ext uri="{FF2B5EF4-FFF2-40B4-BE49-F238E27FC236}">
                <a16:creationId xmlns:a16="http://schemas.microsoft.com/office/drawing/2014/main" id="{6A64DCEC-C00C-86F9-13EF-4A5778104B1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9866" y="0"/>
            <a:ext cx="715213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A144A5-0283-F980-85F3-EE51746FC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264" y="244982"/>
            <a:ext cx="3703320" cy="784098"/>
          </a:xfrm>
        </p:spPr>
        <p:txBody>
          <a:bodyPr/>
          <a:lstStyle/>
          <a:p>
            <a:pPr algn="ctr"/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85359-5FD3-D5C8-1467-F7082543AA4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981" y="1573619"/>
            <a:ext cx="4967887" cy="516742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Acts of the Holy Spirit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Growth and Spread of Christianity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Promise of the Holy Spirit (Acts 1:8)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Pentecost &amp; Birth of the Church (2)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Persecution (8) &amp; Paul’s Conversion (9)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Cornelius family saved (10)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First Christians (11)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First missionary journey (13)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Jerusalem Council (15)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Second Missionary Journey (16-18)</a:t>
            </a:r>
          </a:p>
        </p:txBody>
      </p:sp>
    </p:spTree>
    <p:extLst>
      <p:ext uri="{BB962C8B-B14F-4D97-AF65-F5344CB8AC3E}">
        <p14:creationId xmlns:p14="http://schemas.microsoft.com/office/powerpoint/2010/main" val="331345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D2A7F-AB8F-5503-B71B-964A08103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all" spc="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e Gothic Next Light"/>
                <a:ea typeface="+mn-ea"/>
                <a:cs typeface="+mn-cs"/>
              </a:rPr>
              <a:t>ADD A FOOTER</a:t>
            </a:r>
            <a:endParaRPr kumimoji="0" lang="ru-RU" sz="700" b="1" i="0" u="none" strike="noStrike" kern="1200" cap="all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A416B-CF33-4A22-58E1-141EB4384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95E168-DA5E-4888-8D8A-92B118324C14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1AE5DA-9CE5-6299-6185-F2E210F045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8826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3D6E711-24BE-0472-07F4-9446B75ABA83}"/>
              </a:ext>
            </a:extLst>
          </p:cNvPr>
          <p:cNvSpPr txBox="1">
            <a:spLocks/>
          </p:cNvSpPr>
          <p:nvPr/>
        </p:nvSpPr>
        <p:spPr>
          <a:xfrm>
            <a:off x="2431673" y="6047641"/>
            <a:ext cx="7328654" cy="74153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e Gothic Next Cond"/>
                <a:ea typeface="+mj-ea"/>
                <a:cs typeface="+mj-cs"/>
              </a:rPr>
              <a:t>Nations of the First Pentecost (Acts 2:9-11)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e Gothic Next Cond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7341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59E5AB-A03D-4725-A9A6-E0F351CFE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2587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095C33-F42B-463A-B584-A87ACC000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651" y="4644642"/>
            <a:ext cx="4986670" cy="182744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6000" b="1" spc="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New Face of Christianity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B397CB4-2218-47FF-9B41-B04DB9072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6280" y="4258726"/>
            <a:ext cx="6875720" cy="2599274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285778" indent="-285778"/>
            <a:r>
              <a:rPr lang="en-US" sz="2400" b="1" dirty="0">
                <a:solidFill>
                  <a:srgbClr val="0070C0"/>
                </a:solidFill>
              </a:rPr>
              <a:t>Christians in every country of the world</a:t>
            </a:r>
          </a:p>
          <a:p>
            <a:pPr marL="285778" indent="-285778"/>
            <a:r>
              <a:rPr lang="en-US" sz="2400" b="1" dirty="0">
                <a:solidFill>
                  <a:srgbClr val="0070C0"/>
                </a:solidFill>
              </a:rPr>
              <a:t>The Gospel has reached the Ends of the Earth</a:t>
            </a:r>
          </a:p>
          <a:p>
            <a:pPr marL="285778" indent="-285778"/>
            <a:r>
              <a:rPr lang="en-US" sz="2400" b="1" dirty="0">
                <a:solidFill>
                  <a:srgbClr val="0070C0"/>
                </a:solidFill>
              </a:rPr>
              <a:t>A radical Shift in the cultural and demographic composition of the global church</a:t>
            </a:r>
          </a:p>
          <a:p>
            <a:pPr marL="285778" indent="-285778"/>
            <a:r>
              <a:rPr lang="en-US" sz="2400" b="1" dirty="0">
                <a:solidFill>
                  <a:srgbClr val="0070C0"/>
                </a:solidFill>
              </a:rPr>
              <a:t>Mission is from everywhere to everywhere</a:t>
            </a:r>
          </a:p>
        </p:txBody>
      </p:sp>
    </p:spTree>
    <p:extLst>
      <p:ext uri="{BB962C8B-B14F-4D97-AF65-F5344CB8AC3E}">
        <p14:creationId xmlns:p14="http://schemas.microsoft.com/office/powerpoint/2010/main" val="212557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255C6-1E2E-E4BD-2E9F-B3321C22A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630" y="603504"/>
            <a:ext cx="6480810" cy="959482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Apostle Paul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C04E6-B771-F1FA-85F4-B7984DE55A8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40630" y="2258568"/>
            <a:ext cx="6480810" cy="3995928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Born in Tarsus of Cilicia as Saul (~AD 10)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Part of the Jewish Diaspora and a Roman citizen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Zealous Pharisee who Persecuted Christians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Dramatic encounter with Jesus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Apostle to Gentiles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Imprisoned and executed in Rome (AD 62)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Changed the trajectory of Christianity</a:t>
            </a:r>
            <a:endParaRPr lang="en-US" sz="2400" b="1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A painting of a person holding a book&#10;&#10;AI-generated content may be incorrect.">
            <a:extLst>
              <a:ext uri="{FF2B5EF4-FFF2-40B4-BE49-F238E27FC236}">
                <a16:creationId xmlns:a16="http://schemas.microsoft.com/office/drawing/2014/main" id="{979AABF4-6167-BDA8-22C6-4799D83564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4950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2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2C651AC-A350-33C7-0A74-F9260F2D94C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658960" y="658900"/>
            <a:chExt cx="10688103" cy="6199100"/>
          </a:xfrm>
        </p:grpSpPr>
        <p:pic>
          <p:nvPicPr>
            <p:cNvPr id="1028" name="Picture 4" descr="Map: Paul's Second Missionary Journey (AD 49-52 AD) ">
              <a:extLst>
                <a:ext uri="{FF2B5EF4-FFF2-40B4-BE49-F238E27FC236}">
                  <a16:creationId xmlns:a16="http://schemas.microsoft.com/office/drawing/2014/main" id="{57FA5C52-9D76-0238-A5BB-467DFB7E4E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658960" y="658900"/>
              <a:ext cx="10688103" cy="6199100"/>
            </a:xfrm>
            <a:prstGeom prst="rect">
              <a:avLst/>
            </a:prstGeom>
            <a:solidFill>
              <a:srgbClr val="FFFFFF"/>
            </a:solidFill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7788104-F445-1782-6176-9E459CAC0583}"/>
                </a:ext>
              </a:extLst>
            </p:cNvPr>
            <p:cNvSpPr/>
            <p:nvPr/>
          </p:nvSpPr>
          <p:spPr>
            <a:xfrm>
              <a:off x="842211" y="6364705"/>
              <a:ext cx="5253789" cy="385011"/>
            </a:xfrm>
            <a:prstGeom prst="rect">
              <a:avLst/>
            </a:prstGeom>
            <a:solidFill>
              <a:srgbClr val="B0DDF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ade Gothic Next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641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97574-4CBA-AABD-0D79-8CF16BFCEA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992" y="1131449"/>
            <a:ext cx="3941064" cy="685319"/>
          </a:xfrm>
        </p:spPr>
        <p:txBody>
          <a:bodyPr anchor="b">
            <a:normAutofit/>
          </a:bodyPr>
          <a:lstStyle/>
          <a:p>
            <a:r>
              <a:rPr lang="en-US" dirty="0"/>
              <a:t>The CALL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AF7D6A8-4378-7FDF-EB39-1AF4EB9179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3188" y="2432065"/>
            <a:ext cx="4112671" cy="2952068"/>
          </a:xfrm>
        </p:spPr>
        <p:txBody>
          <a:bodyPr>
            <a:normAutofit/>
          </a:bodyPr>
          <a:lstStyle/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Forbidden by the Holy Spirit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Prevented from going North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Went westward to Troas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Paul’s Vision &amp; Call to help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Invitation to Europe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8BFBBA-A6B4-D36B-A74D-A5D3FD68B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4555" y="0"/>
            <a:ext cx="5277445" cy="6858000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7AD0EA-B826-A352-65A5-A93DA0D976B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494008" y="3218688"/>
            <a:ext cx="630936" cy="429768"/>
          </a:xfr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C057153-B650-4DEB-B370-79DDCFDCE934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ade Gothic Next Cond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ade Gothic Next C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04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ortal">
  <a:themeElements>
    <a:clrScheme name="Portal">
      <a:dk1>
        <a:sysClr val="windowText" lastClr="000000"/>
      </a:dk1>
      <a:lt1>
        <a:sysClr val="window" lastClr="FFFFFF"/>
      </a:lt1>
      <a:dk2>
        <a:srgbClr val="051618"/>
      </a:dk2>
      <a:lt2>
        <a:srgbClr val="EEEEE7"/>
      </a:lt2>
      <a:accent1>
        <a:srgbClr val="2E744E"/>
      </a:accent1>
      <a:accent2>
        <a:srgbClr val="64924A"/>
      </a:accent2>
      <a:accent3>
        <a:srgbClr val="A9A747"/>
      </a:accent3>
      <a:accent4>
        <a:srgbClr val="20758C"/>
      </a:accent4>
      <a:accent5>
        <a:srgbClr val="23958F"/>
      </a:accent5>
      <a:accent6>
        <a:srgbClr val="E48754"/>
      </a:accent6>
      <a:hlink>
        <a:srgbClr val="64924A"/>
      </a:hlink>
      <a:folHlink>
        <a:srgbClr val="23958F"/>
      </a:folHlink>
    </a:clrScheme>
    <a:fontScheme name="Portal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rtal_win32_DN_V3" id="{E9FDF70A-E247-4F49-9C0E-6AD845C43691}" vid="{BF28B221-EE61-4668-B95F-EFA93621CE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3416</TotalTime>
  <Words>968</Words>
  <Application>Microsoft Office PowerPoint</Application>
  <PresentationFormat>Widescreen</PresentationFormat>
  <Paragraphs>91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Aharoni</vt:lpstr>
      <vt:lpstr>Aptos</vt:lpstr>
      <vt:lpstr>Arial</vt:lpstr>
      <vt:lpstr>Calibri</vt:lpstr>
      <vt:lpstr>Roboto</vt:lpstr>
      <vt:lpstr>system-ui</vt:lpstr>
      <vt:lpstr>Trade Gothic Next Cond</vt:lpstr>
      <vt:lpstr>Trade Gothic Next Light</vt:lpstr>
      <vt:lpstr>Portal</vt:lpstr>
      <vt:lpstr>Macedonian Call</vt:lpstr>
      <vt:lpstr>Acts 16:6-15</vt:lpstr>
      <vt:lpstr>PowerPoint Presentation</vt:lpstr>
      <vt:lpstr>Background</vt:lpstr>
      <vt:lpstr>PowerPoint Presentation</vt:lpstr>
      <vt:lpstr>New Face of Christianity</vt:lpstr>
      <vt:lpstr>Apostle Paul</vt:lpstr>
      <vt:lpstr>PowerPoint Presentation</vt:lpstr>
      <vt:lpstr>The CALL</vt:lpstr>
      <vt:lpstr>PowerPoint Presentation</vt:lpstr>
      <vt:lpstr>PowerPoint Presentation</vt:lpstr>
      <vt:lpstr>Some  Life  Lessons</vt:lpstr>
      <vt:lpstr>Conclusion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Lyle</dc:creator>
  <cp:lastModifiedBy>Matt Lyle</cp:lastModifiedBy>
  <cp:revision>68</cp:revision>
  <dcterms:created xsi:type="dcterms:W3CDTF">2023-12-16T03:51:26Z</dcterms:created>
  <dcterms:modified xsi:type="dcterms:W3CDTF">2025-06-01T14:22:11Z</dcterms:modified>
</cp:coreProperties>
</file>