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94" r:id="rId2"/>
    <p:sldMasterId id="2147483906" r:id="rId3"/>
    <p:sldMasterId id="2147483918" r:id="rId4"/>
  </p:sldMasterIdLst>
  <p:sldIdLst>
    <p:sldId id="257" r:id="rId5"/>
    <p:sldId id="256" r:id="rId6"/>
    <p:sldId id="258" r:id="rId7"/>
    <p:sldId id="259" r:id="rId8"/>
    <p:sldId id="260" r:id="rId9"/>
    <p:sldId id="261" r:id="rId10"/>
    <p:sldId id="262" r:id="rId11"/>
    <p:sldId id="263" r:id="rId12"/>
    <p:sldId id="264" r:id="rId13"/>
    <p:sldId id="265" r:id="rId14"/>
    <p:sldId id="266" r:id="rId15"/>
    <p:sldId id="269" r:id="rId16"/>
    <p:sldId id="270" r:id="rId17"/>
    <p:sldId id="267" r:id="rId18"/>
    <p:sldId id="271" r:id="rId19"/>
    <p:sldId id="272" r:id="rId20"/>
    <p:sldId id="273" r:id="rId21"/>
    <p:sldId id="268" r:id="rId22"/>
    <p:sldId id="274" r:id="rId23"/>
    <p:sldId id="275" r:id="rId24"/>
    <p:sldId id="277" r:id="rId25"/>
    <p:sldId id="276" r:id="rId26"/>
    <p:sldId id="3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0D2A4-3036-48FC-B1A0-687D6F6B396F}" v="1" dt="2025-02-09T10:19:0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p:cViewPr>
        <p:scale>
          <a:sx n="33" d="100"/>
          <a:sy n="33" d="100"/>
        </p:scale>
        <p:origin x="1786" y="9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280D2A4-3036-48FC-B1A0-687D6F6B396F}"/>
    <pc:docChg chg="undo redo custSel addSld delSld modSld">
      <pc:chgData name="Matt Lyle" userId="a96e7d453dd11193" providerId="LiveId" clId="{3280D2A4-3036-48FC-B1A0-687D6F6B396F}" dt="2025-02-09T10:22:34.095" v="374" actId="47"/>
      <pc:docMkLst>
        <pc:docMk/>
      </pc:docMkLst>
      <pc:sldChg chg="addSp delSp modSp add del mod delAnim">
        <pc:chgData name="Matt Lyle" userId="a96e7d453dd11193" providerId="LiveId" clId="{3280D2A4-3036-48FC-B1A0-687D6F6B396F}" dt="2025-02-09T10:22:34.095" v="374" actId="47"/>
        <pc:sldMkLst>
          <pc:docMk/>
          <pc:sldMk cId="1264038568" sldId="391"/>
        </pc:sldMkLst>
        <pc:spChg chg="add del">
          <ac:chgData name="Matt Lyle" userId="a96e7d453dd11193" providerId="LiveId" clId="{3280D2A4-3036-48FC-B1A0-687D6F6B396F}" dt="2025-02-09T10:18:43.874" v="37" actId="22"/>
          <ac:spMkLst>
            <pc:docMk/>
            <pc:sldMk cId="1264038568" sldId="391"/>
            <ac:spMk id="3" creationId="{C05B19D6-ED78-0209-617C-7717D7CF4ADE}"/>
          </ac:spMkLst>
        </pc:spChg>
        <pc:spChg chg="mod">
          <ac:chgData name="Matt Lyle" userId="a96e7d453dd11193" providerId="LiveId" clId="{3280D2A4-3036-48FC-B1A0-687D6F6B396F}" dt="2025-02-09T10:21:33.632" v="373" actId="207"/>
          <ac:spMkLst>
            <pc:docMk/>
            <pc:sldMk cId="1264038568" sldId="391"/>
            <ac:spMk id="5" creationId="{FFAF4A25-CDFB-CE53-DF27-D87D3F90F229}"/>
          </ac:spMkLst>
        </pc:spChg>
        <pc:picChg chg="del">
          <ac:chgData name="Matt Lyle" userId="a96e7d453dd11193" providerId="LiveId" clId="{3280D2A4-3036-48FC-B1A0-687D6F6B396F}" dt="2025-02-09T10:18:42.182" v="35" actId="478"/>
          <ac:picMkLst>
            <pc:docMk/>
            <pc:sldMk cId="1264038568" sldId="391"/>
            <ac:picMk id="4" creationId="{8B08A83B-AC81-EEBD-C419-3C6FBACEC837}"/>
          </ac:picMkLst>
        </pc:picChg>
        <pc:picChg chg="add mod ord">
          <ac:chgData name="Matt Lyle" userId="a96e7d453dd11193" providerId="LiveId" clId="{3280D2A4-3036-48FC-B1A0-687D6F6B396F}" dt="2025-02-09T10:20:04.253" v="59" actId="14100"/>
          <ac:picMkLst>
            <pc:docMk/>
            <pc:sldMk cId="1264038568" sldId="391"/>
            <ac:picMk id="7" creationId="{298745B2-E1C1-5DD3-F68E-4A68247E0FA9}"/>
          </ac:picMkLst>
        </pc:picChg>
      </pc:sldChg>
      <pc:sldChg chg="addSp delSp modSp add del mod setBg delAnim">
        <pc:chgData name="Matt Lyle" userId="a96e7d453dd11193" providerId="LiveId" clId="{3280D2A4-3036-48FC-B1A0-687D6F6B396F}" dt="2025-02-09T10:18:03.169" v="33" actId="47"/>
        <pc:sldMkLst>
          <pc:docMk/>
          <pc:sldMk cId="3314664810" sldId="391"/>
        </pc:sldMkLst>
        <pc:spChg chg="mod ord">
          <ac:chgData name="Matt Lyle" userId="a96e7d453dd11193" providerId="LiveId" clId="{3280D2A4-3036-48FC-B1A0-687D6F6B396F}" dt="2025-02-09T10:17:23.052" v="30" actId="1076"/>
          <ac:spMkLst>
            <pc:docMk/>
            <pc:sldMk cId="3314664810" sldId="391"/>
            <ac:spMk id="5" creationId="{4A809291-040E-F7EB-B467-5231FC64AC80}"/>
          </ac:spMkLst>
        </pc:spChg>
        <pc:spChg chg="add">
          <ac:chgData name="Matt Lyle" userId="a96e7d453dd11193" providerId="LiveId" clId="{3280D2A4-3036-48FC-B1A0-687D6F6B396F}" dt="2025-02-09T10:16:19.188" v="5" actId="26606"/>
          <ac:spMkLst>
            <pc:docMk/>
            <pc:sldMk cId="3314664810" sldId="391"/>
            <ac:spMk id="10" creationId="{0671A8AE-40A1-4631-A6B8-581AFF065482}"/>
          </ac:spMkLst>
        </pc:spChg>
        <pc:spChg chg="add">
          <ac:chgData name="Matt Lyle" userId="a96e7d453dd11193" providerId="LiveId" clId="{3280D2A4-3036-48FC-B1A0-687D6F6B396F}" dt="2025-02-09T10:16:19.188" v="5" actId="26606"/>
          <ac:spMkLst>
            <pc:docMk/>
            <pc:sldMk cId="3314664810" sldId="391"/>
            <ac:spMk id="12" creationId="{AB58EF07-17C2-48CF-ABB0-EEF1F17CB8F0}"/>
          </ac:spMkLst>
        </pc:spChg>
        <pc:spChg chg="add">
          <ac:chgData name="Matt Lyle" userId="a96e7d453dd11193" providerId="LiveId" clId="{3280D2A4-3036-48FC-B1A0-687D6F6B396F}" dt="2025-02-09T10:16:19.188" v="5" actId="26606"/>
          <ac:spMkLst>
            <pc:docMk/>
            <pc:sldMk cId="3314664810" sldId="391"/>
            <ac:spMk id="14" creationId="{AF2F604E-43BE-4DC3-B983-E071523364F8}"/>
          </ac:spMkLst>
        </pc:spChg>
        <pc:spChg chg="add">
          <ac:chgData name="Matt Lyle" userId="a96e7d453dd11193" providerId="LiveId" clId="{3280D2A4-3036-48FC-B1A0-687D6F6B396F}" dt="2025-02-09T10:16:19.188" v="5" actId="26606"/>
          <ac:spMkLst>
            <pc:docMk/>
            <pc:sldMk cId="3314664810" sldId="391"/>
            <ac:spMk id="16" creationId="{08C9B587-E65E-4B52-B37C-ABEBB6E87928}"/>
          </ac:spMkLst>
        </pc:spChg>
        <pc:picChg chg="add mod">
          <ac:chgData name="Matt Lyle" userId="a96e7d453dd11193" providerId="LiveId" clId="{3280D2A4-3036-48FC-B1A0-687D6F6B396F}" dt="2025-02-09T10:17:30.312" v="32" actId="14100"/>
          <ac:picMkLst>
            <pc:docMk/>
            <pc:sldMk cId="3314664810" sldId="391"/>
            <ac:picMk id="3" creationId="{2F9B2303-6D62-675A-71E6-F7951D423165}"/>
          </ac:picMkLst>
        </pc:picChg>
        <pc:picChg chg="del">
          <ac:chgData name="Matt Lyle" userId="a96e7d453dd11193" providerId="LiveId" clId="{3280D2A4-3036-48FC-B1A0-687D6F6B396F}" dt="2025-02-09T10:16:05.026" v="1" actId="478"/>
          <ac:picMkLst>
            <pc:docMk/>
            <pc:sldMk cId="3314664810" sldId="391"/>
            <ac:picMk id="4" creationId="{679314B4-1642-0719-4040-0DB41ADAAC5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6065-2DFB-22C2-D156-6D611F91C2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8410F36-214E-380D-5C59-08AA2DA67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36C88D8-6240-9510-F1A5-67099B13709F}"/>
              </a:ext>
            </a:extLst>
          </p:cNvPr>
          <p:cNvSpPr>
            <a:spLocks noGrp="1"/>
          </p:cNvSpPr>
          <p:nvPr>
            <p:ph type="dt" sz="half" idx="10"/>
          </p:nvPr>
        </p:nvSpPr>
        <p:spPr/>
        <p:txBody>
          <a:bodyPr/>
          <a:lstStyle/>
          <a:p>
            <a:fld id="{83284890-85D2-4D7B-8EF5-15A9C1DB8F42}" type="datetimeFigureOut">
              <a:rPr lang="en-US" smtClean="0"/>
              <a:t>2/9/2025</a:t>
            </a:fld>
            <a:endParaRPr lang="en-US"/>
          </a:p>
        </p:txBody>
      </p:sp>
      <p:sp>
        <p:nvSpPr>
          <p:cNvPr id="5" name="Footer Placeholder 4">
            <a:extLst>
              <a:ext uri="{FF2B5EF4-FFF2-40B4-BE49-F238E27FC236}">
                <a16:creationId xmlns:a16="http://schemas.microsoft.com/office/drawing/2014/main" id="{18A57676-E072-AE70-3019-D954FE612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EAE11-A6DE-FFA1-2D1F-6F9DD29AC15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368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E66F-EBD8-B9D9-4255-F30E81BE13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749863-F0AE-FBDC-1E5B-25860AD8A7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96A88F-E16F-CE13-8C8F-AD0EA15F073D}"/>
              </a:ext>
            </a:extLst>
          </p:cNvPr>
          <p:cNvSpPr>
            <a:spLocks noGrp="1"/>
          </p:cNvSpPr>
          <p:nvPr>
            <p:ph type="dt" sz="half" idx="10"/>
          </p:nvPr>
        </p:nvSpPr>
        <p:spPr/>
        <p:txBody>
          <a:bodyPr/>
          <a:lstStyle/>
          <a:p>
            <a:fld id="{82F5661D-6934-4B32-B92C-470368BF1EC6}" type="datetimeFigureOut">
              <a:rPr lang="en-US" smtClean="0"/>
              <a:t>2/9/2025</a:t>
            </a:fld>
            <a:endParaRPr lang="en-US"/>
          </a:p>
        </p:txBody>
      </p:sp>
      <p:sp>
        <p:nvSpPr>
          <p:cNvPr id="5" name="Footer Placeholder 4">
            <a:extLst>
              <a:ext uri="{FF2B5EF4-FFF2-40B4-BE49-F238E27FC236}">
                <a16:creationId xmlns:a16="http://schemas.microsoft.com/office/drawing/2014/main" id="{3A9CAF00-630F-0D2C-891E-CF094CA77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59214-3E14-EACB-47B9-CBF9B864ECF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2211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3183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8331" cy="1077229"/>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a:xfrm>
            <a:off x="2773599" y="2052116"/>
            <a:ext cx="7796540" cy="3997828"/>
          </a:xfrm>
          <a:prstGeom prst="rect">
            <a:avLst/>
          </a:prstGeo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8" name="Rectangle 7"/>
          <p:cNvSpPr/>
          <p:nvPr userDrawn="1"/>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9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GB"/>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59840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42AC9-557D-D9C4-C5ED-B1685BB5D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6C9FAD-31C9-07DF-88A4-D90333E4B8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E1C81-8000-4349-37A9-22E8474BC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2/9/2025</a:t>
            </a:fld>
            <a:endParaRPr lang="en-US" dirty="0"/>
          </a:p>
        </p:txBody>
      </p:sp>
      <p:sp>
        <p:nvSpPr>
          <p:cNvPr id="5" name="Footer Placeholder 4">
            <a:extLst>
              <a:ext uri="{FF2B5EF4-FFF2-40B4-BE49-F238E27FC236}">
                <a16:creationId xmlns:a16="http://schemas.microsoft.com/office/drawing/2014/main" id="{EE17BEC1-7DED-6F8B-5598-5C14465CC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E9EAEF-8DF8-BA37-6FBC-666A5154F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626077"/>
      </p:ext>
    </p:extLst>
  </p:cSld>
  <p:clrMap bg1="lt1" tx1="dk1" bg2="lt2" tx2="dk2" accent1="accent1" accent2="accent2" accent3="accent3" accent4="accent4" accent5="accent5" accent6="accent6" hlink="hlink" folHlink="folHlink"/>
  <p:sldLayoutIdLst>
    <p:sldLayoutId id="2147483853" r:id="rId1"/>
    <p:sldLayoutId id="214748385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664C608-40B1-4030-A28D-5B74BC98ADCE}" type="datetimeFigureOut">
              <a:rPr lang="en-US" smtClean="0"/>
              <a:t>2/9/2025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616789"/>
      </p:ext>
    </p:extLst>
  </p:cSld>
  <p:clrMap bg1="lt1" tx1="dk1" bg2="lt2" tx2="dk2" accent1="accent1" accent2="accent2" accent3="accent3" accent4="accent4" accent5="accent5" accent6="accent6" hlink="hlink" folHlink="folHlink"/>
  <p:sldLayoutIdLst>
    <p:sldLayoutId id="2147483896" r:id="rId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504323"/>
      </p:ext>
    </p:extLst>
  </p:cSld>
  <p:clrMap bg1="dk1" tx1="lt1" bg2="dk2" tx2="lt2" accent1="accent1" accent2="accent2" accent3="accent3" accent4="accent4" accent5="accent5" accent6="accent6" hlink="hlink" folHlink="folHlink"/>
  <p:sldLayoutIdLst>
    <p:sldLayoutId id="2147483908" r:id="rId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664C608-40B1-4030-A28D-5B74BC98ADCE}" type="datetimeFigureOut">
              <a:rPr lang="en-US" smtClean="0"/>
              <a:t>2/9/2025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6780154"/>
      </p:ext>
    </p:extLst>
  </p:cSld>
  <p:clrMap bg1="lt1" tx1="dk1" bg2="lt2" tx2="dk2" accent1="accent1" accent2="accent2" accent3="accent3" accent4="accent4" accent5="accent5" accent6="accent6" hlink="hlink" folHlink="folHlink"/>
  <p:sldLayoutIdLst>
    <p:sldLayoutId id="2147483920" r:id="rId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ainbow over a landscape&#10;&#10;AI-generated content may be incorrect.">
            <a:extLst>
              <a:ext uri="{FF2B5EF4-FFF2-40B4-BE49-F238E27FC236}">
                <a16:creationId xmlns:a16="http://schemas.microsoft.com/office/drawing/2014/main" id="{8FF5AEAE-358A-B53C-CC7E-AC0EDBAA8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82" y="330542"/>
            <a:ext cx="11016734" cy="6196913"/>
          </a:xfrm>
          <a:prstGeom prst="rect">
            <a:avLst/>
          </a:prstGeom>
        </p:spPr>
      </p:pic>
    </p:spTree>
    <p:extLst>
      <p:ext uri="{BB962C8B-B14F-4D97-AF65-F5344CB8AC3E}">
        <p14:creationId xmlns:p14="http://schemas.microsoft.com/office/powerpoint/2010/main" val="298373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25FF-5C0D-8013-975B-87D4DACAB633}"/>
              </a:ext>
            </a:extLst>
          </p:cNvPr>
          <p:cNvSpPr>
            <a:spLocks noGrp="1"/>
          </p:cNvSpPr>
          <p:nvPr>
            <p:ph type="title"/>
          </p:nvPr>
        </p:nvSpPr>
        <p:spPr>
          <a:xfrm>
            <a:off x="2290533" y="652500"/>
            <a:ext cx="7958331" cy="1077229"/>
          </a:xfrm>
        </p:spPr>
        <p:txBody>
          <a:bodyPr/>
          <a:lstStyle/>
          <a:p>
            <a:pPr algn="ctr"/>
            <a:r>
              <a:rPr lang="en-US" dirty="0"/>
              <a:t>ESAU &amp; JACOB – Unidentical Twins</a:t>
            </a:r>
          </a:p>
        </p:txBody>
      </p:sp>
      <p:sp>
        <p:nvSpPr>
          <p:cNvPr id="3" name="Content Placeholder 2">
            <a:extLst>
              <a:ext uri="{FF2B5EF4-FFF2-40B4-BE49-F238E27FC236}">
                <a16:creationId xmlns:a16="http://schemas.microsoft.com/office/drawing/2014/main" id="{764D2F20-F95A-1F78-3313-03D6951AD20E}"/>
              </a:ext>
            </a:extLst>
          </p:cNvPr>
          <p:cNvSpPr>
            <a:spLocks noGrp="1"/>
          </p:cNvSpPr>
          <p:nvPr>
            <p:ph idx="1"/>
          </p:nvPr>
        </p:nvSpPr>
        <p:spPr>
          <a:xfrm>
            <a:off x="1239015" y="1430086"/>
            <a:ext cx="9713970" cy="3997828"/>
          </a:xfrm>
        </p:spPr>
        <p:txBody>
          <a:bodyPr>
            <a:noAutofit/>
          </a:bodyPr>
          <a:lstStyle/>
          <a:p>
            <a:r>
              <a:rPr lang="en-US" sz="3200" dirty="0"/>
              <a:t>Esau despised his birthright (Genesis 25:29-34, esp. 34) and married Canaanite women who made life bitter for Isaac and Rebekah (Genesis 26:34-35).</a:t>
            </a:r>
          </a:p>
          <a:p>
            <a:r>
              <a:rPr lang="en-US" sz="3200" dirty="0">
                <a:effectLst/>
                <a:ea typeface="Calibri" panose="020F0502020204030204" pitchFamily="34" charset="0"/>
                <a:cs typeface="Times New Roman" panose="02020603050405020304" pitchFamily="18" charset="0"/>
              </a:rPr>
              <a:t>God shows himself to Jacob and promises to bless the world through his offspring (Genesis 28:13-15).</a:t>
            </a:r>
            <a:endParaRPr lang="en-US" sz="3200" dirty="0"/>
          </a:p>
        </p:txBody>
      </p:sp>
      <p:pic>
        <p:nvPicPr>
          <p:cNvPr id="8194" name="Picture 2" descr="Jacob and Esau and the Inheritance | Children's Bible Lessons">
            <a:extLst>
              <a:ext uri="{FF2B5EF4-FFF2-40B4-BE49-F238E27FC236}">
                <a16:creationId xmlns:a16="http://schemas.microsoft.com/office/drawing/2014/main" id="{8EA61531-1BA6-943B-B7A4-79EE48A48D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7272" y="5427914"/>
            <a:ext cx="2697456" cy="134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2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A1EFB-D2C3-7FEF-2FBE-651D43537D6F}"/>
              </a:ext>
            </a:extLst>
          </p:cNvPr>
          <p:cNvSpPr>
            <a:spLocks noGrp="1"/>
          </p:cNvSpPr>
          <p:nvPr>
            <p:ph idx="1"/>
          </p:nvPr>
        </p:nvSpPr>
        <p:spPr>
          <a:xfrm>
            <a:off x="573559" y="1260389"/>
            <a:ext cx="11044881" cy="5868044"/>
          </a:xfrm>
        </p:spPr>
        <p:txBody>
          <a:bodyPr>
            <a:normAutofit/>
          </a:bodyPr>
          <a:lstStyle/>
          <a:p>
            <a:pPr marL="0" indent="0" algn="just">
              <a:buNone/>
            </a:pPr>
            <a:r>
              <a:rPr lang="en-SG" sz="3300" b="1" i="0" baseline="30000" dirty="0">
                <a:solidFill>
                  <a:srgbClr val="000000"/>
                </a:solidFill>
                <a:effectLst/>
                <a:latin typeface="system-ui"/>
              </a:rPr>
              <a:t>1</a:t>
            </a:r>
            <a:r>
              <a:rPr lang="en-SG" sz="3300" b="0" i="0" dirty="0">
                <a:solidFill>
                  <a:srgbClr val="000000"/>
                </a:solidFill>
                <a:effectLst/>
                <a:latin typeface="system-ui"/>
              </a:rPr>
              <a:t> Jacob lived in the land of his father's </a:t>
            </a:r>
            <a:r>
              <a:rPr lang="en-SG" sz="3300" b="0" i="0" dirty="0" err="1">
                <a:solidFill>
                  <a:srgbClr val="000000"/>
                </a:solidFill>
                <a:effectLst/>
                <a:latin typeface="system-ui"/>
              </a:rPr>
              <a:t>sojournings</a:t>
            </a:r>
            <a:r>
              <a:rPr lang="en-SG" sz="3300" b="0" i="0" dirty="0">
                <a:solidFill>
                  <a:srgbClr val="000000"/>
                </a:solidFill>
                <a:effectLst/>
                <a:latin typeface="system-ui"/>
              </a:rPr>
              <a:t>, in the land of Canaan.</a:t>
            </a:r>
          </a:p>
          <a:p>
            <a:pPr marL="0" indent="0" algn="just">
              <a:buNone/>
            </a:pPr>
            <a:r>
              <a:rPr lang="en-SG" sz="3300" b="1" i="0" baseline="30000" dirty="0">
                <a:solidFill>
                  <a:srgbClr val="000000"/>
                </a:solidFill>
                <a:effectLst/>
                <a:latin typeface="system-ui"/>
              </a:rPr>
              <a:t>2 </a:t>
            </a:r>
            <a:r>
              <a:rPr lang="en-SG" sz="3300" b="0" i="0" dirty="0">
                <a:solidFill>
                  <a:srgbClr val="000000"/>
                </a:solidFill>
                <a:effectLst/>
                <a:latin typeface="system-ui"/>
              </a:rPr>
              <a:t>These are the generations of Jacob.</a:t>
            </a:r>
          </a:p>
          <a:p>
            <a:pPr marL="0" indent="0" algn="just">
              <a:buNone/>
            </a:pPr>
            <a:r>
              <a:rPr lang="en-SG" sz="3300" b="0" i="0" dirty="0">
                <a:solidFill>
                  <a:srgbClr val="000000"/>
                </a:solidFill>
                <a:effectLst/>
                <a:latin typeface="system-ui"/>
              </a:rPr>
              <a:t>Joseph, being seventeen years old, was pasturing the flock with his brothers. He was a boy with the sons of Bilhah and </a:t>
            </a:r>
            <a:r>
              <a:rPr lang="en-SG" sz="3300" b="0" i="0" dirty="0" err="1">
                <a:solidFill>
                  <a:srgbClr val="000000"/>
                </a:solidFill>
                <a:effectLst/>
                <a:latin typeface="system-ui"/>
              </a:rPr>
              <a:t>Zilpah</a:t>
            </a:r>
            <a:r>
              <a:rPr lang="en-SG" sz="3300" b="0" i="0" dirty="0">
                <a:solidFill>
                  <a:srgbClr val="000000"/>
                </a:solidFill>
                <a:effectLst/>
                <a:latin typeface="system-ui"/>
              </a:rPr>
              <a:t>, his father's wives. And Joseph brought a bad report of them to their father. </a:t>
            </a:r>
            <a:r>
              <a:rPr lang="en-SG" sz="3300" b="1" i="0" baseline="30000" dirty="0">
                <a:solidFill>
                  <a:srgbClr val="000000"/>
                </a:solidFill>
                <a:effectLst/>
                <a:latin typeface="system-ui"/>
              </a:rPr>
              <a:t>3 </a:t>
            </a:r>
            <a:r>
              <a:rPr lang="en-SG" sz="3300" b="0" i="0" dirty="0">
                <a:solidFill>
                  <a:srgbClr val="000000"/>
                </a:solidFill>
                <a:effectLst/>
                <a:latin typeface="system-ui"/>
              </a:rPr>
              <a:t>Now Israel loved Joseph more than any other of his sons, because he was the son of his old age. And he made him a robe of many colours. </a:t>
            </a:r>
            <a:r>
              <a:rPr lang="en-SG" sz="3300" b="1" i="0" baseline="30000" dirty="0">
                <a:solidFill>
                  <a:srgbClr val="000000"/>
                </a:solidFill>
                <a:effectLst/>
                <a:latin typeface="system-ui"/>
              </a:rPr>
              <a:t>4 </a:t>
            </a:r>
            <a:r>
              <a:rPr lang="en-SG" sz="3300" b="0" i="0" dirty="0">
                <a:solidFill>
                  <a:srgbClr val="000000"/>
                </a:solidFill>
                <a:effectLst/>
                <a:latin typeface="system-ui"/>
              </a:rPr>
              <a:t>But when his brothers saw that their father loved him more than all his brothers, they hated him and could not speak peacefully to him.</a:t>
            </a:r>
          </a:p>
          <a:p>
            <a:pPr marL="0" indent="0">
              <a:buNone/>
            </a:pPr>
            <a:endParaRPr lang="en-US" dirty="0"/>
          </a:p>
        </p:txBody>
      </p:sp>
      <p:sp>
        <p:nvSpPr>
          <p:cNvPr id="4" name="TextBox 3">
            <a:extLst>
              <a:ext uri="{FF2B5EF4-FFF2-40B4-BE49-F238E27FC236}">
                <a16:creationId xmlns:a16="http://schemas.microsoft.com/office/drawing/2014/main" id="{0B702303-CED4-A430-BFF7-1A46393F0087}"/>
              </a:ext>
            </a:extLst>
          </p:cNvPr>
          <p:cNvSpPr txBox="1"/>
          <p:nvPr/>
        </p:nvSpPr>
        <p:spPr>
          <a:xfrm>
            <a:off x="2345723" y="284205"/>
            <a:ext cx="7500551" cy="646331"/>
          </a:xfrm>
          <a:prstGeom prst="rect">
            <a:avLst/>
          </a:prstGeom>
          <a:noFill/>
        </p:spPr>
        <p:txBody>
          <a:bodyPr wrap="square" rtlCol="0">
            <a:spAutoFit/>
          </a:bodyPr>
          <a:lstStyle/>
          <a:p>
            <a:pPr algn="ctr"/>
            <a:r>
              <a:rPr lang="en-US" sz="3600" b="1" dirty="0"/>
              <a:t>1. Joseph the </a:t>
            </a:r>
            <a:r>
              <a:rPr lang="en-US" sz="3600" b="1" dirty="0" err="1"/>
              <a:t>Favourite</a:t>
            </a:r>
            <a:r>
              <a:rPr lang="en-US" sz="3600" b="1" dirty="0"/>
              <a:t>.</a:t>
            </a:r>
          </a:p>
        </p:txBody>
      </p:sp>
    </p:spTree>
    <p:extLst>
      <p:ext uri="{BB962C8B-B14F-4D97-AF65-F5344CB8AC3E}">
        <p14:creationId xmlns:p14="http://schemas.microsoft.com/office/powerpoint/2010/main" val="42549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2A3C9D-AE92-1005-069A-DB6955C042F0}"/>
              </a:ext>
            </a:extLst>
          </p:cNvPr>
          <p:cNvSpPr>
            <a:spLocks noChangeArrowheads="1"/>
          </p:cNvSpPr>
          <p:nvPr/>
        </p:nvSpPr>
        <p:spPr bwMode="auto">
          <a:xfrm>
            <a:off x="462869" y="216242"/>
            <a:ext cx="266981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1" descr="1 Chronicles 1:28-54 Abram to Jacob">
            <a:extLst>
              <a:ext uri="{FF2B5EF4-FFF2-40B4-BE49-F238E27FC236}">
                <a16:creationId xmlns:a16="http://schemas.microsoft.com/office/drawing/2014/main" id="{20B6F6BC-1AE1-C8C1-D514-95CAFACEA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70" y="216243"/>
            <a:ext cx="11266260" cy="64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1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D4749EE-1F35-8C2E-76AE-827A94031CBD}"/>
              </a:ext>
            </a:extLst>
          </p:cNvPr>
          <p:cNvSpPr>
            <a:spLocks noChangeArrowheads="1"/>
          </p:cNvSpPr>
          <p:nvPr/>
        </p:nvSpPr>
        <p:spPr bwMode="auto">
          <a:xfrm>
            <a:off x="2113005" y="-35949"/>
            <a:ext cx="18332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2" descr="Jacob – Speaking of Polygamy…">
            <a:extLst>
              <a:ext uri="{FF2B5EF4-FFF2-40B4-BE49-F238E27FC236}">
                <a16:creationId xmlns:a16="http://schemas.microsoft.com/office/drawing/2014/main" id="{2BA90739-A6C2-DEB6-E601-943BB3299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004" y="-35948"/>
            <a:ext cx="8612661" cy="689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3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9EEAE-149E-C740-E8E1-50AFF3D69D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F23FF-553D-5482-88F6-2AB48AA03DB3}"/>
              </a:ext>
            </a:extLst>
          </p:cNvPr>
          <p:cNvSpPr>
            <a:spLocks noGrp="1"/>
          </p:cNvSpPr>
          <p:nvPr>
            <p:ph idx="1"/>
          </p:nvPr>
        </p:nvSpPr>
        <p:spPr>
          <a:xfrm>
            <a:off x="154457" y="1544594"/>
            <a:ext cx="11883081" cy="7203990"/>
          </a:xfrm>
        </p:spPr>
        <p:txBody>
          <a:bodyPr>
            <a:normAutofit/>
          </a:bodyPr>
          <a:lstStyle/>
          <a:p>
            <a:pPr marL="0" indent="0" algn="just">
              <a:buNone/>
            </a:pPr>
            <a:r>
              <a:rPr lang="en-SG" sz="3500" b="1" i="0" baseline="30000" dirty="0">
                <a:solidFill>
                  <a:srgbClr val="000000"/>
                </a:solidFill>
                <a:effectLst/>
                <a:latin typeface="system-ui"/>
              </a:rPr>
              <a:t>5 </a:t>
            </a:r>
            <a:r>
              <a:rPr lang="en-SG" sz="3500" b="0" i="0" dirty="0">
                <a:solidFill>
                  <a:srgbClr val="000000"/>
                </a:solidFill>
                <a:effectLst/>
                <a:latin typeface="system-ui"/>
              </a:rPr>
              <a:t>Now Joseph had a dream, and when he told it to his brothers they hated him even more. </a:t>
            </a:r>
            <a:r>
              <a:rPr lang="en-SG" sz="3500" b="1" i="0" baseline="30000" dirty="0">
                <a:solidFill>
                  <a:srgbClr val="000000"/>
                </a:solidFill>
                <a:effectLst/>
                <a:latin typeface="system-ui"/>
              </a:rPr>
              <a:t>6 </a:t>
            </a:r>
            <a:r>
              <a:rPr lang="en-SG" sz="3500" b="0" i="0" dirty="0">
                <a:solidFill>
                  <a:srgbClr val="000000"/>
                </a:solidFill>
                <a:effectLst/>
                <a:latin typeface="system-ui"/>
              </a:rPr>
              <a:t>He said to them, “Hear this dream that I have dreamed: </a:t>
            </a:r>
            <a:r>
              <a:rPr lang="en-SG" sz="3500" b="1" i="0" baseline="30000" dirty="0">
                <a:solidFill>
                  <a:srgbClr val="000000"/>
                </a:solidFill>
                <a:effectLst/>
                <a:latin typeface="system-ui"/>
              </a:rPr>
              <a:t>7 </a:t>
            </a:r>
            <a:r>
              <a:rPr lang="en-SG" sz="3500" b="0" i="0" dirty="0">
                <a:solidFill>
                  <a:srgbClr val="000000"/>
                </a:solidFill>
                <a:effectLst/>
                <a:latin typeface="system-ui"/>
              </a:rPr>
              <a:t>Behold, we were binding sheaves in the field, and behold, my sheaf arose and stood upright. And behold, your sheaves gathered around it and bowed down to my sheaf.” </a:t>
            </a:r>
            <a:r>
              <a:rPr lang="en-SG" sz="3500" b="1" i="0" baseline="30000" dirty="0">
                <a:solidFill>
                  <a:srgbClr val="000000"/>
                </a:solidFill>
                <a:effectLst/>
                <a:latin typeface="system-ui"/>
              </a:rPr>
              <a:t>8 </a:t>
            </a:r>
            <a:r>
              <a:rPr lang="en-SG" sz="3500" b="0" i="0" dirty="0">
                <a:solidFill>
                  <a:srgbClr val="000000"/>
                </a:solidFill>
                <a:effectLst/>
                <a:latin typeface="system-ui"/>
              </a:rPr>
              <a:t>His brothers said to him, “Are you indeed to reign over us? Or are you indeed to rule over us?” So they hated him even more for his dreams and for his words.</a:t>
            </a:r>
          </a:p>
          <a:p>
            <a:pPr marL="0" indent="0">
              <a:buNone/>
            </a:pPr>
            <a:endParaRPr lang="en-US" dirty="0"/>
          </a:p>
        </p:txBody>
      </p:sp>
      <p:sp>
        <p:nvSpPr>
          <p:cNvPr id="2" name="TextBox 1">
            <a:extLst>
              <a:ext uri="{FF2B5EF4-FFF2-40B4-BE49-F238E27FC236}">
                <a16:creationId xmlns:a16="http://schemas.microsoft.com/office/drawing/2014/main" id="{D7CFE8C5-F4CB-FB8B-A2F3-C759EA7C3A55}"/>
              </a:ext>
            </a:extLst>
          </p:cNvPr>
          <p:cNvSpPr txBox="1"/>
          <p:nvPr/>
        </p:nvSpPr>
        <p:spPr>
          <a:xfrm>
            <a:off x="2345723" y="284205"/>
            <a:ext cx="7500551" cy="646331"/>
          </a:xfrm>
          <a:prstGeom prst="rect">
            <a:avLst/>
          </a:prstGeom>
          <a:noFill/>
        </p:spPr>
        <p:txBody>
          <a:bodyPr wrap="square" rtlCol="0">
            <a:spAutoFit/>
          </a:bodyPr>
          <a:lstStyle/>
          <a:p>
            <a:pPr algn="ctr"/>
            <a:r>
              <a:rPr lang="en-US" sz="3600" b="1" dirty="0"/>
              <a:t>2. Joseph the Dreamer.</a:t>
            </a:r>
          </a:p>
        </p:txBody>
      </p:sp>
    </p:spTree>
    <p:extLst>
      <p:ext uri="{BB962C8B-B14F-4D97-AF65-F5344CB8AC3E}">
        <p14:creationId xmlns:p14="http://schemas.microsoft.com/office/powerpoint/2010/main" val="186768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C3FD-2C0C-16E9-1460-989BB8AD7E10}"/>
              </a:ext>
            </a:extLst>
          </p:cNvPr>
          <p:cNvSpPr>
            <a:spLocks noGrp="1"/>
          </p:cNvSpPr>
          <p:nvPr>
            <p:ph type="title"/>
          </p:nvPr>
        </p:nvSpPr>
        <p:spPr/>
        <p:txBody>
          <a:bodyPr>
            <a:normAutofit/>
          </a:bodyPr>
          <a:lstStyle/>
          <a:p>
            <a:pPr algn="ctr"/>
            <a:r>
              <a:rPr lang="en-US" sz="6000" dirty="0"/>
              <a:t>GOD IS SOVEREIGN</a:t>
            </a:r>
          </a:p>
        </p:txBody>
      </p:sp>
      <p:sp>
        <p:nvSpPr>
          <p:cNvPr id="3" name="Content Placeholder 2">
            <a:extLst>
              <a:ext uri="{FF2B5EF4-FFF2-40B4-BE49-F238E27FC236}">
                <a16:creationId xmlns:a16="http://schemas.microsoft.com/office/drawing/2014/main" id="{19C7E062-53A2-8B51-EEB8-F9FCAEB08FEA}"/>
              </a:ext>
            </a:extLst>
          </p:cNvPr>
          <p:cNvSpPr>
            <a:spLocks noGrp="1"/>
          </p:cNvSpPr>
          <p:nvPr>
            <p:ph idx="1"/>
          </p:nvPr>
        </p:nvSpPr>
        <p:spPr>
          <a:xfrm>
            <a:off x="581193" y="2180496"/>
            <a:ext cx="8350156" cy="4083063"/>
          </a:xfrm>
        </p:spPr>
        <p:txBody>
          <a:bodyPr>
            <a:normAutofit/>
          </a:bodyPr>
          <a:lstStyle/>
          <a:p>
            <a:pPr marL="0" indent="0" algn="just">
              <a:buNone/>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This divine election is one of the themes of Genesis (cf. Rom. 9:11 ff.) .... The account of the dreams, coming at the </a:t>
            </a:r>
            <a:r>
              <a:rPr lang="en-US" sz="3600" b="1" kern="100" dirty="0" err="1">
                <a:effectLst/>
                <a:latin typeface="Calibri" panose="020F0502020204030204" pitchFamily="34" charset="0"/>
                <a:ea typeface="Calibri" panose="020F0502020204030204" pitchFamily="34" charset="0"/>
                <a:cs typeface="Times New Roman" panose="02020603050405020304" pitchFamily="18" charset="0"/>
              </a:rPr>
              <a:t>outse</a:t>
            </a:r>
            <a:r>
              <a:rPr lang="en-SG" sz="3600" b="1" kern="100" dirty="0">
                <a:effectLst/>
                <a:latin typeface="Calibri" panose="020F0502020204030204" pitchFamily="34" charset="0"/>
                <a:ea typeface="Calibri" panose="020F0502020204030204" pitchFamily="34" charset="0"/>
                <a:cs typeface="Times New Roman" panose="02020603050405020304" pitchFamily="18" charset="0"/>
              </a:rPr>
              <a:t>t, makes God, not Joseph, the ‘hero’ of the story: it is not a tale of human success but of divine sovereignty.</a:t>
            </a:r>
          </a:p>
          <a:p>
            <a:pPr marL="0" indent="0" algn="just">
              <a:buNone/>
            </a:pPr>
            <a:r>
              <a:rPr lang="en-SG" sz="2200" b="1" kern="100" dirty="0">
                <a:latin typeface="Calibri" panose="020F0502020204030204" pitchFamily="34" charset="0"/>
                <a:ea typeface="Calibri" panose="020F0502020204030204" pitchFamily="34" charset="0"/>
                <a:cs typeface="Times New Roman" panose="02020603050405020304" pitchFamily="18" charset="0"/>
              </a:rPr>
              <a:t>Derek </a:t>
            </a:r>
            <a:r>
              <a:rPr lang="en-SG" sz="2200" b="1" kern="100" dirty="0" err="1">
                <a:latin typeface="Calibri" panose="020F0502020204030204" pitchFamily="34" charset="0"/>
                <a:ea typeface="Calibri" panose="020F0502020204030204" pitchFamily="34" charset="0"/>
                <a:cs typeface="Times New Roman" panose="02020603050405020304" pitchFamily="18" charset="0"/>
              </a:rPr>
              <a:t>Kidner</a:t>
            </a:r>
            <a:r>
              <a:rPr lang="en-SG" sz="2200" b="1" kern="100" dirty="0">
                <a:latin typeface="Calibri" panose="020F0502020204030204" pitchFamily="34" charset="0"/>
                <a:ea typeface="Calibri" panose="020F0502020204030204" pitchFamily="34" charset="0"/>
                <a:cs typeface="Times New Roman" panose="02020603050405020304" pitchFamily="18" charset="0"/>
              </a:rPr>
              <a:t>, </a:t>
            </a:r>
            <a:r>
              <a:rPr lang="en-SG" sz="2200" b="1" i="1" kern="100" dirty="0">
                <a:latin typeface="Calibri" panose="020F0502020204030204" pitchFamily="34" charset="0"/>
                <a:ea typeface="Calibri" panose="020F0502020204030204" pitchFamily="34" charset="0"/>
                <a:cs typeface="Times New Roman" panose="02020603050405020304" pitchFamily="18" charset="0"/>
              </a:rPr>
              <a:t>Genesis</a:t>
            </a:r>
            <a:r>
              <a:rPr lang="en-SG" sz="2200" b="1" kern="100" dirty="0">
                <a:latin typeface="Calibri" panose="020F0502020204030204" pitchFamily="34" charset="0"/>
                <a:ea typeface="Calibri" panose="020F0502020204030204" pitchFamily="34" charset="0"/>
                <a:cs typeface="Times New Roman" panose="02020603050405020304" pitchFamily="18" charset="0"/>
              </a:rPr>
              <a:t>, Downers </a:t>
            </a:r>
            <a:r>
              <a:rPr lang="en-SG" sz="2200" b="1" kern="100" dirty="0" err="1">
                <a:latin typeface="Calibri" panose="020F0502020204030204" pitchFamily="34" charset="0"/>
                <a:ea typeface="Calibri" panose="020F0502020204030204" pitchFamily="34" charset="0"/>
                <a:cs typeface="Times New Roman" panose="02020603050405020304" pitchFamily="18" charset="0"/>
              </a:rPr>
              <a:t>Grove:IVP</a:t>
            </a:r>
            <a:r>
              <a:rPr lang="en-SG" sz="2200" b="1" kern="100" dirty="0">
                <a:latin typeface="Calibri" panose="020F0502020204030204" pitchFamily="34" charset="0"/>
                <a:ea typeface="Calibri" panose="020F0502020204030204" pitchFamily="34" charset="0"/>
                <a:cs typeface="Times New Roman" panose="02020603050405020304" pitchFamily="18" charset="0"/>
              </a:rPr>
              <a:t>, 1967, page 133.</a:t>
            </a:r>
            <a:endParaRPr lang="en-SG"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1266" name="Picture 2" descr="Genesis by Derek Kidner (9780830842018) | Best Commentaries">
            <a:extLst>
              <a:ext uri="{FF2B5EF4-FFF2-40B4-BE49-F238E27FC236}">
                <a16:creationId xmlns:a16="http://schemas.microsoft.com/office/drawing/2014/main" id="{9DD84FE6-5294-2899-17B3-0E92C2C84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284" y="2332702"/>
            <a:ext cx="2512877" cy="393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7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7807-99B8-8E42-AD92-765431DD31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2D88F-3E4A-ADD3-D8FC-0F1225E219B8}"/>
              </a:ext>
            </a:extLst>
          </p:cNvPr>
          <p:cNvSpPr>
            <a:spLocks noGrp="1"/>
          </p:cNvSpPr>
          <p:nvPr>
            <p:ph idx="1"/>
          </p:nvPr>
        </p:nvSpPr>
        <p:spPr>
          <a:xfrm>
            <a:off x="154457" y="1544594"/>
            <a:ext cx="11883081" cy="7203990"/>
          </a:xfrm>
        </p:spPr>
        <p:txBody>
          <a:bodyPr>
            <a:normAutofit/>
          </a:bodyPr>
          <a:lstStyle/>
          <a:p>
            <a:pPr marL="0" indent="0" algn="just">
              <a:buNone/>
            </a:pPr>
            <a:r>
              <a:rPr lang="en-SG" sz="3500" b="1" i="0" baseline="30000" dirty="0">
                <a:solidFill>
                  <a:srgbClr val="000000"/>
                </a:solidFill>
                <a:effectLst/>
                <a:latin typeface="system-ui"/>
              </a:rPr>
              <a:t>5 </a:t>
            </a:r>
            <a:r>
              <a:rPr lang="en-SG" sz="3500" b="0" i="0" dirty="0">
                <a:solidFill>
                  <a:srgbClr val="000000"/>
                </a:solidFill>
                <a:effectLst/>
                <a:latin typeface="system-ui"/>
              </a:rPr>
              <a:t>Now Joseph had a dream, and when he told it to his brothers they hated him even more. </a:t>
            </a:r>
            <a:r>
              <a:rPr lang="en-SG" sz="3500" b="1" i="0" baseline="30000" dirty="0">
                <a:solidFill>
                  <a:srgbClr val="000000"/>
                </a:solidFill>
                <a:effectLst/>
                <a:latin typeface="system-ui"/>
              </a:rPr>
              <a:t>6 </a:t>
            </a:r>
            <a:r>
              <a:rPr lang="en-SG" sz="3500" b="0" i="0" dirty="0">
                <a:solidFill>
                  <a:srgbClr val="000000"/>
                </a:solidFill>
                <a:effectLst/>
                <a:latin typeface="system-ui"/>
              </a:rPr>
              <a:t>He said to them, “Hear this dream that I have dreamed: </a:t>
            </a:r>
            <a:r>
              <a:rPr lang="en-SG" sz="3500" b="1" i="0" baseline="30000" dirty="0">
                <a:solidFill>
                  <a:srgbClr val="000000"/>
                </a:solidFill>
                <a:effectLst/>
                <a:latin typeface="system-ui"/>
              </a:rPr>
              <a:t>7 </a:t>
            </a:r>
            <a:r>
              <a:rPr lang="en-SG" sz="3500" b="0" i="0" dirty="0">
                <a:solidFill>
                  <a:srgbClr val="000000"/>
                </a:solidFill>
                <a:effectLst/>
                <a:latin typeface="system-ui"/>
              </a:rPr>
              <a:t>Behold, we were binding sheaves in the field, and behold, my sheaf arose and stood upright. And behold, your sheaves gathered around it and bowed down to my sheaf.” </a:t>
            </a:r>
            <a:r>
              <a:rPr lang="en-SG" sz="3500" b="1" i="0" baseline="30000" dirty="0">
                <a:solidFill>
                  <a:srgbClr val="000000"/>
                </a:solidFill>
                <a:effectLst/>
                <a:latin typeface="system-ui"/>
              </a:rPr>
              <a:t>8 </a:t>
            </a:r>
            <a:r>
              <a:rPr lang="en-SG" sz="3500" b="0" i="0" dirty="0">
                <a:solidFill>
                  <a:srgbClr val="000000"/>
                </a:solidFill>
                <a:effectLst/>
                <a:latin typeface="system-ui"/>
              </a:rPr>
              <a:t>His brothers said to him, “Are you indeed to reign over us? Or are you indeed to rule over us?” So they hated him even more for his dreams and for his words.</a:t>
            </a:r>
          </a:p>
          <a:p>
            <a:pPr marL="0" indent="0">
              <a:buNone/>
            </a:pPr>
            <a:endParaRPr lang="en-US" dirty="0"/>
          </a:p>
        </p:txBody>
      </p:sp>
      <p:sp>
        <p:nvSpPr>
          <p:cNvPr id="2" name="TextBox 1">
            <a:extLst>
              <a:ext uri="{FF2B5EF4-FFF2-40B4-BE49-F238E27FC236}">
                <a16:creationId xmlns:a16="http://schemas.microsoft.com/office/drawing/2014/main" id="{9031684B-2763-6E12-36A7-2D2B6E9A01C3}"/>
              </a:ext>
            </a:extLst>
          </p:cNvPr>
          <p:cNvSpPr txBox="1"/>
          <p:nvPr/>
        </p:nvSpPr>
        <p:spPr>
          <a:xfrm>
            <a:off x="2345723" y="284205"/>
            <a:ext cx="7500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 Joseph the Dreamer.</a:t>
            </a:r>
          </a:p>
        </p:txBody>
      </p:sp>
    </p:spTree>
    <p:extLst>
      <p:ext uri="{BB962C8B-B14F-4D97-AF65-F5344CB8AC3E}">
        <p14:creationId xmlns:p14="http://schemas.microsoft.com/office/powerpoint/2010/main" val="106040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59F42-5184-CFC6-F758-6DF3E5D5F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427074"/>
            <a:ext cx="8115300" cy="5791200"/>
          </a:xfrm>
          <a:prstGeom prst="rect">
            <a:avLst/>
          </a:prstGeom>
        </p:spPr>
      </p:pic>
    </p:spTree>
    <p:extLst>
      <p:ext uri="{BB962C8B-B14F-4D97-AF65-F5344CB8AC3E}">
        <p14:creationId xmlns:p14="http://schemas.microsoft.com/office/powerpoint/2010/main" val="1711611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3819-A596-38CF-BD15-40A5E7DEE2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BD5A2-242C-2C42-52ED-FD00383E3D8E}"/>
              </a:ext>
            </a:extLst>
          </p:cNvPr>
          <p:cNvSpPr>
            <a:spLocks noGrp="1"/>
          </p:cNvSpPr>
          <p:nvPr>
            <p:ph idx="1"/>
          </p:nvPr>
        </p:nvSpPr>
        <p:spPr>
          <a:xfrm>
            <a:off x="154457" y="1538846"/>
            <a:ext cx="11883081" cy="7203990"/>
          </a:xfrm>
        </p:spPr>
        <p:txBody>
          <a:bodyPr>
            <a:normAutofit/>
          </a:bodyPr>
          <a:lstStyle/>
          <a:p>
            <a:pPr marL="0" indent="0" algn="just">
              <a:buNone/>
            </a:pPr>
            <a:r>
              <a:rPr lang="en-SG" sz="3500" b="1" i="0" baseline="30000" dirty="0">
                <a:solidFill>
                  <a:srgbClr val="000000"/>
                </a:solidFill>
                <a:effectLst/>
                <a:latin typeface="system-ui"/>
              </a:rPr>
              <a:t>9 </a:t>
            </a:r>
            <a:r>
              <a:rPr lang="en-SG" sz="3500" b="0" i="0" dirty="0">
                <a:solidFill>
                  <a:srgbClr val="000000"/>
                </a:solidFill>
                <a:effectLst/>
                <a:latin typeface="system-ui"/>
              </a:rPr>
              <a:t>Then he dreamed another dream and told it to his brothers and said, “Behold, I have dreamed another dream. Behold, the sun, the moon, and eleven stars were bowing down to me.” </a:t>
            </a:r>
            <a:r>
              <a:rPr lang="en-SG" sz="3500" b="1" i="0" baseline="30000" dirty="0">
                <a:solidFill>
                  <a:srgbClr val="000000"/>
                </a:solidFill>
                <a:effectLst/>
                <a:latin typeface="system-ui"/>
              </a:rPr>
              <a:t>10 </a:t>
            </a:r>
            <a:r>
              <a:rPr lang="en-SG" sz="3500" b="0" i="0" dirty="0">
                <a:solidFill>
                  <a:srgbClr val="000000"/>
                </a:solidFill>
                <a:effectLst/>
                <a:latin typeface="system-ui"/>
              </a:rPr>
              <a:t>But when he told it to his father and to his brothers, his father rebuked him and said to him, “What is this dream that you have dreamed? Shall I and your mother and your brothers indeed come to bow ourselves to the ground before you?” </a:t>
            </a:r>
            <a:r>
              <a:rPr lang="en-SG" sz="3500" b="1" i="0" baseline="30000" dirty="0">
                <a:solidFill>
                  <a:srgbClr val="000000"/>
                </a:solidFill>
                <a:effectLst/>
                <a:latin typeface="system-ui"/>
              </a:rPr>
              <a:t>11 </a:t>
            </a:r>
            <a:r>
              <a:rPr lang="en-SG" sz="3500" b="0" i="0" dirty="0">
                <a:solidFill>
                  <a:srgbClr val="000000"/>
                </a:solidFill>
                <a:effectLst/>
                <a:latin typeface="system-ui"/>
              </a:rPr>
              <a:t>And his brothers were jealous of him, but his father kept the saying in mind.</a:t>
            </a:r>
          </a:p>
          <a:p>
            <a:pPr marL="0" indent="0">
              <a:buNone/>
            </a:pPr>
            <a:endParaRPr lang="en-US" dirty="0"/>
          </a:p>
        </p:txBody>
      </p:sp>
      <p:sp>
        <p:nvSpPr>
          <p:cNvPr id="2" name="TextBox 1">
            <a:extLst>
              <a:ext uri="{FF2B5EF4-FFF2-40B4-BE49-F238E27FC236}">
                <a16:creationId xmlns:a16="http://schemas.microsoft.com/office/drawing/2014/main" id="{D197CB00-EDD7-CDF8-2377-58AF3AEC15C2}"/>
              </a:ext>
            </a:extLst>
          </p:cNvPr>
          <p:cNvSpPr txBox="1"/>
          <p:nvPr/>
        </p:nvSpPr>
        <p:spPr>
          <a:xfrm>
            <a:off x="2345723" y="284205"/>
            <a:ext cx="75005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3</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Joseph the Mystery.</a:t>
            </a:r>
          </a:p>
        </p:txBody>
      </p:sp>
    </p:spTree>
    <p:extLst>
      <p:ext uri="{BB962C8B-B14F-4D97-AF65-F5344CB8AC3E}">
        <p14:creationId xmlns:p14="http://schemas.microsoft.com/office/powerpoint/2010/main" val="315124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75297-AF24-9741-88E6-3EBA7E16B237}"/>
              </a:ext>
            </a:extLst>
          </p:cNvPr>
          <p:cNvSpPr>
            <a:spLocks noGrp="1"/>
          </p:cNvSpPr>
          <p:nvPr>
            <p:ph idx="1"/>
          </p:nvPr>
        </p:nvSpPr>
        <p:spPr/>
        <p:txBody>
          <a:bodyPr>
            <a:normAutofit/>
          </a:bodyPr>
          <a:lstStyle/>
          <a:p>
            <a:r>
              <a:rPr lang="en-US" sz="3600" b="1" dirty="0"/>
              <a:t>1. Joseph is a type (or prefigure) of our Lord Jesus Christ. </a:t>
            </a:r>
          </a:p>
        </p:txBody>
      </p:sp>
      <p:sp>
        <p:nvSpPr>
          <p:cNvPr id="4" name="Title 1">
            <a:extLst>
              <a:ext uri="{FF2B5EF4-FFF2-40B4-BE49-F238E27FC236}">
                <a16:creationId xmlns:a16="http://schemas.microsoft.com/office/drawing/2014/main" id="{EDDBED31-94C1-5BB7-4D83-936A6E98735E}"/>
              </a:ext>
            </a:extLst>
          </p:cNvPr>
          <p:cNvSpPr>
            <a:spLocks noGrp="1"/>
          </p:cNvSpPr>
          <p:nvPr>
            <p:ph type="title"/>
          </p:nvPr>
        </p:nvSpPr>
        <p:spPr>
          <a:xfrm>
            <a:off x="1295400" y="315097"/>
            <a:ext cx="9601200" cy="1485900"/>
          </a:xfrm>
        </p:spPr>
        <p:txBody>
          <a:bodyPr>
            <a:normAutofit/>
          </a:bodyPr>
          <a:lstStyle/>
          <a:p>
            <a:pPr algn="ctr"/>
            <a:r>
              <a:rPr lang="en-US" sz="6000" b="1" dirty="0"/>
              <a:t>Two Lessons for today</a:t>
            </a:r>
          </a:p>
        </p:txBody>
      </p:sp>
    </p:spTree>
    <p:extLst>
      <p:ext uri="{BB962C8B-B14F-4D97-AF65-F5344CB8AC3E}">
        <p14:creationId xmlns:p14="http://schemas.microsoft.com/office/powerpoint/2010/main" val="141478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251F2-F232-2AEC-0E98-B486F1DFC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53916" y="0"/>
            <a:ext cx="12645915" cy="6858000"/>
          </a:xfrm>
          <a:prstGeom prst="rect">
            <a:avLst/>
          </a:prstGeom>
        </p:spPr>
      </p:pic>
      <p:sp>
        <p:nvSpPr>
          <p:cNvPr id="5" name="TextBox 4">
            <a:extLst>
              <a:ext uri="{FF2B5EF4-FFF2-40B4-BE49-F238E27FC236}">
                <a16:creationId xmlns:a16="http://schemas.microsoft.com/office/drawing/2014/main" id="{36C4C499-FBB0-7A5B-7F1A-246BF55D041F}"/>
              </a:ext>
            </a:extLst>
          </p:cNvPr>
          <p:cNvSpPr txBox="1"/>
          <p:nvPr/>
        </p:nvSpPr>
        <p:spPr>
          <a:xfrm>
            <a:off x="270731" y="4584357"/>
            <a:ext cx="11650537" cy="2123658"/>
          </a:xfrm>
          <a:prstGeom prst="rect">
            <a:avLst/>
          </a:prstGeom>
          <a:noFill/>
        </p:spPr>
        <p:txBody>
          <a:bodyPr wrap="square">
            <a:spAutoFit/>
          </a:bodyPr>
          <a:lstStyle/>
          <a:p>
            <a:pPr algn="ctr"/>
            <a:r>
              <a:rPr lang="en-US" sz="6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Joseph:  From Pit to Prison to Palace</a:t>
            </a:r>
            <a:endParaRPr lang="en-US" sz="6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54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2869-5F9D-324A-80AA-FBF707F0B960}"/>
              </a:ext>
            </a:extLst>
          </p:cNvPr>
          <p:cNvSpPr>
            <a:spLocks noGrp="1"/>
          </p:cNvSpPr>
          <p:nvPr>
            <p:ph type="title"/>
          </p:nvPr>
        </p:nvSpPr>
        <p:spPr>
          <a:xfrm>
            <a:off x="710609" y="0"/>
            <a:ext cx="10515600" cy="1325563"/>
          </a:xfrm>
        </p:spPr>
        <p:txBody>
          <a:bodyPr>
            <a:normAutofit/>
          </a:bodyPr>
          <a:lstStyle/>
          <a:p>
            <a:pPr algn="ctr"/>
            <a:r>
              <a:rPr lang="en-US" sz="6000" b="1" dirty="0">
                <a:latin typeface="+mn-lt"/>
              </a:rPr>
              <a:t>Joseph and Jesus</a:t>
            </a:r>
          </a:p>
        </p:txBody>
      </p:sp>
      <p:sp>
        <p:nvSpPr>
          <p:cNvPr id="3" name="Content Placeholder 2">
            <a:extLst>
              <a:ext uri="{FF2B5EF4-FFF2-40B4-BE49-F238E27FC236}">
                <a16:creationId xmlns:a16="http://schemas.microsoft.com/office/drawing/2014/main" id="{BC7ACA99-61B4-E379-EF64-E5B6548F207B}"/>
              </a:ext>
            </a:extLst>
          </p:cNvPr>
          <p:cNvSpPr>
            <a:spLocks noGrp="1"/>
          </p:cNvSpPr>
          <p:nvPr>
            <p:ph idx="1"/>
          </p:nvPr>
        </p:nvSpPr>
        <p:spPr>
          <a:xfrm>
            <a:off x="838200" y="1169581"/>
            <a:ext cx="11070265" cy="5858541"/>
          </a:xfrm>
        </p:spPr>
        <p:txBody>
          <a:bodyPr>
            <a:normAutofit fontScale="92500" lnSpcReduction="10000"/>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Joseph is the object of his father’s special love.</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he was mocked by his family.</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our Lord Jesus, he was sold for pieces of silver, and stripped of his robe. </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was also falsely accused.</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also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stood before rulers.</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latin typeface="Calibri" panose="020F0502020204030204" pitchFamily="34" charset="0"/>
                <a:ea typeface="Calibri" panose="020F0502020204030204" pitchFamily="34" charset="0"/>
                <a:cs typeface="Times New Roman" panose="02020603050405020304" pitchFamily="18" charset="0"/>
              </a:rPr>
              <a:t>Joseph also</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saved his rebellious brothers from death when they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realised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who he was.</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a:t>
            </a:r>
            <a:r>
              <a:rPr lang="en-US" sz="3200" kern="100" dirty="0">
                <a:latin typeface="Calibri" panose="020F0502020204030204" pitchFamily="34" charset="0"/>
                <a:ea typeface="Calibri" panose="020F0502020204030204" pitchFamily="34" charset="0"/>
                <a:cs typeface="Times New Roman" panose="02020603050405020304" pitchFamily="18" charset="0"/>
              </a:rPr>
              <a:t>wa</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s exalted after and through humiliation.</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embraced God’s purpose even though it brought him intense physical harm.</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Finally, people come and bow their knee before him.</a:t>
            </a:r>
            <a:endParaRPr lang="en-SG"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6559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427B-042C-0674-1045-C6434F8A51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EF614-089E-F7B6-4144-3C7F44E8DE12}"/>
              </a:ext>
            </a:extLst>
          </p:cNvPr>
          <p:cNvSpPr>
            <a:spLocks noGrp="1"/>
          </p:cNvSpPr>
          <p:nvPr>
            <p:ph idx="1"/>
          </p:nvPr>
        </p:nvSpPr>
        <p:spPr/>
        <p:txBody>
          <a:bodyPr>
            <a:normAutofit/>
          </a:bodyPr>
          <a:lstStyle/>
          <a:p>
            <a:r>
              <a:rPr lang="en-US" sz="3600" b="1" dirty="0"/>
              <a:t>1. Joseph is a type (or prefigure) of our Lord Jesus Christ. </a:t>
            </a:r>
          </a:p>
          <a:p>
            <a:r>
              <a:rPr lang="en-US" sz="3600" b="1" dirty="0"/>
              <a:t>2. Like Joseph, we must be ready to suffer and not lose faith in God.</a:t>
            </a:r>
          </a:p>
        </p:txBody>
      </p:sp>
      <p:sp>
        <p:nvSpPr>
          <p:cNvPr id="4" name="Title 1">
            <a:extLst>
              <a:ext uri="{FF2B5EF4-FFF2-40B4-BE49-F238E27FC236}">
                <a16:creationId xmlns:a16="http://schemas.microsoft.com/office/drawing/2014/main" id="{D8E16222-70B0-3F34-2AD0-8D55680EDECA}"/>
              </a:ext>
            </a:extLst>
          </p:cNvPr>
          <p:cNvSpPr>
            <a:spLocks noGrp="1"/>
          </p:cNvSpPr>
          <p:nvPr>
            <p:ph type="title"/>
          </p:nvPr>
        </p:nvSpPr>
        <p:spPr>
          <a:xfrm>
            <a:off x="1295400" y="315097"/>
            <a:ext cx="9601200" cy="1485900"/>
          </a:xfrm>
        </p:spPr>
        <p:txBody>
          <a:bodyPr>
            <a:normAutofit/>
          </a:bodyPr>
          <a:lstStyle/>
          <a:p>
            <a:pPr algn="ctr"/>
            <a:r>
              <a:rPr lang="en-US" sz="6000" b="1" dirty="0"/>
              <a:t>Two Lessons for today</a:t>
            </a:r>
          </a:p>
        </p:txBody>
      </p:sp>
    </p:spTree>
    <p:extLst>
      <p:ext uri="{BB962C8B-B14F-4D97-AF65-F5344CB8AC3E}">
        <p14:creationId xmlns:p14="http://schemas.microsoft.com/office/powerpoint/2010/main" val="376409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ebrews 4:16 - Bible verse - DailyVerses.net">
            <a:extLst>
              <a:ext uri="{FF2B5EF4-FFF2-40B4-BE49-F238E27FC236}">
                <a16:creationId xmlns:a16="http://schemas.microsoft.com/office/drawing/2014/main" id="{CBA9576C-A5A0-110B-914A-BC5451AD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2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uke 3:23-38 (ESV) 23 Jesus, when he began his ministry, was about thirty  years of age, being the son (as was supposed) of Joseph, the son of Heli,  ppt download">
            <a:extLst>
              <a:ext uri="{FF2B5EF4-FFF2-40B4-BE49-F238E27FC236}">
                <a16:creationId xmlns:a16="http://schemas.microsoft.com/office/drawing/2014/main" id="{942E07A4-355E-662C-944C-A1C0BD179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28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8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EF9CD007-1BD6-C77B-6AA4-8E565A295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77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504A-78F7-01FF-8E89-F97EE2854B7C}"/>
              </a:ext>
            </a:extLst>
          </p:cNvPr>
          <p:cNvSpPr>
            <a:spLocks noGrp="1"/>
          </p:cNvSpPr>
          <p:nvPr>
            <p:ph type="title"/>
          </p:nvPr>
        </p:nvSpPr>
        <p:spPr>
          <a:xfrm>
            <a:off x="1295400" y="315097"/>
            <a:ext cx="9601200" cy="1485900"/>
          </a:xfrm>
        </p:spPr>
        <p:txBody>
          <a:bodyPr/>
          <a:lstStyle/>
          <a:p>
            <a:pPr algn="ctr"/>
            <a:r>
              <a:rPr lang="en-US" b="1" dirty="0"/>
              <a:t>The Story of Joseph</a:t>
            </a:r>
          </a:p>
        </p:txBody>
      </p:sp>
      <p:sp>
        <p:nvSpPr>
          <p:cNvPr id="3" name="Content Placeholder 2">
            <a:extLst>
              <a:ext uri="{FF2B5EF4-FFF2-40B4-BE49-F238E27FC236}">
                <a16:creationId xmlns:a16="http://schemas.microsoft.com/office/drawing/2014/main" id="{E57BABA0-FDF7-E0F7-C8A2-45109F6E5C3F}"/>
              </a:ext>
            </a:extLst>
          </p:cNvPr>
          <p:cNvSpPr>
            <a:spLocks noGrp="1"/>
          </p:cNvSpPr>
          <p:nvPr>
            <p:ph idx="1"/>
          </p:nvPr>
        </p:nvSpPr>
        <p:spPr>
          <a:xfrm>
            <a:off x="778476" y="1209650"/>
            <a:ext cx="11413524" cy="4641274"/>
          </a:xfrm>
        </p:spPr>
        <p:txBody>
          <a:bodyPr>
            <a:noAutofit/>
          </a:bodyPr>
          <a:lstStyle/>
          <a:p>
            <a:r>
              <a:rPr lang="en-US" sz="3200" b="1" dirty="0"/>
              <a:t>We are children of Abraham by faith (Galatians 3:7)</a:t>
            </a:r>
          </a:p>
          <a:p>
            <a:r>
              <a:rPr lang="en-US" sz="3200" b="1" dirty="0"/>
              <a:t>The Bible traces God’s redemptive work through the Patriarchs – Abraham, Isaac and Jacob, that will eventually lead to the Messiah, our Lord Jesus Christ. </a:t>
            </a:r>
          </a:p>
        </p:txBody>
      </p:sp>
      <p:pic>
        <p:nvPicPr>
          <p:cNvPr id="6" name="Picture 5" descr="A painting of a person raising his hands&#10;&#10;AI-generated content may be incorrect.">
            <a:extLst>
              <a:ext uri="{FF2B5EF4-FFF2-40B4-BE49-F238E27FC236}">
                <a16:creationId xmlns:a16="http://schemas.microsoft.com/office/drawing/2014/main" id="{19EAEF4F-BE7F-A43B-613D-B2218B1A4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920" y="3468130"/>
            <a:ext cx="5084805" cy="3389870"/>
          </a:xfrm>
          <a:prstGeom prst="rect">
            <a:avLst/>
          </a:prstGeom>
        </p:spPr>
      </p:pic>
    </p:spTree>
    <p:extLst>
      <p:ext uri="{BB962C8B-B14F-4D97-AF65-F5344CB8AC3E}">
        <p14:creationId xmlns:p14="http://schemas.microsoft.com/office/powerpoint/2010/main" val="47491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08D5-F79C-1706-A86E-420D71963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35B90-260E-38B4-642E-019B65FEB7FE}"/>
              </a:ext>
            </a:extLst>
          </p:cNvPr>
          <p:cNvSpPr>
            <a:spLocks noGrp="1"/>
          </p:cNvSpPr>
          <p:nvPr>
            <p:ph type="title"/>
          </p:nvPr>
        </p:nvSpPr>
        <p:spPr>
          <a:xfrm>
            <a:off x="1295400" y="315097"/>
            <a:ext cx="9601200" cy="1485900"/>
          </a:xfrm>
        </p:spPr>
        <p:txBody>
          <a:bodyPr/>
          <a:lstStyle/>
          <a:p>
            <a:pPr algn="ctr"/>
            <a:r>
              <a:rPr lang="en-US" b="1" dirty="0"/>
              <a:t>The Story of Joseph</a:t>
            </a:r>
          </a:p>
        </p:txBody>
      </p:sp>
      <p:sp>
        <p:nvSpPr>
          <p:cNvPr id="3" name="Content Placeholder 2">
            <a:extLst>
              <a:ext uri="{FF2B5EF4-FFF2-40B4-BE49-F238E27FC236}">
                <a16:creationId xmlns:a16="http://schemas.microsoft.com/office/drawing/2014/main" id="{0F160A57-AA30-492B-A327-EF9382498F96}"/>
              </a:ext>
            </a:extLst>
          </p:cNvPr>
          <p:cNvSpPr>
            <a:spLocks noGrp="1"/>
          </p:cNvSpPr>
          <p:nvPr>
            <p:ph idx="1"/>
          </p:nvPr>
        </p:nvSpPr>
        <p:spPr>
          <a:xfrm>
            <a:off x="778476" y="1209650"/>
            <a:ext cx="11413524" cy="4641274"/>
          </a:xfrm>
        </p:spPr>
        <p:txBody>
          <a:bodyPr>
            <a:noAutofit/>
          </a:bodyPr>
          <a:lstStyle/>
          <a:p>
            <a:r>
              <a:rPr lang="en-US" sz="3200" b="1" dirty="0"/>
              <a:t>Genesis 36 is an account of the lineage of Jacob, but the next 10 chapters focus in on Joseph. </a:t>
            </a:r>
          </a:p>
          <a:p>
            <a:pPr marL="0" indent="0">
              <a:buNone/>
            </a:pPr>
            <a:endParaRPr lang="en-US" sz="3200" b="1" dirty="0"/>
          </a:p>
        </p:txBody>
      </p:sp>
      <p:pic>
        <p:nvPicPr>
          <p:cNvPr id="5122" name="Picture 2" descr="Royal Family Tree Fact Sheet">
            <a:extLst>
              <a:ext uri="{FF2B5EF4-FFF2-40B4-BE49-F238E27FC236}">
                <a16:creationId xmlns:a16="http://schemas.microsoft.com/office/drawing/2014/main" id="{5DD97F97-FC11-A7F9-A72C-B6C70D860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711" y="2695550"/>
            <a:ext cx="8001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01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E7F6-9D31-D142-6ED7-1372204CD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99522-1B13-0D86-8C0C-CAE599269501}"/>
              </a:ext>
            </a:extLst>
          </p:cNvPr>
          <p:cNvSpPr>
            <a:spLocks noGrp="1"/>
          </p:cNvSpPr>
          <p:nvPr>
            <p:ph type="title"/>
          </p:nvPr>
        </p:nvSpPr>
        <p:spPr>
          <a:xfrm>
            <a:off x="1295400" y="315097"/>
            <a:ext cx="9601200" cy="1485900"/>
          </a:xfrm>
        </p:spPr>
        <p:txBody>
          <a:bodyPr/>
          <a:lstStyle/>
          <a:p>
            <a:pPr algn="ctr"/>
            <a:r>
              <a:rPr lang="en-US" b="1" dirty="0"/>
              <a:t>The Story of Joseph</a:t>
            </a:r>
          </a:p>
        </p:txBody>
      </p:sp>
      <p:sp>
        <p:nvSpPr>
          <p:cNvPr id="3" name="Content Placeholder 2">
            <a:extLst>
              <a:ext uri="{FF2B5EF4-FFF2-40B4-BE49-F238E27FC236}">
                <a16:creationId xmlns:a16="http://schemas.microsoft.com/office/drawing/2014/main" id="{564286B9-20A5-B7B9-DDD1-C8FB2AE1BC52}"/>
              </a:ext>
            </a:extLst>
          </p:cNvPr>
          <p:cNvSpPr>
            <a:spLocks noGrp="1"/>
          </p:cNvSpPr>
          <p:nvPr>
            <p:ph idx="1"/>
          </p:nvPr>
        </p:nvSpPr>
        <p:spPr>
          <a:xfrm>
            <a:off x="778476" y="1209650"/>
            <a:ext cx="11413524" cy="4641274"/>
          </a:xfrm>
        </p:spPr>
        <p:txBody>
          <a:bodyPr>
            <a:noAutofit/>
          </a:bodyPr>
          <a:lstStyle/>
          <a:p>
            <a:r>
              <a:rPr lang="en-US" sz="3200" b="1" dirty="0"/>
              <a:t>Through Joseph, Jacob and his family of 70 move to Egypt. It is where God had told Abraham earlier that they would be oppressed for 400 years until he brought them back to the promised land of Canaan (see Genesis 15:13-16).</a:t>
            </a:r>
          </a:p>
        </p:txBody>
      </p:sp>
      <p:pic>
        <p:nvPicPr>
          <p:cNvPr id="6146" name="Picture 2" descr="Jacob's Descendants Who Go to Egypt: MT Versus LXX - TheTorah.com">
            <a:extLst>
              <a:ext uri="{FF2B5EF4-FFF2-40B4-BE49-F238E27FC236}">
                <a16:creationId xmlns:a16="http://schemas.microsoft.com/office/drawing/2014/main" id="{C967CBD0-ACBB-727A-AC89-28B434A25D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96737" y="3283660"/>
            <a:ext cx="5084333" cy="357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8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8A7DE1-6F23-B0CB-3245-13463A1559FC}"/>
              </a:ext>
            </a:extLst>
          </p:cNvPr>
          <p:cNvSpPr>
            <a:spLocks noChangeArrowheads="1"/>
          </p:cNvSpPr>
          <p:nvPr/>
        </p:nvSpPr>
        <p:spPr bwMode="auto">
          <a:xfrm>
            <a:off x="145279" y="315097"/>
            <a:ext cx="184907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Picture 3" descr="Genesis 50:20 - Bible verse (ESV) - DailyVerses.net">
            <a:extLst>
              <a:ext uri="{FF2B5EF4-FFF2-40B4-BE49-F238E27FC236}">
                <a16:creationId xmlns:a16="http://schemas.microsoft.com/office/drawing/2014/main" id="{31AA25C6-309B-BBBF-CE15-56C0F1B32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79" y="315097"/>
            <a:ext cx="11901441" cy="622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4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9538-FE11-3E05-12BE-A798E1749DB6}"/>
              </a:ext>
            </a:extLst>
          </p:cNvPr>
          <p:cNvSpPr>
            <a:spLocks noGrp="1"/>
          </p:cNvSpPr>
          <p:nvPr>
            <p:ph type="title"/>
          </p:nvPr>
        </p:nvSpPr>
        <p:spPr>
          <a:xfrm>
            <a:off x="2419211" y="721559"/>
            <a:ext cx="8262138" cy="1077229"/>
          </a:xfrm>
        </p:spPr>
        <p:txBody>
          <a:bodyPr/>
          <a:lstStyle/>
          <a:p>
            <a:pPr algn="ctr"/>
            <a:r>
              <a:rPr lang="en-US" b="1" dirty="0"/>
              <a:t>READING NARRATIVES in SCRIPTURE</a:t>
            </a:r>
          </a:p>
        </p:txBody>
      </p:sp>
      <p:sp>
        <p:nvSpPr>
          <p:cNvPr id="3" name="Content Placeholder 2">
            <a:extLst>
              <a:ext uri="{FF2B5EF4-FFF2-40B4-BE49-F238E27FC236}">
                <a16:creationId xmlns:a16="http://schemas.microsoft.com/office/drawing/2014/main" id="{95B8194C-F865-5C9E-A6F4-20E82B9CA21D}"/>
              </a:ext>
            </a:extLst>
          </p:cNvPr>
          <p:cNvSpPr>
            <a:spLocks noGrp="1"/>
          </p:cNvSpPr>
          <p:nvPr>
            <p:ph idx="1"/>
          </p:nvPr>
        </p:nvSpPr>
        <p:spPr>
          <a:xfrm>
            <a:off x="1322956" y="2138613"/>
            <a:ext cx="9867363" cy="3997828"/>
          </a:xfrm>
        </p:spPr>
        <p:txBody>
          <a:bodyPr>
            <a:noAutofit/>
          </a:bodyPr>
          <a:lstStyle/>
          <a:p>
            <a:r>
              <a:rPr lang="en-US" sz="3200" b="1" dirty="0"/>
              <a:t>1. Enter the story </a:t>
            </a:r>
            <a:r>
              <a:rPr lang="en-US" sz="3200" dirty="0"/>
              <a:t>– Who are the characters? What actions/words are involved? What motivates or causes the story line? What results?</a:t>
            </a:r>
          </a:p>
          <a:p>
            <a:r>
              <a:rPr lang="en-US" sz="3200" b="1" dirty="0"/>
              <a:t>2. Interpret the story </a:t>
            </a:r>
            <a:r>
              <a:rPr lang="en-US" sz="3200" dirty="0"/>
              <a:t>– What is its main point? What is the Gospel content or truth about God and people revealed in the story? </a:t>
            </a:r>
          </a:p>
          <a:p>
            <a:r>
              <a:rPr lang="en-US" sz="3200" b="1" dirty="0"/>
              <a:t>3. Apply the story </a:t>
            </a:r>
            <a:r>
              <a:rPr lang="en-US" sz="3200" dirty="0"/>
              <a:t>– how is this story relevant today?</a:t>
            </a:r>
          </a:p>
        </p:txBody>
      </p:sp>
    </p:spTree>
    <p:extLst>
      <p:ext uri="{BB962C8B-B14F-4D97-AF65-F5344CB8AC3E}">
        <p14:creationId xmlns:p14="http://schemas.microsoft.com/office/powerpoint/2010/main" val="287974796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4.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{1FBD62CF-B9AB-2B47-9FFC-7424882055C8}tf10001123</Template>
  <TotalTime>138</TotalTime>
  <Words>984</Words>
  <Application>Microsoft Office PowerPoint</Application>
  <PresentationFormat>Widescreen</PresentationFormat>
  <Paragraphs>44</Paragraphs>
  <Slides>23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Arial</vt:lpstr>
      <vt:lpstr>Calibri</vt:lpstr>
      <vt:lpstr>Calibri Light</vt:lpstr>
      <vt:lpstr>Franklin Gothic Book</vt:lpstr>
      <vt:lpstr>Gill Sans MT</vt:lpstr>
      <vt:lpstr>MS Shell Dlg 2</vt:lpstr>
      <vt:lpstr>system-ui</vt:lpstr>
      <vt:lpstr>Wingdings</vt:lpstr>
      <vt:lpstr>Wingdings 2</vt:lpstr>
      <vt:lpstr>Wingdings 3</vt:lpstr>
      <vt:lpstr>Office Theme</vt:lpstr>
      <vt:lpstr>Crop</vt:lpstr>
      <vt:lpstr>Madison</vt:lpstr>
      <vt:lpstr>Dividend</vt:lpstr>
      <vt:lpstr>PowerPoint Presentation</vt:lpstr>
      <vt:lpstr>PowerPoint Presentation</vt:lpstr>
      <vt:lpstr>PowerPoint Presentation</vt:lpstr>
      <vt:lpstr>PowerPoint Presentation</vt:lpstr>
      <vt:lpstr>The Story of Joseph</vt:lpstr>
      <vt:lpstr>The Story of Joseph</vt:lpstr>
      <vt:lpstr>The Story of Joseph</vt:lpstr>
      <vt:lpstr>PowerPoint Presentation</vt:lpstr>
      <vt:lpstr>READING NARRATIVES in SCRIPTURE</vt:lpstr>
      <vt:lpstr>ESAU &amp; JACOB – Unidentical Twins</vt:lpstr>
      <vt:lpstr>PowerPoint Presentation</vt:lpstr>
      <vt:lpstr>PowerPoint Presentation</vt:lpstr>
      <vt:lpstr>PowerPoint Presentation</vt:lpstr>
      <vt:lpstr>PowerPoint Presentation</vt:lpstr>
      <vt:lpstr>GOD IS SOVEREIGN</vt:lpstr>
      <vt:lpstr>PowerPoint Presentation</vt:lpstr>
      <vt:lpstr>PowerPoint Presentation</vt:lpstr>
      <vt:lpstr>PowerPoint Presentation</vt:lpstr>
      <vt:lpstr>Two Lessons for today</vt:lpstr>
      <vt:lpstr>Joseph and Jesus</vt:lpstr>
      <vt:lpstr>Two Lessons for today</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4</cp:revision>
  <dcterms:created xsi:type="dcterms:W3CDTF">2025-02-08T06:28:27Z</dcterms:created>
  <dcterms:modified xsi:type="dcterms:W3CDTF">2025-02-09T10:22:40Z</dcterms:modified>
</cp:coreProperties>
</file>