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0" r:id="rId4"/>
    <p:sldId id="271" r:id="rId5"/>
    <p:sldId id="270" r:id="rId6"/>
    <p:sldId id="261" r:id="rId7"/>
    <p:sldId id="268" r:id="rId8"/>
    <p:sldId id="269"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070"/>
    <p:restoredTop sz="94752"/>
  </p:normalViewPr>
  <p:slideViewPr>
    <p:cSldViewPr snapToGrid="0">
      <p:cViewPr varScale="1">
        <p:scale>
          <a:sx n="66" d="100"/>
          <a:sy n="66" d="100"/>
        </p:scale>
        <p:origin x="82"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4436B-7AEB-2038-D3C8-98B297B881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60E7FB-5E25-9F4C-7527-6154C7A071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1BE94E-2BF8-BFF5-AAC6-2A1663CA3C0E}"/>
              </a:ext>
            </a:extLst>
          </p:cNvPr>
          <p:cNvSpPr>
            <a:spLocks noGrp="1"/>
          </p:cNvSpPr>
          <p:nvPr>
            <p:ph type="dt" sz="half" idx="10"/>
          </p:nvPr>
        </p:nvSpPr>
        <p:spPr/>
        <p:txBody>
          <a:bodyPr/>
          <a:lstStyle/>
          <a:p>
            <a:fld id="{93715016-7373-C747-972F-83EDAF616DB1}" type="datetimeFigureOut">
              <a:rPr lang="en-US" smtClean="0"/>
              <a:t>1/25/2025</a:t>
            </a:fld>
            <a:endParaRPr lang="en-US"/>
          </a:p>
        </p:txBody>
      </p:sp>
      <p:sp>
        <p:nvSpPr>
          <p:cNvPr id="5" name="Footer Placeholder 4">
            <a:extLst>
              <a:ext uri="{FF2B5EF4-FFF2-40B4-BE49-F238E27FC236}">
                <a16:creationId xmlns:a16="http://schemas.microsoft.com/office/drawing/2014/main" id="{F4D39289-AF56-49E8-D415-AE58653C1D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AB528-AE3C-EA20-525B-749244FFEA79}"/>
              </a:ext>
            </a:extLst>
          </p:cNvPr>
          <p:cNvSpPr>
            <a:spLocks noGrp="1"/>
          </p:cNvSpPr>
          <p:nvPr>
            <p:ph type="sldNum" sz="quarter" idx="12"/>
          </p:nvPr>
        </p:nvSpPr>
        <p:spPr/>
        <p:txBody>
          <a:bodyPr/>
          <a:lstStyle/>
          <a:p>
            <a:fld id="{B6A9EC73-1F41-954E-99CC-3FEBE80C68EE}" type="slidenum">
              <a:rPr lang="en-US" smtClean="0"/>
              <a:t>‹#›</a:t>
            </a:fld>
            <a:endParaRPr lang="en-US"/>
          </a:p>
        </p:txBody>
      </p:sp>
    </p:spTree>
    <p:extLst>
      <p:ext uri="{BB962C8B-B14F-4D97-AF65-F5344CB8AC3E}">
        <p14:creationId xmlns:p14="http://schemas.microsoft.com/office/powerpoint/2010/main" val="1610508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90E4C-3C03-2639-A036-81E048469B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FF8EFD-7632-0CCC-0396-01D0A15FC4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BAD61-615A-4EE4-1DAF-0C192C1A03B6}"/>
              </a:ext>
            </a:extLst>
          </p:cNvPr>
          <p:cNvSpPr>
            <a:spLocks noGrp="1"/>
          </p:cNvSpPr>
          <p:nvPr>
            <p:ph type="dt" sz="half" idx="10"/>
          </p:nvPr>
        </p:nvSpPr>
        <p:spPr/>
        <p:txBody>
          <a:bodyPr/>
          <a:lstStyle/>
          <a:p>
            <a:fld id="{93715016-7373-C747-972F-83EDAF616DB1}" type="datetimeFigureOut">
              <a:rPr lang="en-US" smtClean="0"/>
              <a:t>1/25/2025</a:t>
            </a:fld>
            <a:endParaRPr lang="en-US"/>
          </a:p>
        </p:txBody>
      </p:sp>
      <p:sp>
        <p:nvSpPr>
          <p:cNvPr id="5" name="Footer Placeholder 4">
            <a:extLst>
              <a:ext uri="{FF2B5EF4-FFF2-40B4-BE49-F238E27FC236}">
                <a16:creationId xmlns:a16="http://schemas.microsoft.com/office/drawing/2014/main" id="{1C43B2A5-910E-66B1-8AD0-2209AAD2C8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617B9E-D60B-60D6-E178-C12593933256}"/>
              </a:ext>
            </a:extLst>
          </p:cNvPr>
          <p:cNvSpPr>
            <a:spLocks noGrp="1"/>
          </p:cNvSpPr>
          <p:nvPr>
            <p:ph type="sldNum" sz="quarter" idx="12"/>
          </p:nvPr>
        </p:nvSpPr>
        <p:spPr/>
        <p:txBody>
          <a:bodyPr/>
          <a:lstStyle/>
          <a:p>
            <a:fld id="{B6A9EC73-1F41-954E-99CC-3FEBE80C68EE}" type="slidenum">
              <a:rPr lang="en-US" smtClean="0"/>
              <a:t>‹#›</a:t>
            </a:fld>
            <a:endParaRPr lang="en-US"/>
          </a:p>
        </p:txBody>
      </p:sp>
    </p:spTree>
    <p:extLst>
      <p:ext uri="{BB962C8B-B14F-4D97-AF65-F5344CB8AC3E}">
        <p14:creationId xmlns:p14="http://schemas.microsoft.com/office/powerpoint/2010/main" val="345103689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3F688F-EE3E-DBA3-3D47-E6E443485C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44337A-9820-B839-4EED-910A181182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34A34-D0CE-278D-8216-B2377E3CCA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715016-7373-C747-972F-83EDAF616DB1}" type="datetimeFigureOut">
              <a:rPr lang="en-US" smtClean="0"/>
              <a:t>1/25/2025</a:t>
            </a:fld>
            <a:endParaRPr lang="en-US"/>
          </a:p>
        </p:txBody>
      </p:sp>
      <p:sp>
        <p:nvSpPr>
          <p:cNvPr id="5" name="Footer Placeholder 4">
            <a:extLst>
              <a:ext uri="{FF2B5EF4-FFF2-40B4-BE49-F238E27FC236}">
                <a16:creationId xmlns:a16="http://schemas.microsoft.com/office/drawing/2014/main" id="{AB71219F-1276-6962-96F3-E21562CBC6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B2891B5-15E2-BA92-7127-8D4DDE4D38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A9EC73-1F41-954E-99CC-3FEBE80C68EE}" type="slidenum">
              <a:rPr lang="en-US" smtClean="0"/>
              <a:t>‹#›</a:t>
            </a:fld>
            <a:endParaRPr lang="en-US"/>
          </a:p>
        </p:txBody>
      </p:sp>
    </p:spTree>
    <p:extLst>
      <p:ext uri="{BB962C8B-B14F-4D97-AF65-F5344CB8AC3E}">
        <p14:creationId xmlns:p14="http://schemas.microsoft.com/office/powerpoint/2010/main" val="3850500696"/>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 name="Rectangle 108">
            <a:extLst>
              <a:ext uri="{FF2B5EF4-FFF2-40B4-BE49-F238E27FC236}">
                <a16:creationId xmlns:a16="http://schemas.microsoft.com/office/drawing/2014/main" id="{C6B158B5-50B5-4927-A367-7C9F3AFE5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8966D2C-143C-7F17-4ED7-E2C12938BA91}"/>
              </a:ext>
            </a:extLst>
          </p:cNvPr>
          <p:cNvSpPr>
            <a:spLocks noGrp="1"/>
          </p:cNvSpPr>
          <p:nvPr>
            <p:ph type="ctrTitle"/>
          </p:nvPr>
        </p:nvSpPr>
        <p:spPr>
          <a:xfrm>
            <a:off x="6981824" y="1367673"/>
            <a:ext cx="4375151" cy="2665509"/>
          </a:xfrm>
        </p:spPr>
        <p:txBody>
          <a:bodyPr>
            <a:normAutofit/>
          </a:bodyPr>
          <a:lstStyle/>
          <a:p>
            <a:pPr algn="r"/>
            <a:r>
              <a:rPr lang="en-US" sz="5000" b="1" dirty="0">
                <a:solidFill>
                  <a:schemeClr val="bg1"/>
                </a:solidFill>
                <a:latin typeface="Times New Roman" panose="02020603050405020304" pitchFamily="18" charset="0"/>
                <a:cs typeface="Times New Roman" panose="02020603050405020304" pitchFamily="18" charset="0"/>
              </a:rPr>
              <a:t>Shepherding Apprenticeship</a:t>
            </a:r>
          </a:p>
        </p:txBody>
      </p:sp>
      <p:sp>
        <p:nvSpPr>
          <p:cNvPr id="3" name="Subtitle 2">
            <a:extLst>
              <a:ext uri="{FF2B5EF4-FFF2-40B4-BE49-F238E27FC236}">
                <a16:creationId xmlns:a16="http://schemas.microsoft.com/office/drawing/2014/main" id="{27419569-7743-9783-D612-90E21C1E0632}"/>
              </a:ext>
            </a:extLst>
          </p:cNvPr>
          <p:cNvSpPr>
            <a:spLocks noGrp="1"/>
          </p:cNvSpPr>
          <p:nvPr>
            <p:ph type="subTitle" idx="1"/>
          </p:nvPr>
        </p:nvSpPr>
        <p:spPr>
          <a:xfrm>
            <a:off x="6979182" y="4414180"/>
            <a:ext cx="4377793" cy="884538"/>
          </a:xfrm>
        </p:spPr>
        <p:txBody>
          <a:bodyPr>
            <a:normAutofit/>
          </a:bodyPr>
          <a:lstStyle/>
          <a:p>
            <a:pPr algn="r"/>
            <a:r>
              <a:rPr lang="en-US" sz="3600" dirty="0">
                <a:solidFill>
                  <a:schemeClr val="bg1"/>
                </a:solidFill>
                <a:latin typeface="Times New Roman" panose="02020603050405020304" pitchFamily="18" charset="0"/>
                <a:cs typeface="Times New Roman" panose="02020603050405020304" pitchFamily="18" charset="0"/>
              </a:rPr>
              <a:t>Mark 6:32–56</a:t>
            </a:r>
          </a:p>
        </p:txBody>
      </p:sp>
      <p:pic>
        <p:nvPicPr>
          <p:cNvPr id="8" name="Picture 7" descr="A person and person holding a sheep&#10;&#10;Description automatically generated">
            <a:extLst>
              <a:ext uri="{FF2B5EF4-FFF2-40B4-BE49-F238E27FC236}">
                <a16:creationId xmlns:a16="http://schemas.microsoft.com/office/drawing/2014/main" id="{90A1D292-BF9D-4942-81C1-518DDE1CB4B2}"/>
              </a:ext>
            </a:extLst>
          </p:cNvPr>
          <p:cNvPicPr>
            <a:picLocks noChangeAspect="1"/>
          </p:cNvPicPr>
          <p:nvPr/>
        </p:nvPicPr>
        <p:blipFill>
          <a:blip r:embed="rId2"/>
          <a:srcRect l="26223" r="13634" b="-1"/>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
        <p:nvSpPr>
          <p:cNvPr id="111" name="Freeform: Shape 110">
            <a:extLst>
              <a:ext uri="{FF2B5EF4-FFF2-40B4-BE49-F238E27FC236}">
                <a16:creationId xmlns:a16="http://schemas.microsoft.com/office/drawing/2014/main" id="{B01367A3-F670-4BD9-9972-F7E97FC22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3" name="Freeform: Shape 112">
            <a:extLst>
              <a:ext uri="{FF2B5EF4-FFF2-40B4-BE49-F238E27FC236}">
                <a16:creationId xmlns:a16="http://schemas.microsoft.com/office/drawing/2014/main" id="{38C3DB02-606C-40EC-8381-7A29A1ADF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15075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161A4C-5AEA-8390-90A4-C0B14478952D}"/>
              </a:ext>
            </a:extLst>
          </p:cNvPr>
          <p:cNvSpPr>
            <a:spLocks noGrp="1"/>
          </p:cNvSpPr>
          <p:nvPr>
            <p:ph type="title"/>
          </p:nvPr>
        </p:nvSpPr>
        <p:spPr>
          <a:xfrm>
            <a:off x="5596501" y="489509"/>
            <a:ext cx="5754896" cy="765134"/>
          </a:xfrm>
        </p:spPr>
        <p:txBody>
          <a:bodyPr anchor="b">
            <a:normAutofit/>
          </a:bodyPr>
          <a:lstStyle/>
          <a:p>
            <a:r>
              <a:rPr lang="en-US" sz="4000" dirty="0">
                <a:latin typeface="Times New Roman" panose="02020603050405020304" pitchFamily="18" charset="0"/>
                <a:cs typeface="Times New Roman" panose="02020603050405020304" pitchFamily="18" charset="0"/>
              </a:rPr>
              <a:t>Question for us</a:t>
            </a:r>
          </a:p>
        </p:txBody>
      </p:sp>
      <p:pic>
        <p:nvPicPr>
          <p:cNvPr id="5" name="Picture 4" descr="A cartoon character with a question mark&#10;&#10;Description automatically generated">
            <a:extLst>
              <a:ext uri="{FF2B5EF4-FFF2-40B4-BE49-F238E27FC236}">
                <a16:creationId xmlns:a16="http://schemas.microsoft.com/office/drawing/2014/main" id="{C03835E1-7E78-170C-3026-72AD4BD2AC1F}"/>
              </a:ext>
            </a:extLst>
          </p:cNvPr>
          <p:cNvPicPr>
            <a:picLocks noChangeAspect="1"/>
          </p:cNvPicPr>
          <p:nvPr/>
        </p:nvPicPr>
        <p:blipFill>
          <a:blip r:embed="rId2"/>
          <a:stretch>
            <a:fillRect/>
          </a:stretch>
        </p:blipFill>
        <p:spPr>
          <a:xfrm>
            <a:off x="406873" y="905887"/>
            <a:ext cx="3747251" cy="4589025"/>
          </a:xfrm>
          <a:prstGeom prst="rect">
            <a:avLst/>
          </a:prstGeom>
        </p:spPr>
      </p:pic>
      <p:sp>
        <p:nvSpPr>
          <p:cNvPr id="3" name="Content Placeholder 2">
            <a:extLst>
              <a:ext uri="{FF2B5EF4-FFF2-40B4-BE49-F238E27FC236}">
                <a16:creationId xmlns:a16="http://schemas.microsoft.com/office/drawing/2014/main" id="{5467591F-FF1D-ED1F-83F8-3643712549F8}"/>
              </a:ext>
            </a:extLst>
          </p:cNvPr>
          <p:cNvSpPr>
            <a:spLocks noGrp="1"/>
          </p:cNvSpPr>
          <p:nvPr>
            <p:ph idx="1"/>
          </p:nvPr>
        </p:nvSpPr>
        <p:spPr>
          <a:xfrm>
            <a:off x="4560997" y="1846384"/>
            <a:ext cx="7224130" cy="3165231"/>
          </a:xfrm>
        </p:spPr>
        <p:txBody>
          <a:bodyPr anchor="t">
            <a:normAutofit/>
          </a:bodyPr>
          <a:lstStyle/>
          <a:p>
            <a:r>
              <a:rPr lang="en-US" sz="3200" dirty="0">
                <a:latin typeface="Times New Roman" panose="02020603050405020304" pitchFamily="18" charset="0"/>
                <a:cs typeface="Times New Roman" panose="02020603050405020304" pitchFamily="18" charset="0"/>
              </a:rPr>
              <a:t>Is Jesus calling us to be leaders/guides, and what stops us? </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What help do we need from him — food, strength, healing (emotional, physical, spiritual, etc.)? Reach out and ask. </a:t>
            </a:r>
          </a:p>
        </p:txBody>
      </p:sp>
      <p:sp>
        <p:nvSpPr>
          <p:cNvPr id="12" name="Rectangle 11">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220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Right Triangle 2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background with white text&#10;&#10;Description automatically generated">
            <a:extLst>
              <a:ext uri="{FF2B5EF4-FFF2-40B4-BE49-F238E27FC236}">
                <a16:creationId xmlns:a16="http://schemas.microsoft.com/office/drawing/2014/main" id="{ECE9E244-7CEA-51BE-2386-C67B5183BEA0}"/>
              </a:ext>
            </a:extLst>
          </p:cNvPr>
          <p:cNvPicPr>
            <a:picLocks noChangeAspect="1"/>
          </p:cNvPicPr>
          <p:nvPr/>
        </p:nvPicPr>
        <p:blipFill>
          <a:blip r:embed="rId2"/>
          <a:srcRect r="-4" b="6612"/>
          <a:stretch/>
        </p:blipFill>
        <p:spPr>
          <a:xfrm>
            <a:off x="962163" y="1165609"/>
            <a:ext cx="7746709" cy="4485208"/>
          </a:xfrm>
          <a:prstGeom prst="rect">
            <a:avLst/>
          </a:prstGeom>
        </p:spPr>
      </p:pic>
    </p:spTree>
    <p:extLst>
      <p:ext uri="{BB962C8B-B14F-4D97-AF65-F5344CB8AC3E}">
        <p14:creationId xmlns:p14="http://schemas.microsoft.com/office/powerpoint/2010/main" val="159337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D25654-95E0-83F8-2AA5-31408B4B1026}"/>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Shepherding Apprenticeship</a:t>
            </a:r>
          </a:p>
        </p:txBody>
      </p:sp>
      <p:pic>
        <p:nvPicPr>
          <p:cNvPr id="3" name="shepherd">
            <a:hlinkClick r:id="" action="ppaction://media"/>
            <a:extLst>
              <a:ext uri="{FF2B5EF4-FFF2-40B4-BE49-F238E27FC236}">
                <a16:creationId xmlns:a16="http://schemas.microsoft.com/office/drawing/2014/main" id="{575978C5-6156-3C69-1016-48C8007F0D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4769" y="1841608"/>
            <a:ext cx="8062461" cy="4564105"/>
          </a:xfrm>
          <a:prstGeom prst="rect">
            <a:avLst/>
          </a:prstGeom>
        </p:spPr>
      </p:pic>
    </p:spTree>
    <p:extLst>
      <p:ext uri="{BB962C8B-B14F-4D97-AF65-F5344CB8AC3E}">
        <p14:creationId xmlns:p14="http://schemas.microsoft.com/office/powerpoint/2010/main" val="268361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4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34DC99F-E38F-8F0F-7C91-BFB8014C6EC6}"/>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2BC55396-FD6D-88AD-4796-6F92112F0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80BB87E3-9BA8-72DC-1ED6-4D968B0558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25B9957-B41C-C46F-2F10-E814835FEE9A}"/>
              </a:ext>
            </a:extLst>
          </p:cNvPr>
          <p:cNvSpPr>
            <a:spLocks noGrp="1"/>
          </p:cNvSpPr>
          <p:nvPr>
            <p:ph type="title"/>
          </p:nvPr>
        </p:nvSpPr>
        <p:spPr>
          <a:xfrm>
            <a:off x="1137034" y="609597"/>
            <a:ext cx="9392421" cy="1330841"/>
          </a:xfrm>
        </p:spPr>
        <p:txBody>
          <a:bodyPr>
            <a:normAutofit/>
          </a:bodyPr>
          <a:lstStyle/>
          <a:p>
            <a:r>
              <a:rPr lang="en-US" dirty="0">
                <a:latin typeface="Times New Roman" panose="02020603050405020304" pitchFamily="18" charset="0"/>
                <a:cs typeface="Times New Roman" panose="02020603050405020304" pitchFamily="18" charset="0"/>
              </a:rPr>
              <a:t>Shepherding Apprenticeship</a:t>
            </a:r>
          </a:p>
        </p:txBody>
      </p:sp>
      <p:sp>
        <p:nvSpPr>
          <p:cNvPr id="3" name="Content Placeholder 2">
            <a:extLst>
              <a:ext uri="{FF2B5EF4-FFF2-40B4-BE49-F238E27FC236}">
                <a16:creationId xmlns:a16="http://schemas.microsoft.com/office/drawing/2014/main" id="{C73410C1-435A-D68A-7992-2670025AD087}"/>
              </a:ext>
            </a:extLst>
          </p:cNvPr>
          <p:cNvSpPr>
            <a:spLocks noGrp="1"/>
          </p:cNvSpPr>
          <p:nvPr>
            <p:ph idx="1"/>
          </p:nvPr>
        </p:nvSpPr>
        <p:spPr>
          <a:xfrm>
            <a:off x="1137034" y="2671433"/>
            <a:ext cx="9906104" cy="2347432"/>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“Sheep without a shepherd” = People lack direction without proper leaders (e.g., Moses and Joshua, Num 27:15–21).</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Some people are born with leadership abilities. Others are prepared (and sometimes pushed) to become leaders with a servant’s heart. </a:t>
            </a:r>
          </a:p>
        </p:txBody>
      </p:sp>
      <p:sp>
        <p:nvSpPr>
          <p:cNvPr id="27" name="Freeform: Shape 26">
            <a:extLst>
              <a:ext uri="{FF2B5EF4-FFF2-40B4-BE49-F238E27FC236}">
                <a16:creationId xmlns:a16="http://schemas.microsoft.com/office/drawing/2014/main" id="{70AA7450-EA9A-D90A-3C25-75FBC15630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98241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BA7525-B73D-6BDB-DD26-05DAD72E4DFC}"/>
            </a:ext>
          </a:extLst>
        </p:cNvPr>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DD6DD58B-EA29-1D8D-533F-1340084BC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2A775CE2-B7A8-F0C3-F2BC-731424D65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2F354E1-72BD-EFA0-3C51-F24EA9A148CE}"/>
              </a:ext>
            </a:extLst>
          </p:cNvPr>
          <p:cNvSpPr>
            <a:spLocks noGrp="1"/>
          </p:cNvSpPr>
          <p:nvPr>
            <p:ph type="title"/>
          </p:nvPr>
        </p:nvSpPr>
        <p:spPr>
          <a:xfrm>
            <a:off x="1137034" y="609597"/>
            <a:ext cx="9392421" cy="1330841"/>
          </a:xfrm>
        </p:spPr>
        <p:txBody>
          <a:bodyPr>
            <a:normAutofit/>
          </a:bodyPr>
          <a:lstStyle/>
          <a:p>
            <a:r>
              <a:rPr lang="en-US" dirty="0">
                <a:latin typeface="Times New Roman" panose="02020603050405020304" pitchFamily="18" charset="0"/>
                <a:cs typeface="Times New Roman" panose="02020603050405020304" pitchFamily="18" charset="0"/>
              </a:rPr>
              <a:t>Shepherding Apprenticeship</a:t>
            </a:r>
          </a:p>
        </p:txBody>
      </p:sp>
      <p:sp>
        <p:nvSpPr>
          <p:cNvPr id="3" name="Content Placeholder 2">
            <a:extLst>
              <a:ext uri="{FF2B5EF4-FFF2-40B4-BE49-F238E27FC236}">
                <a16:creationId xmlns:a16="http://schemas.microsoft.com/office/drawing/2014/main" id="{22A02C52-0D5E-1AB8-135E-297FDB18C960}"/>
              </a:ext>
            </a:extLst>
          </p:cNvPr>
          <p:cNvSpPr>
            <a:spLocks noGrp="1"/>
          </p:cNvSpPr>
          <p:nvPr>
            <p:ph idx="1"/>
          </p:nvPr>
        </p:nvSpPr>
        <p:spPr>
          <a:xfrm>
            <a:off x="1137034" y="2448733"/>
            <a:ext cx="9906104" cy="3380567"/>
          </a:xfrm>
        </p:spPr>
        <p:txBody>
          <a:bodyPr>
            <a:normAutofit/>
          </a:bodyPr>
          <a:lstStyle/>
          <a:p>
            <a:r>
              <a:rPr lang="en-US" dirty="0">
                <a:latin typeface="Times New Roman" panose="02020603050405020304" pitchFamily="18" charset="0"/>
                <a:cs typeface="Times New Roman" panose="02020603050405020304" pitchFamily="18" charset="0"/>
              </a:rPr>
              <a:t>Jesus prepares the disciples to feed the people (6:32–44)</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Jesus helps the disciples in difficult circumstances (6:45–51)</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Jesus demonstrates compassion by his actions (6:53–56)</a:t>
            </a:r>
          </a:p>
        </p:txBody>
      </p:sp>
      <p:sp>
        <p:nvSpPr>
          <p:cNvPr id="27" name="Freeform: Shape 26">
            <a:extLst>
              <a:ext uri="{FF2B5EF4-FFF2-40B4-BE49-F238E27FC236}">
                <a16:creationId xmlns:a16="http://schemas.microsoft.com/office/drawing/2014/main" id="{56D0AB27-24FB-0DFE-3D96-9E8279699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38460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2FE8A5-5F32-B0E4-8D06-6704E1A772E6}"/>
              </a:ext>
            </a:extLst>
          </p:cNvPr>
          <p:cNvSpPr>
            <a:spLocks noGrp="1"/>
          </p:cNvSpPr>
          <p:nvPr>
            <p:ph type="title"/>
          </p:nvPr>
        </p:nvSpPr>
        <p:spPr>
          <a:xfrm>
            <a:off x="572493" y="238539"/>
            <a:ext cx="11018520" cy="1434415"/>
          </a:xfrm>
        </p:spPr>
        <p:txBody>
          <a:bodyPr anchor="b">
            <a:normAutofit/>
          </a:bodyPr>
          <a:lstStyle/>
          <a:p>
            <a:r>
              <a:rPr lang="en-US" sz="5000">
                <a:latin typeface="Times New Roman" panose="02020603050405020304" pitchFamily="18" charset="0"/>
                <a:cs typeface="Times New Roman" panose="02020603050405020304" pitchFamily="18" charset="0"/>
              </a:rPr>
              <a:t>Story #1 – Feeding the 5,000 (6:32–44)</a:t>
            </a:r>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288C1CC-C3D2-6671-5985-4D07A1C4E1B6}"/>
              </a:ext>
            </a:extLst>
          </p:cNvPr>
          <p:cNvSpPr>
            <a:spLocks noGrp="1"/>
          </p:cNvSpPr>
          <p:nvPr>
            <p:ph idx="1"/>
          </p:nvPr>
        </p:nvSpPr>
        <p:spPr>
          <a:xfrm>
            <a:off x="572493" y="2730361"/>
            <a:ext cx="6384898" cy="2883141"/>
          </a:xfrm>
        </p:spPr>
        <p:txBody>
          <a:bodyPr anchor="t">
            <a:normAutofit/>
          </a:bodyPr>
          <a:lstStyle/>
          <a:p>
            <a:r>
              <a:rPr lang="en-US" sz="2200" dirty="0">
                <a:latin typeface="Times New Roman" panose="02020603050405020304" pitchFamily="18" charset="0"/>
                <a:ea typeface="Aptos" panose="020B0004020202020204" pitchFamily="34" charset="0"/>
                <a:cs typeface="Arial" panose="020B0604020202020204" pitchFamily="34" charset="0"/>
              </a:rPr>
              <a:t>Jesus had compassion on the people because they were like sheep without a shepherd, meaning they were directionless because they didn’t have leaders.</a:t>
            </a:r>
          </a:p>
          <a:p>
            <a:endParaRPr lang="en-US" sz="2200" dirty="0">
              <a:latin typeface="Times New Roman" panose="02020603050405020304" pitchFamily="18" charset="0"/>
              <a:ea typeface="Aptos" panose="020B0004020202020204" pitchFamily="34" charset="0"/>
              <a:cs typeface="Arial" panose="020B0604020202020204" pitchFamily="34" charset="0"/>
            </a:endParaRPr>
          </a:p>
          <a:p>
            <a:r>
              <a:rPr lang="en-US" sz="2200" dirty="0">
                <a:latin typeface="Times New Roman" panose="02020603050405020304" pitchFamily="18" charset="0"/>
                <a:ea typeface="Aptos" panose="020B0004020202020204" pitchFamily="34" charset="0"/>
                <a:cs typeface="Arial" panose="020B0604020202020204" pitchFamily="34" charset="0"/>
              </a:rPr>
              <a:t>So, he gave the disciples tasks to make them leaders: “You give them food to eat” (6:37), “You go and see” (6:38), “You seat them in groups” (6:39), and “You distribute the food to them” (6:41).  </a:t>
            </a:r>
          </a:p>
        </p:txBody>
      </p:sp>
      <p:pic>
        <p:nvPicPr>
          <p:cNvPr id="7" name="Picture 6" descr="A group of people in robes&#10;&#10;Description automatically generated">
            <a:extLst>
              <a:ext uri="{FF2B5EF4-FFF2-40B4-BE49-F238E27FC236}">
                <a16:creationId xmlns:a16="http://schemas.microsoft.com/office/drawing/2014/main" id="{B45C0E49-ADFA-6615-A218-84D44487D861}"/>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545590" y="2093976"/>
            <a:ext cx="3925358" cy="4096512"/>
          </a:xfrm>
          <a:prstGeom prst="rect">
            <a:avLst/>
          </a:prstGeom>
        </p:spPr>
      </p:pic>
    </p:spTree>
    <p:extLst>
      <p:ext uri="{BB962C8B-B14F-4D97-AF65-F5344CB8AC3E}">
        <p14:creationId xmlns:p14="http://schemas.microsoft.com/office/powerpoint/2010/main" val="1772854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D29AAC-CAA6-A80B-CEE3-393527071C9A}"/>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0FF92B-1CDD-CB9D-B2B5-38D5A4FB4C31}"/>
              </a:ext>
            </a:extLst>
          </p:cNvPr>
          <p:cNvSpPr>
            <a:spLocks noGrp="1"/>
          </p:cNvSpPr>
          <p:nvPr>
            <p:ph type="title"/>
          </p:nvPr>
        </p:nvSpPr>
        <p:spPr>
          <a:xfrm>
            <a:off x="572493" y="238539"/>
            <a:ext cx="11018520" cy="1434415"/>
          </a:xfrm>
        </p:spPr>
        <p:txBody>
          <a:bodyPr anchor="b">
            <a:normAutofit/>
          </a:bodyPr>
          <a:lstStyle/>
          <a:p>
            <a:r>
              <a:rPr lang="en-US" sz="4600">
                <a:latin typeface="Times New Roman" panose="02020603050405020304" pitchFamily="18" charset="0"/>
                <a:cs typeface="Times New Roman" panose="02020603050405020304" pitchFamily="18" charset="0"/>
              </a:rPr>
              <a:t>Story #2 – Helping the Disciples (6:45–51)</a:t>
            </a:r>
          </a:p>
        </p:txBody>
      </p:sp>
      <p:sp>
        <p:nvSpPr>
          <p:cNvPr id="2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E50382-185F-CD62-6907-B082369B98D0}"/>
              </a:ext>
            </a:extLst>
          </p:cNvPr>
          <p:cNvSpPr>
            <a:spLocks noGrp="1"/>
          </p:cNvSpPr>
          <p:nvPr>
            <p:ph idx="1"/>
          </p:nvPr>
        </p:nvSpPr>
        <p:spPr>
          <a:xfrm>
            <a:off x="572493" y="2589662"/>
            <a:ext cx="6713552" cy="3105140"/>
          </a:xfrm>
        </p:spPr>
        <p:txBody>
          <a:bodyPr anchor="t">
            <a:normAutofit/>
          </a:bodyPr>
          <a:lstStyle/>
          <a:p>
            <a:r>
              <a:rPr lang="en-US" sz="2200" dirty="0">
                <a:latin typeface="Times New Roman" panose="02020603050405020304" pitchFamily="18" charset="0"/>
                <a:ea typeface="Aptos" panose="020B0004020202020204" pitchFamily="34" charset="0"/>
                <a:cs typeface="Arial" panose="020B0604020202020204" pitchFamily="34" charset="0"/>
              </a:rPr>
              <a:t>Sending them off from the crowd (6:45).</a:t>
            </a:r>
          </a:p>
          <a:p>
            <a:endParaRPr lang="en-US" sz="2200" dirty="0">
              <a:latin typeface="Times New Roman" panose="02020603050405020304" pitchFamily="18" charset="0"/>
              <a:ea typeface="Aptos" panose="020B0004020202020204" pitchFamily="34" charset="0"/>
              <a:cs typeface="Arial" panose="020B0604020202020204" pitchFamily="34" charset="0"/>
            </a:endParaRPr>
          </a:p>
          <a:p>
            <a:r>
              <a:rPr lang="en-US" sz="2200" dirty="0">
                <a:latin typeface="Times New Roman" panose="02020603050405020304" pitchFamily="18" charset="0"/>
                <a:ea typeface="Aptos" panose="020B0004020202020204" pitchFamily="34" charset="0"/>
                <a:cs typeface="Arial" panose="020B0604020202020204" pitchFamily="34" charset="0"/>
              </a:rPr>
              <a:t>“Between 3–6 a.m., seeing them being tortured in their rowing because the wind was against them, he came to them by walking on the sea and wanting to assist them” (6:48).</a:t>
            </a:r>
          </a:p>
          <a:p>
            <a:endParaRPr lang="en-US" sz="2200" dirty="0">
              <a:latin typeface="Times New Roman" panose="02020603050405020304" pitchFamily="18" charset="0"/>
              <a:ea typeface="Aptos" panose="020B0004020202020204" pitchFamily="34" charset="0"/>
              <a:cs typeface="Arial" panose="020B0604020202020204" pitchFamily="34" charset="0"/>
            </a:endParaRPr>
          </a:p>
          <a:p>
            <a:r>
              <a:rPr lang="en-US" sz="2200" dirty="0">
                <a:latin typeface="Times New Roman" panose="02020603050405020304" pitchFamily="18" charset="0"/>
                <a:ea typeface="Aptos" panose="020B0004020202020204" pitchFamily="34" charset="0"/>
                <a:cs typeface="Arial" panose="020B0604020202020204" pitchFamily="34" charset="0"/>
              </a:rPr>
              <a:t>“Be courageous. It is I. Don’t be afraid” (6:50).</a:t>
            </a:r>
          </a:p>
        </p:txBody>
      </p:sp>
      <p:pic>
        <p:nvPicPr>
          <p:cNvPr id="8" name="Picture 7" descr="A group of people in a boat&#10;&#10;AI-generated content may be incorrect.">
            <a:extLst>
              <a:ext uri="{FF2B5EF4-FFF2-40B4-BE49-F238E27FC236}">
                <a16:creationId xmlns:a16="http://schemas.microsoft.com/office/drawing/2014/main" id="{D60C01E6-E8B3-B081-C2AF-50ACECA35676}"/>
              </a:ext>
            </a:extLst>
          </p:cNvPr>
          <p:cNvPicPr>
            <a:picLocks noChangeAspect="1"/>
          </p:cNvPicPr>
          <p:nvPr/>
        </p:nvPicPr>
        <p:blipFill>
          <a:blip r:embed="rId2"/>
          <a:stretch>
            <a:fillRect/>
          </a:stretch>
        </p:blipFill>
        <p:spPr>
          <a:xfrm>
            <a:off x="7338718" y="3087296"/>
            <a:ext cx="4252295" cy="2349050"/>
          </a:xfrm>
          <a:prstGeom prst="rect">
            <a:avLst/>
          </a:prstGeom>
        </p:spPr>
      </p:pic>
    </p:spTree>
    <p:extLst>
      <p:ext uri="{BB962C8B-B14F-4D97-AF65-F5344CB8AC3E}">
        <p14:creationId xmlns:p14="http://schemas.microsoft.com/office/powerpoint/2010/main" val="46187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C2DCDBD-537D-3544-3C5E-1447CF83B75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860192-F2F2-04D8-5567-9D68A06B5F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F70446-9380-B79F-974C-7098545A693F}"/>
              </a:ext>
            </a:extLst>
          </p:cNvPr>
          <p:cNvSpPr>
            <a:spLocks noGrp="1"/>
          </p:cNvSpPr>
          <p:nvPr>
            <p:ph type="title"/>
          </p:nvPr>
        </p:nvSpPr>
        <p:spPr>
          <a:xfrm>
            <a:off x="572492" y="238539"/>
            <a:ext cx="11203195" cy="1434415"/>
          </a:xfrm>
        </p:spPr>
        <p:txBody>
          <a:bodyPr anchor="b">
            <a:normAutofit/>
          </a:bodyPr>
          <a:lstStyle/>
          <a:p>
            <a:r>
              <a:rPr lang="en-US" sz="4700" dirty="0">
                <a:latin typeface="Times New Roman" panose="02020603050405020304" pitchFamily="18" charset="0"/>
                <a:cs typeface="Times New Roman" panose="02020603050405020304" pitchFamily="18" charset="0"/>
              </a:rPr>
              <a:t>Story #3 – Healing Everyone (6:53–56)</a:t>
            </a:r>
          </a:p>
        </p:txBody>
      </p:sp>
      <p:sp>
        <p:nvSpPr>
          <p:cNvPr id="12" name="sketchy line">
            <a:extLst>
              <a:ext uri="{FF2B5EF4-FFF2-40B4-BE49-F238E27FC236}">
                <a16:creationId xmlns:a16="http://schemas.microsoft.com/office/drawing/2014/main" id="{BA8B5D6A-1820-C893-0D15-49CA91E61C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01E560B-54B3-3ADC-0822-C802C142287B}"/>
              </a:ext>
            </a:extLst>
          </p:cNvPr>
          <p:cNvSpPr>
            <a:spLocks noGrp="1"/>
          </p:cNvSpPr>
          <p:nvPr>
            <p:ph idx="1"/>
          </p:nvPr>
        </p:nvSpPr>
        <p:spPr>
          <a:xfrm>
            <a:off x="572493" y="3502152"/>
            <a:ext cx="7452391" cy="618324"/>
          </a:xfrm>
        </p:spPr>
        <p:txBody>
          <a:bodyPr anchor="t">
            <a:normAutofit/>
          </a:bodyPr>
          <a:lstStyle/>
          <a:p>
            <a:r>
              <a:rPr lang="en-US" sz="3200" dirty="0">
                <a:effectLst/>
                <a:latin typeface="Times New Roman" panose="02020603050405020304" pitchFamily="18" charset="0"/>
                <a:ea typeface="Aptos" panose="020B0004020202020204" pitchFamily="34" charset="0"/>
                <a:cs typeface="Arial" panose="020B0604020202020204" pitchFamily="34" charset="0"/>
              </a:rPr>
              <a:t>Touch and healing</a:t>
            </a:r>
            <a:endParaRPr lang="en-US" sz="3200" dirty="0">
              <a:latin typeface="Times New Roman" panose="02020603050405020304" pitchFamily="18" charset="0"/>
              <a:ea typeface="Aptos" panose="020B0004020202020204" pitchFamily="34" charset="0"/>
              <a:cs typeface="Arial" panose="020B0604020202020204" pitchFamily="34" charset="0"/>
            </a:endParaRPr>
          </a:p>
        </p:txBody>
      </p:sp>
      <p:pic>
        <p:nvPicPr>
          <p:cNvPr id="6" name="Picture 5" descr="A hand holding a white fabric&#10;&#10;AI-generated content may be incorrect.">
            <a:extLst>
              <a:ext uri="{FF2B5EF4-FFF2-40B4-BE49-F238E27FC236}">
                <a16:creationId xmlns:a16="http://schemas.microsoft.com/office/drawing/2014/main" id="{DFE1CF47-B7E4-5DDE-823F-1D002BC5F69A}"/>
              </a:ext>
            </a:extLst>
          </p:cNvPr>
          <p:cNvPicPr>
            <a:picLocks noChangeAspect="1"/>
          </p:cNvPicPr>
          <p:nvPr/>
        </p:nvPicPr>
        <p:blipFill>
          <a:blip r:embed="rId2"/>
          <a:stretch>
            <a:fillRect/>
          </a:stretch>
        </p:blipFill>
        <p:spPr>
          <a:xfrm>
            <a:off x="7773916" y="2792672"/>
            <a:ext cx="3771377" cy="2979388"/>
          </a:xfrm>
          <a:prstGeom prst="rect">
            <a:avLst/>
          </a:prstGeom>
        </p:spPr>
      </p:pic>
    </p:spTree>
    <p:extLst>
      <p:ext uri="{BB962C8B-B14F-4D97-AF65-F5344CB8AC3E}">
        <p14:creationId xmlns:p14="http://schemas.microsoft.com/office/powerpoint/2010/main" val="913853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4A673-CCB2-D4A9-28DD-B5E320A1A34B}"/>
              </a:ext>
            </a:extLst>
          </p:cNvPr>
          <p:cNvSpPr>
            <a:spLocks noGrp="1"/>
          </p:cNvSpPr>
          <p:nvPr>
            <p:ph type="title"/>
          </p:nvPr>
        </p:nvSpPr>
        <p:spPr>
          <a:xfrm>
            <a:off x="804671" y="336407"/>
            <a:ext cx="8341673" cy="1002436"/>
          </a:xfrm>
        </p:spPr>
        <p:txBody>
          <a:bodyPr>
            <a:normAutofit/>
          </a:bodyPr>
          <a:lstStyle/>
          <a:p>
            <a:r>
              <a:rPr lang="en-US" sz="4000" dirty="0">
                <a:solidFill>
                  <a:schemeClr val="tx2"/>
                </a:solidFill>
                <a:latin typeface="Times New Roman" panose="02020603050405020304" pitchFamily="18" charset="0"/>
                <a:cs typeface="Times New Roman" panose="02020603050405020304" pitchFamily="18" charset="0"/>
              </a:rPr>
              <a:t>Lessons we’ve learned today</a:t>
            </a:r>
          </a:p>
        </p:txBody>
      </p:sp>
      <p:sp>
        <p:nvSpPr>
          <p:cNvPr id="3" name="Content Placeholder 2">
            <a:extLst>
              <a:ext uri="{FF2B5EF4-FFF2-40B4-BE49-F238E27FC236}">
                <a16:creationId xmlns:a16="http://schemas.microsoft.com/office/drawing/2014/main" id="{B7FD6B72-1E1D-D9B0-0185-C8EFEE80F98B}"/>
              </a:ext>
            </a:extLst>
          </p:cNvPr>
          <p:cNvSpPr>
            <a:spLocks noGrp="1"/>
          </p:cNvSpPr>
          <p:nvPr>
            <p:ph idx="1"/>
          </p:nvPr>
        </p:nvSpPr>
        <p:spPr>
          <a:xfrm>
            <a:off x="898827" y="2130839"/>
            <a:ext cx="7447694" cy="3935165"/>
          </a:xfrm>
        </p:spPr>
        <p:txBody>
          <a:bodyPr anchor="t">
            <a:noAutofit/>
          </a:bodyPr>
          <a:lstStyle/>
          <a:p>
            <a:r>
              <a:rPr lang="en-US" dirty="0">
                <a:solidFill>
                  <a:schemeClr val="tx2"/>
                </a:solidFill>
                <a:latin typeface="Times New Roman" panose="02020603050405020304" pitchFamily="18" charset="0"/>
                <a:cs typeface="Times New Roman" panose="02020603050405020304" pitchFamily="18" charset="0"/>
              </a:rPr>
              <a:t>When people didn’t have leaders, Jesus taught and showed the disciples they could be leaders and helped them. </a:t>
            </a:r>
          </a:p>
          <a:p>
            <a:endParaRPr lang="en-US" dirty="0">
              <a:solidFill>
                <a:schemeClr val="tx2"/>
              </a:solidFill>
              <a:latin typeface="Times New Roman" panose="02020603050405020304" pitchFamily="18" charset="0"/>
              <a:cs typeface="Times New Roman" panose="02020603050405020304" pitchFamily="18" charset="0"/>
            </a:endParaRPr>
          </a:p>
          <a:p>
            <a:r>
              <a:rPr lang="en-US" dirty="0">
                <a:solidFill>
                  <a:schemeClr val="tx2"/>
                </a:solidFill>
                <a:latin typeface="Times New Roman" panose="02020603050405020304" pitchFamily="18" charset="0"/>
                <a:cs typeface="Times New Roman" panose="02020603050405020304" pitchFamily="18" charset="0"/>
              </a:rPr>
              <a:t>When they were struggling even in their familiar territory, he came to their help. </a:t>
            </a:r>
          </a:p>
          <a:p>
            <a:endParaRPr lang="en-US" dirty="0">
              <a:solidFill>
                <a:schemeClr val="tx2"/>
              </a:solidFill>
              <a:latin typeface="Times New Roman" panose="02020603050405020304" pitchFamily="18" charset="0"/>
              <a:cs typeface="Times New Roman" panose="02020603050405020304" pitchFamily="18" charset="0"/>
            </a:endParaRPr>
          </a:p>
          <a:p>
            <a:r>
              <a:rPr lang="en-US" dirty="0">
                <a:solidFill>
                  <a:schemeClr val="tx2"/>
                </a:solidFill>
                <a:latin typeface="Times New Roman" panose="02020603050405020304" pitchFamily="18" charset="0"/>
                <a:cs typeface="Times New Roman" panose="02020603050405020304" pitchFamily="18" charset="0"/>
              </a:rPr>
              <a:t>And he helped anyone in need. </a:t>
            </a:r>
          </a:p>
        </p:txBody>
      </p:sp>
      <p:grpSp>
        <p:nvGrpSpPr>
          <p:cNvPr id="14" name="Group 13">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5" name="Freeform: Shape 14">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light bulb drawing on a book&#10;&#10;Description automatically generated">
            <a:extLst>
              <a:ext uri="{FF2B5EF4-FFF2-40B4-BE49-F238E27FC236}">
                <a16:creationId xmlns:a16="http://schemas.microsoft.com/office/drawing/2014/main" id="{FC760483-19DC-3C6A-CF54-7FF932FC77AC}"/>
              </a:ext>
            </a:extLst>
          </p:cNvPr>
          <p:cNvPicPr>
            <a:picLocks noChangeAspect="1"/>
          </p:cNvPicPr>
          <p:nvPr/>
        </p:nvPicPr>
        <p:blipFill>
          <a:blip r:embed="rId2"/>
          <a:stretch>
            <a:fillRect/>
          </a:stretch>
        </p:blipFill>
        <p:spPr>
          <a:xfrm>
            <a:off x="9146345" y="2421683"/>
            <a:ext cx="2802391" cy="2989217"/>
          </a:xfrm>
          <a:prstGeom prst="rect">
            <a:avLst/>
          </a:prstGeom>
        </p:spPr>
      </p:pic>
    </p:spTree>
    <p:extLst>
      <p:ext uri="{BB962C8B-B14F-4D97-AF65-F5344CB8AC3E}">
        <p14:creationId xmlns:p14="http://schemas.microsoft.com/office/powerpoint/2010/main" val="364050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2745</TotalTime>
  <Words>355</Words>
  <Application>Microsoft Office PowerPoint</Application>
  <PresentationFormat>Widescreen</PresentationFormat>
  <Paragraphs>35</Paragraphs>
  <Slides>10</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Aptos</vt:lpstr>
      <vt:lpstr>Aptos Display</vt:lpstr>
      <vt:lpstr>Arial</vt:lpstr>
      <vt:lpstr>Times New Roman</vt:lpstr>
      <vt:lpstr>Office Theme</vt:lpstr>
      <vt:lpstr>Shepherding Apprenticeship</vt:lpstr>
      <vt:lpstr>PowerPoint Presentation</vt:lpstr>
      <vt:lpstr>Shepherding Apprenticeship</vt:lpstr>
      <vt:lpstr>Shepherding Apprenticeship</vt:lpstr>
      <vt:lpstr>Shepherding Apprenticeship</vt:lpstr>
      <vt:lpstr>Story #1 – Feeding the 5,000 (6:32–44)</vt:lpstr>
      <vt:lpstr>Story #2 – Helping the Disciples (6:45–51)</vt:lpstr>
      <vt:lpstr>Story #3 – Healing Everyone (6:53–56)</vt:lpstr>
      <vt:lpstr>Lessons we’ve learned today</vt:lpstr>
      <vt:lpstr>Question for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Friends, Foes, and Family</dc:title>
  <dc:creator>ABS</dc:creator>
  <cp:lastModifiedBy>Matt Lyle</cp:lastModifiedBy>
  <cp:revision>79</cp:revision>
  <dcterms:created xsi:type="dcterms:W3CDTF">2024-09-12T01:07:31Z</dcterms:created>
  <dcterms:modified xsi:type="dcterms:W3CDTF">2025-01-25T02:23:50Z</dcterms:modified>
</cp:coreProperties>
</file>