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70" r:id="rId6"/>
    <p:sldId id="261" r:id="rId7"/>
    <p:sldId id="268" r:id="rId8"/>
    <p:sldId id="269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02"/>
    <p:restoredTop sz="94752"/>
  </p:normalViewPr>
  <p:slideViewPr>
    <p:cSldViewPr snapToGrid="0">
      <p:cViewPr>
        <p:scale>
          <a:sx n="50" d="100"/>
          <a:sy n="50" d="100"/>
        </p:scale>
        <p:origin x="307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436B-7AEB-2038-D3C8-98B297B88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0E7FB-5E25-9F4C-7527-6154C7A07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E94E-2BF8-BFF5-AAC6-2A1663CA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39289-AF56-49E8-D415-AE58653C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AB528-AE3C-EA20-525B-749244FF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50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9264-0ACD-AF6C-9359-ED931D60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FB353-53CD-28DF-0761-1249A4A62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A2EBA-E879-E3E8-7EE7-1CBAF891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9497-5E5A-F4C2-4B90-2C5E4BC81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149F-A763-F986-0184-4D077EB6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282767-E4DE-6F6B-9EF2-AFCC461C54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EEBC3-36C4-CA26-2E04-5DBD4D9AA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8FB7-0955-8650-40B5-C8723312A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99B6C-7A82-FFC5-7900-185A9F84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446A3-B18D-5874-BAF1-4F064FAF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90E4C-3C03-2639-A036-81E048469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F8EFD-7632-0CCC-0396-01D0A15FC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AD61-615A-4EE4-1DAF-0C192C1A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3B2A5-910E-66B1-8AD0-2209AAD2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7B9E-D60B-60D6-E178-C1259393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3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E385-F4EE-347B-583C-126BCA402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F516E-5B6F-EFC2-2FA3-C4982F26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97A05-A5C7-E183-4C5C-2FE0F72E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C7DB2-9C10-FD71-2A61-C29E8F28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8B5B3-67DC-986F-7CE5-15171563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7A4F-C0EE-0F28-18B7-636C5DA0A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FEE0D-C863-D423-F65E-77DF4B895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B587E-CF33-9CF4-ADE6-0C425C64C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67E81-1F4D-8BEA-63F5-0F44CD0D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63A6E-43F4-487C-AF20-C25FACB1D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5B277-3578-829D-4D97-9F16C22F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0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40CB2-038A-3CBC-84A6-3576FC61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9BE5E-8681-6E1B-6D7F-8D5BD6DE4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2DBD6-219D-2EB7-B376-CEF4DC4B2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93A03-9A21-038E-1C1D-D84ED140D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28A46-2586-4B29-B1BD-B92942872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96E4BE-0F31-5CBC-D8D6-4AF582CF1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CD2D56-28A3-6AF0-774B-E3C7DD384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BCE82-6BF6-0350-E0C9-7EDE394A0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8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A4E4A-D6BB-229E-3D13-CF1B9832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5419FD-20D4-8147-15CD-F2B075398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764A4-6564-0744-665F-2BD31729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02D5E-7A79-011F-9541-57DB7F00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B2697-39E7-F71E-FD2D-06339A108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565C0-2481-22B2-9D77-B5DACEE7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08B08-AD3C-05AD-DB11-DDEE1C34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62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CA6F-8B6D-8FCB-C849-D2A65866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04F3-F2B6-EDE0-715F-0716590F0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A4E4C-F9FA-172A-ABE4-8AEDE206A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343F16-B567-DF2F-D6EB-65E1D957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0ACC6-21F3-35E5-8F3F-394A8845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CDE27-EE90-7733-7210-0BEB4CC8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4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ADD3-95E9-02AD-9B47-461E86075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FAD112-2BC6-FAB1-5073-0869195B3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E5984-2F92-F46D-2A5B-2CB45ABB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E9841-DB90-5D11-DA04-576046BB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0FFB7-DFE4-1ACF-BC92-8796D18AE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B5061-1FE0-1822-241F-B5E8A92F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3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3F688F-EE3E-DBA3-3D47-E6E44348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4337A-9820-B839-4EED-910A18118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34A34-D0CE-278D-8216-B2377E3CC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715016-7373-C747-972F-83EDAF616DB1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1219F-1276-6962-96F3-E21562CBC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891B5-15E2-BA92-7127-8D4DDE4D3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9EC73-1F41-954E-99CC-3FEBE80C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ainting of a person in a pink robe&#10;&#10;Description automatically generated">
            <a:extLst>
              <a:ext uri="{FF2B5EF4-FFF2-40B4-BE49-F238E27FC236}">
                <a16:creationId xmlns:a16="http://schemas.microsoft.com/office/drawing/2014/main" id="{AFFB159F-BA0C-8618-46B7-40E5280B5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631681" cy="685799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66D2C-143C-7F17-4ED7-E2C12938B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35402" y="743447"/>
            <a:ext cx="3445765" cy="3692028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5200">
                <a:latin typeface="Times New Roman" panose="02020603050405020304" pitchFamily="18" charset="0"/>
                <a:cs typeface="Times New Roman" panose="02020603050405020304" pitchFamily="18" charset="0"/>
              </a:rPr>
              <a:t>Power over Creation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19569-7743-9783-D612-90E21C1E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5403" y="4629234"/>
            <a:ext cx="3445766" cy="1485319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4:35–5:43</a:t>
            </a:r>
          </a:p>
        </p:txBody>
      </p:sp>
    </p:spTree>
    <p:extLst>
      <p:ext uri="{BB962C8B-B14F-4D97-AF65-F5344CB8AC3E}">
        <p14:creationId xmlns:p14="http://schemas.microsoft.com/office/powerpoint/2010/main" val="415075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161A4C-5AEA-8390-90A4-C0B14478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9"/>
            <a:ext cx="5754896" cy="765134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for us</a:t>
            </a:r>
          </a:p>
        </p:txBody>
      </p:sp>
      <p:pic>
        <p:nvPicPr>
          <p:cNvPr id="5" name="Picture 4" descr="A cartoon character with a question mark&#10;&#10;Description automatically generated">
            <a:extLst>
              <a:ext uri="{FF2B5EF4-FFF2-40B4-BE49-F238E27FC236}">
                <a16:creationId xmlns:a16="http://schemas.microsoft.com/office/drawing/2014/main" id="{C03835E1-7E78-170C-3026-72AD4BD2A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73" y="905887"/>
            <a:ext cx="3747251" cy="45890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7591F-FF1D-ED1F-83F8-36437125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997" y="1846384"/>
            <a:ext cx="7224130" cy="3165231"/>
          </a:xfrm>
        </p:spPr>
        <p:txBody>
          <a:bodyPr anchor="t"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our biggest enemy – nature (e.g., natural disasters, prejudice), spiritual (depression, anxiety), or physical (poor health, constant pain)?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powerful over them to deliver us or to enable us to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endure them.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2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6C08B05-5ED3-41F1-8292-9023BE94A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BB1D15-5764-41A1-A743-C69797926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B4B32F-BCF8-BE6F-FC29-92323636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8" y="834889"/>
            <a:ext cx="4227444" cy="2259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Mark’s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88A7B-04B4-4AED-A11E-13C8031D6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77" y="3763162"/>
            <a:ext cx="3476846" cy="185993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is a Gospel of action; Jesus is like a Marvel comic character.</a:t>
            </a:r>
          </a:p>
        </p:txBody>
      </p:sp>
      <p:pic>
        <p:nvPicPr>
          <p:cNvPr id="6" name="Picture 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CE9E244-7CEA-51BE-2386-C67B5183BE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4" b="6612"/>
          <a:stretch/>
        </p:blipFill>
        <p:spPr>
          <a:xfrm>
            <a:off x="6732104" y="2032554"/>
            <a:ext cx="4823791" cy="279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81796C-5845-7E0A-1B83-7DDE35F2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915EA-C0EC-F0F2-B704-8FE560AB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present Jesus as God’s anointed king (Messiah and Son of God) in opposition to Caesar, the other Son of God.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1:1; 8:29; 12:35; 14:61; 15:32, 39.</a:t>
            </a:r>
          </a:p>
        </p:txBody>
      </p:sp>
      <p:pic>
        <p:nvPicPr>
          <p:cNvPr id="5" name="Picture 4" descr="A statue of a person&#10;&#10;Description automatically generated">
            <a:extLst>
              <a:ext uri="{FF2B5EF4-FFF2-40B4-BE49-F238E27FC236}">
                <a16:creationId xmlns:a16="http://schemas.microsoft.com/office/drawing/2014/main" id="{D58FB1D7-8C67-E204-7F9B-C1837643D9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954" r="3416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196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25654-95E0-83F8-2AA5-31408B4B1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Triplet – Power over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A38E-B1CA-F8F5-B6EE-E8DA56CF5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448733"/>
            <a:ext cx="9906104" cy="338056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Calming the storm (4:35–41)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Commanding the spirits (5:1–20)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Confronting deaths (5:21–43)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1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63B99A-73EE-4FBB-B7C4-F9F9BCC25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D2A5D1-BA0D-47D3-B051-DA7743C46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219825"/>
          </a:xfrm>
          <a:custGeom>
            <a:avLst/>
            <a:gdLst>
              <a:gd name="connsiteX0" fmla="*/ 6789701 w 12192000"/>
              <a:gd name="connsiteY0" fmla="*/ 6151588 h 6219825"/>
              <a:gd name="connsiteX1" fmla="*/ 6788702 w 12192000"/>
              <a:gd name="connsiteY1" fmla="*/ 6151666 h 6219825"/>
              <a:gd name="connsiteX2" fmla="*/ 6788476 w 12192000"/>
              <a:gd name="connsiteY2" fmla="*/ 6152200 h 6219825"/>
              <a:gd name="connsiteX3" fmla="*/ 9834 w 12192000"/>
              <a:gd name="connsiteY3" fmla="*/ 0 h 6219825"/>
              <a:gd name="connsiteX4" fmla="*/ 12357 w 12192000"/>
              <a:gd name="connsiteY4" fmla="*/ 1 h 6219825"/>
              <a:gd name="connsiteX5" fmla="*/ 12192000 w 12192000"/>
              <a:gd name="connsiteY5" fmla="*/ 1 h 6219825"/>
              <a:gd name="connsiteX6" fmla="*/ 12192000 w 12192000"/>
              <a:gd name="connsiteY6" fmla="*/ 5105401 h 6219825"/>
              <a:gd name="connsiteX7" fmla="*/ 12191716 w 12192000"/>
              <a:gd name="connsiteY7" fmla="*/ 5105401 h 6219825"/>
              <a:gd name="connsiteX8" fmla="*/ 12192000 w 12192000"/>
              <a:gd name="connsiteY8" fmla="*/ 5256977 h 6219825"/>
              <a:gd name="connsiteX9" fmla="*/ 12061096 w 12192000"/>
              <a:gd name="connsiteY9" fmla="*/ 5296034 h 6219825"/>
              <a:gd name="connsiteX10" fmla="*/ 11676800 w 12192000"/>
              <a:gd name="connsiteY10" fmla="*/ 5399652 h 6219825"/>
              <a:gd name="connsiteX11" fmla="*/ 10425355 w 12192000"/>
              <a:gd name="connsiteY11" fmla="*/ 5683310 h 6219825"/>
              <a:gd name="connsiteX12" fmla="*/ 9424022 w 12192000"/>
              <a:gd name="connsiteY12" fmla="*/ 5858546 h 6219825"/>
              <a:gd name="connsiteX13" fmla="*/ 8458419 w 12192000"/>
              <a:gd name="connsiteY13" fmla="*/ 5992303 h 6219825"/>
              <a:gd name="connsiteX14" fmla="*/ 7715970 w 12192000"/>
              <a:gd name="connsiteY14" fmla="*/ 6072283 h 6219825"/>
              <a:gd name="connsiteX15" fmla="*/ 6951716 w 12192000"/>
              <a:gd name="connsiteY15" fmla="*/ 6138091 h 6219825"/>
              <a:gd name="connsiteX16" fmla="*/ 6936303 w 12192000"/>
              <a:gd name="connsiteY16" fmla="*/ 6140163 h 6219825"/>
              <a:gd name="connsiteX17" fmla="*/ 6790448 w 12192000"/>
              <a:gd name="connsiteY17" fmla="*/ 6151529 h 6219825"/>
              <a:gd name="connsiteX18" fmla="*/ 6799941 w 12192000"/>
              <a:gd name="connsiteY18" fmla="*/ 6153349 h 6219825"/>
              <a:gd name="connsiteX19" fmla="*/ 6835432 w 12192000"/>
              <a:gd name="connsiteY19" fmla="*/ 6151642 h 6219825"/>
              <a:gd name="connsiteX20" fmla="*/ 6884003 w 12192000"/>
              <a:gd name="connsiteY20" fmla="*/ 6148662 h 6219825"/>
              <a:gd name="connsiteX21" fmla="*/ 7578771 w 12192000"/>
              <a:gd name="connsiteY21" fmla="*/ 6116122 h 6219825"/>
              <a:gd name="connsiteX22" fmla="*/ 8623845 w 12192000"/>
              <a:gd name="connsiteY22" fmla="*/ 6029188 h 6219825"/>
              <a:gd name="connsiteX23" fmla="*/ 9479970 w 12192000"/>
              <a:gd name="connsiteY23" fmla="*/ 5925239 h 6219825"/>
              <a:gd name="connsiteX24" fmla="*/ 10629308 w 12192000"/>
              <a:gd name="connsiteY24" fmla="*/ 5731000 h 6219825"/>
              <a:gd name="connsiteX25" fmla="*/ 11998498 w 12192000"/>
              <a:gd name="connsiteY25" fmla="*/ 5404869 h 6219825"/>
              <a:gd name="connsiteX26" fmla="*/ 12192000 w 12192000"/>
              <a:gd name="connsiteY26" fmla="*/ 5347846 h 6219825"/>
              <a:gd name="connsiteX27" fmla="*/ 12192000 w 12192000"/>
              <a:gd name="connsiteY27" fmla="*/ 5402606 h 6219825"/>
              <a:gd name="connsiteX28" fmla="*/ 11829257 w 12192000"/>
              <a:gd name="connsiteY28" fmla="*/ 5507950 h 6219825"/>
              <a:gd name="connsiteX29" fmla="*/ 10939183 w 12192000"/>
              <a:gd name="connsiteY29" fmla="*/ 5722555 h 6219825"/>
              <a:gd name="connsiteX30" fmla="*/ 9985530 w 12192000"/>
              <a:gd name="connsiteY30" fmla="*/ 5902635 h 6219825"/>
              <a:gd name="connsiteX31" fmla="*/ 9186882 w 12192000"/>
              <a:gd name="connsiteY31" fmla="*/ 6018631 h 6219825"/>
              <a:gd name="connsiteX32" fmla="*/ 8578198 w 12192000"/>
              <a:gd name="connsiteY32" fmla="*/ 6088179 h 6219825"/>
              <a:gd name="connsiteX33" fmla="*/ 7864358 w 12192000"/>
              <a:gd name="connsiteY33" fmla="*/ 6149656 h 6219825"/>
              <a:gd name="connsiteX34" fmla="*/ 6935502 w 12192000"/>
              <a:gd name="connsiteY34" fmla="*/ 6201071 h 6219825"/>
              <a:gd name="connsiteX35" fmla="*/ 6477750 w 12192000"/>
              <a:gd name="connsiteY35" fmla="*/ 6214980 h 6219825"/>
              <a:gd name="connsiteX36" fmla="*/ 6362294 w 12192000"/>
              <a:gd name="connsiteY36" fmla="*/ 6219825 h 6219825"/>
              <a:gd name="connsiteX37" fmla="*/ 6057129 w 12192000"/>
              <a:gd name="connsiteY37" fmla="*/ 6219825 h 6219825"/>
              <a:gd name="connsiteX38" fmla="*/ 5977784 w 12192000"/>
              <a:gd name="connsiteY38" fmla="*/ 6215229 h 6219825"/>
              <a:gd name="connsiteX39" fmla="*/ 5265087 w 12192000"/>
              <a:gd name="connsiteY39" fmla="*/ 6178965 h 6219825"/>
              <a:gd name="connsiteX40" fmla="*/ 4346277 w 12192000"/>
              <a:gd name="connsiteY40" fmla="*/ 6116869 h 6219825"/>
              <a:gd name="connsiteX41" fmla="*/ 3373045 w 12192000"/>
              <a:gd name="connsiteY41" fmla="*/ 6018259 h 6219825"/>
              <a:gd name="connsiteX42" fmla="*/ 2362173 w 12192000"/>
              <a:gd name="connsiteY42" fmla="*/ 5899282 h 6219825"/>
              <a:gd name="connsiteX43" fmla="*/ 1233178 w 12192000"/>
              <a:gd name="connsiteY43" fmla="*/ 5726033 h 6219825"/>
              <a:gd name="connsiteX44" fmla="*/ 68500 w 12192000"/>
              <a:gd name="connsiteY44" fmla="*/ 5486226 h 6219825"/>
              <a:gd name="connsiteX45" fmla="*/ 0 w 12192000"/>
              <a:gd name="connsiteY45" fmla="*/ 5468863 h 6219825"/>
              <a:gd name="connsiteX46" fmla="*/ 0 w 12192000"/>
              <a:gd name="connsiteY46" fmla="*/ 5412351 h 6219825"/>
              <a:gd name="connsiteX47" fmla="*/ 72441 w 12192000"/>
              <a:gd name="connsiteY47" fmla="*/ 5431135 h 6219825"/>
              <a:gd name="connsiteX48" fmla="*/ 600716 w 12192000"/>
              <a:gd name="connsiteY48" fmla="*/ 5549555 h 6219825"/>
              <a:gd name="connsiteX49" fmla="*/ 1769512 w 12192000"/>
              <a:gd name="connsiteY49" fmla="*/ 5759811 h 6219825"/>
              <a:gd name="connsiteX50" fmla="*/ 2613554 w 12192000"/>
              <a:gd name="connsiteY50" fmla="*/ 5876802 h 6219825"/>
              <a:gd name="connsiteX51" fmla="*/ 2581134 w 12192000"/>
              <a:gd name="connsiteY51" fmla="*/ 5866867 h 6219825"/>
              <a:gd name="connsiteX52" fmla="*/ 1112635 w 12192000"/>
              <a:gd name="connsiteY52" fmla="*/ 5534031 h 6219825"/>
              <a:gd name="connsiteX53" fmla="*/ 420412 w 12192000"/>
              <a:gd name="connsiteY53" fmla="*/ 5334514 h 6219825"/>
              <a:gd name="connsiteX54" fmla="*/ 0 w 12192000"/>
              <a:gd name="connsiteY54" fmla="*/ 5195539 h 6219825"/>
              <a:gd name="connsiteX55" fmla="*/ 60 w 12192000"/>
              <a:gd name="connsiteY55" fmla="*/ 5105401 h 6219825"/>
              <a:gd name="connsiteX56" fmla="*/ 0 w 12192000"/>
              <a:gd name="connsiteY56" fmla="*/ 5105401 h 6219825"/>
              <a:gd name="connsiteX57" fmla="*/ 0 w 12192000"/>
              <a:gd name="connsiteY57" fmla="*/ 1 h 6219825"/>
              <a:gd name="connsiteX58" fmla="*/ 9834 w 12192000"/>
              <a:gd name="connsiteY58" fmla="*/ 1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2192000" h="6219825">
                <a:moveTo>
                  <a:pt x="6789701" y="6151588"/>
                </a:moveTo>
                <a:lnTo>
                  <a:pt x="6788702" y="6151666"/>
                </a:lnTo>
                <a:cubicBezTo>
                  <a:pt x="6788627" y="6151844"/>
                  <a:pt x="6788551" y="6152022"/>
                  <a:pt x="6788476" y="6152200"/>
                </a:cubicBezTo>
                <a:close/>
                <a:moveTo>
                  <a:pt x="9834" y="0"/>
                </a:moveTo>
                <a:lnTo>
                  <a:pt x="12357" y="1"/>
                </a:lnTo>
                <a:lnTo>
                  <a:pt x="12192000" y="1"/>
                </a:lnTo>
                <a:lnTo>
                  <a:pt x="12192000" y="5105401"/>
                </a:lnTo>
                <a:lnTo>
                  <a:pt x="12191716" y="5105401"/>
                </a:lnTo>
                <a:lnTo>
                  <a:pt x="12192000" y="5256977"/>
                </a:lnTo>
                <a:lnTo>
                  <a:pt x="12061096" y="5296034"/>
                </a:lnTo>
                <a:cubicBezTo>
                  <a:pt x="11933500" y="5332263"/>
                  <a:pt x="11805390" y="5366806"/>
                  <a:pt x="11676800" y="5399652"/>
                </a:cubicBezTo>
                <a:cubicBezTo>
                  <a:pt x="11262789" y="5507204"/>
                  <a:pt x="10845343" y="5600846"/>
                  <a:pt x="10425355" y="5683310"/>
                </a:cubicBezTo>
                <a:cubicBezTo>
                  <a:pt x="10092810" y="5748549"/>
                  <a:pt x="9759033" y="5806970"/>
                  <a:pt x="9424022" y="5858546"/>
                </a:cubicBezTo>
                <a:cubicBezTo>
                  <a:pt x="9102997" y="5908224"/>
                  <a:pt x="8781133" y="5952809"/>
                  <a:pt x="8458419" y="5992303"/>
                </a:cubicBezTo>
                <a:cubicBezTo>
                  <a:pt x="8211360" y="6022481"/>
                  <a:pt x="7963792" y="6048065"/>
                  <a:pt x="7715970" y="6072283"/>
                </a:cubicBezTo>
                <a:lnTo>
                  <a:pt x="6951716" y="6138091"/>
                </a:lnTo>
                <a:lnTo>
                  <a:pt x="6936303" y="6140163"/>
                </a:lnTo>
                <a:lnTo>
                  <a:pt x="6790448" y="6151529"/>
                </a:lnTo>
                <a:lnTo>
                  <a:pt x="6799941" y="6153349"/>
                </a:lnTo>
                <a:cubicBezTo>
                  <a:pt x="6811623" y="6153816"/>
                  <a:pt x="6823734" y="6151642"/>
                  <a:pt x="6835432" y="6151642"/>
                </a:cubicBezTo>
                <a:cubicBezTo>
                  <a:pt x="6851580" y="6151642"/>
                  <a:pt x="6867729" y="6149034"/>
                  <a:pt x="6884003" y="6148662"/>
                </a:cubicBezTo>
                <a:cubicBezTo>
                  <a:pt x="7115805" y="6143198"/>
                  <a:pt x="7347351" y="6131026"/>
                  <a:pt x="7578771" y="6116122"/>
                </a:cubicBezTo>
                <a:cubicBezTo>
                  <a:pt x="7927552" y="6093644"/>
                  <a:pt x="8276080" y="6065453"/>
                  <a:pt x="8623845" y="6029188"/>
                </a:cubicBezTo>
                <a:cubicBezTo>
                  <a:pt x="8909939" y="5999878"/>
                  <a:pt x="9195310" y="5965228"/>
                  <a:pt x="9479970" y="5925239"/>
                </a:cubicBezTo>
                <a:cubicBezTo>
                  <a:pt x="9864901" y="5870842"/>
                  <a:pt x="10248014" y="5806101"/>
                  <a:pt x="10629308" y="5731000"/>
                </a:cubicBezTo>
                <a:cubicBezTo>
                  <a:pt x="11090114" y="5639842"/>
                  <a:pt x="11546975" y="5532291"/>
                  <a:pt x="11998498" y="5404869"/>
                </a:cubicBezTo>
                <a:lnTo>
                  <a:pt x="12192000" y="5347846"/>
                </a:lnTo>
                <a:lnTo>
                  <a:pt x="12192000" y="5402606"/>
                </a:lnTo>
                <a:lnTo>
                  <a:pt x="11829257" y="5507950"/>
                </a:lnTo>
                <a:cubicBezTo>
                  <a:pt x="11534769" y="5587680"/>
                  <a:pt x="11238120" y="5658596"/>
                  <a:pt x="10939183" y="5722555"/>
                </a:cubicBezTo>
                <a:cubicBezTo>
                  <a:pt x="10622824" y="5790365"/>
                  <a:pt x="10304941" y="5850387"/>
                  <a:pt x="9985530" y="5902635"/>
                </a:cubicBezTo>
                <a:cubicBezTo>
                  <a:pt x="9720036" y="5946102"/>
                  <a:pt x="9453814" y="5984764"/>
                  <a:pt x="9186882" y="6018631"/>
                </a:cubicBezTo>
                <a:cubicBezTo>
                  <a:pt x="8984197" y="6044216"/>
                  <a:pt x="8781514" y="6068309"/>
                  <a:pt x="8578198" y="6088179"/>
                </a:cubicBezTo>
                <a:lnTo>
                  <a:pt x="7864358" y="6149656"/>
                </a:lnTo>
                <a:cubicBezTo>
                  <a:pt x="7554994" y="6172009"/>
                  <a:pt x="7245502" y="6189895"/>
                  <a:pt x="6935502" y="6201071"/>
                </a:cubicBezTo>
                <a:lnTo>
                  <a:pt x="6477750" y="6214980"/>
                </a:lnTo>
                <a:cubicBezTo>
                  <a:pt x="6439195" y="6212895"/>
                  <a:pt x="6400529" y="6214521"/>
                  <a:pt x="6362294" y="6219825"/>
                </a:cubicBezTo>
                <a:lnTo>
                  <a:pt x="6057129" y="6219825"/>
                </a:lnTo>
                <a:lnTo>
                  <a:pt x="5977784" y="6215229"/>
                </a:lnTo>
                <a:lnTo>
                  <a:pt x="5265087" y="6178965"/>
                </a:lnTo>
                <a:cubicBezTo>
                  <a:pt x="4958267" y="6166544"/>
                  <a:pt x="4651826" y="6146055"/>
                  <a:pt x="4346277" y="6116869"/>
                </a:cubicBezTo>
                <a:lnTo>
                  <a:pt x="3373045" y="6018259"/>
                </a:lnTo>
                <a:cubicBezTo>
                  <a:pt x="3035412" y="5983982"/>
                  <a:pt x="2698456" y="5944327"/>
                  <a:pt x="2362173" y="5899282"/>
                </a:cubicBezTo>
                <a:cubicBezTo>
                  <a:pt x="1984692" y="5849108"/>
                  <a:pt x="1608364" y="5791358"/>
                  <a:pt x="1233178" y="5726033"/>
                </a:cubicBezTo>
                <a:cubicBezTo>
                  <a:pt x="842181" y="5657291"/>
                  <a:pt x="453758" y="5578770"/>
                  <a:pt x="68500" y="5486226"/>
                </a:cubicBezTo>
                <a:lnTo>
                  <a:pt x="0" y="5468863"/>
                </a:lnTo>
                <a:lnTo>
                  <a:pt x="0" y="5412351"/>
                </a:lnTo>
                <a:lnTo>
                  <a:pt x="72441" y="5431135"/>
                </a:lnTo>
                <a:cubicBezTo>
                  <a:pt x="247961" y="5473331"/>
                  <a:pt x="424164" y="5512608"/>
                  <a:pt x="600716" y="5549555"/>
                </a:cubicBezTo>
                <a:cubicBezTo>
                  <a:pt x="988279" y="5630403"/>
                  <a:pt x="1378133" y="5699330"/>
                  <a:pt x="1769512" y="5759811"/>
                </a:cubicBezTo>
                <a:cubicBezTo>
                  <a:pt x="2052426" y="5803406"/>
                  <a:pt x="2335725" y="5843519"/>
                  <a:pt x="2613554" y="5876802"/>
                </a:cubicBezTo>
                <a:cubicBezTo>
                  <a:pt x="2605544" y="5879410"/>
                  <a:pt x="2594611" y="5869350"/>
                  <a:pt x="2581134" y="5866867"/>
                </a:cubicBezTo>
                <a:cubicBezTo>
                  <a:pt x="2087178" y="5774877"/>
                  <a:pt x="1597684" y="5663937"/>
                  <a:pt x="1112635" y="5534031"/>
                </a:cubicBezTo>
                <a:cubicBezTo>
                  <a:pt x="880453" y="5471934"/>
                  <a:pt x="649713" y="5405428"/>
                  <a:pt x="420412" y="5334514"/>
                </a:cubicBezTo>
                <a:lnTo>
                  <a:pt x="0" y="5195539"/>
                </a:lnTo>
                <a:lnTo>
                  <a:pt x="60" y="5105401"/>
                </a:lnTo>
                <a:lnTo>
                  <a:pt x="0" y="5105401"/>
                </a:lnTo>
                <a:lnTo>
                  <a:pt x="0" y="1"/>
                </a:lnTo>
                <a:lnTo>
                  <a:pt x="9834" y="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table with numbers and a list of commandments&#10;&#10;Description automatically generated">
            <a:extLst>
              <a:ext uri="{FF2B5EF4-FFF2-40B4-BE49-F238E27FC236}">
                <a16:creationId xmlns:a16="http://schemas.microsoft.com/office/drawing/2014/main" id="{492AF3A4-6FA2-187B-1088-B79CC135E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14" y="1502871"/>
            <a:ext cx="11921323" cy="321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483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FE8A5-5F32-B0E4-8D06-6704E1A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 fontScale="90000"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Miracle #1 – Calming the Storm (4:35–41)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C1CC-C3D2-6671-5985-4D07A1C4E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storm in the sea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Jesus’s question, “Why are you awed, alarmed, or afraid? Don’t you yet have faith?” (4:40)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 err="1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Deos</a:t>
            </a:r>
            <a:r>
              <a:rPr lang="en-US" sz="2400" i="1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[awed, alarmed) = </a:t>
            </a:r>
            <a:r>
              <a:rPr lang="en-US" sz="2400" i="1" dirty="0" err="1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theos</a:t>
            </a:r>
            <a:r>
              <a:rPr lang="en-US" sz="2400" i="1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[God]</a:t>
            </a:r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painting of a person in a boat&#10;&#10;Description automatically generated">
            <a:extLst>
              <a:ext uri="{FF2B5EF4-FFF2-40B4-BE49-F238E27FC236}">
                <a16:creationId xmlns:a16="http://schemas.microsoft.com/office/drawing/2014/main" id="{42055A29-E59E-1D86-D49D-580D76FCF00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0975" y="3008058"/>
            <a:ext cx="3534318" cy="216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5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D29AAC-CAA6-A80B-CEE3-393527071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FF92B-1CDD-CB9D-B2B5-38D5A4FB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Miracle #2 – Commanding Spirits (5:1–20)</a:t>
            </a:r>
          </a:p>
        </p:txBody>
      </p:sp>
      <p:sp>
        <p:nvSpPr>
          <p:cNvPr id="19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50382-185F-CD62-6907-B082369B9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demoniac 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The legion’s confession: “Why me, Jesus the Son of the highest God? Are you going to torture me?” (5:7)</a:t>
            </a:r>
          </a:p>
          <a:p>
            <a:endParaRPr lang="en-US" sz="24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“Go to your house and your people and tell them how much the Lord did for you and how much mercy he had shown you” (5:19)</a:t>
            </a:r>
          </a:p>
        </p:txBody>
      </p:sp>
      <p:pic>
        <p:nvPicPr>
          <p:cNvPr id="7" name="Picture 6" descr="A cave in a rocky hill&#10;&#10;Description automatically generated">
            <a:extLst>
              <a:ext uri="{FF2B5EF4-FFF2-40B4-BE49-F238E27FC236}">
                <a16:creationId xmlns:a16="http://schemas.microsoft.com/office/drawing/2014/main" id="{C8185B64-7E69-EB67-08AE-9A5B3D60C3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6044" y="2755228"/>
            <a:ext cx="4733345" cy="280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2DCDBD-537D-3544-3C5E-1447CF83B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860192-F2F2-04D8-5567-9D68A06B5F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70446-9380-B79F-974C-7098545A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2" y="238539"/>
            <a:ext cx="11203195" cy="1434415"/>
          </a:xfrm>
        </p:spPr>
        <p:txBody>
          <a:bodyPr anchor="b">
            <a:normAutofit fontScale="90000"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Miracle #3 – Confronting Deaths (5:21–43)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A8B5D6A-1820-C893-0D15-49CA91E61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E560B-54B3-3ADC-0822-C802C1422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5"/>
            <a:ext cx="7452391" cy="4548145"/>
          </a:xfrm>
        </p:spPr>
        <p:txBody>
          <a:bodyPr anchor="t">
            <a:normAutofit/>
          </a:bodyPr>
          <a:lstStyle/>
          <a:p>
            <a:r>
              <a:rPr lang="en-US" sz="32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Double miracles</a:t>
            </a:r>
            <a:endParaRPr lang="en-US" sz="280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 woman with an unceasing blood flow</a:t>
            </a:r>
          </a:p>
          <a:p>
            <a:pPr lvl="1"/>
            <a:r>
              <a:rPr lang="en-US" sz="280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A child who has died</a:t>
            </a:r>
          </a:p>
          <a:p>
            <a:pPr lvl="1"/>
            <a:endParaRPr lang="en-US" sz="280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“Daughter, your faith has saved you. Go in peace and be healed from your torment” (5:34)</a:t>
            </a:r>
          </a:p>
          <a:p>
            <a:endParaRPr lang="en-US" sz="320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US" sz="3200">
                <a:latin typeface="Times New Roman" panose="02020603050405020304" pitchFamily="18" charset="0"/>
                <a:ea typeface="Aptos" panose="020B0004020202020204" pitchFamily="34" charset="0"/>
                <a:cs typeface="Arial" panose="020B0604020202020204" pitchFamily="34" charset="0"/>
              </a:rPr>
              <a:t>Jesus: “Do not fear, only believe” (5:36)</a:t>
            </a:r>
            <a:endParaRPr lang="en-US" sz="3200" dirty="0"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group of people in a crowd&#10;&#10;Description automatically generated">
            <a:extLst>
              <a:ext uri="{FF2B5EF4-FFF2-40B4-BE49-F238E27FC236}">
                <a16:creationId xmlns:a16="http://schemas.microsoft.com/office/drawing/2014/main" id="{3E4DF734-EDA5-4380-3042-2227A0259B0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0159" y="2939974"/>
            <a:ext cx="3733518" cy="226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53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74A673-CCB2-D4A9-28DD-B5E320A1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336407"/>
            <a:ext cx="8341673" cy="100243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we’ve learned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6B72-1E1D-D9B0-0185-C8EFEE80F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06" y="1835014"/>
            <a:ext cx="8246732" cy="4533789"/>
          </a:xfrm>
        </p:spPr>
        <p:txBody>
          <a:bodyPr anchor="t">
            <a:noAutofit/>
          </a:bodyPr>
          <a:lstStyle/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powerful over his earthly creation.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powerful over his heavenly creatures. 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powerful over the enemy of his creation. </a:t>
            </a: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 alone draws people to understand Jesus as this supreme creator and savior.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light bulb drawing on a book&#10;&#10;Description automatically generated">
            <a:extLst>
              <a:ext uri="{FF2B5EF4-FFF2-40B4-BE49-F238E27FC236}">
                <a16:creationId xmlns:a16="http://schemas.microsoft.com/office/drawing/2014/main" id="{FC760483-19DC-3C6A-CF54-7FF932FC7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6345" y="2421683"/>
            <a:ext cx="2802391" cy="298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5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355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Office Theme</vt:lpstr>
      <vt:lpstr>Power over Creation</vt:lpstr>
      <vt:lpstr>Mark’s Gospel</vt:lpstr>
      <vt:lpstr>Purpose</vt:lpstr>
      <vt:lpstr>Today’s Triplet – Power over Creation</vt:lpstr>
      <vt:lpstr>PowerPoint Presentation</vt:lpstr>
      <vt:lpstr>Miracle #1 – Calming the Storm (4:35–41)</vt:lpstr>
      <vt:lpstr>Miracle #2 – Commanding Spirits (5:1–20)</vt:lpstr>
      <vt:lpstr>Miracle #3 – Confronting Deaths (5:21–43)</vt:lpstr>
      <vt:lpstr>Lessons we’ve learned today</vt:lpstr>
      <vt:lpstr>Question for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Friends, Foes, and Family</dc:title>
  <dc:creator>ABS</dc:creator>
  <cp:lastModifiedBy>Matt Lyle</cp:lastModifiedBy>
  <cp:revision>63</cp:revision>
  <dcterms:created xsi:type="dcterms:W3CDTF">2024-09-12T01:07:31Z</dcterms:created>
  <dcterms:modified xsi:type="dcterms:W3CDTF">2025-01-11T08:51:54Z</dcterms:modified>
</cp:coreProperties>
</file>