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  <p:sldMasterId id="2147483857" r:id="rId2"/>
    <p:sldMasterId id="2147483869" r:id="rId3"/>
    <p:sldMasterId id="2147483887" r:id="rId4"/>
  </p:sldMasterIdLst>
  <p:notesMasterIdLst>
    <p:notesMasterId r:id="rId21"/>
  </p:notesMasterIdLst>
  <p:sldIdLst>
    <p:sldId id="333" r:id="rId5"/>
    <p:sldId id="354" r:id="rId6"/>
    <p:sldId id="361" r:id="rId7"/>
    <p:sldId id="362" r:id="rId8"/>
    <p:sldId id="360" r:id="rId9"/>
    <p:sldId id="363" r:id="rId10"/>
    <p:sldId id="334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9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35CF5E-E5F1-4494-AF7E-96090F1F5213}" v="3" dt="2024-11-23T06:46:55.2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7"/>
  </p:normalViewPr>
  <p:slideViewPr>
    <p:cSldViewPr snapToGrid="0">
      <p:cViewPr varScale="1">
        <p:scale>
          <a:sx n="80" d="100"/>
          <a:sy n="80" d="100"/>
        </p:scale>
        <p:origin x="68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Lyle" userId="a96e7d453dd11193" providerId="LiveId" clId="{A135CF5E-E5F1-4494-AF7E-96090F1F5213}"/>
    <pc:docChg chg="modSld">
      <pc:chgData name="Matt Lyle" userId="a96e7d453dd11193" providerId="LiveId" clId="{A135CF5E-E5F1-4494-AF7E-96090F1F5213}" dt="2024-11-23T06:46:55.210" v="1" actId="14100"/>
      <pc:docMkLst>
        <pc:docMk/>
      </pc:docMkLst>
      <pc:sldChg chg="modSp">
        <pc:chgData name="Matt Lyle" userId="a96e7d453dd11193" providerId="LiveId" clId="{A135CF5E-E5F1-4494-AF7E-96090F1F5213}" dt="2024-11-23T06:46:55.210" v="1" actId="14100"/>
        <pc:sldMkLst>
          <pc:docMk/>
          <pc:sldMk cId="262043739" sldId="362"/>
        </pc:sldMkLst>
        <pc:picChg chg="mod">
          <ac:chgData name="Matt Lyle" userId="a96e7d453dd11193" providerId="LiveId" clId="{A135CF5E-E5F1-4494-AF7E-96090F1F5213}" dt="2024-11-23T06:46:55.210" v="1" actId="14100"/>
          <ac:picMkLst>
            <pc:docMk/>
            <pc:sldMk cId="262043739" sldId="362"/>
            <ac:picMk id="2050" creationId="{13F8C58A-8DF0-CD8E-34E3-78925FEF50C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0A29E-ECCD-F44D-B4F7-2C1674AA58FC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95528-2DC4-A04E-BFB9-4AD0FBEE7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60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C95528-2DC4-A04E-BFB9-4AD0FBEE70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83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B5957F-711D-7C27-E7C1-53C4C2EA98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1B63283-B390-574E-D360-BAF898F2AC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100B50D-6A9E-1131-FBDD-0453551AE8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8271B-5A7D-CD65-7955-9DB45EC4C8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C95528-2DC4-A04E-BFB9-4AD0FBEE70B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505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A0093-5266-E9AF-1B0F-2ECC272F0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97D48-5D34-6CA3-34BC-040DDF900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4536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BEB0D-A3B6-2BDA-26F0-E18CFA58C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C49F1-97DD-7D59-B11A-2433BF09D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F4F1F-B797-00EE-1863-662951BB9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5C06-D13A-4E43-A6A4-D30142CB8B6E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97E53-38CE-6469-3949-D4CA0179E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94532-C15F-C539-D64C-F8A86EF38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3ED2-5ABE-724A-885B-BFEED272F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2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69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EC860-6423-3A4C-AB38-3BA8121FC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99C4D-40B3-784E-BF6A-673DAFAD6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D9C7A-641B-1D40-B64F-1C99DC045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99BC0-7EA9-3D40-A31B-0A9924F9C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8CFF4-22F2-F54E-BCEA-34A44D381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47E33-1A61-3140-B981-0A7EF3420F65}" type="slidenum">
              <a:rPr lang="en-GB" altLang="en-TH"/>
              <a:pPr/>
              <a:t>‹#›</a:t>
            </a:fld>
            <a:endParaRPr lang="en-GB" altLang="en-TH"/>
          </a:p>
        </p:txBody>
      </p:sp>
    </p:spTree>
    <p:extLst>
      <p:ext uri="{BB962C8B-B14F-4D97-AF65-F5344CB8AC3E}">
        <p14:creationId xmlns:p14="http://schemas.microsoft.com/office/powerpoint/2010/main" val="100636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1100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E0181B-2A52-43A7-5251-29F2305FA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716619-79D8-8FD4-A79D-0AD0D0C9C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F0EA0-1000-5640-30E0-888E2986C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E5C06-D13A-4E43-A6A4-D30142CB8B6E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057C4-D740-C101-A5D3-1F1884D808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0549B-7627-8130-9980-F3C53FB45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63ED2-5ABE-724A-885B-BFEED272F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0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6218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34ADB6E-60F4-054B-B517-2F286E2914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TH"/>
              <a:t>Click to edit Master title style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B02F63C-8B0D-1F4C-9956-0E046F88FB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TH"/>
              <a:t>Click to edit Master text styles</a:t>
            </a:r>
          </a:p>
          <a:p>
            <a:pPr lvl="1"/>
            <a:r>
              <a:rPr lang="en-GB" altLang="en-TH"/>
              <a:t>Second level</a:t>
            </a:r>
          </a:p>
          <a:p>
            <a:pPr lvl="2"/>
            <a:r>
              <a:rPr lang="en-GB" altLang="en-TH"/>
              <a:t>Third level</a:t>
            </a:r>
          </a:p>
          <a:p>
            <a:pPr lvl="3"/>
            <a:r>
              <a:rPr lang="en-GB" altLang="en-TH"/>
              <a:t>Fourth level</a:t>
            </a:r>
          </a:p>
          <a:p>
            <a:pPr lvl="4"/>
            <a:r>
              <a:rPr lang="en-GB" altLang="en-TH"/>
              <a:t>Fifth level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2F1E2A03-8DED-DD42-BF18-5E5E4B7BDA0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 altLang="en-TH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6373813A-D8AC-644C-80B4-F47235620D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 altLang="en-TH"/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650196A2-C2B8-994B-9BEC-DC75A32CCE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139AF63-4BE3-6A47-8E41-63688084A878}" type="slidenum">
              <a:rPr lang="en-GB" altLang="en-TH"/>
              <a:pPr/>
              <a:t>‹#›</a:t>
            </a:fld>
            <a:endParaRPr lang="en-GB" altLang="en-TH"/>
          </a:p>
        </p:txBody>
      </p:sp>
    </p:spTree>
    <p:extLst>
      <p:ext uri="{BB962C8B-B14F-4D97-AF65-F5344CB8AC3E}">
        <p14:creationId xmlns:p14="http://schemas.microsoft.com/office/powerpoint/2010/main" val="11533220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8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ngsana New" panose="02020603050405020304" pitchFamily="18" charset="-34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ngsana New" panose="02020603050405020304" pitchFamily="18" charset="-34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ngsana New" panose="02020603050405020304" pitchFamily="18" charset="-34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ngsana New" panose="02020603050405020304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ngsana New" panose="02020603050405020304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ngsana New" panose="02020603050405020304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ngsana New" panose="02020603050405020304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ngsana New" panose="02020603050405020304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D49E46-D823-4F75-8C19-FCE3403308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2B964938-B5BE-0A3F-A9F4-9427D0F7C5A0}"/>
              </a:ext>
            </a:extLst>
          </p:cNvPr>
          <p:cNvGrpSpPr/>
          <p:nvPr/>
        </p:nvGrpSpPr>
        <p:grpSpPr>
          <a:xfrm>
            <a:off x="2795200" y="563404"/>
            <a:ext cx="6168449" cy="4523417"/>
            <a:chOff x="370840" y="1230956"/>
            <a:chExt cx="6168449" cy="4523417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94CCD02-05CE-ADA5-BF11-8C59A8A2196E}"/>
                </a:ext>
              </a:extLst>
            </p:cNvPr>
            <p:cNvSpPr txBox="1"/>
            <p:nvPr/>
          </p:nvSpPr>
          <p:spPr>
            <a:xfrm>
              <a:off x="370840" y="2960949"/>
              <a:ext cx="5514340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800" b="1" i="1" u="none" strike="noStrike" kern="1200" cap="none" spc="0" normalizeH="0" baseline="0" noProof="0" dirty="0">
                  <a:ln>
                    <a:noFill/>
                  </a:ln>
                  <a:solidFill>
                    <a:srgbClr val="A02B93">
                      <a:lumMod val="75000"/>
                    </a:srgbClr>
                  </a:solidFill>
                  <a:effectLst/>
                  <a:uLnTx/>
                  <a:uFillTx/>
                  <a:latin typeface="Aharoni" panose="02010803020104030203" pitchFamily="2" charset="-79"/>
                  <a:ea typeface="+mn-ea"/>
                  <a:cs typeface="Aharoni" panose="02010803020104030203" pitchFamily="2" charset="-79"/>
                </a:rPr>
                <a:t>FAITH</a:t>
              </a:r>
            </a:p>
            <a:p>
              <a:pPr marL="0" marR="0" lvl="0" indent="0" algn="l" defTabSz="914400" rtl="0" eaLnBrk="1" fontAlgn="auto" latinLnBrk="0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600" b="1" i="1" u="none" strike="noStrike" kern="1200" cap="none" spc="0" normalizeH="0" baseline="0" noProof="0" dirty="0">
                  <a:ln>
                    <a:noFill/>
                  </a:ln>
                  <a:solidFill>
                    <a:srgbClr val="A02B93">
                      <a:lumMod val="75000"/>
                    </a:srgbClr>
                  </a:solidFill>
                  <a:effectLst/>
                  <a:uLnTx/>
                  <a:uFillTx/>
                  <a:latin typeface="Aharoni" panose="02010803020104030203" pitchFamily="2" charset="-79"/>
                  <a:ea typeface="+mn-ea"/>
                  <a:cs typeface="Aharoni" panose="02010803020104030203" pitchFamily="2" charset="-79"/>
                </a:rPr>
                <a:t>In action</a:t>
              </a:r>
              <a:endPara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A02B93">
                    <a:lumMod val="75000"/>
                  </a:srgbClr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F46DEEA-528F-0622-B4B8-42C2EF6D6A2A}"/>
                </a:ext>
              </a:extLst>
            </p:cNvPr>
            <p:cNvCxnSpPr>
              <a:cxnSpLocks/>
            </p:cNvCxnSpPr>
            <p:nvPr/>
          </p:nvCxnSpPr>
          <p:spPr>
            <a:xfrm>
              <a:off x="1762760" y="2644140"/>
              <a:ext cx="4693920" cy="0"/>
            </a:xfrm>
            <a:prstGeom prst="line">
              <a:avLst/>
            </a:prstGeom>
            <a:solidFill>
              <a:schemeClr val="accent5">
                <a:lumMod val="75000"/>
              </a:schemeClr>
            </a:solidFill>
            <a:ln w="762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5457ED8-360A-E523-CB6D-EB89D80ACA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71713" y="3047472"/>
              <a:ext cx="774541" cy="2185563"/>
            </a:xfrm>
            <a:prstGeom prst="line">
              <a:avLst/>
            </a:prstGeom>
            <a:solidFill>
              <a:schemeClr val="accent5">
                <a:lumMod val="75000"/>
              </a:schemeClr>
            </a:solidFill>
            <a:ln w="762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F73E0D9-9E33-003F-9EAD-7B7709EB5C17}"/>
                </a:ext>
              </a:extLst>
            </p:cNvPr>
            <p:cNvCxnSpPr>
              <a:cxnSpLocks/>
            </p:cNvCxnSpPr>
            <p:nvPr/>
          </p:nvCxnSpPr>
          <p:spPr>
            <a:xfrm>
              <a:off x="595703" y="5133340"/>
              <a:ext cx="5016208" cy="0"/>
            </a:xfrm>
            <a:prstGeom prst="line">
              <a:avLst/>
            </a:prstGeom>
            <a:solidFill>
              <a:schemeClr val="accent5">
                <a:lumMod val="75000"/>
              </a:schemeClr>
            </a:solidFill>
            <a:ln w="762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7B8252C8-EFDD-45FB-A1F0-BC34B2776466}"/>
                </a:ext>
              </a:extLst>
            </p:cNvPr>
            <p:cNvSpPr/>
            <p:nvPr/>
          </p:nvSpPr>
          <p:spPr>
            <a:xfrm rot="5400000">
              <a:off x="5227207" y="5337066"/>
              <a:ext cx="646433" cy="188182"/>
            </a:xfrm>
            <a:prstGeom prst="triangle">
              <a:avLst>
                <a:gd name="adj" fmla="val 0"/>
              </a:avLst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A02B93">
                    <a:lumMod val="75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E1DB36C-EA37-454A-2EED-335F2F347965}"/>
                </a:ext>
              </a:extLst>
            </p:cNvPr>
            <p:cNvSpPr/>
            <p:nvPr/>
          </p:nvSpPr>
          <p:spPr>
            <a:xfrm rot="5400000">
              <a:off x="5941866" y="2891961"/>
              <a:ext cx="869736" cy="311022"/>
            </a:xfrm>
            <a:prstGeom prst="triangle">
              <a:avLst>
                <a:gd name="adj" fmla="val 0"/>
              </a:avLst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A02B93">
                    <a:lumMod val="75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180B800B-95AC-1277-926E-20ACA556659C}"/>
                </a:ext>
              </a:extLst>
            </p:cNvPr>
            <p:cNvSpPr>
              <a:spLocks noChangeAspect="1"/>
            </p:cNvSpPr>
            <p:nvPr/>
          </p:nvSpPr>
          <p:spPr>
            <a:xfrm rot="16200000" flipV="1">
              <a:off x="5617571" y="1692125"/>
              <a:ext cx="1382887" cy="460549"/>
            </a:xfrm>
            <a:prstGeom prst="triangle">
              <a:avLst>
                <a:gd name="adj" fmla="val 0"/>
              </a:avLst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A02B93">
                    <a:lumMod val="75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51291F19-2241-C06F-6673-D9720E0C7722}"/>
              </a:ext>
            </a:extLst>
          </p:cNvPr>
          <p:cNvSpPr txBox="1"/>
          <p:nvPr/>
        </p:nvSpPr>
        <p:spPr>
          <a:xfrm>
            <a:off x="2112902" y="563404"/>
            <a:ext cx="7112852" cy="157889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800" b="0" i="0" u="none" strike="noStrike" kern="1200" cap="none" spc="0" normalizeH="0" baseline="0" noProof="0" dirty="0">
                <a:ln>
                  <a:noFill/>
                </a:ln>
                <a:solidFill>
                  <a:srgbClr val="A02B93">
                    <a:lumMod val="75000"/>
                  </a:srgbClr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James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75D300-9A15-E563-FD9C-FD06E4201943}"/>
              </a:ext>
            </a:extLst>
          </p:cNvPr>
          <p:cNvSpPr txBox="1"/>
          <p:nvPr/>
        </p:nvSpPr>
        <p:spPr>
          <a:xfrm>
            <a:off x="648586" y="5028380"/>
            <a:ext cx="1050496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+mn-cs"/>
              </a:rPr>
              <a:t>James 2:14-26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+mn-cs"/>
              </a:rPr>
              <a:t>Two Legs Walking</a:t>
            </a:r>
          </a:p>
        </p:txBody>
      </p:sp>
    </p:spTree>
    <p:extLst>
      <p:ext uri="{BB962C8B-B14F-4D97-AF65-F5344CB8AC3E}">
        <p14:creationId xmlns:p14="http://schemas.microsoft.com/office/powerpoint/2010/main" val="4398878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42BE7C-2D18-D2A5-0AD8-EAA43EC624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D7369-808E-9A21-BD66-D64F569BD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James 2:14-26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DD2E6-207B-952B-0E9C-595558DD1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846" y="1915173"/>
            <a:ext cx="10231159" cy="4497983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1. Each illustration ends with a summary statement of what James was trying to teach and </a:t>
            </a:r>
            <a:r>
              <a:rPr lang="en-US" sz="3600" dirty="0" err="1"/>
              <a:t>emphasise</a:t>
            </a:r>
            <a:r>
              <a:rPr lang="en-US" sz="3600" dirty="0"/>
              <a:t> (vs 17, 20, 24 and 26).  </a:t>
            </a:r>
          </a:p>
          <a:p>
            <a:r>
              <a:rPr lang="en-US" sz="3600" dirty="0"/>
              <a:t>Vs 17: So also faith by itself, if it does not have works, is dead.</a:t>
            </a:r>
          </a:p>
          <a:p>
            <a:r>
              <a:rPr lang="en-US" sz="3600" dirty="0"/>
              <a:t>Vs 26: For as the body apart from the spirit is dead, so also faith apart from works is dead.</a:t>
            </a:r>
          </a:p>
          <a:p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28239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66F54E-D048-0F9D-FE2F-985320BFDA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B2954-B423-ED7F-FECF-7749067A7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James 2:14-26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92EE1-BBAF-D522-051D-21C51E58D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846" y="1915174"/>
            <a:ext cx="10140307" cy="4324308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>
                <a:solidFill>
                  <a:schemeClr val="tx1">
                    <a:lumMod val="50000"/>
                  </a:schemeClr>
                </a:solidFill>
              </a:rPr>
              <a:t>1. Each illustration ends with a summary statement of what James was trying to teach and </a:t>
            </a:r>
            <a:r>
              <a:rPr lang="en-US" sz="3600" dirty="0" err="1">
                <a:solidFill>
                  <a:schemeClr val="tx1">
                    <a:lumMod val="50000"/>
                  </a:schemeClr>
                </a:solidFill>
              </a:rPr>
              <a:t>emphasise</a:t>
            </a:r>
            <a:r>
              <a:rPr lang="en-US" sz="3600" dirty="0">
                <a:solidFill>
                  <a:schemeClr val="tx1">
                    <a:lumMod val="50000"/>
                  </a:schemeClr>
                </a:solidFill>
              </a:rPr>
              <a:t> (vs 17, 20, 24 and 26).  </a:t>
            </a:r>
          </a:p>
          <a:p>
            <a:r>
              <a:rPr lang="en-US" sz="3600" dirty="0"/>
              <a:t>2. The first and last illustration have to do with our </a:t>
            </a:r>
            <a:r>
              <a:rPr lang="en-US" sz="3600" dirty="0" err="1"/>
              <a:t>behaviour</a:t>
            </a:r>
            <a:r>
              <a:rPr lang="en-US" sz="3600" dirty="0"/>
              <a:t> towards people - while the second and third have to do with our attitude towards God - where we have real relationship and obedience towards him.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56815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ull Salvation By Grace Through Faith For Glory - Inspiring Always">
            <a:extLst>
              <a:ext uri="{FF2B5EF4-FFF2-40B4-BE49-F238E27FC236}">
                <a16:creationId xmlns:a16="http://schemas.microsoft.com/office/drawing/2014/main" id="{F17026AB-0CED-524E-48DA-B13F6252E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1218723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4667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5691DD-A0C4-A1DE-0E6E-74F43EFE90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C6A4254-D485-35ED-D8D4-5523BCCFD927}"/>
              </a:ext>
            </a:extLst>
          </p:cNvPr>
          <p:cNvSpPr txBox="1"/>
          <p:nvPr/>
        </p:nvSpPr>
        <p:spPr>
          <a:xfrm>
            <a:off x="790833" y="2784539"/>
            <a:ext cx="12192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33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17</a:t>
            </a:r>
            <a:r>
              <a:rPr kumimoji="0" lang="en-SG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 So also faith by itself, if it does not have works, is dead.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3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ystem-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7468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he Obedience of Faith – A Pilgrim's Search">
            <a:extLst>
              <a:ext uri="{FF2B5EF4-FFF2-40B4-BE49-F238E27FC236}">
                <a16:creationId xmlns:a16="http://schemas.microsoft.com/office/drawing/2014/main" id="{3B1C5756-3AFA-9EDD-74B2-803064587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6149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al Faith' part 3 - James 2 &amp; Selected - ppt download">
            <a:extLst>
              <a:ext uri="{FF2B5EF4-FFF2-40B4-BE49-F238E27FC236}">
                <a16:creationId xmlns:a16="http://schemas.microsoft.com/office/drawing/2014/main" id="{81C893EB-3BE0-4700-2A40-930A57BFC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2788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482DE-DCDA-3544-877E-A53A1E41F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TH" sz="4800" b="1" dirty="0"/>
              <a:t>LET US PRAY….</a:t>
            </a:r>
          </a:p>
        </p:txBody>
      </p:sp>
      <p:pic>
        <p:nvPicPr>
          <p:cNvPr id="34818" name="Picture 2" descr="Let us pray!">
            <a:extLst>
              <a:ext uri="{FF2B5EF4-FFF2-40B4-BE49-F238E27FC236}">
                <a16:creationId xmlns:a16="http://schemas.microsoft.com/office/drawing/2014/main" id="{9292EA36-8F16-9E46-AACB-98D7425FD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421" y="1890823"/>
            <a:ext cx="7655157" cy="408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481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ames 2:1–13 (ESV) - James 2:1–13 ESV - My brothers, show no… | Biblia">
            <a:extLst>
              <a:ext uri="{FF2B5EF4-FFF2-40B4-BE49-F238E27FC236}">
                <a16:creationId xmlns:a16="http://schemas.microsoft.com/office/drawing/2014/main" id="{C81C73A4-0F8D-9625-3379-85C22552AC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507" y="864974"/>
            <a:ext cx="9694263" cy="5442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5823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2958C06-DA83-E805-D3C5-2E511BBDB1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0305C9B8-ADC2-C238-7733-5007B98C84FA}"/>
              </a:ext>
            </a:extLst>
          </p:cNvPr>
          <p:cNvGrpSpPr/>
          <p:nvPr/>
        </p:nvGrpSpPr>
        <p:grpSpPr>
          <a:xfrm>
            <a:off x="2795200" y="563404"/>
            <a:ext cx="6168449" cy="4523417"/>
            <a:chOff x="370840" y="1230956"/>
            <a:chExt cx="6168449" cy="4523417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D344711-7CFE-D8FF-2DC8-8166BE442361}"/>
                </a:ext>
              </a:extLst>
            </p:cNvPr>
            <p:cNvSpPr txBox="1"/>
            <p:nvPr/>
          </p:nvSpPr>
          <p:spPr>
            <a:xfrm>
              <a:off x="370840" y="2960949"/>
              <a:ext cx="5514340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800" b="1" i="1" u="none" strike="noStrike" kern="1200" cap="none" spc="0" normalizeH="0" baseline="0" noProof="0" dirty="0">
                  <a:ln>
                    <a:noFill/>
                  </a:ln>
                  <a:solidFill>
                    <a:srgbClr val="A02B93">
                      <a:lumMod val="75000"/>
                    </a:srgbClr>
                  </a:solidFill>
                  <a:effectLst/>
                  <a:uLnTx/>
                  <a:uFillTx/>
                  <a:latin typeface="Aharoni" panose="02010803020104030203" pitchFamily="2" charset="-79"/>
                  <a:ea typeface="+mn-ea"/>
                  <a:cs typeface="Aharoni" panose="02010803020104030203" pitchFamily="2" charset="-79"/>
                </a:rPr>
                <a:t>FAITH</a:t>
              </a:r>
            </a:p>
            <a:p>
              <a:pPr marL="0" marR="0" lvl="0" indent="0" algn="l" defTabSz="914400" rtl="0" eaLnBrk="1" fontAlgn="auto" latinLnBrk="0" hangingPunct="1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600" b="1" i="1" u="none" strike="noStrike" kern="1200" cap="none" spc="0" normalizeH="0" baseline="0" noProof="0" dirty="0">
                  <a:ln>
                    <a:noFill/>
                  </a:ln>
                  <a:solidFill>
                    <a:srgbClr val="A02B93">
                      <a:lumMod val="75000"/>
                    </a:srgbClr>
                  </a:solidFill>
                  <a:effectLst/>
                  <a:uLnTx/>
                  <a:uFillTx/>
                  <a:latin typeface="Aharoni" panose="02010803020104030203" pitchFamily="2" charset="-79"/>
                  <a:ea typeface="+mn-ea"/>
                  <a:cs typeface="Aharoni" panose="02010803020104030203" pitchFamily="2" charset="-79"/>
                </a:rPr>
                <a:t>In action</a:t>
              </a:r>
              <a:endPara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A02B93">
                    <a:lumMod val="75000"/>
                  </a:srgbClr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54E38AB-C3A8-A3B5-9E3D-D2553642D6AB}"/>
                </a:ext>
              </a:extLst>
            </p:cNvPr>
            <p:cNvCxnSpPr>
              <a:cxnSpLocks/>
            </p:cNvCxnSpPr>
            <p:nvPr/>
          </p:nvCxnSpPr>
          <p:spPr>
            <a:xfrm>
              <a:off x="1762760" y="2644140"/>
              <a:ext cx="4693920" cy="0"/>
            </a:xfrm>
            <a:prstGeom prst="line">
              <a:avLst/>
            </a:prstGeom>
            <a:solidFill>
              <a:schemeClr val="accent5">
                <a:lumMod val="75000"/>
              </a:schemeClr>
            </a:solidFill>
            <a:ln w="762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3B29554-C766-F46D-65BF-C37DD56BD0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71713" y="3047472"/>
              <a:ext cx="774541" cy="2185563"/>
            </a:xfrm>
            <a:prstGeom prst="line">
              <a:avLst/>
            </a:prstGeom>
            <a:solidFill>
              <a:schemeClr val="accent5">
                <a:lumMod val="75000"/>
              </a:schemeClr>
            </a:solidFill>
            <a:ln w="762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63AC319-58CE-3B46-FC3A-CA2FFD7518E9}"/>
                </a:ext>
              </a:extLst>
            </p:cNvPr>
            <p:cNvCxnSpPr>
              <a:cxnSpLocks/>
            </p:cNvCxnSpPr>
            <p:nvPr/>
          </p:nvCxnSpPr>
          <p:spPr>
            <a:xfrm>
              <a:off x="595703" y="5133340"/>
              <a:ext cx="5016208" cy="0"/>
            </a:xfrm>
            <a:prstGeom prst="line">
              <a:avLst/>
            </a:prstGeom>
            <a:solidFill>
              <a:schemeClr val="accent5">
                <a:lumMod val="75000"/>
              </a:schemeClr>
            </a:solidFill>
            <a:ln w="762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90F9B845-0080-4AC9-D6EB-B93A4C4BBE02}"/>
                </a:ext>
              </a:extLst>
            </p:cNvPr>
            <p:cNvSpPr/>
            <p:nvPr/>
          </p:nvSpPr>
          <p:spPr>
            <a:xfrm rot="5400000">
              <a:off x="5227207" y="5337066"/>
              <a:ext cx="646433" cy="188182"/>
            </a:xfrm>
            <a:prstGeom prst="triangle">
              <a:avLst>
                <a:gd name="adj" fmla="val 0"/>
              </a:avLst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A02B93">
                    <a:lumMod val="75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45ED781-DAEF-6C8C-0897-97A1D6557F54}"/>
                </a:ext>
              </a:extLst>
            </p:cNvPr>
            <p:cNvSpPr/>
            <p:nvPr/>
          </p:nvSpPr>
          <p:spPr>
            <a:xfrm rot="5400000">
              <a:off x="5941866" y="2891961"/>
              <a:ext cx="869736" cy="311022"/>
            </a:xfrm>
            <a:prstGeom prst="triangle">
              <a:avLst>
                <a:gd name="adj" fmla="val 0"/>
              </a:avLst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A02B93">
                    <a:lumMod val="75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CFD7B035-898B-180D-36CA-A4435FB292BD}"/>
                </a:ext>
              </a:extLst>
            </p:cNvPr>
            <p:cNvSpPr>
              <a:spLocks noChangeAspect="1"/>
            </p:cNvSpPr>
            <p:nvPr/>
          </p:nvSpPr>
          <p:spPr>
            <a:xfrm rot="16200000" flipV="1">
              <a:off x="5617571" y="1692125"/>
              <a:ext cx="1382887" cy="460549"/>
            </a:xfrm>
            <a:prstGeom prst="triangle">
              <a:avLst>
                <a:gd name="adj" fmla="val 0"/>
              </a:avLst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A02B93">
                    <a:lumMod val="75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1D7A8A92-0882-52AF-E5EB-AA3828C475BD}"/>
              </a:ext>
            </a:extLst>
          </p:cNvPr>
          <p:cNvSpPr txBox="1"/>
          <p:nvPr/>
        </p:nvSpPr>
        <p:spPr>
          <a:xfrm>
            <a:off x="2112902" y="563404"/>
            <a:ext cx="7112852" cy="157889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marL="0" marR="0" lvl="0" indent="0" algn="ctr" defTabSz="914400" rtl="0" eaLnBrk="1" fontAlgn="auto" latinLnBrk="0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800" b="0" i="0" u="none" strike="noStrike" kern="1200" cap="none" spc="0" normalizeH="0" baseline="0" noProof="0" dirty="0">
                <a:ln>
                  <a:noFill/>
                </a:ln>
                <a:solidFill>
                  <a:srgbClr val="A02B93">
                    <a:lumMod val="75000"/>
                  </a:srgbClr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James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CFF1CA-0CAA-B081-E3BB-A0EDB8B11C83}"/>
              </a:ext>
            </a:extLst>
          </p:cNvPr>
          <p:cNvSpPr txBox="1"/>
          <p:nvPr/>
        </p:nvSpPr>
        <p:spPr>
          <a:xfrm>
            <a:off x="648586" y="5028380"/>
            <a:ext cx="1050496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+mn-cs"/>
              </a:rPr>
              <a:t>James 2:14-26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+mn-cs"/>
              </a:rPr>
              <a:t>Two Legs Walking</a:t>
            </a:r>
          </a:p>
        </p:txBody>
      </p:sp>
    </p:spTree>
    <p:extLst>
      <p:ext uri="{BB962C8B-B14F-4D97-AF65-F5344CB8AC3E}">
        <p14:creationId xmlns:p14="http://schemas.microsoft.com/office/powerpoint/2010/main" val="41405240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ow to Win Every Race - Jenny Hadfield">
            <a:extLst>
              <a:ext uri="{FF2B5EF4-FFF2-40B4-BE49-F238E27FC236}">
                <a16:creationId xmlns:a16="http://schemas.microsoft.com/office/drawing/2014/main" id="{13F8C58A-8DF0-CD8E-34E3-78925FEF5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2976" y="0"/>
            <a:ext cx="10304462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04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A72867-9C14-E992-2520-1F9192948A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27781-C98D-C7EE-7C84-563433BDA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James 2:14-26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1DEDA-D3D6-EBC0-079C-F92236EAA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846" y="1915174"/>
            <a:ext cx="10140307" cy="4324308"/>
          </a:xfrm>
        </p:spPr>
        <p:txBody>
          <a:bodyPr>
            <a:normAutofit/>
          </a:bodyPr>
          <a:lstStyle/>
          <a:p>
            <a:r>
              <a:rPr lang="en-US" sz="3600" dirty="0"/>
              <a:t>“For by grace you have been saved through faith. And this is not your own doing; it is the gift of God, not a result of works, so that no one may boast.” (Ephesians 2:8-9).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89250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6AB22B-1D6F-6F98-E102-52F5E36903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FA5EB-219C-8D22-62EE-FDDED6D0D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James 2:14-26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97F7F-1B23-55CD-7923-E0D1C2155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846" y="1915174"/>
            <a:ext cx="10140307" cy="4324308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“For by grace you have been saved through faith. And this is not your own doing; it is the gift of God, not a result of works, so that no one may boast.” (Ephesians 2:8-9).</a:t>
            </a:r>
          </a:p>
          <a:p>
            <a:r>
              <a:rPr lang="en-US" sz="3600" dirty="0"/>
              <a:t>‘We have been saved, we are being saved and we will be saved.’ </a:t>
            </a:r>
          </a:p>
          <a:p>
            <a:r>
              <a:rPr lang="en-US" sz="3600" dirty="0"/>
              <a:t>Salvation is a future expectation - Matt 24:13; Luke18:8; Philippians 3:20; 1 Timothy 4:16; Hebrews 9:28 </a:t>
            </a:r>
          </a:p>
        </p:txBody>
      </p:sp>
    </p:spTree>
    <p:extLst>
      <p:ext uri="{BB962C8B-B14F-4D97-AF65-F5344CB8AC3E}">
        <p14:creationId xmlns:p14="http://schemas.microsoft.com/office/powerpoint/2010/main" val="1125316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810327-0B59-E4A1-7EAA-ACCDF7D5AEEC}"/>
              </a:ext>
            </a:extLst>
          </p:cNvPr>
          <p:cNvSpPr txBox="1"/>
          <p:nvPr/>
        </p:nvSpPr>
        <p:spPr>
          <a:xfrm>
            <a:off x="0" y="115480"/>
            <a:ext cx="12192000" cy="364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33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14</a:t>
            </a:r>
            <a:r>
              <a:rPr kumimoji="0" lang="en-SG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 What good is it, my brothers, if someone says he has faith but does not have works? Can that faith save him? </a:t>
            </a:r>
            <a:r>
              <a:rPr kumimoji="0" lang="en-SG" sz="33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15</a:t>
            </a:r>
            <a:r>
              <a:rPr kumimoji="0" lang="en-SG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 If a brother or sister is poorly clothed and lacking in daily food, </a:t>
            </a:r>
            <a:r>
              <a:rPr kumimoji="0" lang="en-SG" sz="33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16</a:t>
            </a:r>
            <a:r>
              <a:rPr kumimoji="0" lang="en-SG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 and one of you says to them, “Go in peace, be warmed and filled,” without giving them the things needed for the body, what good is that? </a:t>
            </a:r>
            <a:r>
              <a:rPr kumimoji="0" lang="en-SG" sz="33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17</a:t>
            </a:r>
            <a:r>
              <a:rPr kumimoji="0" lang="en-SG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 So also faith by itself, if it does not have works, is dead.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3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ystem-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1447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94E898-77CE-D252-5E86-4AA07CC225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D9AD830-C48B-5AD4-A949-C69FBE8B3000}"/>
              </a:ext>
            </a:extLst>
          </p:cNvPr>
          <p:cNvSpPr txBox="1"/>
          <p:nvPr/>
        </p:nvSpPr>
        <p:spPr>
          <a:xfrm>
            <a:off x="0" y="115480"/>
            <a:ext cx="12192000" cy="5678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33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18</a:t>
            </a:r>
            <a:r>
              <a:rPr kumimoji="0" lang="en-SG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 But someone will say, “You have faith and I have works.” Show me your faith apart from your works, and I will show you my faith by my works.</a:t>
            </a:r>
            <a:r>
              <a:rPr kumimoji="0" lang="en-SG" sz="33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 19 </a:t>
            </a:r>
            <a:r>
              <a:rPr kumimoji="0" lang="en-SG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You believe that God is one; you do well. Even the demons believe—and shudder! </a:t>
            </a:r>
            <a:r>
              <a:rPr kumimoji="0" lang="en-SG" sz="33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20</a:t>
            </a:r>
            <a:r>
              <a:rPr kumimoji="0" lang="en-SG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 Do you want to be shown, you foolish person, that faith apart from works is useless? </a:t>
            </a:r>
            <a:r>
              <a:rPr kumimoji="0" lang="en-SG" sz="3300" b="0" i="0" u="non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21</a:t>
            </a:r>
            <a:r>
              <a:rPr kumimoji="0" lang="en-SG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 Was not Abraham our father justified by works when he offered up his son Isaac on the altar?</a:t>
            </a:r>
            <a:r>
              <a:rPr kumimoji="0" lang="en-SG" sz="33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 22 </a:t>
            </a:r>
            <a:r>
              <a:rPr kumimoji="0" lang="en-SG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You see that faith was active along with his works, and faith was completed by his works; </a:t>
            </a:r>
            <a:r>
              <a:rPr kumimoji="0" lang="en-SG" sz="33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23</a:t>
            </a:r>
            <a:r>
              <a:rPr kumimoji="0" lang="en-SG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 and the Scripture was fulfilled that says, “Abraham believed God, and it was counted to him as righteousness”—and he was called a friend of God. </a:t>
            </a:r>
            <a:r>
              <a:rPr kumimoji="0" lang="en-SG" sz="33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24</a:t>
            </a:r>
            <a:r>
              <a:rPr kumimoji="0" lang="en-SG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 You see that a person is justified by works and not by faith alone. </a:t>
            </a:r>
          </a:p>
        </p:txBody>
      </p:sp>
    </p:spTree>
    <p:extLst>
      <p:ext uri="{BB962C8B-B14F-4D97-AF65-F5344CB8AC3E}">
        <p14:creationId xmlns:p14="http://schemas.microsoft.com/office/powerpoint/2010/main" val="133370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F6EACC-BD24-305F-35E4-254E5D049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97631D3-EBBB-9717-547E-940A87D9AEB2}"/>
              </a:ext>
            </a:extLst>
          </p:cNvPr>
          <p:cNvSpPr txBox="1"/>
          <p:nvPr/>
        </p:nvSpPr>
        <p:spPr>
          <a:xfrm>
            <a:off x="0" y="115480"/>
            <a:ext cx="12192000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33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25</a:t>
            </a:r>
            <a:r>
              <a:rPr kumimoji="0" lang="en-SG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 And in the same way was not also Rahab the prostitute justified by works when she received the messengers and sent them out by another way? </a:t>
            </a:r>
            <a:r>
              <a:rPr kumimoji="0" lang="en-SG" sz="33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26</a:t>
            </a:r>
            <a:r>
              <a:rPr kumimoji="0" lang="en-SG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 For as the body apart from the spirit is dead, so also faith apart from works is dead.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3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ystem-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5898801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4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Angsana New"/>
      </a:majorFont>
      <a:minorFont>
        <a:latin typeface="Tahoma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30</TotalTime>
  <Words>614</Words>
  <Application>Microsoft Office PowerPoint</Application>
  <PresentationFormat>Widescreen</PresentationFormat>
  <Paragraphs>30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30" baseType="lpstr">
      <vt:lpstr>Aharoni</vt:lpstr>
      <vt:lpstr>Aptos</vt:lpstr>
      <vt:lpstr>Arial</vt:lpstr>
      <vt:lpstr>Arial Rounded MT Bold</vt:lpstr>
      <vt:lpstr>Calibri</vt:lpstr>
      <vt:lpstr>Calibri Light</vt:lpstr>
      <vt:lpstr>system-ui</vt:lpstr>
      <vt:lpstr>Tahoma</vt:lpstr>
      <vt:lpstr>Tw Cen MT</vt:lpstr>
      <vt:lpstr>Wingdings</vt:lpstr>
      <vt:lpstr>1_Office Theme</vt:lpstr>
      <vt:lpstr>Office Theme</vt:lpstr>
      <vt:lpstr>Circuit</vt:lpstr>
      <vt:lpstr>Textured</vt:lpstr>
      <vt:lpstr>PowerPoint Presentation</vt:lpstr>
      <vt:lpstr>PowerPoint Presentation</vt:lpstr>
      <vt:lpstr>PowerPoint Presentation</vt:lpstr>
      <vt:lpstr>PowerPoint Presentation</vt:lpstr>
      <vt:lpstr>James 2:14-26</vt:lpstr>
      <vt:lpstr>James 2:14-26</vt:lpstr>
      <vt:lpstr>PowerPoint Presentation</vt:lpstr>
      <vt:lpstr>PowerPoint Presentation</vt:lpstr>
      <vt:lpstr>PowerPoint Presentation</vt:lpstr>
      <vt:lpstr>James 2:14-26</vt:lpstr>
      <vt:lpstr>James 2:14-26</vt:lpstr>
      <vt:lpstr>PowerPoint Presentation</vt:lpstr>
      <vt:lpstr>PowerPoint Presentation</vt:lpstr>
      <vt:lpstr>PowerPoint Presentation</vt:lpstr>
      <vt:lpstr>PowerPoint Presentation</vt:lpstr>
      <vt:lpstr>LET US PRAY….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Manik Corea</dc:creator>
  <cp:lastModifiedBy>Matt Lyle</cp:lastModifiedBy>
  <cp:revision>1</cp:revision>
  <dcterms:created xsi:type="dcterms:W3CDTF">2024-11-23T05:50:49Z</dcterms:created>
  <dcterms:modified xsi:type="dcterms:W3CDTF">2024-11-23T06:47:43Z</dcterms:modified>
</cp:coreProperties>
</file>