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57" r:id="rId2"/>
    <p:sldMasterId id="2147483869" r:id="rId3"/>
    <p:sldMasterId id="2147483887" r:id="rId4"/>
  </p:sldMasterIdLst>
  <p:sldIdLst>
    <p:sldId id="333" r:id="rId5"/>
    <p:sldId id="354" r:id="rId6"/>
    <p:sldId id="360" r:id="rId7"/>
    <p:sldId id="334" r:id="rId8"/>
    <p:sldId id="361" r:id="rId9"/>
    <p:sldId id="362" r:id="rId10"/>
    <p:sldId id="363" r:id="rId11"/>
    <p:sldId id="364" r:id="rId12"/>
    <p:sldId id="365" r:id="rId13"/>
    <p:sldId id="366" r:id="rId14"/>
    <p:sldId id="367" r:id="rId15"/>
    <p:sldId id="335" r:id="rId16"/>
    <p:sldId id="368" r:id="rId17"/>
    <p:sldId id="369" r:id="rId18"/>
    <p:sldId id="373" r:id="rId19"/>
    <p:sldId id="371" r:id="rId20"/>
    <p:sldId id="370" r:id="rId21"/>
    <p:sldId id="3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911D9-5D8D-4E10-B02C-3AFCDFB3FCCC}" v="5" dt="2024-11-17T00:09:57.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68" d="100"/>
          <a:sy n="68" d="100"/>
        </p:scale>
        <p:origin x="77"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090911D9-5D8D-4E10-B02C-3AFCDFB3FCCC}"/>
    <pc:docChg chg="custSel addSld delSld modSld">
      <pc:chgData name="Matt Lyle" userId="a96e7d453dd11193" providerId="LiveId" clId="{090911D9-5D8D-4E10-B02C-3AFCDFB3FCCC}" dt="2024-11-17T00:10:36.986" v="31" actId="47"/>
      <pc:docMkLst>
        <pc:docMk/>
      </pc:docMkLst>
      <pc:sldChg chg="addSp delSp modSp add del mod">
        <pc:chgData name="Matt Lyle" userId="a96e7d453dd11193" providerId="LiveId" clId="{090911D9-5D8D-4E10-B02C-3AFCDFB3FCCC}" dt="2024-11-17T00:10:36.986" v="31" actId="47"/>
        <pc:sldMkLst>
          <pc:docMk/>
          <pc:sldMk cId="3362294273" sldId="374"/>
        </pc:sldMkLst>
        <pc:spChg chg="add del mod">
          <ac:chgData name="Matt Lyle" userId="a96e7d453dd11193" providerId="LiveId" clId="{090911D9-5D8D-4E10-B02C-3AFCDFB3FCCC}" dt="2024-11-17T00:10:35.231" v="30" actId="478"/>
          <ac:spMkLst>
            <pc:docMk/>
            <pc:sldMk cId="3362294273" sldId="374"/>
            <ac:spMk id="3" creationId="{2DC249AD-BD35-B0AA-8953-20557C6B0EAF}"/>
          </ac:spMkLst>
        </pc:spChg>
        <pc:picChg chg="mod">
          <ac:chgData name="Matt Lyle" userId="a96e7d453dd11193" providerId="LiveId" clId="{090911D9-5D8D-4E10-B02C-3AFCDFB3FCCC}" dt="2024-11-17T00:09:57.197" v="19" actId="14100"/>
          <ac:picMkLst>
            <pc:docMk/>
            <pc:sldMk cId="3362294273" sldId="374"/>
            <ac:picMk id="1026" creationId="{E797F012-264A-76C9-37F6-0EBF39F1FFC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0093-5266-E9AF-1B0F-2ECC272F01FF}"/>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DC97D48-5D34-6CA3-34BC-040DDF900A93}"/>
              </a:ext>
            </a:extLst>
          </p:cNvPr>
          <p:cNvSpPr>
            <a:spLocks noGrp="1"/>
          </p:cNvSpPr>
          <p:nvPr>
            <p:ph idx="1"/>
          </p:nvPr>
        </p:nvSpPr>
        <p:spPr>
          <a:xfrm>
            <a:off x="838200" y="1825625"/>
            <a:ext cx="10515600" cy="4351338"/>
          </a:xfrm>
          <a:prstGeom prst="rect">
            <a:avLst/>
          </a:prstGeom>
        </p:spPr>
        <p:txBody>
          <a:bodyPr/>
          <a:lstStyle/>
          <a:p>
            <a:pPr lvl="0"/>
            <a:r>
              <a:rPr lang="en-US" dirty="0"/>
              <a:t>Click to edit Master text styles</a:t>
            </a:r>
          </a:p>
        </p:txBody>
      </p:sp>
    </p:spTree>
    <p:extLst>
      <p:ext uri="{BB962C8B-B14F-4D97-AF65-F5344CB8AC3E}">
        <p14:creationId xmlns:p14="http://schemas.microsoft.com/office/powerpoint/2010/main" val="40385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CB8F-7094-DE26-BD04-88C2588865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E1E10E4-35FB-ACB5-14E8-15E9AD4D3F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F8C10E-D2A3-1554-AFD0-EF81F62BC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61CFF7-4E3E-A338-51A1-67F57B76EFD0}"/>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6" name="Footer Placeholder 5">
            <a:extLst>
              <a:ext uri="{FF2B5EF4-FFF2-40B4-BE49-F238E27FC236}">
                <a16:creationId xmlns:a16="http://schemas.microsoft.com/office/drawing/2014/main" id="{5656277A-8AA0-96C7-76A2-3FFADBBF0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C754D-07F9-873E-1274-EEF87ACB9A97}"/>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109748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3F4A-4FEE-8482-37BB-8CE29DDF13D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52EB78-F8C7-C1F2-5144-ED48B1C08D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C4A423-57E6-EB6B-3D5A-411E12B13D7C}"/>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5" name="Footer Placeholder 4">
            <a:extLst>
              <a:ext uri="{FF2B5EF4-FFF2-40B4-BE49-F238E27FC236}">
                <a16:creationId xmlns:a16="http://schemas.microsoft.com/office/drawing/2014/main" id="{503E4F24-4A75-BC9B-8D80-92FCE7CD3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4A709-8494-3A7E-6524-2A2FEEF123FC}"/>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175528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726BB-5A48-27E0-280A-063E9877D3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13FE28-37D5-789E-5E6C-8B1D964571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B10D16-017A-C556-8E4B-7321A18D587A}"/>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5" name="Footer Placeholder 4">
            <a:extLst>
              <a:ext uri="{FF2B5EF4-FFF2-40B4-BE49-F238E27FC236}">
                <a16:creationId xmlns:a16="http://schemas.microsoft.com/office/drawing/2014/main" id="{6E59C458-2CFC-EFA1-ED35-60738B552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CF444-10BB-3823-2A4E-4E6155EEBF38}"/>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352222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764DE79-268F-4C1A-8933-263129D2AF90}" type="datetimeFigureOut">
              <a:rPr lang="en-US" smtClean="0"/>
              <a:t>11/17/2024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051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274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3261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8055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66346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675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2371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96AB-CF44-89B0-BF06-8E5E8F47C5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9B5130-289B-4330-8851-0EB3376FD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619EA36-6BD8-91EA-0866-FD1DD0437B3E}"/>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5" name="Footer Placeholder 4">
            <a:extLst>
              <a:ext uri="{FF2B5EF4-FFF2-40B4-BE49-F238E27FC236}">
                <a16:creationId xmlns:a16="http://schemas.microsoft.com/office/drawing/2014/main" id="{541A830B-FF25-04E0-BC72-291D0E5A4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C713F-331D-572F-CA5D-4C0D6E72992A}"/>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3721221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93662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5321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58329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4202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87608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4504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69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5323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2082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745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EB0D-A3B6-2BDA-26F0-E18CFA58CB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DC49F1-97DD-7D59-B11A-2433BF09D8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8F4F1F-B797-00EE-1863-662951BB9803}"/>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5" name="Footer Placeholder 4">
            <a:extLst>
              <a:ext uri="{FF2B5EF4-FFF2-40B4-BE49-F238E27FC236}">
                <a16:creationId xmlns:a16="http://schemas.microsoft.com/office/drawing/2014/main" id="{19C97E53-38CE-6469-3949-D4CA0179E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94532-C15F-C539-D64C-F8A86EF382A1}"/>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363336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4DE5C06-D13A-4E43-A6A4-D30142CB8B6E}" type="datetimeFigureOut">
              <a:rPr lang="en-US" smtClean="0"/>
              <a:t>11/17/2024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4963ED2-5ABE-724A-885B-BFEED272FFFB}"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0575823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DE5C06-D13A-4E43-A6A4-D30142CB8B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1457201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4DE5C06-D13A-4E43-A6A4-D30142CB8B6E}" type="datetimeFigureOut">
              <a:rPr lang="en-US" smtClean="0"/>
              <a:t>11/17/2024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4963ED2-5ABE-724A-885B-BFEED272FFFB}"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496697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4DE5C06-D13A-4E43-A6A4-D30142CB8B6E}"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312500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4DE5C06-D13A-4E43-A6A4-D30142CB8B6E}" type="datetimeFigureOut">
              <a:rPr lang="en-US" smtClean="0"/>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1654821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4DE5C06-D13A-4E43-A6A4-D30142CB8B6E}" type="datetimeFigureOut">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1590762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E5C06-D13A-4E43-A6A4-D30142CB8B6E}" type="datetimeFigureOut">
              <a:rPr lang="en-US" smtClean="0"/>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1224454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4DE5C06-D13A-4E43-A6A4-D30142CB8B6E}" type="datetimeFigureOut">
              <a:rPr lang="en-US" smtClean="0"/>
              <a:t>11/17/2024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4963ED2-5ABE-724A-885B-BFEED272FFF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8692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4DE5C06-D13A-4E43-A6A4-D30142CB8B6E}" type="datetimeFigureOut">
              <a:rPr lang="en-US" smtClean="0"/>
              <a:t>11/17/2024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4963ED2-5ABE-724A-885B-BFEED272FFF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3775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DE5C06-D13A-4E43-A6A4-D30142CB8B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329769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BC7D-5820-BDAF-D3EB-824A059D9A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62B29C5-73B8-21D9-183B-01E446FB8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A42F82-0B57-703D-E75C-DBEE72778F3C}"/>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5" name="Footer Placeholder 4">
            <a:extLst>
              <a:ext uri="{FF2B5EF4-FFF2-40B4-BE49-F238E27FC236}">
                <a16:creationId xmlns:a16="http://schemas.microsoft.com/office/drawing/2014/main" id="{112DD740-8DFE-1481-F4A4-5FD9EBA53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9C0F3-353E-FB8F-E43E-FD152D8A4A35}"/>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3995404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DE5C06-D13A-4E43-A6A4-D30142CB8B6E}"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256113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CF98-5062-078D-56F6-1F5288116D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CE3880-B14C-DD91-B151-D286E745EF4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BE8C142-0B1E-FEDB-2DA0-BE78BFE0D96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E06C28F-DC30-95B7-F870-D99A59CBF79D}"/>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6" name="Footer Placeholder 5">
            <a:extLst>
              <a:ext uri="{FF2B5EF4-FFF2-40B4-BE49-F238E27FC236}">
                <a16:creationId xmlns:a16="http://schemas.microsoft.com/office/drawing/2014/main" id="{1C813B6F-7DB7-829F-E618-7D3951EEB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DB335-E0C2-237E-BDAD-A0747D88FE28}"/>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283357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B863-D5D8-6ABC-C61D-7E6297B0F0E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E19181-BA29-0F02-1310-7D02DE191C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19C8E4-E604-7E0F-76C8-59879008E70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F0B0C7-A5D9-005E-4A85-CF2BA6DFF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3A9BF6-1520-C6C2-1F79-971D6616F87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E5ADBBA-5688-D349-D7C4-20E6A09DCED4}"/>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8" name="Footer Placeholder 7">
            <a:extLst>
              <a:ext uri="{FF2B5EF4-FFF2-40B4-BE49-F238E27FC236}">
                <a16:creationId xmlns:a16="http://schemas.microsoft.com/office/drawing/2014/main" id="{7F193E33-0586-C97C-E41B-96C551250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EC241F-FDEE-C9FA-EA8A-7E35D37ABAF4}"/>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92434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65AB-DB88-469E-6FC7-55916C8301F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2FBEBE-AA7E-5D27-FC0A-BDA00ED2CE9E}"/>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4" name="Footer Placeholder 3">
            <a:extLst>
              <a:ext uri="{FF2B5EF4-FFF2-40B4-BE49-F238E27FC236}">
                <a16:creationId xmlns:a16="http://schemas.microsoft.com/office/drawing/2014/main" id="{E0DB7414-31A5-38CC-DCAF-54D0D196D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D01542-7AD6-1970-45FD-8D765D6648B9}"/>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413129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165B5-F60B-61EA-A382-B63FC54083E2}"/>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3" name="Footer Placeholder 2">
            <a:extLst>
              <a:ext uri="{FF2B5EF4-FFF2-40B4-BE49-F238E27FC236}">
                <a16:creationId xmlns:a16="http://schemas.microsoft.com/office/drawing/2014/main" id="{276E269C-5BB0-8164-07F5-96398B60F7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6D46F-33F2-5782-1EB6-CA35D060C12B}"/>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218890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684C-3766-AEE8-96BE-09D71B0301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019C04-06AD-2449-2D58-253433250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03067C5-5AC9-7BFE-1D7E-E0BEFBA72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01F813-E3E2-D6CF-95AC-853A7F63FD62}"/>
              </a:ext>
            </a:extLst>
          </p:cNvPr>
          <p:cNvSpPr>
            <a:spLocks noGrp="1"/>
          </p:cNvSpPr>
          <p:nvPr>
            <p:ph type="dt" sz="half" idx="10"/>
          </p:nvPr>
        </p:nvSpPr>
        <p:spPr/>
        <p:txBody>
          <a:bodyPr/>
          <a:lstStyle/>
          <a:p>
            <a:fld id="{94DE5C06-D13A-4E43-A6A4-D30142CB8B6E}" type="datetimeFigureOut">
              <a:rPr lang="en-US" smtClean="0"/>
              <a:t>11/17/2024</a:t>
            </a:fld>
            <a:endParaRPr lang="en-US"/>
          </a:p>
        </p:txBody>
      </p:sp>
      <p:sp>
        <p:nvSpPr>
          <p:cNvPr id="6" name="Footer Placeholder 5">
            <a:extLst>
              <a:ext uri="{FF2B5EF4-FFF2-40B4-BE49-F238E27FC236}">
                <a16:creationId xmlns:a16="http://schemas.microsoft.com/office/drawing/2014/main" id="{ACC3734F-02BF-890D-0D67-A63FA233B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C9DF3-7E0D-3AB8-91F3-8B1B1FF07CC2}"/>
              </a:ext>
            </a:extLst>
          </p:cNvPr>
          <p:cNvSpPr>
            <a:spLocks noGrp="1"/>
          </p:cNvSpPr>
          <p:nvPr>
            <p:ph type="sldNum" sz="quarter" idx="12"/>
          </p:nvPr>
        </p:nvSpPr>
        <p:spPr/>
        <p:txBody>
          <a:bodyPr/>
          <a:lstStyle/>
          <a:p>
            <a:fld id="{C4963ED2-5ABE-724A-885B-BFEED272FFFB}" type="slidenum">
              <a:rPr lang="en-US" smtClean="0"/>
              <a:t>‹#›</a:t>
            </a:fld>
            <a:endParaRPr lang="en-US"/>
          </a:p>
        </p:txBody>
      </p:sp>
    </p:spTree>
    <p:extLst>
      <p:ext uri="{BB962C8B-B14F-4D97-AF65-F5344CB8AC3E}">
        <p14:creationId xmlns:p14="http://schemas.microsoft.com/office/powerpoint/2010/main" val="7880718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090855"/>
      </p:ext>
    </p:extLst>
  </p:cSld>
  <p:clrMap bg1="lt1" tx1="dk1" bg2="lt2" tx2="dk2" accent1="accent1" accent2="accent2" accent3="accent3" accent4="accent4" accent5="accent5" accent6="accent6" hlink="hlink" folHlink="folHlink"/>
  <p:sldLayoutIdLst>
    <p:sldLayoutId id="21474838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E0181B-2A52-43A7-5251-29F2305FA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716619-79D8-8FD4-A79D-0AD0D0C9C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EF0EA0-1000-5640-30E0-888E2986C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E5C06-D13A-4E43-A6A4-D30142CB8B6E}" type="datetimeFigureOut">
              <a:rPr lang="en-US" smtClean="0"/>
              <a:t>11/17/2024</a:t>
            </a:fld>
            <a:endParaRPr lang="en-US"/>
          </a:p>
        </p:txBody>
      </p:sp>
      <p:sp>
        <p:nvSpPr>
          <p:cNvPr id="5" name="Footer Placeholder 4">
            <a:extLst>
              <a:ext uri="{FF2B5EF4-FFF2-40B4-BE49-F238E27FC236}">
                <a16:creationId xmlns:a16="http://schemas.microsoft.com/office/drawing/2014/main" id="{125057C4-D740-C101-A5D3-1F1884D80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E0549B-7627-8130-9980-F3C53FB45A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63ED2-5ABE-724A-885B-BFEED272FFFB}" type="slidenum">
              <a:rPr lang="en-US" smtClean="0"/>
              <a:t>‹#›</a:t>
            </a:fld>
            <a:endParaRPr lang="en-US"/>
          </a:p>
        </p:txBody>
      </p:sp>
    </p:spTree>
    <p:extLst>
      <p:ext uri="{BB962C8B-B14F-4D97-AF65-F5344CB8AC3E}">
        <p14:creationId xmlns:p14="http://schemas.microsoft.com/office/powerpoint/2010/main" val="265281512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11/17/2024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746717395"/>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11/17/2024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237028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sv.org/verses/Matt.%2013%3A22/" TargetMode="Externa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hyperlink" Target="https://www.esv.org/verses/Mark%2010%3A22-25/" TargetMode="External"/><Relationship Id="rId5" Type="http://schemas.openxmlformats.org/officeDocument/2006/relationships/hyperlink" Target="https://www.esv.org/verses/1%20Tim.%206%3A9-10/" TargetMode="External"/><Relationship Id="rId4" Type="http://schemas.openxmlformats.org/officeDocument/2006/relationships/hyperlink" Target="https://www.esv.org/verses/Mark%204%3A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ED49E46-D823-4F75-8C19-FCE340330881}"/>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2B964938-B5BE-0A3F-A9F4-9427D0F7C5A0}"/>
              </a:ext>
            </a:extLst>
          </p:cNvPr>
          <p:cNvGrpSpPr/>
          <p:nvPr/>
        </p:nvGrpSpPr>
        <p:grpSpPr>
          <a:xfrm>
            <a:off x="2795200" y="563404"/>
            <a:ext cx="6168449" cy="4523417"/>
            <a:chOff x="370840" y="1230956"/>
            <a:chExt cx="6168449" cy="4523417"/>
          </a:xfrm>
        </p:grpSpPr>
        <p:sp>
          <p:nvSpPr>
            <p:cNvPr id="14" name="TextBox 13">
              <a:extLst>
                <a:ext uri="{FF2B5EF4-FFF2-40B4-BE49-F238E27FC236}">
                  <a16:creationId xmlns:a16="http://schemas.microsoft.com/office/drawing/2014/main" id="{D94CCD02-05CE-ADA5-BF11-8C59A8A2196E}"/>
                </a:ext>
              </a:extLst>
            </p:cNvPr>
            <p:cNvSpPr txBox="1"/>
            <p:nvPr/>
          </p:nvSpPr>
          <p:spPr>
            <a:xfrm>
              <a:off x="370840" y="2960949"/>
              <a:ext cx="5514340" cy="2400657"/>
            </a:xfrm>
            <a:prstGeom prst="rect">
              <a:avLst/>
            </a:prstGeom>
            <a:noFill/>
          </p:spPr>
          <p:txBody>
            <a:bodyPr wrap="square" rtlCol="0">
              <a:spAutoFit/>
              <a:scene3d>
                <a:camera prst="orthographicFront"/>
                <a:lightRig rig="threePt" dir="t"/>
              </a:scene3d>
            </a:bodyPr>
            <a:lstStyle/>
            <a:p>
              <a:pPr marL="0" marR="0" lvl="0" indent="0" algn="r" defTabSz="914400" rtl="0" eaLnBrk="1" fontAlgn="auto" latinLnBrk="0" hangingPunct="1">
                <a:lnSpc>
                  <a:spcPct val="60000"/>
                </a:lnSpc>
                <a:spcBef>
                  <a:spcPts val="0"/>
                </a:spcBef>
                <a:spcAft>
                  <a:spcPts val="0"/>
                </a:spcAft>
                <a:buClrTx/>
                <a:buSzTx/>
                <a:buFontTx/>
                <a:buNone/>
                <a:tabLst/>
                <a:defRPr/>
              </a:pPr>
              <a:r>
                <a:rPr kumimoji="0" lang="en-US" sz="13800" b="1" i="1" u="none" strike="noStrike" kern="1200" cap="none" spc="0" normalizeH="0" baseline="0" noProof="0" dirty="0">
                  <a:ln>
                    <a:noFill/>
                  </a:ln>
                  <a:solidFill>
                    <a:srgbClr val="A02B93">
                      <a:lumMod val="75000"/>
                    </a:srgbClr>
                  </a:solidFill>
                  <a:effectLst/>
                  <a:uLnTx/>
                  <a:uFillTx/>
                  <a:latin typeface="Aharoni" panose="02010803020104030203" pitchFamily="2" charset="-79"/>
                  <a:ea typeface="+mn-ea"/>
                  <a:cs typeface="Aharoni" panose="02010803020104030203" pitchFamily="2" charset="-79"/>
                </a:rPr>
                <a:t>FAITH</a:t>
              </a:r>
            </a:p>
            <a:p>
              <a:pPr marL="0" marR="0" lvl="0" indent="0" algn="l" defTabSz="914400" rtl="0" eaLnBrk="1" fontAlgn="auto" latinLnBrk="0" hangingPunct="1">
                <a:lnSpc>
                  <a:spcPct val="60000"/>
                </a:lnSpc>
                <a:spcBef>
                  <a:spcPts val="0"/>
                </a:spcBef>
                <a:spcAft>
                  <a:spcPts val="0"/>
                </a:spcAft>
                <a:buClrTx/>
                <a:buSzTx/>
                <a:buFontTx/>
                <a:buNone/>
                <a:tabLst/>
                <a:defRPr/>
              </a:pPr>
              <a:r>
                <a:rPr kumimoji="0" lang="en-US" sz="9600" b="1" i="1" u="none" strike="noStrike" kern="1200" cap="none" spc="0" normalizeH="0" baseline="0" noProof="0" dirty="0">
                  <a:ln>
                    <a:noFill/>
                  </a:ln>
                  <a:solidFill>
                    <a:srgbClr val="A02B93">
                      <a:lumMod val="75000"/>
                    </a:srgbClr>
                  </a:solidFill>
                  <a:effectLst/>
                  <a:uLnTx/>
                  <a:uFillTx/>
                  <a:latin typeface="Aharoni" panose="02010803020104030203" pitchFamily="2" charset="-79"/>
                  <a:ea typeface="+mn-ea"/>
                  <a:cs typeface="Aharoni" panose="02010803020104030203" pitchFamily="2" charset="-79"/>
                </a:rPr>
                <a:t>In action</a:t>
              </a:r>
              <a:endParaRPr kumimoji="0" lang="en-US" sz="1800" b="1" i="1" u="none" strike="noStrike" kern="1200" cap="none" spc="0" normalizeH="0" baseline="0" noProof="0" dirty="0">
                <a:ln>
                  <a:noFill/>
                </a:ln>
                <a:solidFill>
                  <a:srgbClr val="A02B93">
                    <a:lumMod val="75000"/>
                  </a:srgbClr>
                </a:solidFill>
                <a:effectLst/>
                <a:uLnTx/>
                <a:uFillTx/>
                <a:latin typeface="Aharoni" panose="02010803020104030203" pitchFamily="2" charset="-79"/>
                <a:ea typeface="+mn-ea"/>
                <a:cs typeface="Aharoni" panose="02010803020104030203" pitchFamily="2" charset="-79"/>
              </a:endParaRPr>
            </a:p>
          </p:txBody>
        </p:sp>
        <p:cxnSp>
          <p:nvCxnSpPr>
            <p:cNvPr id="15" name="Straight Connector 14">
              <a:extLst>
                <a:ext uri="{FF2B5EF4-FFF2-40B4-BE49-F238E27FC236}">
                  <a16:creationId xmlns:a16="http://schemas.microsoft.com/office/drawing/2014/main" id="{3F46DEEA-528F-0622-B4B8-42C2EF6D6A2A}"/>
                </a:ext>
              </a:extLst>
            </p:cNvPr>
            <p:cNvCxnSpPr>
              <a:cxnSpLocks/>
            </p:cNvCxnSpPr>
            <p:nvPr/>
          </p:nvCxnSpPr>
          <p:spPr>
            <a:xfrm>
              <a:off x="1762760" y="2644140"/>
              <a:ext cx="4693920" cy="0"/>
            </a:xfrm>
            <a:prstGeom prst="line">
              <a:avLst/>
            </a:prstGeom>
            <a:solidFill>
              <a:schemeClr val="accent5">
                <a:lumMod val="75000"/>
              </a:schemeClr>
            </a:solidFill>
            <a:ln w="762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457ED8-360A-E523-CB6D-EB89D80ACA3A}"/>
                </a:ext>
              </a:extLst>
            </p:cNvPr>
            <p:cNvCxnSpPr>
              <a:cxnSpLocks/>
            </p:cNvCxnSpPr>
            <p:nvPr/>
          </p:nvCxnSpPr>
          <p:spPr>
            <a:xfrm flipV="1">
              <a:off x="5571713" y="3047472"/>
              <a:ext cx="774541" cy="2185563"/>
            </a:xfrm>
            <a:prstGeom prst="line">
              <a:avLst/>
            </a:prstGeom>
            <a:solidFill>
              <a:schemeClr val="accent5">
                <a:lumMod val="75000"/>
              </a:schemeClr>
            </a:solidFill>
            <a:ln w="762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F73E0D9-9E33-003F-9EAD-7B7709EB5C17}"/>
                </a:ext>
              </a:extLst>
            </p:cNvPr>
            <p:cNvCxnSpPr>
              <a:cxnSpLocks/>
            </p:cNvCxnSpPr>
            <p:nvPr/>
          </p:nvCxnSpPr>
          <p:spPr>
            <a:xfrm>
              <a:off x="595703" y="5133340"/>
              <a:ext cx="5016208" cy="0"/>
            </a:xfrm>
            <a:prstGeom prst="line">
              <a:avLst/>
            </a:prstGeom>
            <a:solidFill>
              <a:schemeClr val="accent5">
                <a:lumMod val="75000"/>
              </a:schemeClr>
            </a:solidFill>
            <a:ln w="762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8" name="Isosceles Triangle 17">
              <a:extLst>
                <a:ext uri="{FF2B5EF4-FFF2-40B4-BE49-F238E27FC236}">
                  <a16:creationId xmlns:a16="http://schemas.microsoft.com/office/drawing/2014/main" id="{7B8252C8-EFDD-45FB-A1F0-BC34B2776466}"/>
                </a:ext>
              </a:extLst>
            </p:cNvPr>
            <p:cNvSpPr/>
            <p:nvPr/>
          </p:nvSpPr>
          <p:spPr>
            <a:xfrm rot="5400000">
              <a:off x="5227207" y="5337066"/>
              <a:ext cx="646433" cy="188182"/>
            </a:xfrm>
            <a:prstGeom prst="triangle">
              <a:avLst>
                <a:gd name="adj" fmla="val 0"/>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endParaRPr>
            </a:p>
          </p:txBody>
        </p:sp>
        <p:sp>
          <p:nvSpPr>
            <p:cNvPr id="19" name="Isosceles Triangle 18">
              <a:extLst>
                <a:ext uri="{FF2B5EF4-FFF2-40B4-BE49-F238E27FC236}">
                  <a16:creationId xmlns:a16="http://schemas.microsoft.com/office/drawing/2014/main" id="{2E1DB36C-EA37-454A-2EED-335F2F347965}"/>
                </a:ext>
              </a:extLst>
            </p:cNvPr>
            <p:cNvSpPr/>
            <p:nvPr/>
          </p:nvSpPr>
          <p:spPr>
            <a:xfrm rot="5400000">
              <a:off x="5941866" y="2891961"/>
              <a:ext cx="869736" cy="311022"/>
            </a:xfrm>
            <a:prstGeom prst="triangle">
              <a:avLst>
                <a:gd name="adj" fmla="val 0"/>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endParaRPr>
            </a:p>
          </p:txBody>
        </p:sp>
        <p:sp>
          <p:nvSpPr>
            <p:cNvPr id="21" name="Isosceles Triangle 20">
              <a:extLst>
                <a:ext uri="{FF2B5EF4-FFF2-40B4-BE49-F238E27FC236}">
                  <a16:creationId xmlns:a16="http://schemas.microsoft.com/office/drawing/2014/main" id="{180B800B-95AC-1277-926E-20ACA556659C}"/>
                </a:ext>
              </a:extLst>
            </p:cNvPr>
            <p:cNvSpPr>
              <a:spLocks noChangeAspect="1"/>
            </p:cNvSpPr>
            <p:nvPr/>
          </p:nvSpPr>
          <p:spPr>
            <a:xfrm rot="16200000" flipV="1">
              <a:off x="5617571" y="1692125"/>
              <a:ext cx="1382887" cy="460549"/>
            </a:xfrm>
            <a:prstGeom prst="triangle">
              <a:avLst>
                <a:gd name="adj" fmla="val 0"/>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endParaRPr>
            </a:p>
          </p:txBody>
        </p:sp>
      </p:grpSp>
      <p:sp>
        <p:nvSpPr>
          <p:cNvPr id="23" name="TextBox 22">
            <a:extLst>
              <a:ext uri="{FF2B5EF4-FFF2-40B4-BE49-F238E27FC236}">
                <a16:creationId xmlns:a16="http://schemas.microsoft.com/office/drawing/2014/main" id="{51291F19-2241-C06F-6673-D9720E0C7722}"/>
              </a:ext>
            </a:extLst>
          </p:cNvPr>
          <p:cNvSpPr txBox="1"/>
          <p:nvPr/>
        </p:nvSpPr>
        <p:spPr>
          <a:xfrm>
            <a:off x="2112902" y="563404"/>
            <a:ext cx="7112852" cy="1578894"/>
          </a:xfrm>
          <a:prstGeom prst="rect">
            <a:avLst/>
          </a:prstGeom>
          <a:noFill/>
        </p:spPr>
        <p:txBody>
          <a:bodyPr wrap="square" rtlCol="0">
            <a:spAutoFit/>
            <a:scene3d>
              <a:camera prst="orthographicFront"/>
              <a:lightRig rig="threePt" dir="t"/>
            </a:scene3d>
          </a:bodyPr>
          <a:lstStyle/>
          <a:p>
            <a:pPr marL="0" marR="0" lvl="0" indent="0" algn="ctr" defTabSz="914400" rtl="0" eaLnBrk="1" fontAlgn="auto" latinLnBrk="0" hangingPunct="1">
              <a:lnSpc>
                <a:spcPct val="6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A02B93">
                    <a:lumMod val="75000"/>
                  </a:srgbClr>
                </a:solidFill>
                <a:effectLst/>
                <a:uLnTx/>
                <a:uFillTx/>
                <a:latin typeface="Aharoni" panose="02010803020104030203" pitchFamily="2" charset="-79"/>
                <a:ea typeface="+mn-ea"/>
                <a:cs typeface="Aharoni" panose="02010803020104030203" pitchFamily="2" charset="-79"/>
              </a:rPr>
              <a:t>James</a:t>
            </a:r>
          </a:p>
        </p:txBody>
      </p:sp>
      <p:sp>
        <p:nvSpPr>
          <p:cNvPr id="4" name="TextBox 3">
            <a:extLst>
              <a:ext uri="{FF2B5EF4-FFF2-40B4-BE49-F238E27FC236}">
                <a16:creationId xmlns:a16="http://schemas.microsoft.com/office/drawing/2014/main" id="{4275D300-9A15-E563-FD9C-FD06E4201943}"/>
              </a:ext>
            </a:extLst>
          </p:cNvPr>
          <p:cNvSpPr txBox="1"/>
          <p:nvPr/>
        </p:nvSpPr>
        <p:spPr>
          <a:xfrm>
            <a:off x="2466754" y="5326911"/>
            <a:ext cx="699622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Arial Rounded MT Bold" panose="020F0704030504030204" pitchFamily="34" charset="77"/>
                <a:ea typeface="+mn-ea"/>
                <a:cs typeface="+mn-cs"/>
              </a:rPr>
              <a:t>James 2:1-13</a:t>
            </a:r>
          </a:p>
        </p:txBody>
      </p:sp>
    </p:spTree>
    <p:extLst>
      <p:ext uri="{BB962C8B-B14F-4D97-AF65-F5344CB8AC3E}">
        <p14:creationId xmlns:p14="http://schemas.microsoft.com/office/powerpoint/2010/main" val="43988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ptember 23, 2024 - Bible verse of the day (ESV) - Matthew 5:3 -  DailyVerses.net">
            <a:extLst>
              <a:ext uri="{FF2B5EF4-FFF2-40B4-BE49-F238E27FC236}">
                <a16:creationId xmlns:a16="http://schemas.microsoft.com/office/drawing/2014/main" id="{3F03E1DE-5816-BFDB-0C71-41629B39C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04" y="1791881"/>
            <a:ext cx="6581553" cy="3444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ames 2:5 ESV - Bible Scripture Image - Bible Portal">
            <a:extLst>
              <a:ext uri="{FF2B5EF4-FFF2-40B4-BE49-F238E27FC236}">
                <a16:creationId xmlns:a16="http://schemas.microsoft.com/office/drawing/2014/main" id="{49247134-F3DF-F339-18E1-6336234E9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896" y="689344"/>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4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rd versus Deed: Resetting the Scales to a Biblical Balance: Litfin,  Duane: 9781433531125: Amazon.com: Books">
            <a:extLst>
              <a:ext uri="{FF2B5EF4-FFF2-40B4-BE49-F238E27FC236}">
                <a16:creationId xmlns:a16="http://schemas.microsoft.com/office/drawing/2014/main" id="{90FBE041-9021-CEC6-7528-FA9EADD42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501" y="0"/>
            <a:ext cx="4333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E820EE-ED28-F5F3-05EE-0C0F519DE1C6}"/>
              </a:ext>
            </a:extLst>
          </p:cNvPr>
          <p:cNvSpPr txBox="1"/>
          <p:nvPr/>
        </p:nvSpPr>
        <p:spPr>
          <a:xfrm>
            <a:off x="614029" y="674400"/>
            <a:ext cx="6097772" cy="5509200"/>
          </a:xfrm>
          <a:prstGeom prst="rect">
            <a:avLst/>
          </a:prstGeom>
          <a:noFill/>
        </p:spPr>
        <p:txBody>
          <a:bodyPr wrap="square">
            <a:spAutoFit/>
          </a:bodyPr>
          <a:lstStyle/>
          <a:p>
            <a:r>
              <a:rPr lang="en-SG" sz="3200" b="1" dirty="0">
                <a:effectLst/>
                <a:latin typeface="Calibri" panose="020F0502020204030204" pitchFamily="34" charset="0"/>
                <a:ea typeface="Calibri" panose="020F0502020204030204" pitchFamily="34" charset="0"/>
                <a:cs typeface="Times New Roman" panose="02020603050405020304" pitchFamily="18" charset="0"/>
              </a:rPr>
              <a:t>“Wealth, and the power that typically travels with it, often deceive and corrupt (</a:t>
            </a:r>
            <a:r>
              <a:rPr lang="en-SG" sz="3200" b="1"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Matt. 13:22</a:t>
            </a:r>
            <a:r>
              <a:rPr lang="en-SG" sz="3200" b="1" dirty="0">
                <a:effectLst/>
                <a:latin typeface="Calibri" panose="020F0502020204030204" pitchFamily="34" charset="0"/>
                <a:ea typeface="Calibri" panose="020F0502020204030204" pitchFamily="34" charset="0"/>
                <a:cs typeface="Times New Roman" panose="02020603050405020304" pitchFamily="18" charset="0"/>
              </a:rPr>
              <a:t>; </a:t>
            </a:r>
            <a:r>
              <a:rPr lang="en-SG" sz="3200" b="1"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Mark 4:9</a:t>
            </a:r>
            <a:r>
              <a:rPr lang="en-SG" sz="3200" b="1" dirty="0">
                <a:effectLst/>
                <a:latin typeface="Calibri" panose="020F0502020204030204" pitchFamily="34" charset="0"/>
                <a:ea typeface="Calibri" panose="020F0502020204030204" pitchFamily="34" charset="0"/>
                <a:cs typeface="Times New Roman" panose="02020603050405020304" pitchFamily="18" charset="0"/>
              </a:rPr>
              <a:t>; </a:t>
            </a:r>
            <a:r>
              <a:rPr lang="en-SG" sz="3200" b="1"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1 Tim. 6:9-10</a:t>
            </a:r>
            <a:r>
              <a:rPr lang="en-SG" sz="3200" b="1" dirty="0">
                <a:effectLst/>
                <a:latin typeface="Calibri" panose="020F0502020204030204" pitchFamily="34" charset="0"/>
                <a:ea typeface="Calibri" panose="020F0502020204030204" pitchFamily="34" charset="0"/>
                <a:cs typeface="Times New Roman" panose="02020603050405020304" pitchFamily="18" charset="0"/>
              </a:rPr>
              <a:t>), making it harder for the rich and powerful to humble themselves in dependence on God (</a:t>
            </a:r>
            <a:r>
              <a:rPr lang="en-SG" sz="3200" b="1" u="sng"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Mark 10:22-25</a:t>
            </a:r>
            <a:r>
              <a:rPr lang="en-SG" sz="3200" b="1" dirty="0">
                <a:effectLst/>
                <a:latin typeface="Calibri" panose="020F0502020204030204" pitchFamily="34" charset="0"/>
                <a:ea typeface="Calibri" panose="020F0502020204030204" pitchFamily="34" charset="0"/>
                <a:cs typeface="Times New Roman" panose="02020603050405020304" pitchFamily="18" charset="0"/>
              </a:rPr>
              <a:t>). The poor, by contrast, are far more conscious of their need and thus more willing to entrust themselves to God.” </a:t>
            </a:r>
            <a:r>
              <a:rPr lang="en-SG" sz="3200" b="1" dirty="0">
                <a:effectLst/>
              </a:rPr>
              <a:t> </a:t>
            </a:r>
            <a:endParaRPr lang="en-US" sz="3200" b="1" dirty="0"/>
          </a:p>
        </p:txBody>
      </p:sp>
    </p:spTree>
    <p:extLst>
      <p:ext uri="{BB962C8B-B14F-4D97-AF65-F5344CB8AC3E}">
        <p14:creationId xmlns:p14="http://schemas.microsoft.com/office/powerpoint/2010/main" val="198421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93FA2-159B-97A4-E69E-6D18D786B02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5F62C0-787E-36D1-1AF3-04317253A5E1}"/>
              </a:ext>
            </a:extLst>
          </p:cNvPr>
          <p:cNvSpPr txBox="1"/>
          <p:nvPr/>
        </p:nvSpPr>
        <p:spPr>
          <a:xfrm>
            <a:off x="0" y="115480"/>
            <a:ext cx="12192000" cy="5324535"/>
          </a:xfrm>
          <a:prstGeom prst="rect">
            <a:avLst/>
          </a:prstGeom>
          <a:noFill/>
        </p:spPr>
        <p:txBody>
          <a:bodyPr wrap="square">
            <a:spAutoFit/>
          </a:bodyPr>
          <a:lstStyle/>
          <a:p>
            <a:pPr algn="l"/>
            <a:r>
              <a:rPr lang="en-SG" sz="3400" b="1" i="0" baseline="30000" dirty="0">
                <a:solidFill>
                  <a:srgbClr val="000000"/>
                </a:solidFill>
                <a:effectLst/>
                <a:latin typeface="system-ui"/>
              </a:rPr>
              <a:t>8 </a:t>
            </a:r>
            <a:r>
              <a:rPr lang="en-SG" sz="3400" b="0" i="0" dirty="0">
                <a:solidFill>
                  <a:srgbClr val="000000"/>
                </a:solidFill>
                <a:effectLst/>
                <a:latin typeface="system-ui"/>
              </a:rPr>
              <a:t>If you really </a:t>
            </a:r>
            <a:r>
              <a:rPr lang="en-SG" sz="3400" b="0" i="0" dirty="0" err="1">
                <a:solidFill>
                  <a:srgbClr val="000000"/>
                </a:solidFill>
                <a:effectLst/>
                <a:latin typeface="system-ui"/>
              </a:rPr>
              <a:t>fulfill</a:t>
            </a:r>
            <a:r>
              <a:rPr lang="en-SG" sz="3400" b="0" i="0" dirty="0">
                <a:solidFill>
                  <a:srgbClr val="000000"/>
                </a:solidFill>
                <a:effectLst/>
                <a:latin typeface="system-ui"/>
              </a:rPr>
              <a:t> the royal law according to the Scripture, “You shall love your </a:t>
            </a:r>
            <a:r>
              <a:rPr lang="en-SG" sz="3400" b="0" i="0" dirty="0" err="1">
                <a:solidFill>
                  <a:srgbClr val="000000"/>
                </a:solidFill>
                <a:effectLst/>
                <a:latin typeface="system-ui"/>
              </a:rPr>
              <a:t>neighbor</a:t>
            </a:r>
            <a:r>
              <a:rPr lang="en-SG" sz="3400" b="0" i="0" dirty="0">
                <a:solidFill>
                  <a:srgbClr val="000000"/>
                </a:solidFill>
                <a:effectLst/>
                <a:latin typeface="system-ui"/>
              </a:rPr>
              <a:t> as yourself,” you are doing well. </a:t>
            </a:r>
            <a:r>
              <a:rPr lang="en-SG" sz="3400" b="1" i="0" baseline="30000" dirty="0">
                <a:solidFill>
                  <a:srgbClr val="000000"/>
                </a:solidFill>
                <a:effectLst/>
                <a:latin typeface="system-ui"/>
              </a:rPr>
              <a:t>9 </a:t>
            </a:r>
            <a:r>
              <a:rPr lang="en-SG" sz="3400" b="0" i="0" dirty="0">
                <a:solidFill>
                  <a:srgbClr val="000000"/>
                </a:solidFill>
                <a:effectLst/>
                <a:latin typeface="system-ui"/>
              </a:rPr>
              <a:t>But if you show partiality, you are committing sin and are convicted by the law as transgressors. </a:t>
            </a:r>
            <a:r>
              <a:rPr lang="en-SG" sz="3400" b="1" i="0" baseline="30000" dirty="0">
                <a:solidFill>
                  <a:srgbClr val="000000"/>
                </a:solidFill>
                <a:effectLst/>
                <a:latin typeface="system-ui"/>
              </a:rPr>
              <a:t>10 </a:t>
            </a:r>
            <a:r>
              <a:rPr lang="en-SG" sz="3400" b="0" i="0" dirty="0">
                <a:solidFill>
                  <a:srgbClr val="000000"/>
                </a:solidFill>
                <a:effectLst/>
                <a:latin typeface="system-ui"/>
              </a:rPr>
              <a:t>For whoever keeps the whole law but fails in one point has become guilty of all of it. </a:t>
            </a:r>
            <a:r>
              <a:rPr lang="en-SG" sz="3400" b="1" i="0" baseline="30000" dirty="0">
                <a:solidFill>
                  <a:srgbClr val="000000"/>
                </a:solidFill>
                <a:effectLst/>
                <a:latin typeface="system-ui"/>
              </a:rPr>
              <a:t>11 </a:t>
            </a:r>
            <a:r>
              <a:rPr lang="en-SG" sz="3400" b="0" i="0" dirty="0">
                <a:solidFill>
                  <a:srgbClr val="000000"/>
                </a:solidFill>
                <a:effectLst/>
                <a:latin typeface="system-ui"/>
              </a:rPr>
              <a:t>For he who said, “Do not commit adultery,” also said, “Do not murder.” If you do not commit adultery but do murder, you have become a transgressor of the law. </a:t>
            </a:r>
            <a:r>
              <a:rPr lang="en-SG" sz="3400" b="1" i="0" baseline="30000" dirty="0">
                <a:solidFill>
                  <a:srgbClr val="000000"/>
                </a:solidFill>
                <a:effectLst/>
                <a:latin typeface="system-ui"/>
              </a:rPr>
              <a:t>12 </a:t>
            </a:r>
            <a:r>
              <a:rPr lang="en-SG" sz="3400" b="0" i="0" dirty="0">
                <a:solidFill>
                  <a:srgbClr val="000000"/>
                </a:solidFill>
                <a:effectLst/>
                <a:latin typeface="system-ui"/>
              </a:rPr>
              <a:t>So speak and so act as those who are to be judged under the law of liberty. </a:t>
            </a:r>
            <a:r>
              <a:rPr lang="en-SG" sz="3400" b="1" i="0" baseline="30000" dirty="0">
                <a:solidFill>
                  <a:srgbClr val="000000"/>
                </a:solidFill>
                <a:effectLst/>
                <a:latin typeface="system-ui"/>
              </a:rPr>
              <a:t>13 </a:t>
            </a:r>
            <a:r>
              <a:rPr lang="en-SG" sz="3400" b="0" i="0" dirty="0">
                <a:solidFill>
                  <a:srgbClr val="000000"/>
                </a:solidFill>
                <a:effectLst/>
                <a:latin typeface="system-ui"/>
              </a:rPr>
              <a:t>For judgment is without mercy to one who has shown no mercy. Mercy triumphs over judgment.</a:t>
            </a:r>
          </a:p>
        </p:txBody>
      </p:sp>
    </p:spTree>
    <p:extLst>
      <p:ext uri="{BB962C8B-B14F-4D97-AF65-F5344CB8AC3E}">
        <p14:creationId xmlns:p14="http://schemas.microsoft.com/office/powerpoint/2010/main" val="246468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DD28-209D-72E2-E6B0-424BF845066C}"/>
              </a:ext>
            </a:extLst>
          </p:cNvPr>
          <p:cNvSpPr>
            <a:spLocks noGrp="1"/>
          </p:cNvSpPr>
          <p:nvPr>
            <p:ph type="title"/>
          </p:nvPr>
        </p:nvSpPr>
        <p:spPr/>
        <p:txBody>
          <a:bodyPr/>
          <a:lstStyle/>
          <a:p>
            <a:r>
              <a:rPr lang="en-US" dirty="0"/>
              <a:t>James 2:8-13</a:t>
            </a:r>
          </a:p>
        </p:txBody>
      </p:sp>
      <p:sp>
        <p:nvSpPr>
          <p:cNvPr id="3" name="Content Placeholder 2">
            <a:extLst>
              <a:ext uri="{FF2B5EF4-FFF2-40B4-BE49-F238E27FC236}">
                <a16:creationId xmlns:a16="http://schemas.microsoft.com/office/drawing/2014/main" id="{A1A8DD10-FE01-3163-26F8-4A2E02840FCF}"/>
              </a:ext>
            </a:extLst>
          </p:cNvPr>
          <p:cNvSpPr>
            <a:spLocks noGrp="1"/>
          </p:cNvSpPr>
          <p:nvPr>
            <p:ph idx="1"/>
          </p:nvPr>
        </p:nvSpPr>
        <p:spPr/>
        <p:txBody>
          <a:bodyPr>
            <a:normAutofit/>
          </a:bodyPr>
          <a:lstStyle/>
          <a:p>
            <a:r>
              <a:rPr lang="en-US" sz="2800" b="1" dirty="0"/>
              <a:t>Vs 8 - The Royal Law – as interpreted by Jesus, the Lord of glory (see vs 1).</a:t>
            </a:r>
          </a:p>
          <a:p>
            <a:r>
              <a:rPr lang="en-SG" sz="2800" b="1" dirty="0">
                <a:effectLst/>
                <a:ea typeface="Calibri" panose="020F0502020204030204" pitchFamily="34" charset="0"/>
                <a:cs typeface="Times New Roman" panose="02020603050405020304" pitchFamily="18" charset="0"/>
              </a:rPr>
              <a:t>For the Jews, neighbour referred only to fellow Israelites.</a:t>
            </a:r>
          </a:p>
          <a:p>
            <a:r>
              <a:rPr lang="en-SG" sz="2800" b="1" dirty="0">
                <a:effectLst/>
                <a:ea typeface="Calibri" panose="020F0502020204030204" pitchFamily="34" charset="0"/>
                <a:cs typeface="Times New Roman" panose="02020603050405020304" pitchFamily="18" charset="0"/>
              </a:rPr>
              <a:t>Jesus expanded it to include foreigners (Luke 10:25-37) and enemies (Matthew 5:44).</a:t>
            </a:r>
            <a:r>
              <a:rPr lang="en-SG" sz="2800" b="1" dirty="0">
                <a:effectLst/>
              </a:rPr>
              <a:t> </a:t>
            </a:r>
          </a:p>
        </p:txBody>
      </p:sp>
    </p:spTree>
    <p:extLst>
      <p:ext uri="{BB962C8B-B14F-4D97-AF65-F5344CB8AC3E}">
        <p14:creationId xmlns:p14="http://schemas.microsoft.com/office/powerpoint/2010/main" val="104136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A4C05-E306-3D72-EF75-AA2CF18E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91D4A-6B19-C99F-5D43-5D51AA11420B}"/>
              </a:ext>
            </a:extLst>
          </p:cNvPr>
          <p:cNvSpPr>
            <a:spLocks noGrp="1"/>
          </p:cNvSpPr>
          <p:nvPr>
            <p:ph type="title"/>
          </p:nvPr>
        </p:nvSpPr>
        <p:spPr/>
        <p:txBody>
          <a:bodyPr/>
          <a:lstStyle/>
          <a:p>
            <a:r>
              <a:rPr lang="en-US" dirty="0"/>
              <a:t>James 2:8-13</a:t>
            </a:r>
          </a:p>
        </p:txBody>
      </p:sp>
      <p:sp>
        <p:nvSpPr>
          <p:cNvPr id="3" name="Content Placeholder 2">
            <a:extLst>
              <a:ext uri="{FF2B5EF4-FFF2-40B4-BE49-F238E27FC236}">
                <a16:creationId xmlns:a16="http://schemas.microsoft.com/office/drawing/2014/main" id="{CE460647-E684-1F9C-77B8-CC4B38DCB47F}"/>
              </a:ext>
            </a:extLst>
          </p:cNvPr>
          <p:cNvSpPr>
            <a:spLocks noGrp="1"/>
          </p:cNvSpPr>
          <p:nvPr>
            <p:ph idx="1"/>
          </p:nvPr>
        </p:nvSpPr>
        <p:spPr/>
        <p:txBody>
          <a:bodyPr>
            <a:normAutofit/>
          </a:bodyPr>
          <a:lstStyle/>
          <a:p>
            <a:r>
              <a:rPr lang="en-US" sz="2800" dirty="0">
                <a:solidFill>
                  <a:schemeClr val="bg1">
                    <a:lumMod val="75000"/>
                  </a:schemeClr>
                </a:solidFill>
              </a:rPr>
              <a:t>Vs 8 - The Royal Law – as interpreted by Jesus, the Lord of glory (see vs 1).</a:t>
            </a:r>
          </a:p>
          <a:p>
            <a:r>
              <a:rPr lang="en-SG" sz="2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 the Jews, neighbour referred only to fellow Israelites.</a:t>
            </a:r>
          </a:p>
          <a:p>
            <a:r>
              <a:rPr lang="en-SG" sz="2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Jesus expanded it to include foreigners (Luke 10:25-37) and enemies (Matthew 5:44).</a:t>
            </a:r>
            <a:r>
              <a:rPr lang="en-SG" sz="2800" dirty="0">
                <a:solidFill>
                  <a:schemeClr val="bg1">
                    <a:lumMod val="75000"/>
                  </a:schemeClr>
                </a:solidFill>
                <a:effectLst/>
              </a:rPr>
              <a:t> </a:t>
            </a:r>
          </a:p>
          <a:p>
            <a:r>
              <a:rPr lang="en-SG" sz="2800" b="1" dirty="0"/>
              <a:t>Vs 9-11 – Breaking a part of the law = breaking all of it. </a:t>
            </a:r>
            <a:endParaRPr lang="en-US" sz="2800" b="1" dirty="0"/>
          </a:p>
        </p:txBody>
      </p:sp>
    </p:spTree>
    <p:extLst>
      <p:ext uri="{BB962C8B-B14F-4D97-AF65-F5344CB8AC3E}">
        <p14:creationId xmlns:p14="http://schemas.microsoft.com/office/powerpoint/2010/main" val="381667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F4ECE-2AF1-59E1-391D-4DF1209B62A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CFD9AD7-C6C1-BEA8-200A-163781EAE1DC}"/>
              </a:ext>
            </a:extLst>
          </p:cNvPr>
          <p:cNvSpPr txBox="1"/>
          <p:nvPr/>
        </p:nvSpPr>
        <p:spPr>
          <a:xfrm>
            <a:off x="0" y="115480"/>
            <a:ext cx="12192000" cy="53245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400" b="1" i="0" u="none" strike="noStrike" kern="1200" cap="none" spc="0" normalizeH="0" baseline="30000" noProof="0" dirty="0">
                <a:ln>
                  <a:noFill/>
                </a:ln>
                <a:solidFill>
                  <a:srgbClr val="000000"/>
                </a:solidFill>
                <a:effectLst/>
                <a:uLnTx/>
                <a:uFillTx/>
                <a:latin typeface="system-ui"/>
                <a:ea typeface="+mn-ea"/>
                <a:cs typeface="+mn-cs"/>
              </a:rPr>
              <a:t>8 </a:t>
            </a:r>
            <a:r>
              <a:rPr kumimoji="0" lang="en-SG" sz="3400" b="0" i="0" u="none" strike="noStrike" kern="1200" cap="none" spc="0" normalizeH="0" baseline="0" noProof="0" dirty="0">
                <a:ln>
                  <a:noFill/>
                </a:ln>
                <a:solidFill>
                  <a:srgbClr val="000000"/>
                </a:solidFill>
                <a:effectLst/>
                <a:uLnTx/>
                <a:uFillTx/>
                <a:latin typeface="system-ui"/>
                <a:ea typeface="+mn-ea"/>
                <a:cs typeface="+mn-cs"/>
              </a:rPr>
              <a:t>If you really </a:t>
            </a:r>
            <a:r>
              <a:rPr kumimoji="0" lang="en-SG" sz="3400" b="0" i="0" u="none" strike="noStrike" kern="1200" cap="none" spc="0" normalizeH="0" baseline="0" noProof="0" dirty="0" err="1">
                <a:ln>
                  <a:noFill/>
                </a:ln>
                <a:solidFill>
                  <a:srgbClr val="000000"/>
                </a:solidFill>
                <a:effectLst/>
                <a:uLnTx/>
                <a:uFillTx/>
                <a:latin typeface="system-ui"/>
                <a:ea typeface="+mn-ea"/>
                <a:cs typeface="+mn-cs"/>
              </a:rPr>
              <a:t>fulfill</a:t>
            </a:r>
            <a:r>
              <a:rPr kumimoji="0" lang="en-SG" sz="3400" b="0" i="0" u="none" strike="noStrike" kern="1200" cap="none" spc="0" normalizeH="0" baseline="0" noProof="0" dirty="0">
                <a:ln>
                  <a:noFill/>
                </a:ln>
                <a:solidFill>
                  <a:srgbClr val="000000"/>
                </a:solidFill>
                <a:effectLst/>
                <a:uLnTx/>
                <a:uFillTx/>
                <a:latin typeface="system-ui"/>
                <a:ea typeface="+mn-ea"/>
                <a:cs typeface="+mn-cs"/>
              </a:rPr>
              <a:t> the royal law according to the Scripture, “You shall love your </a:t>
            </a:r>
            <a:r>
              <a:rPr kumimoji="0" lang="en-SG" sz="3400" b="0" i="0" u="none" strike="noStrike" kern="1200" cap="none" spc="0" normalizeH="0" baseline="0" noProof="0" dirty="0" err="1">
                <a:ln>
                  <a:noFill/>
                </a:ln>
                <a:solidFill>
                  <a:srgbClr val="000000"/>
                </a:solidFill>
                <a:effectLst/>
                <a:uLnTx/>
                <a:uFillTx/>
                <a:latin typeface="system-ui"/>
                <a:ea typeface="+mn-ea"/>
                <a:cs typeface="+mn-cs"/>
              </a:rPr>
              <a:t>neighbor</a:t>
            </a:r>
            <a:r>
              <a:rPr kumimoji="0" lang="en-SG" sz="3400" b="0" i="0" u="none" strike="noStrike" kern="1200" cap="none" spc="0" normalizeH="0" baseline="0" noProof="0" dirty="0">
                <a:ln>
                  <a:noFill/>
                </a:ln>
                <a:solidFill>
                  <a:srgbClr val="000000"/>
                </a:solidFill>
                <a:effectLst/>
                <a:uLnTx/>
                <a:uFillTx/>
                <a:latin typeface="system-ui"/>
                <a:ea typeface="+mn-ea"/>
                <a:cs typeface="+mn-cs"/>
              </a:rPr>
              <a:t> as yourself,” you are doing well. </a:t>
            </a:r>
            <a:r>
              <a:rPr kumimoji="0" lang="en-SG" sz="3400" b="1" i="0" u="none" strike="noStrike" kern="1200" cap="none" spc="0" normalizeH="0" baseline="30000" noProof="0" dirty="0">
                <a:ln>
                  <a:noFill/>
                </a:ln>
                <a:solidFill>
                  <a:srgbClr val="000000"/>
                </a:solidFill>
                <a:effectLst/>
                <a:uLnTx/>
                <a:uFillTx/>
                <a:latin typeface="system-ui"/>
                <a:ea typeface="+mn-ea"/>
                <a:cs typeface="+mn-cs"/>
              </a:rPr>
              <a:t>9 </a:t>
            </a:r>
            <a:r>
              <a:rPr kumimoji="0" lang="en-SG" sz="3400" b="0" i="0" u="none" strike="noStrike" kern="1200" cap="none" spc="0" normalizeH="0" baseline="0" noProof="0" dirty="0">
                <a:ln>
                  <a:noFill/>
                </a:ln>
                <a:solidFill>
                  <a:srgbClr val="000000"/>
                </a:solidFill>
                <a:effectLst/>
                <a:uLnTx/>
                <a:uFillTx/>
                <a:latin typeface="system-ui"/>
                <a:ea typeface="+mn-ea"/>
                <a:cs typeface="+mn-cs"/>
              </a:rPr>
              <a:t>But if you show partiality, you are committing sin and are convicted by the law as transgressors. </a:t>
            </a:r>
            <a:r>
              <a:rPr kumimoji="0" lang="en-SG" sz="3400" b="1" i="0" u="none" strike="noStrike" kern="1200" cap="none" spc="0" normalizeH="0" baseline="30000" noProof="0" dirty="0">
                <a:ln>
                  <a:noFill/>
                </a:ln>
                <a:solidFill>
                  <a:srgbClr val="000000"/>
                </a:solidFill>
                <a:effectLst/>
                <a:uLnTx/>
                <a:uFillTx/>
                <a:latin typeface="system-ui"/>
                <a:ea typeface="+mn-ea"/>
                <a:cs typeface="+mn-cs"/>
              </a:rPr>
              <a:t>10 </a:t>
            </a:r>
            <a:r>
              <a:rPr kumimoji="0" lang="en-SG" sz="3400" b="0" i="0" u="none" strike="noStrike" kern="1200" cap="none" spc="0" normalizeH="0" baseline="0" noProof="0" dirty="0">
                <a:ln>
                  <a:noFill/>
                </a:ln>
                <a:solidFill>
                  <a:srgbClr val="000000"/>
                </a:solidFill>
                <a:effectLst/>
                <a:uLnTx/>
                <a:uFillTx/>
                <a:latin typeface="system-ui"/>
                <a:ea typeface="+mn-ea"/>
                <a:cs typeface="+mn-cs"/>
              </a:rPr>
              <a:t>For whoever keeps the whole law but fails in one point has become guilty of all of it. </a:t>
            </a:r>
            <a:r>
              <a:rPr kumimoji="0" lang="en-SG" sz="3400" b="1" i="0" u="none" strike="noStrike" kern="1200" cap="none" spc="0" normalizeH="0" baseline="30000" noProof="0" dirty="0">
                <a:ln>
                  <a:noFill/>
                </a:ln>
                <a:solidFill>
                  <a:srgbClr val="000000"/>
                </a:solidFill>
                <a:effectLst/>
                <a:uLnTx/>
                <a:uFillTx/>
                <a:latin typeface="system-ui"/>
                <a:ea typeface="+mn-ea"/>
                <a:cs typeface="+mn-cs"/>
              </a:rPr>
              <a:t>11 </a:t>
            </a:r>
            <a:r>
              <a:rPr kumimoji="0" lang="en-SG" sz="3400" b="0" i="0" u="none" strike="noStrike" kern="1200" cap="none" spc="0" normalizeH="0" baseline="0" noProof="0" dirty="0">
                <a:ln>
                  <a:noFill/>
                </a:ln>
                <a:solidFill>
                  <a:srgbClr val="000000"/>
                </a:solidFill>
                <a:effectLst/>
                <a:uLnTx/>
                <a:uFillTx/>
                <a:latin typeface="system-ui"/>
                <a:ea typeface="+mn-ea"/>
                <a:cs typeface="+mn-cs"/>
              </a:rPr>
              <a:t>For he who said, “Do not commit adultery,” also said, “Do not murder.” If you do not commit adultery but do murder, you have become a transgressor of the law. </a:t>
            </a:r>
            <a:r>
              <a:rPr kumimoji="0" lang="en-SG" sz="3400" b="1" i="0" u="none" strike="noStrike" kern="1200" cap="none" spc="0" normalizeH="0" baseline="30000" noProof="0" dirty="0">
                <a:ln>
                  <a:noFill/>
                </a:ln>
                <a:solidFill>
                  <a:srgbClr val="000000"/>
                </a:solidFill>
                <a:effectLst/>
                <a:uLnTx/>
                <a:uFillTx/>
                <a:latin typeface="system-ui"/>
                <a:ea typeface="+mn-ea"/>
                <a:cs typeface="+mn-cs"/>
              </a:rPr>
              <a:t>12 </a:t>
            </a:r>
            <a:r>
              <a:rPr kumimoji="0" lang="en-SG" sz="3400" b="0" i="0" u="none" strike="noStrike" kern="1200" cap="none" spc="0" normalizeH="0" baseline="0" noProof="0" dirty="0">
                <a:ln>
                  <a:noFill/>
                </a:ln>
                <a:solidFill>
                  <a:srgbClr val="000000"/>
                </a:solidFill>
                <a:effectLst/>
                <a:uLnTx/>
                <a:uFillTx/>
                <a:latin typeface="system-ui"/>
                <a:ea typeface="+mn-ea"/>
                <a:cs typeface="+mn-cs"/>
              </a:rPr>
              <a:t>So speak and so act as those who are to be judged under the law of liberty. </a:t>
            </a:r>
            <a:r>
              <a:rPr kumimoji="0" lang="en-SG" sz="3400" b="1" i="0" u="none" strike="noStrike" kern="1200" cap="none" spc="0" normalizeH="0" baseline="30000" noProof="0" dirty="0">
                <a:ln>
                  <a:noFill/>
                </a:ln>
                <a:solidFill>
                  <a:srgbClr val="000000"/>
                </a:solidFill>
                <a:effectLst/>
                <a:uLnTx/>
                <a:uFillTx/>
                <a:latin typeface="system-ui"/>
                <a:ea typeface="+mn-ea"/>
                <a:cs typeface="+mn-cs"/>
              </a:rPr>
              <a:t>13 </a:t>
            </a:r>
            <a:r>
              <a:rPr kumimoji="0" lang="en-SG" sz="3400" b="0" i="0" u="none" strike="noStrike" kern="1200" cap="none" spc="0" normalizeH="0" baseline="0" noProof="0" dirty="0">
                <a:ln>
                  <a:noFill/>
                </a:ln>
                <a:solidFill>
                  <a:srgbClr val="000000"/>
                </a:solidFill>
                <a:effectLst/>
                <a:uLnTx/>
                <a:uFillTx/>
                <a:latin typeface="system-ui"/>
                <a:ea typeface="+mn-ea"/>
                <a:cs typeface="+mn-cs"/>
              </a:rPr>
              <a:t>For judgment is without mercy to one who has shown no mercy. Mercy triumphs over judgment.</a:t>
            </a:r>
          </a:p>
        </p:txBody>
      </p:sp>
    </p:spTree>
    <p:extLst>
      <p:ext uri="{BB962C8B-B14F-4D97-AF65-F5344CB8AC3E}">
        <p14:creationId xmlns:p14="http://schemas.microsoft.com/office/powerpoint/2010/main" val="409144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1947-95EC-9D26-14A4-844BD584B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2B886-4313-32A2-0F03-79BF6ACF80E3}"/>
              </a:ext>
            </a:extLst>
          </p:cNvPr>
          <p:cNvSpPr>
            <a:spLocks noGrp="1"/>
          </p:cNvSpPr>
          <p:nvPr>
            <p:ph type="title"/>
          </p:nvPr>
        </p:nvSpPr>
        <p:spPr/>
        <p:txBody>
          <a:bodyPr/>
          <a:lstStyle/>
          <a:p>
            <a:r>
              <a:rPr lang="en-US" dirty="0"/>
              <a:t>James 2:8-13</a:t>
            </a:r>
          </a:p>
        </p:txBody>
      </p:sp>
      <p:sp>
        <p:nvSpPr>
          <p:cNvPr id="3" name="Content Placeholder 2">
            <a:extLst>
              <a:ext uri="{FF2B5EF4-FFF2-40B4-BE49-F238E27FC236}">
                <a16:creationId xmlns:a16="http://schemas.microsoft.com/office/drawing/2014/main" id="{3D3412B5-7D8E-000A-131D-D7FDDE89A272}"/>
              </a:ext>
            </a:extLst>
          </p:cNvPr>
          <p:cNvSpPr>
            <a:spLocks noGrp="1"/>
          </p:cNvSpPr>
          <p:nvPr>
            <p:ph idx="1"/>
          </p:nvPr>
        </p:nvSpPr>
        <p:spPr>
          <a:xfrm>
            <a:off x="1295400" y="1712285"/>
            <a:ext cx="9601200" cy="3581400"/>
          </a:xfrm>
        </p:spPr>
        <p:txBody>
          <a:bodyPr>
            <a:normAutofit/>
          </a:bodyPr>
          <a:lstStyle/>
          <a:p>
            <a:r>
              <a:rPr lang="en-US" sz="2800" b="1" dirty="0"/>
              <a:t>Vs 12 – Both speaking and acting in the light of the law of liberty – of Christ.</a:t>
            </a:r>
          </a:p>
          <a:p>
            <a:r>
              <a:rPr lang="en-US" sz="2800" b="1" dirty="0"/>
              <a:t>Vs 13 – God is merciful (Exodus 34:5-6) and that we ought to also show mercy to each other (Hosea 6:6, as Jesus taught in Matthew 5:7; Luke 6:36). </a:t>
            </a:r>
          </a:p>
          <a:p>
            <a:pPr marL="0" indent="0">
              <a:buNone/>
            </a:pPr>
            <a:endParaRPr lang="en-SG" sz="2800" dirty="0">
              <a:effectLst/>
            </a:endParaRPr>
          </a:p>
        </p:txBody>
      </p:sp>
    </p:spTree>
    <p:extLst>
      <p:ext uri="{BB962C8B-B14F-4D97-AF65-F5344CB8AC3E}">
        <p14:creationId xmlns:p14="http://schemas.microsoft.com/office/powerpoint/2010/main" val="75429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490C-9095-D70A-0489-8D3CD867E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4535A-EBFB-2511-2F68-6F54C4C82C65}"/>
              </a:ext>
            </a:extLst>
          </p:cNvPr>
          <p:cNvSpPr>
            <a:spLocks noGrp="1"/>
          </p:cNvSpPr>
          <p:nvPr>
            <p:ph type="title"/>
          </p:nvPr>
        </p:nvSpPr>
        <p:spPr/>
        <p:txBody>
          <a:bodyPr/>
          <a:lstStyle/>
          <a:p>
            <a:r>
              <a:rPr lang="en-US" dirty="0"/>
              <a:t>James 2:8-13</a:t>
            </a:r>
          </a:p>
        </p:txBody>
      </p:sp>
      <p:sp>
        <p:nvSpPr>
          <p:cNvPr id="3" name="Content Placeholder 2">
            <a:extLst>
              <a:ext uri="{FF2B5EF4-FFF2-40B4-BE49-F238E27FC236}">
                <a16:creationId xmlns:a16="http://schemas.microsoft.com/office/drawing/2014/main" id="{EBE3BE13-FBA6-A5D3-F32F-C09254AA9560}"/>
              </a:ext>
            </a:extLst>
          </p:cNvPr>
          <p:cNvSpPr>
            <a:spLocks noGrp="1"/>
          </p:cNvSpPr>
          <p:nvPr>
            <p:ph idx="1"/>
          </p:nvPr>
        </p:nvSpPr>
        <p:spPr>
          <a:xfrm>
            <a:off x="1295400" y="1712285"/>
            <a:ext cx="9601200" cy="3581400"/>
          </a:xfrm>
        </p:spPr>
        <p:txBody>
          <a:bodyPr>
            <a:normAutofit/>
          </a:bodyPr>
          <a:lstStyle/>
          <a:p>
            <a:r>
              <a:rPr lang="en-US" sz="2800" b="1" dirty="0">
                <a:solidFill>
                  <a:schemeClr val="bg1">
                    <a:lumMod val="75000"/>
                  </a:schemeClr>
                </a:solidFill>
              </a:rPr>
              <a:t>Vs 12 – Both speaking and acting in the light of the law of liberty – of Christ.</a:t>
            </a:r>
          </a:p>
          <a:p>
            <a:r>
              <a:rPr lang="en-US" sz="2800" b="1" dirty="0">
                <a:solidFill>
                  <a:schemeClr val="bg1">
                    <a:lumMod val="75000"/>
                  </a:schemeClr>
                </a:solidFill>
              </a:rPr>
              <a:t>Vs 13 – God is merciful (Exodus 34:5-6) and that we ought to also show mercy to each other (Hosea 6:6, as Jesus taught in Matthew 5:7; Luke 6:36). </a:t>
            </a:r>
          </a:p>
          <a:p>
            <a:r>
              <a:rPr lang="en-US" sz="2800" b="1" dirty="0"/>
              <a:t>“Mercy triumphs over judgement” – particularly on the cross. </a:t>
            </a:r>
          </a:p>
          <a:p>
            <a:pPr marL="0" indent="0">
              <a:buNone/>
            </a:pPr>
            <a:endParaRPr lang="en-SG" sz="2800" dirty="0">
              <a:effectLst/>
            </a:endParaRPr>
          </a:p>
        </p:txBody>
      </p:sp>
      <p:pic>
        <p:nvPicPr>
          <p:cNvPr id="7170" name="Picture 2" descr="What kind of wood was the Cross of Christ made of?">
            <a:extLst>
              <a:ext uri="{FF2B5EF4-FFF2-40B4-BE49-F238E27FC236}">
                <a16:creationId xmlns:a16="http://schemas.microsoft.com/office/drawing/2014/main" id="{57DB1E28-8788-ACE7-702E-1976959A91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52014" y="5084578"/>
            <a:ext cx="3588488" cy="179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6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56669E-CE6D-969D-379E-4770CD408510}"/>
              </a:ext>
            </a:extLst>
          </p:cNvPr>
          <p:cNvSpPr>
            <a:spLocks noGrp="1"/>
          </p:cNvSpPr>
          <p:nvPr>
            <p:ph idx="1"/>
          </p:nvPr>
        </p:nvSpPr>
        <p:spPr>
          <a:xfrm>
            <a:off x="0" y="81886"/>
            <a:ext cx="12192000" cy="6776114"/>
          </a:xfrm>
        </p:spPr>
        <p:txBody>
          <a:bodyPr>
            <a:noAutofit/>
          </a:bodyPr>
          <a:lstStyle/>
          <a:p>
            <a:pPr marL="0" indent="0" algn="just">
              <a:buNone/>
            </a:pPr>
            <a:r>
              <a:rPr lang="en-SG" sz="3200" b="1" i="0" dirty="0">
                <a:solidFill>
                  <a:srgbClr val="000000"/>
                </a:solidFill>
                <a:effectLst/>
                <a:latin typeface="system-ui"/>
              </a:rPr>
              <a:t>Do nothing from selfish ambition or conceit, but in humility count others more significant than yourselves. </a:t>
            </a:r>
            <a:r>
              <a:rPr lang="en-SG" sz="3200" b="1" i="0" baseline="30000" dirty="0">
                <a:solidFill>
                  <a:srgbClr val="000000"/>
                </a:solidFill>
                <a:effectLst/>
                <a:latin typeface="system-ui"/>
              </a:rPr>
              <a:t>4 </a:t>
            </a:r>
            <a:r>
              <a:rPr lang="en-SG" sz="3200" b="1" i="0" dirty="0">
                <a:solidFill>
                  <a:srgbClr val="000000"/>
                </a:solidFill>
                <a:effectLst/>
                <a:latin typeface="system-ui"/>
              </a:rPr>
              <a:t>Let each of you look not only to his own interests, but also to the interests of others. </a:t>
            </a:r>
            <a:r>
              <a:rPr lang="en-SG" sz="3200" b="1" i="0" baseline="30000" dirty="0">
                <a:solidFill>
                  <a:srgbClr val="000000"/>
                </a:solidFill>
                <a:effectLst/>
                <a:latin typeface="system-ui"/>
              </a:rPr>
              <a:t>5 </a:t>
            </a:r>
            <a:r>
              <a:rPr lang="en-SG" sz="3200" b="1" i="0" dirty="0">
                <a:solidFill>
                  <a:srgbClr val="000000"/>
                </a:solidFill>
                <a:effectLst/>
                <a:latin typeface="system-ui"/>
              </a:rPr>
              <a:t>Have this mind among yourselves, which is yours in Christ Jesus </a:t>
            </a:r>
            <a:r>
              <a:rPr lang="en-SG" sz="3200" b="1" i="0" baseline="30000" dirty="0">
                <a:solidFill>
                  <a:srgbClr val="000000"/>
                </a:solidFill>
                <a:effectLst/>
                <a:latin typeface="system-ui"/>
              </a:rPr>
              <a:t>6 </a:t>
            </a:r>
            <a:r>
              <a:rPr lang="en-SG" sz="3200" b="1" i="0" dirty="0">
                <a:solidFill>
                  <a:srgbClr val="000000"/>
                </a:solidFill>
                <a:effectLst/>
                <a:latin typeface="system-ui"/>
              </a:rPr>
              <a:t>who, though he was in the form of God, did not count equality with God a thing to be grasped, </a:t>
            </a:r>
            <a:r>
              <a:rPr lang="en-SG" sz="3200" b="1" i="0" baseline="30000" dirty="0">
                <a:solidFill>
                  <a:srgbClr val="000000"/>
                </a:solidFill>
                <a:effectLst/>
                <a:latin typeface="system-ui"/>
              </a:rPr>
              <a:t>7 </a:t>
            </a:r>
            <a:r>
              <a:rPr lang="en-SG" sz="3200" b="1" i="0" dirty="0">
                <a:solidFill>
                  <a:srgbClr val="000000"/>
                </a:solidFill>
                <a:effectLst/>
                <a:latin typeface="system-ui"/>
              </a:rPr>
              <a:t>but emptied himself, by taking the form of a servant, being born in the likeness of men. </a:t>
            </a:r>
            <a:r>
              <a:rPr lang="en-SG" sz="3200" b="1" i="0" baseline="30000" dirty="0">
                <a:solidFill>
                  <a:srgbClr val="000000"/>
                </a:solidFill>
                <a:effectLst/>
                <a:latin typeface="system-ui"/>
              </a:rPr>
              <a:t>8 </a:t>
            </a:r>
            <a:r>
              <a:rPr lang="en-SG" sz="3200" b="1" i="0" dirty="0">
                <a:solidFill>
                  <a:srgbClr val="000000"/>
                </a:solidFill>
                <a:effectLst/>
                <a:latin typeface="system-ui"/>
              </a:rPr>
              <a:t>And being found in human form, he humbled himself by becoming obedient to the point of death, even death on a cross. </a:t>
            </a:r>
            <a:r>
              <a:rPr lang="en-SG" sz="3200" b="1" i="0" baseline="30000" dirty="0">
                <a:solidFill>
                  <a:srgbClr val="000000"/>
                </a:solidFill>
                <a:effectLst/>
                <a:latin typeface="system-ui"/>
              </a:rPr>
              <a:t>9 </a:t>
            </a:r>
            <a:r>
              <a:rPr lang="en-SG" sz="3200" b="1" i="0" dirty="0">
                <a:solidFill>
                  <a:srgbClr val="000000"/>
                </a:solidFill>
                <a:effectLst/>
                <a:latin typeface="system-ui"/>
              </a:rPr>
              <a:t>Therefore God has highly exalted him and bestowed on him the name that is above every name, </a:t>
            </a:r>
            <a:r>
              <a:rPr lang="en-SG" sz="3200" b="1" i="0" baseline="30000" dirty="0">
                <a:solidFill>
                  <a:srgbClr val="000000"/>
                </a:solidFill>
                <a:effectLst/>
                <a:latin typeface="system-ui"/>
              </a:rPr>
              <a:t>10 </a:t>
            </a:r>
            <a:r>
              <a:rPr lang="en-SG" sz="3200" b="1" i="0" dirty="0">
                <a:solidFill>
                  <a:srgbClr val="000000"/>
                </a:solidFill>
                <a:effectLst/>
                <a:latin typeface="system-ui"/>
              </a:rPr>
              <a:t>so that at the name of Jesus every knee should bow, in heaven and on earth and under the earth, </a:t>
            </a:r>
            <a:r>
              <a:rPr lang="en-SG" sz="3200" b="1" i="0" baseline="30000" dirty="0">
                <a:solidFill>
                  <a:srgbClr val="000000"/>
                </a:solidFill>
                <a:effectLst/>
                <a:latin typeface="system-ui"/>
              </a:rPr>
              <a:t>11 </a:t>
            </a:r>
            <a:r>
              <a:rPr lang="en-SG" sz="3200" b="1" i="0" dirty="0">
                <a:solidFill>
                  <a:srgbClr val="000000"/>
                </a:solidFill>
                <a:effectLst/>
                <a:latin typeface="system-ui"/>
              </a:rPr>
              <a:t>and every tongue confess that Jesus Christ is Lord, to the glory of God the Father.</a:t>
            </a:r>
          </a:p>
          <a:p>
            <a:pPr marL="0" indent="0" algn="just">
              <a:buNone/>
            </a:pPr>
            <a:r>
              <a:rPr lang="en-SG" b="1" dirty="0">
                <a:solidFill>
                  <a:srgbClr val="000000"/>
                </a:solidFill>
                <a:latin typeface="system-ui"/>
              </a:rPr>
              <a:t>Philippians 2:3-11</a:t>
            </a:r>
            <a:endParaRPr lang="en-US" b="1" dirty="0"/>
          </a:p>
        </p:txBody>
      </p:sp>
    </p:spTree>
    <p:extLst>
      <p:ext uri="{BB962C8B-B14F-4D97-AF65-F5344CB8AC3E}">
        <p14:creationId xmlns:p14="http://schemas.microsoft.com/office/powerpoint/2010/main" val="120601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uly 24, 2022 – “Faith is a Verb”, Rev. Dr. Kenneth Gill, Senior Pastor">
            <a:extLst>
              <a:ext uri="{FF2B5EF4-FFF2-40B4-BE49-F238E27FC236}">
                <a16:creationId xmlns:a16="http://schemas.microsoft.com/office/drawing/2014/main" id="{ECC4F957-12D6-84D3-6B76-C9F37F5F3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23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72867-9C14-E992-2520-1F9192948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27781-C98D-C7EE-7C84-563433BDAF35}"/>
              </a:ext>
            </a:extLst>
          </p:cNvPr>
          <p:cNvSpPr>
            <a:spLocks noGrp="1"/>
          </p:cNvSpPr>
          <p:nvPr>
            <p:ph type="title"/>
          </p:nvPr>
        </p:nvSpPr>
        <p:spPr/>
        <p:txBody>
          <a:bodyPr/>
          <a:lstStyle/>
          <a:p>
            <a:r>
              <a:rPr lang="en-US" b="1" dirty="0"/>
              <a:t>James 1:26-27</a:t>
            </a:r>
          </a:p>
        </p:txBody>
      </p:sp>
      <p:sp>
        <p:nvSpPr>
          <p:cNvPr id="3" name="Content Placeholder 2">
            <a:extLst>
              <a:ext uri="{FF2B5EF4-FFF2-40B4-BE49-F238E27FC236}">
                <a16:creationId xmlns:a16="http://schemas.microsoft.com/office/drawing/2014/main" id="{B701DEDA-D3D6-EBC0-079C-F92236EAA982}"/>
              </a:ext>
            </a:extLst>
          </p:cNvPr>
          <p:cNvSpPr>
            <a:spLocks noGrp="1"/>
          </p:cNvSpPr>
          <p:nvPr>
            <p:ph idx="1"/>
          </p:nvPr>
        </p:nvSpPr>
        <p:spPr/>
        <p:txBody>
          <a:bodyPr>
            <a:normAutofit fontScale="92500"/>
          </a:bodyPr>
          <a:lstStyle/>
          <a:p>
            <a:r>
              <a:rPr lang="en-US" sz="3600" dirty="0"/>
              <a:t>3-fold duty towards self, </a:t>
            </a:r>
            <a:r>
              <a:rPr lang="en-US" sz="3600" dirty="0" err="1"/>
              <a:t>neighbour</a:t>
            </a:r>
            <a:r>
              <a:rPr lang="en-US" sz="3600" dirty="0"/>
              <a:t> and God. </a:t>
            </a:r>
          </a:p>
          <a:p>
            <a:r>
              <a:rPr lang="en-US" sz="3600" dirty="0"/>
              <a:t>We must control our tongue - that's self-control (vs 26).</a:t>
            </a:r>
          </a:p>
          <a:p>
            <a:r>
              <a:rPr lang="en-US" sz="3600" dirty="0"/>
              <a:t>We must care for orphans and widows (vs 27a). </a:t>
            </a:r>
          </a:p>
          <a:p>
            <a:r>
              <a:rPr lang="en-US" sz="3600" dirty="0"/>
              <a:t>And finally, keep from being polluted by the world, in love and worship due alone to God (vs 27b). </a:t>
            </a:r>
          </a:p>
        </p:txBody>
      </p:sp>
    </p:spTree>
    <p:extLst>
      <p:ext uri="{BB962C8B-B14F-4D97-AF65-F5344CB8AC3E}">
        <p14:creationId xmlns:p14="http://schemas.microsoft.com/office/powerpoint/2010/main" val="318925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810327-0B59-E4A1-7EAA-ACCDF7D5AEEC}"/>
              </a:ext>
            </a:extLst>
          </p:cNvPr>
          <p:cNvSpPr txBox="1"/>
          <p:nvPr/>
        </p:nvSpPr>
        <p:spPr>
          <a:xfrm>
            <a:off x="0" y="115480"/>
            <a:ext cx="12192000" cy="6694140"/>
          </a:xfrm>
          <a:prstGeom prst="rect">
            <a:avLst/>
          </a:prstGeom>
          <a:noFill/>
        </p:spPr>
        <p:txBody>
          <a:bodyPr wrap="square">
            <a:spAutoFit/>
          </a:bodyPr>
          <a:lstStyle/>
          <a:p>
            <a:pPr algn="l"/>
            <a:r>
              <a:rPr lang="en-SG" sz="3300" b="0" i="0" dirty="0">
                <a:solidFill>
                  <a:srgbClr val="000000"/>
                </a:solidFill>
                <a:effectLst/>
                <a:latin typeface="system-ui"/>
              </a:rPr>
              <a:t>My brothers, show no partiality as you hold the faith in our Lord Jesus Christ, the Lord of glory. </a:t>
            </a:r>
            <a:r>
              <a:rPr lang="en-SG" sz="3300" b="1" i="0" baseline="30000" dirty="0">
                <a:solidFill>
                  <a:srgbClr val="000000"/>
                </a:solidFill>
                <a:effectLst/>
                <a:latin typeface="system-ui"/>
              </a:rPr>
              <a:t>2 </a:t>
            </a:r>
            <a:r>
              <a:rPr lang="en-SG" sz="3300" b="0" i="0" dirty="0">
                <a:solidFill>
                  <a:srgbClr val="000000"/>
                </a:solidFill>
                <a:effectLst/>
                <a:latin typeface="system-ui"/>
              </a:rPr>
              <a:t>For if a man wearing a gold ring and fine clothing comes into your assembly, and a poor man in shabby clothing also comes in, </a:t>
            </a:r>
            <a:r>
              <a:rPr lang="en-SG" sz="3300" b="1" i="0" baseline="30000" dirty="0">
                <a:solidFill>
                  <a:srgbClr val="000000"/>
                </a:solidFill>
                <a:effectLst/>
                <a:latin typeface="system-ui"/>
              </a:rPr>
              <a:t>3 </a:t>
            </a:r>
            <a:r>
              <a:rPr lang="en-SG" sz="3300" b="0" i="0" dirty="0">
                <a:solidFill>
                  <a:srgbClr val="000000"/>
                </a:solidFill>
                <a:effectLst/>
                <a:latin typeface="system-ui"/>
              </a:rPr>
              <a:t>and if you pay attention to the one who wears the fine clothing and say, “You sit here in a good place,” while you say to the poor man, “You stand over there,” or, “Sit down at my feet,” </a:t>
            </a:r>
            <a:r>
              <a:rPr lang="en-SG" sz="3300" b="1" i="0" baseline="30000" dirty="0">
                <a:solidFill>
                  <a:srgbClr val="000000"/>
                </a:solidFill>
                <a:effectLst/>
                <a:latin typeface="system-ui"/>
              </a:rPr>
              <a:t>4 </a:t>
            </a:r>
            <a:r>
              <a:rPr lang="en-SG" sz="3300" b="0" i="0" dirty="0">
                <a:solidFill>
                  <a:srgbClr val="000000"/>
                </a:solidFill>
                <a:effectLst/>
                <a:latin typeface="system-ui"/>
              </a:rPr>
              <a:t>have you not then made distinctions among yourselves and become judges with evil thoughts? </a:t>
            </a:r>
            <a:r>
              <a:rPr lang="en-SG" sz="3300" b="1" i="0" baseline="30000" dirty="0">
                <a:solidFill>
                  <a:srgbClr val="000000"/>
                </a:solidFill>
                <a:effectLst/>
                <a:latin typeface="system-ui"/>
              </a:rPr>
              <a:t>5 </a:t>
            </a:r>
            <a:r>
              <a:rPr lang="en-SG" sz="3300" b="0" i="0" dirty="0">
                <a:solidFill>
                  <a:srgbClr val="000000"/>
                </a:solidFill>
                <a:effectLst/>
                <a:latin typeface="system-ui"/>
              </a:rPr>
              <a:t>Listen, my beloved brothers, has not God chosen those who are poor in the world to be rich in faith and heirs of the kingdom, which he has promised to those who love him? </a:t>
            </a:r>
            <a:r>
              <a:rPr lang="en-SG" sz="3300" b="1" i="0" baseline="30000" dirty="0">
                <a:solidFill>
                  <a:srgbClr val="000000"/>
                </a:solidFill>
                <a:effectLst/>
                <a:latin typeface="system-ui"/>
              </a:rPr>
              <a:t>6 </a:t>
            </a:r>
            <a:r>
              <a:rPr lang="en-SG" sz="3300" b="0" i="0" dirty="0">
                <a:solidFill>
                  <a:srgbClr val="000000"/>
                </a:solidFill>
                <a:effectLst/>
                <a:latin typeface="system-ui"/>
              </a:rPr>
              <a:t>But you have </a:t>
            </a:r>
            <a:r>
              <a:rPr lang="en-SG" sz="3300" b="0" i="0" dirty="0" err="1">
                <a:solidFill>
                  <a:srgbClr val="000000"/>
                </a:solidFill>
                <a:effectLst/>
                <a:latin typeface="system-ui"/>
              </a:rPr>
              <a:t>dishonored</a:t>
            </a:r>
            <a:r>
              <a:rPr lang="en-SG" sz="3300" b="0" i="0" dirty="0">
                <a:solidFill>
                  <a:srgbClr val="000000"/>
                </a:solidFill>
                <a:effectLst/>
                <a:latin typeface="system-ui"/>
              </a:rPr>
              <a:t> the poor man. Are not the rich the ones who oppress you, and the ones who drag you into court? </a:t>
            </a:r>
            <a:r>
              <a:rPr lang="en-SG" sz="3300" b="1" i="0" baseline="30000" dirty="0">
                <a:solidFill>
                  <a:srgbClr val="000000"/>
                </a:solidFill>
                <a:effectLst/>
                <a:latin typeface="system-ui"/>
              </a:rPr>
              <a:t>7 </a:t>
            </a:r>
            <a:r>
              <a:rPr lang="en-SG" sz="3300" b="0" i="0" dirty="0">
                <a:solidFill>
                  <a:srgbClr val="000000"/>
                </a:solidFill>
                <a:effectLst/>
                <a:latin typeface="system-ui"/>
              </a:rPr>
              <a:t>Are they not the ones who blaspheme the </a:t>
            </a:r>
            <a:r>
              <a:rPr lang="en-SG" sz="3300" b="0" i="0" dirty="0" err="1">
                <a:solidFill>
                  <a:srgbClr val="000000"/>
                </a:solidFill>
                <a:effectLst/>
                <a:latin typeface="system-ui"/>
              </a:rPr>
              <a:t>honorable</a:t>
            </a:r>
            <a:r>
              <a:rPr lang="en-SG" sz="3300" b="0" i="0" dirty="0">
                <a:solidFill>
                  <a:srgbClr val="000000"/>
                </a:solidFill>
                <a:effectLst/>
                <a:latin typeface="system-ui"/>
              </a:rPr>
              <a:t> name by which you were called?</a:t>
            </a:r>
          </a:p>
        </p:txBody>
      </p:sp>
    </p:spTree>
    <p:extLst>
      <p:ext uri="{BB962C8B-B14F-4D97-AF65-F5344CB8AC3E}">
        <p14:creationId xmlns:p14="http://schemas.microsoft.com/office/powerpoint/2010/main" val="229144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he Rich Spend Their Days Which Poor People Don't Know - YouTube">
            <a:extLst>
              <a:ext uri="{FF2B5EF4-FFF2-40B4-BE49-F238E27FC236}">
                <a16:creationId xmlns:a16="http://schemas.microsoft.com/office/drawing/2014/main" id="{56BF301D-EF3C-9272-A8CE-B5C6A8D2A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88" y="278648"/>
            <a:ext cx="11197624" cy="630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2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AAADC-A628-C56F-13FD-5C659352004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4B43C7C-4712-D0DC-A644-5DBC7F655C56}"/>
              </a:ext>
            </a:extLst>
          </p:cNvPr>
          <p:cNvSpPr txBox="1"/>
          <p:nvPr/>
        </p:nvSpPr>
        <p:spPr>
          <a:xfrm>
            <a:off x="0" y="115480"/>
            <a:ext cx="12192000" cy="6694140"/>
          </a:xfrm>
          <a:prstGeom prst="rect">
            <a:avLst/>
          </a:prstGeom>
          <a:noFill/>
        </p:spPr>
        <p:txBody>
          <a:bodyPr wrap="square">
            <a:spAutoFit/>
          </a:bodyPr>
          <a:lstStyle/>
          <a:p>
            <a:pPr algn="l"/>
            <a:r>
              <a:rPr lang="en-SG" sz="3300" b="0" i="0" dirty="0">
                <a:solidFill>
                  <a:srgbClr val="000000"/>
                </a:solidFill>
                <a:effectLst/>
                <a:latin typeface="system-ui"/>
              </a:rPr>
              <a:t>My brothers, show no partiality as you hold the faith in our Lord Jesus Christ, the Lord of glory. </a:t>
            </a:r>
            <a:r>
              <a:rPr lang="en-SG" sz="3300" b="1" i="0" baseline="30000" dirty="0">
                <a:solidFill>
                  <a:srgbClr val="000000"/>
                </a:solidFill>
                <a:effectLst/>
                <a:latin typeface="system-ui"/>
              </a:rPr>
              <a:t>2 </a:t>
            </a:r>
            <a:r>
              <a:rPr lang="en-SG" sz="3300" b="0" i="0" dirty="0">
                <a:solidFill>
                  <a:srgbClr val="000000"/>
                </a:solidFill>
                <a:effectLst/>
                <a:latin typeface="system-ui"/>
              </a:rPr>
              <a:t>For if a man wearing a gold ring and fine clothing comes into your assembly, and a poor man in shabby clothing also comes in, </a:t>
            </a:r>
            <a:r>
              <a:rPr lang="en-SG" sz="3300" b="1" i="0" baseline="30000" dirty="0">
                <a:solidFill>
                  <a:srgbClr val="000000"/>
                </a:solidFill>
                <a:effectLst/>
                <a:latin typeface="system-ui"/>
              </a:rPr>
              <a:t>3 </a:t>
            </a:r>
            <a:r>
              <a:rPr lang="en-SG" sz="3300" b="0" i="0" dirty="0">
                <a:solidFill>
                  <a:srgbClr val="000000"/>
                </a:solidFill>
                <a:effectLst/>
                <a:latin typeface="system-ui"/>
              </a:rPr>
              <a:t>and if you pay attention to the one who wears the fine clothing and say, “You sit here in a good place,” while you say to the poor man, “You stand over there,” or, “Sit down at my feet,” </a:t>
            </a:r>
            <a:r>
              <a:rPr lang="en-SG" sz="3300" b="1" i="0" baseline="30000" dirty="0">
                <a:solidFill>
                  <a:srgbClr val="000000"/>
                </a:solidFill>
                <a:effectLst/>
                <a:latin typeface="system-ui"/>
              </a:rPr>
              <a:t>4 </a:t>
            </a:r>
            <a:r>
              <a:rPr lang="en-SG" sz="3300" b="0" i="0" dirty="0">
                <a:solidFill>
                  <a:srgbClr val="000000"/>
                </a:solidFill>
                <a:effectLst/>
                <a:latin typeface="system-ui"/>
              </a:rPr>
              <a:t>have you not then made distinctions among yourselves and become judges with evil thoughts? </a:t>
            </a:r>
            <a:r>
              <a:rPr lang="en-SG" sz="3300" b="1" i="0" baseline="30000" dirty="0">
                <a:solidFill>
                  <a:srgbClr val="000000"/>
                </a:solidFill>
                <a:effectLst/>
                <a:latin typeface="system-ui"/>
              </a:rPr>
              <a:t>5 </a:t>
            </a:r>
            <a:r>
              <a:rPr lang="en-SG" sz="3300" b="0" i="0" dirty="0">
                <a:solidFill>
                  <a:srgbClr val="000000"/>
                </a:solidFill>
                <a:effectLst/>
                <a:latin typeface="system-ui"/>
              </a:rPr>
              <a:t>Listen, my beloved brothers, has not God chosen those who are poor in the world to be rich in faith and heirs of the kingdom, which he has promised to those who love him? </a:t>
            </a:r>
            <a:r>
              <a:rPr lang="en-SG" sz="3300" b="1" i="0" baseline="30000" dirty="0">
                <a:solidFill>
                  <a:srgbClr val="000000"/>
                </a:solidFill>
                <a:effectLst/>
                <a:latin typeface="system-ui"/>
              </a:rPr>
              <a:t>6 </a:t>
            </a:r>
            <a:r>
              <a:rPr lang="en-SG" sz="3300" b="0" i="0" dirty="0">
                <a:solidFill>
                  <a:srgbClr val="000000"/>
                </a:solidFill>
                <a:effectLst/>
                <a:latin typeface="system-ui"/>
              </a:rPr>
              <a:t>But you have </a:t>
            </a:r>
            <a:r>
              <a:rPr lang="en-SG" sz="3300" b="0" i="0" dirty="0" err="1">
                <a:solidFill>
                  <a:srgbClr val="000000"/>
                </a:solidFill>
                <a:effectLst/>
                <a:latin typeface="system-ui"/>
              </a:rPr>
              <a:t>dishonored</a:t>
            </a:r>
            <a:r>
              <a:rPr lang="en-SG" sz="3300" b="0" i="0" dirty="0">
                <a:solidFill>
                  <a:srgbClr val="000000"/>
                </a:solidFill>
                <a:effectLst/>
                <a:latin typeface="system-ui"/>
              </a:rPr>
              <a:t> the poor man. Are not the rich the ones who oppress you, and the ones who drag you into court? </a:t>
            </a:r>
            <a:r>
              <a:rPr lang="en-SG" sz="3300" b="1" i="0" baseline="30000" dirty="0">
                <a:solidFill>
                  <a:srgbClr val="000000"/>
                </a:solidFill>
                <a:effectLst/>
                <a:latin typeface="system-ui"/>
              </a:rPr>
              <a:t>7 </a:t>
            </a:r>
            <a:r>
              <a:rPr lang="en-SG" sz="3300" b="0" i="0" dirty="0">
                <a:solidFill>
                  <a:srgbClr val="000000"/>
                </a:solidFill>
                <a:effectLst/>
                <a:latin typeface="system-ui"/>
              </a:rPr>
              <a:t>Are they not the ones who blaspheme the </a:t>
            </a:r>
            <a:r>
              <a:rPr lang="en-SG" sz="3300" b="0" i="0" dirty="0" err="1">
                <a:solidFill>
                  <a:srgbClr val="000000"/>
                </a:solidFill>
                <a:effectLst/>
                <a:latin typeface="system-ui"/>
              </a:rPr>
              <a:t>honorable</a:t>
            </a:r>
            <a:r>
              <a:rPr lang="en-SG" sz="3300" b="0" i="0" dirty="0">
                <a:solidFill>
                  <a:srgbClr val="000000"/>
                </a:solidFill>
                <a:effectLst/>
                <a:latin typeface="system-ui"/>
              </a:rPr>
              <a:t> name by which you were called?</a:t>
            </a:r>
          </a:p>
        </p:txBody>
      </p:sp>
    </p:spTree>
    <p:extLst>
      <p:ext uri="{BB962C8B-B14F-4D97-AF65-F5344CB8AC3E}">
        <p14:creationId xmlns:p14="http://schemas.microsoft.com/office/powerpoint/2010/main" val="8059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6B494A-AB42-8120-6162-E2DA87E39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899"/>
            <a:ext cx="12202488" cy="6452201"/>
          </a:xfrm>
          <a:prstGeom prst="rect">
            <a:avLst/>
          </a:prstGeom>
        </p:spPr>
      </p:pic>
    </p:spTree>
    <p:extLst>
      <p:ext uri="{BB962C8B-B14F-4D97-AF65-F5344CB8AC3E}">
        <p14:creationId xmlns:p14="http://schemas.microsoft.com/office/powerpoint/2010/main" val="253309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C62553-1EEF-5030-5AFD-53C40BC3D8EB}"/>
              </a:ext>
            </a:extLst>
          </p:cNvPr>
          <p:cNvSpPr>
            <a:spLocks noGrp="1"/>
          </p:cNvSpPr>
          <p:nvPr>
            <p:ph idx="1"/>
          </p:nvPr>
        </p:nvSpPr>
        <p:spPr>
          <a:xfrm>
            <a:off x="944525" y="6146172"/>
            <a:ext cx="10515600" cy="711828"/>
          </a:xfrm>
        </p:spPr>
        <p:txBody>
          <a:bodyPr>
            <a:normAutofit/>
          </a:bodyPr>
          <a:lstStyle/>
          <a:p>
            <a:pPr marL="0" indent="0" algn="ctr">
              <a:buNone/>
            </a:pPr>
            <a:r>
              <a:rPr lang="en-US" sz="4000" b="1" dirty="0"/>
              <a:t>Liberation theology</a:t>
            </a:r>
          </a:p>
        </p:txBody>
      </p:sp>
      <p:pic>
        <p:nvPicPr>
          <p:cNvPr id="3074" name="Picture 2" descr="See, Judge, Act | Commonweal Magazine">
            <a:extLst>
              <a:ext uri="{FF2B5EF4-FFF2-40B4-BE49-F238E27FC236}">
                <a16:creationId xmlns:a16="http://schemas.microsoft.com/office/drawing/2014/main" id="{2038FE40-2DB1-3F63-1589-9F54DFC8A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008"/>
            <a:ext cx="1219200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41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3851-F615-D968-CE91-6EB5F25DB27C}"/>
              </a:ext>
            </a:extLst>
          </p:cNvPr>
          <p:cNvSpPr>
            <a:spLocks noGrp="1"/>
          </p:cNvSpPr>
          <p:nvPr>
            <p:ph type="title"/>
          </p:nvPr>
        </p:nvSpPr>
        <p:spPr>
          <a:xfrm>
            <a:off x="933006" y="3778176"/>
            <a:ext cx="11002926" cy="2516298"/>
          </a:xfrm>
        </p:spPr>
        <p:txBody>
          <a:bodyPr>
            <a:normAutofit/>
          </a:bodyPr>
          <a:lstStyle/>
          <a:p>
            <a:r>
              <a:rPr lang="en-SG" sz="4800" b="1" dirty="0">
                <a:effectLst/>
                <a:latin typeface="Calibri" panose="020F0502020204030204" pitchFamily="34" charset="0"/>
                <a:ea typeface="Calibri" panose="020F0502020204030204" pitchFamily="34" charset="0"/>
                <a:cs typeface="Times New Roman" panose="02020603050405020304" pitchFamily="18" charset="0"/>
              </a:rPr>
              <a:t>“God demonstrates a special predilection toward those who have been excluded from the banquet of life.” </a:t>
            </a:r>
            <a:endParaRPr lang="en-US" sz="4800" b="1" dirty="0"/>
          </a:p>
        </p:txBody>
      </p:sp>
      <p:pic>
        <p:nvPicPr>
          <p:cNvPr id="7" name="Picture 6">
            <a:extLst>
              <a:ext uri="{FF2B5EF4-FFF2-40B4-BE49-F238E27FC236}">
                <a16:creationId xmlns:a16="http://schemas.microsoft.com/office/drawing/2014/main" id="{0B9ECF8C-BFE0-07D8-554E-EF1768970F5B}"/>
              </a:ext>
            </a:extLst>
          </p:cNvPr>
          <p:cNvPicPr>
            <a:picLocks noChangeAspect="1"/>
          </p:cNvPicPr>
          <p:nvPr/>
        </p:nvPicPr>
        <p:blipFill>
          <a:blip r:embed="rId2"/>
          <a:stretch>
            <a:fillRect/>
          </a:stretch>
        </p:blipFill>
        <p:spPr>
          <a:xfrm>
            <a:off x="6663955" y="233917"/>
            <a:ext cx="5271977" cy="2952307"/>
          </a:xfrm>
          <a:prstGeom prst="rect">
            <a:avLst/>
          </a:prstGeom>
        </p:spPr>
      </p:pic>
      <p:sp>
        <p:nvSpPr>
          <p:cNvPr id="8" name="TextBox 7">
            <a:extLst>
              <a:ext uri="{FF2B5EF4-FFF2-40B4-BE49-F238E27FC236}">
                <a16:creationId xmlns:a16="http://schemas.microsoft.com/office/drawing/2014/main" id="{7B7B64AA-F85F-B1CA-2D49-EA3FA422C8EC}"/>
              </a:ext>
            </a:extLst>
          </p:cNvPr>
          <p:cNvSpPr txBox="1"/>
          <p:nvPr/>
        </p:nvSpPr>
        <p:spPr>
          <a:xfrm>
            <a:off x="1109330" y="818707"/>
            <a:ext cx="4986670" cy="1569660"/>
          </a:xfrm>
          <a:prstGeom prst="rect">
            <a:avLst/>
          </a:prstGeom>
          <a:noFill/>
        </p:spPr>
        <p:txBody>
          <a:bodyPr wrap="square" rtlCol="0">
            <a:spAutoFit/>
          </a:bodyPr>
          <a:lstStyle/>
          <a:p>
            <a:r>
              <a:rPr lang="en-US" sz="4800" b="1" dirty="0"/>
              <a:t>Gustavo Gutiérrez </a:t>
            </a:r>
          </a:p>
          <a:p>
            <a:r>
              <a:rPr lang="en-US" sz="4800" b="1" dirty="0"/>
              <a:t>1924-2024</a:t>
            </a:r>
          </a:p>
        </p:txBody>
      </p:sp>
    </p:spTree>
    <p:extLst>
      <p:ext uri="{BB962C8B-B14F-4D97-AF65-F5344CB8AC3E}">
        <p14:creationId xmlns:p14="http://schemas.microsoft.com/office/powerpoint/2010/main" val="58081190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Wood Type</Template>
  <TotalTime>74</TotalTime>
  <Words>1268</Words>
  <Application>Microsoft Office PowerPoint</Application>
  <PresentationFormat>Widescreen</PresentationFormat>
  <Paragraphs>36</Paragraphs>
  <Slides>18</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Aharoni</vt:lpstr>
      <vt:lpstr>Aptos</vt:lpstr>
      <vt:lpstr>Arial</vt:lpstr>
      <vt:lpstr>Arial Rounded MT Bold</vt:lpstr>
      <vt:lpstr>Calibri</vt:lpstr>
      <vt:lpstr>Calibri Light</vt:lpstr>
      <vt:lpstr>Franklin Gothic Book</vt:lpstr>
      <vt:lpstr>system-ui</vt:lpstr>
      <vt:lpstr>Tw Cen MT</vt:lpstr>
      <vt:lpstr>1_Office Theme</vt:lpstr>
      <vt:lpstr>Office Theme</vt:lpstr>
      <vt:lpstr>Circuit</vt:lpstr>
      <vt:lpstr>Crop</vt:lpstr>
      <vt:lpstr>PowerPoint Presentation</vt:lpstr>
      <vt:lpstr>PowerPoint Presentation</vt:lpstr>
      <vt:lpstr>James 1:26-27</vt:lpstr>
      <vt:lpstr>PowerPoint Presentation</vt:lpstr>
      <vt:lpstr>PowerPoint Presentation</vt:lpstr>
      <vt:lpstr>PowerPoint Presentation</vt:lpstr>
      <vt:lpstr>PowerPoint Presentation</vt:lpstr>
      <vt:lpstr>PowerPoint Presentation</vt:lpstr>
      <vt:lpstr>“God demonstrates a special predilection toward those who have been excluded from the banquet of life.” </vt:lpstr>
      <vt:lpstr>PowerPoint Presentation</vt:lpstr>
      <vt:lpstr>PowerPoint Presentation</vt:lpstr>
      <vt:lpstr>PowerPoint Presentation</vt:lpstr>
      <vt:lpstr>James 2:8-13</vt:lpstr>
      <vt:lpstr>James 2:8-13</vt:lpstr>
      <vt:lpstr>PowerPoint Presentation</vt:lpstr>
      <vt:lpstr>James 2:8-13</vt:lpstr>
      <vt:lpstr>James 2:8-13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2</cp:revision>
  <dcterms:created xsi:type="dcterms:W3CDTF">2024-11-16T08:29:48Z</dcterms:created>
  <dcterms:modified xsi:type="dcterms:W3CDTF">2024-11-17T00:10:46Z</dcterms:modified>
</cp:coreProperties>
</file>