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65" r:id="rId2"/>
    <p:sldMasterId id="2147483677" r:id="rId3"/>
    <p:sldMasterId id="2147483695" r:id="rId4"/>
    <p:sldMasterId id="2147483714" r:id="rId5"/>
    <p:sldMasterId id="2147483732" r:id="rId6"/>
  </p:sldMasterIdLst>
  <p:notesMasterIdLst>
    <p:notesMasterId r:id="rId43"/>
  </p:notesMasterIdLst>
  <p:sldIdLst>
    <p:sldId id="333" r:id="rId7"/>
    <p:sldId id="280" r:id="rId8"/>
    <p:sldId id="283" r:id="rId9"/>
    <p:sldId id="279" r:id="rId10"/>
    <p:sldId id="281" r:id="rId11"/>
    <p:sldId id="287" r:id="rId12"/>
    <p:sldId id="288" r:id="rId13"/>
    <p:sldId id="338" r:id="rId14"/>
    <p:sldId id="337" r:id="rId15"/>
    <p:sldId id="339" r:id="rId16"/>
    <p:sldId id="340" r:id="rId17"/>
    <p:sldId id="341" r:id="rId18"/>
    <p:sldId id="342" r:id="rId19"/>
    <p:sldId id="345" r:id="rId20"/>
    <p:sldId id="258" r:id="rId21"/>
    <p:sldId id="346" r:id="rId22"/>
    <p:sldId id="347" r:id="rId23"/>
    <p:sldId id="348" r:id="rId24"/>
    <p:sldId id="343" r:id="rId25"/>
    <p:sldId id="351" r:id="rId26"/>
    <p:sldId id="349" r:id="rId27"/>
    <p:sldId id="350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44" r:id="rId37"/>
    <p:sldId id="360" r:id="rId38"/>
    <p:sldId id="364" r:id="rId39"/>
    <p:sldId id="363" r:id="rId40"/>
    <p:sldId id="362" r:id="rId41"/>
    <p:sldId id="39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75" d="100"/>
          <a:sy n="75" d="100"/>
        </p:scale>
        <p:origin x="1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A8BB7-BB4C-4B4A-894B-FCEB4F7FD27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612B-5E1A-674D-AE7B-3AC30C1E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3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can’t we be like that wise old owl?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D6DC3-D65D-D745-8037-8FCD05218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2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0093-5266-E9AF-1B0F-2ECC272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7D48-5D34-6CA3-34BC-040DDF9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89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BF6-E6E2-CCC6-6819-E4C7E3C5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97A0-2443-6762-5CBA-D69D3450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613E-0A5B-2B7E-6AB8-5A4808F3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C1F6-9FDF-C442-0A49-B1CCC7F2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17A3-DE71-B838-5ECA-32BA615B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8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8BF6-E6E2-CCC6-6819-E4C7E3C5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97A0-2443-6762-5CBA-D69D3450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613E-0A5B-2B7E-6AB8-5A4808F3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C1F6-9FDF-C442-0A49-B1CCC7F2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717A3-DE71-B838-5ECA-32BA615B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4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2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C860-6423-3A4C-AB38-3BA8121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9C4D-40B3-784E-BF6A-673DAFAD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D9C7A-641B-1D40-B64F-1C99DC04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9BC0-7EA9-3D40-A31B-0A9924F9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CFF4-22F2-F54E-BCEA-34A44D38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47E33-1A61-3140-B981-0A7EF3420F65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31960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29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36538-6184-2CCA-3837-1E00C027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795DF-9073-FD3D-70E4-F7BEFFB0D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EC87-1909-4FF9-C9BE-FAB1175E9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7CA2-F46F-60FF-6C51-1F042D0CD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DA365-2096-3DD6-8B06-CF640A49A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6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5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PanelConten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HDRibbonContent-UniformTri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36" y="3153832"/>
            <a:ext cx="777240" cy="606425"/>
          </a:xfrm>
          <a:prstGeom prst="rect">
            <a:avLst/>
          </a:prstGeom>
        </p:spPr>
      </p:pic>
      <p:pic>
        <p:nvPicPr>
          <p:cNvPr id="11" name="Picture 10" descr="HDRibbonContent-UniformTri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6986" y="3153832"/>
            <a:ext cx="777240" cy="606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4ADB6E-60F4-054B-B517-2F286E291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TH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B02F63C-8B0D-1F4C-9956-0E046F88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TH"/>
              <a:t>Click to edit Master text styles</a:t>
            </a:r>
          </a:p>
          <a:p>
            <a:pPr lvl="1"/>
            <a:r>
              <a:rPr lang="en-GB" altLang="en-TH"/>
              <a:t>Second level</a:t>
            </a:r>
          </a:p>
          <a:p>
            <a:pPr lvl="2"/>
            <a:r>
              <a:rPr lang="en-GB" altLang="en-TH"/>
              <a:t>Third level</a:t>
            </a:r>
          </a:p>
          <a:p>
            <a:pPr lvl="3"/>
            <a:r>
              <a:rPr lang="en-GB" altLang="en-TH"/>
              <a:t>Fourth level</a:t>
            </a:r>
          </a:p>
          <a:p>
            <a:pPr lvl="4"/>
            <a:r>
              <a:rPr lang="en-GB" altLang="en-TH"/>
              <a:t>Fifth level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F1E2A03-8DED-DD42-BF18-5E5E4B7BD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TH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373813A-D8AC-644C-80B4-F47235620D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TH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650196A2-C2B8-994B-9BEC-DC75A32CCE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39AF63-4BE3-6A47-8E41-63688084A878}" type="slidenum">
              <a:rPr lang="en-GB" altLang="en-TH"/>
              <a:pPr/>
              <a:t>‹#›</a:t>
            </a:fld>
            <a:endParaRPr lang="en-GB" altLang="en-TH"/>
          </a:p>
        </p:txBody>
      </p:sp>
    </p:spTree>
    <p:extLst>
      <p:ext uri="{BB962C8B-B14F-4D97-AF65-F5344CB8AC3E}">
        <p14:creationId xmlns:p14="http://schemas.microsoft.com/office/powerpoint/2010/main" val="3699433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lausanne.org/repo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ausanne.org/statement/the-seoul-stat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49E46-D823-4F75-8C19-FCE34033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64938-B5BE-0A3F-A9F4-9427D0F7C5A0}"/>
              </a:ext>
            </a:extLst>
          </p:cNvPr>
          <p:cNvGrpSpPr/>
          <p:nvPr/>
        </p:nvGrpSpPr>
        <p:grpSpPr>
          <a:xfrm>
            <a:off x="2795200" y="563404"/>
            <a:ext cx="6168449" cy="4523417"/>
            <a:chOff x="370840" y="1230956"/>
            <a:chExt cx="6168449" cy="4523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4CCD02-05CE-ADA5-BF11-8C59A8A2196E}"/>
                </a:ext>
              </a:extLst>
            </p:cNvPr>
            <p:cNvSpPr txBox="1"/>
            <p:nvPr/>
          </p:nvSpPr>
          <p:spPr>
            <a:xfrm>
              <a:off x="370840" y="2960949"/>
              <a:ext cx="551434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800" b="1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FAITH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In action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46DEEA-528F-0622-B4B8-42C2EF6D6A2A}"/>
                </a:ext>
              </a:extLst>
            </p:cNvPr>
            <p:cNvCxnSpPr>
              <a:cxnSpLocks/>
            </p:cNvCxnSpPr>
            <p:nvPr/>
          </p:nvCxnSpPr>
          <p:spPr>
            <a:xfrm>
              <a:off x="1762760" y="2644140"/>
              <a:ext cx="4693920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457ED8-360A-E523-CB6D-EB89D80ACA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1713" y="3047472"/>
              <a:ext cx="774541" cy="2185563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73E0D9-9E33-003F-9EAD-7B7709EB5C17}"/>
                </a:ext>
              </a:extLst>
            </p:cNvPr>
            <p:cNvCxnSpPr>
              <a:cxnSpLocks/>
            </p:cNvCxnSpPr>
            <p:nvPr/>
          </p:nvCxnSpPr>
          <p:spPr>
            <a:xfrm>
              <a:off x="595703" y="5133340"/>
              <a:ext cx="5016208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B8252C8-EFDD-45FB-A1F0-BC34B2776466}"/>
                </a:ext>
              </a:extLst>
            </p:cNvPr>
            <p:cNvSpPr/>
            <p:nvPr/>
          </p:nvSpPr>
          <p:spPr>
            <a:xfrm rot="5400000">
              <a:off x="5227207" y="5337066"/>
              <a:ext cx="646433" cy="18818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1DB36C-EA37-454A-2EED-335F2F347965}"/>
                </a:ext>
              </a:extLst>
            </p:cNvPr>
            <p:cNvSpPr/>
            <p:nvPr/>
          </p:nvSpPr>
          <p:spPr>
            <a:xfrm rot="5400000">
              <a:off x="5941866" y="2891961"/>
              <a:ext cx="869736" cy="31102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80B800B-95AC-1277-926E-20ACA556659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617571" y="1692125"/>
              <a:ext cx="1382887" cy="460549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1291F19-2241-C06F-6673-D9720E0C7722}"/>
              </a:ext>
            </a:extLst>
          </p:cNvPr>
          <p:cNvSpPr txBox="1"/>
          <p:nvPr/>
        </p:nvSpPr>
        <p:spPr>
          <a:xfrm>
            <a:off x="2112902" y="563404"/>
            <a:ext cx="7112852" cy="15788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5D300-9A15-E563-FD9C-FD06E4201943}"/>
              </a:ext>
            </a:extLst>
          </p:cNvPr>
          <p:cNvSpPr txBox="1"/>
          <p:nvPr/>
        </p:nvSpPr>
        <p:spPr>
          <a:xfrm>
            <a:off x="2466754" y="5326911"/>
            <a:ext cx="699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 Rounded MT Bold" panose="020F0704030504030204" pitchFamily="34" charset="77"/>
              </a:rPr>
              <a:t>James 1:19-27</a:t>
            </a:r>
          </a:p>
        </p:txBody>
      </p:sp>
    </p:spTree>
    <p:extLst>
      <p:ext uri="{BB962C8B-B14F-4D97-AF65-F5344CB8AC3E}">
        <p14:creationId xmlns:p14="http://schemas.microsoft.com/office/powerpoint/2010/main" val="43988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CEAF5-0181-1EC4-5116-C9BF5F46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CAD06-E02A-AD9C-2519-D8CCD7D07E0F}"/>
              </a:ext>
            </a:extLst>
          </p:cNvPr>
          <p:cNvGrpSpPr/>
          <p:nvPr/>
        </p:nvGrpSpPr>
        <p:grpSpPr>
          <a:xfrm>
            <a:off x="2795200" y="563404"/>
            <a:ext cx="6168449" cy="4523417"/>
            <a:chOff x="370840" y="1230956"/>
            <a:chExt cx="6168449" cy="45234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C3510-76AF-CF2B-2BB2-052FCDBA52A9}"/>
                </a:ext>
              </a:extLst>
            </p:cNvPr>
            <p:cNvSpPr txBox="1"/>
            <p:nvPr/>
          </p:nvSpPr>
          <p:spPr>
            <a:xfrm>
              <a:off x="370840" y="2960949"/>
              <a:ext cx="551434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800" b="1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FAITH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1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75000"/>
                    </a:srgbClr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In action</a:t>
              </a: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9A2428-08BE-BF00-74A9-7CF2851FBAE8}"/>
                </a:ext>
              </a:extLst>
            </p:cNvPr>
            <p:cNvCxnSpPr>
              <a:cxnSpLocks/>
            </p:cNvCxnSpPr>
            <p:nvPr/>
          </p:nvCxnSpPr>
          <p:spPr>
            <a:xfrm>
              <a:off x="1762760" y="2644140"/>
              <a:ext cx="4693920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E3749C-B7D3-2F81-9004-9CD7923E9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1713" y="3047472"/>
              <a:ext cx="774541" cy="2185563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4E7694-D552-B02E-F76A-DBF340C1A332}"/>
                </a:ext>
              </a:extLst>
            </p:cNvPr>
            <p:cNvCxnSpPr>
              <a:cxnSpLocks/>
            </p:cNvCxnSpPr>
            <p:nvPr/>
          </p:nvCxnSpPr>
          <p:spPr>
            <a:xfrm>
              <a:off x="595703" y="5133340"/>
              <a:ext cx="5016208" cy="0"/>
            </a:xfrm>
            <a:prstGeom prst="line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1215B7B-F589-3ECE-B82D-5BAC91BFB53C}"/>
                </a:ext>
              </a:extLst>
            </p:cNvPr>
            <p:cNvSpPr/>
            <p:nvPr/>
          </p:nvSpPr>
          <p:spPr>
            <a:xfrm rot="5400000">
              <a:off x="5227207" y="5337066"/>
              <a:ext cx="646433" cy="18818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1EF75EB-C00E-7211-2C88-96C1B022DB01}"/>
                </a:ext>
              </a:extLst>
            </p:cNvPr>
            <p:cNvSpPr/>
            <p:nvPr/>
          </p:nvSpPr>
          <p:spPr>
            <a:xfrm rot="5400000">
              <a:off x="5941866" y="2891961"/>
              <a:ext cx="869736" cy="311022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57B26DD-534F-8C38-2FCA-D905C6E2196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617571" y="1692125"/>
              <a:ext cx="1382887" cy="460549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6CA98FD-5DCB-B0BE-0E11-A9F3E348608F}"/>
              </a:ext>
            </a:extLst>
          </p:cNvPr>
          <p:cNvSpPr txBox="1"/>
          <p:nvPr/>
        </p:nvSpPr>
        <p:spPr>
          <a:xfrm>
            <a:off x="2112902" y="563404"/>
            <a:ext cx="7112852" cy="15788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James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18159-1CC0-39D1-E8E2-8BD3065A768D}"/>
              </a:ext>
            </a:extLst>
          </p:cNvPr>
          <p:cNvSpPr txBox="1"/>
          <p:nvPr/>
        </p:nvSpPr>
        <p:spPr>
          <a:xfrm>
            <a:off x="2466754" y="5326911"/>
            <a:ext cx="699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James 1:19-27</a:t>
            </a:r>
          </a:p>
        </p:txBody>
      </p:sp>
    </p:spTree>
    <p:extLst>
      <p:ext uri="{BB962C8B-B14F-4D97-AF65-F5344CB8AC3E}">
        <p14:creationId xmlns:p14="http://schemas.microsoft.com/office/powerpoint/2010/main" val="420957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ames">
            <a:extLst>
              <a:ext uri="{FF2B5EF4-FFF2-40B4-BE49-F238E27FC236}">
                <a16:creationId xmlns:a16="http://schemas.microsoft.com/office/drawing/2014/main" id="{DA076A1F-DCB5-AF70-FE42-8E6C02CB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79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ames: Faith and Work | Theology of Work">
            <a:extLst>
              <a:ext uri="{FF2B5EF4-FFF2-40B4-BE49-F238E27FC236}">
                <a16:creationId xmlns:a16="http://schemas.microsoft.com/office/drawing/2014/main" id="{05AF4185-EAD4-A9CA-9263-CCC4C604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18" y="233915"/>
            <a:ext cx="5559309" cy="29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painting of a person&#10;&#10;Description automatically generated">
            <a:extLst>
              <a:ext uri="{FF2B5EF4-FFF2-40B4-BE49-F238E27FC236}">
                <a16:creationId xmlns:a16="http://schemas.microsoft.com/office/drawing/2014/main" id="{672CA696-8275-E810-74C3-2277769A9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77" y="3239975"/>
            <a:ext cx="4940300" cy="35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9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ction Required: Faith - YouTube">
            <a:extLst>
              <a:ext uri="{FF2B5EF4-FFF2-40B4-BE49-F238E27FC236}">
                <a16:creationId xmlns:a16="http://schemas.microsoft.com/office/drawing/2014/main" id="{E877E863-2F71-9DED-9846-CE26F0D6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10" y="297711"/>
            <a:ext cx="11129865" cy="62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0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EFB775-234F-1B60-06BB-8DAFC3D5C137}"/>
              </a:ext>
            </a:extLst>
          </p:cNvPr>
          <p:cNvSpPr txBox="1"/>
          <p:nvPr/>
        </p:nvSpPr>
        <p:spPr>
          <a:xfrm>
            <a:off x="287079" y="138225"/>
            <a:ext cx="117170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600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SG" sz="3600" i="0" dirty="0">
                <a:solidFill>
                  <a:srgbClr val="000000"/>
                </a:solidFill>
                <a:effectLst/>
                <a:latin typeface="system-ui"/>
              </a:rPr>
              <a:t>Know this, my beloved brothers: let every person be quick to hear, slow to speak, slow to anger; </a:t>
            </a:r>
            <a:r>
              <a:rPr lang="en-SG" sz="3600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SG" sz="3600" i="0" dirty="0">
                <a:solidFill>
                  <a:srgbClr val="000000"/>
                </a:solidFill>
                <a:effectLst/>
                <a:latin typeface="system-ui"/>
              </a:rPr>
              <a:t>for the anger of man does not produce the righteousness of God. </a:t>
            </a:r>
            <a:r>
              <a:rPr lang="en-SG" sz="3600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SG" sz="3600" i="0" dirty="0">
                <a:solidFill>
                  <a:srgbClr val="000000"/>
                </a:solidFill>
                <a:effectLst/>
                <a:latin typeface="system-ui"/>
              </a:rPr>
              <a:t>Therefore put away all filthiness and rampant wickedness and receive with meekness the implanted word, which is able to save your souls.</a:t>
            </a:r>
          </a:p>
        </p:txBody>
      </p:sp>
    </p:spTree>
    <p:extLst>
      <p:ext uri="{BB962C8B-B14F-4D97-AF65-F5344CB8AC3E}">
        <p14:creationId xmlns:p14="http://schemas.microsoft.com/office/powerpoint/2010/main" val="426063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4836-FF6B-D68B-E8CE-60C2840E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1:19-21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808EA-F40A-2E90-4659-82F643A1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Last week, from 1:16-18 – By God’s gift, we are made new as a kind of first-fruits. Therefore, let us remain “steadfast under trial” (vs 12).</a:t>
            </a:r>
          </a:p>
          <a:p>
            <a:r>
              <a:rPr lang="en-US" sz="3600" dirty="0"/>
              <a:t>Now he says, “be quick to hear, slow to speaks, slow to anger.”</a:t>
            </a:r>
          </a:p>
        </p:txBody>
      </p:sp>
    </p:spTree>
    <p:extLst>
      <p:ext uri="{BB962C8B-B14F-4D97-AF65-F5344CB8AC3E}">
        <p14:creationId xmlns:p14="http://schemas.microsoft.com/office/powerpoint/2010/main" val="393183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Wise Old Owl Sat in an Oak">
            <a:extLst>
              <a:ext uri="{FF2B5EF4-FFF2-40B4-BE49-F238E27FC236}">
                <a16:creationId xmlns:a16="http://schemas.microsoft.com/office/drawing/2014/main" id="{66BBC214-4F71-C15B-C644-670E8649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2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Wise Old Owl Sat in an Oak">
            <a:extLst>
              <a:ext uri="{FF2B5EF4-FFF2-40B4-BE49-F238E27FC236}">
                <a16:creationId xmlns:a16="http://schemas.microsoft.com/office/drawing/2014/main" id="{76C50EEA-03F2-1F0D-71B7-04149BF0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23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9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earing the temple courts: What Jesus ...">
            <a:extLst>
              <a:ext uri="{FF2B5EF4-FFF2-40B4-BE49-F238E27FC236}">
                <a16:creationId xmlns:a16="http://schemas.microsoft.com/office/drawing/2014/main" id="{D3568E94-E7F5-9B11-789B-9BB9D6F2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037" y="432123"/>
            <a:ext cx="5957925" cy="44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55022-0EAC-6BBB-DCDF-12F2DEA3AD8C}"/>
              </a:ext>
            </a:extLst>
          </p:cNvPr>
          <p:cNvSpPr txBox="1"/>
          <p:nvPr/>
        </p:nvSpPr>
        <p:spPr>
          <a:xfrm>
            <a:off x="1105786" y="5252484"/>
            <a:ext cx="1027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God’s righteous anger versus the anger of man. </a:t>
            </a:r>
          </a:p>
        </p:txBody>
      </p:sp>
    </p:spTree>
    <p:extLst>
      <p:ext uri="{BB962C8B-B14F-4D97-AF65-F5344CB8AC3E}">
        <p14:creationId xmlns:p14="http://schemas.microsoft.com/office/powerpoint/2010/main" val="2329915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3D6D5-93ED-6D0C-5766-569BA90D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5C50-CD3D-9BDE-0FAA-7569C366B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1:19-21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F5C0-BD01-5224-1D61-E937856E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358" y="1771021"/>
            <a:ext cx="10792047" cy="354171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Last week, from 1:16-18 – By God’s gift, we are made new as a kind of first-fruits. Therefore, let us remain “steadfast under trial” (vs 12).</a:t>
            </a:r>
          </a:p>
          <a:p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Now he says, “be quick to hear, slow to speaks, slow to anger.” (vs 19).</a:t>
            </a:r>
          </a:p>
          <a:p>
            <a:r>
              <a:rPr lang="en-US" sz="3600" dirty="0"/>
              <a:t>Put away “all filthiness and rampant wickedness.” (vs 21).</a:t>
            </a:r>
          </a:p>
        </p:txBody>
      </p:sp>
    </p:spTree>
    <p:extLst>
      <p:ext uri="{BB962C8B-B14F-4D97-AF65-F5344CB8AC3E}">
        <p14:creationId xmlns:p14="http://schemas.microsoft.com/office/powerpoint/2010/main" val="137798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mans 3:23 ESV - For all have sinned and fall short of the glory of God.">
            <a:extLst>
              <a:ext uri="{FF2B5EF4-FFF2-40B4-BE49-F238E27FC236}">
                <a16:creationId xmlns:a16="http://schemas.microsoft.com/office/drawing/2014/main" id="{D2D4EF6B-E2FD-6F6B-7903-D3C12607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227" y="0"/>
            <a:ext cx="6035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38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A775A-43CE-1D73-1448-74F074B18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2C158-5C40-4AA0-CE32-9DA26ED09B4E}"/>
              </a:ext>
            </a:extLst>
          </p:cNvPr>
          <p:cNvSpPr txBox="1"/>
          <p:nvPr/>
        </p:nvSpPr>
        <p:spPr>
          <a:xfrm>
            <a:off x="258725" y="637955"/>
            <a:ext cx="116745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But be doers of the word, and not hearers only, deceiving yourselves. </a:t>
            </a:r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For if anyone is a hearer of the word and not a doer, he is like a man who looks intently at his natural face in a mirror. </a:t>
            </a:r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For he looks at himself and goes away and at once forgets what he was like. </a:t>
            </a:r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But the one who looks into the perfect law, the law of liberty, and perseveres, being no hearer who forgets but a doer who acts, he will be blessed in his doing.</a:t>
            </a:r>
          </a:p>
        </p:txBody>
      </p:sp>
    </p:spTree>
    <p:extLst>
      <p:ext uri="{BB962C8B-B14F-4D97-AF65-F5344CB8AC3E}">
        <p14:creationId xmlns:p14="http://schemas.microsoft.com/office/powerpoint/2010/main" val="142834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mage of 4 people and text">
            <a:extLst>
              <a:ext uri="{FF2B5EF4-FFF2-40B4-BE49-F238E27FC236}">
                <a16:creationId xmlns:a16="http://schemas.microsoft.com/office/drawing/2014/main" id="{198ED974-46E4-58BE-0043-B5E9D8265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9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ED824-005F-221D-2806-B11CA05DBF33}"/>
              </a:ext>
            </a:extLst>
          </p:cNvPr>
          <p:cNvSpPr txBox="1"/>
          <p:nvPr/>
        </p:nvSpPr>
        <p:spPr>
          <a:xfrm>
            <a:off x="2036136" y="138223"/>
            <a:ext cx="866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At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Lausanne Congress in Seoul, Korea</a:t>
            </a:r>
          </a:p>
        </p:txBody>
      </p:sp>
    </p:spTree>
    <p:extLst>
      <p:ext uri="{BB962C8B-B14F-4D97-AF65-F5344CB8AC3E}">
        <p14:creationId xmlns:p14="http://schemas.microsoft.com/office/powerpoint/2010/main" val="92914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34292-6084-10B3-2C10-6030A121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3618-7A32-D8E2-DDFD-A81FA85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4480"/>
            <a:ext cx="10364451" cy="159617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Discple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2E8FE-B51B-1DEA-F38B-0E24167B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46029"/>
            <a:ext cx="10952160" cy="495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cap="none" dirty="0"/>
              <a:t>A Disciple is one who lives his life hearing, believing and obeying all of Jesus' words for all his life.</a:t>
            </a:r>
          </a:p>
          <a:p>
            <a:pPr marL="0" indent="0">
              <a:buNone/>
            </a:pPr>
            <a:r>
              <a:rPr lang="en-US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014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B194-B3FF-09D2-8802-DC44E42B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4480"/>
            <a:ext cx="10364451" cy="159617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Discple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E933-9384-4214-4037-03D63309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46029"/>
            <a:ext cx="10952160" cy="495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cap="none" dirty="0"/>
              <a:t>4 stages of becoming a true disciple</a:t>
            </a:r>
            <a:r>
              <a:rPr lang="en-US" sz="3600" b="1" cap="none" dirty="0"/>
              <a:t>:</a:t>
            </a:r>
          </a:p>
          <a:p>
            <a:pPr marL="0" indent="0">
              <a:buNone/>
            </a:pPr>
            <a:r>
              <a:rPr lang="en-US" sz="3600" b="1" cap="none" dirty="0"/>
              <a:t>1. An intellectual reception. </a:t>
            </a:r>
          </a:p>
          <a:p>
            <a:pPr marL="0" indent="0">
              <a:buNone/>
            </a:pPr>
            <a:r>
              <a:rPr lang="en-US" sz="3600" b="1" cap="none" dirty="0"/>
              <a:t>2. An emotional response. </a:t>
            </a:r>
          </a:p>
          <a:p>
            <a:pPr marL="0" indent="0">
              <a:buNone/>
            </a:pPr>
            <a:r>
              <a:rPr lang="en-US" sz="3600" b="1" cap="none" dirty="0"/>
              <a:t>3. A volitional decision.</a:t>
            </a:r>
          </a:p>
          <a:p>
            <a:pPr marL="0" indent="0">
              <a:buNone/>
            </a:pPr>
            <a:r>
              <a:rPr lang="en-US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12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628F-1EC2-F14C-A0BF-C7133356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04F8-26CC-C53D-4993-4D36A2DF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57660"/>
            <a:ext cx="10364451" cy="1596177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Discple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15E1-903A-4CFE-F6B0-3BD043300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45" y="1244009"/>
            <a:ext cx="11578855" cy="5411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cap="none" dirty="0"/>
              <a:t>4 stages of becoming a true disciple:</a:t>
            </a:r>
          </a:p>
          <a:p>
            <a:pPr marL="0" indent="0">
              <a:buNone/>
            </a:pPr>
            <a:r>
              <a:rPr lang="en-US" sz="3600" b="1" cap="none" dirty="0"/>
              <a:t>1. An intellectual reception. </a:t>
            </a:r>
          </a:p>
          <a:p>
            <a:pPr marL="0" indent="0">
              <a:buNone/>
            </a:pPr>
            <a:r>
              <a:rPr lang="en-US" sz="3600" b="1" cap="none" dirty="0"/>
              <a:t>2. An emotional response. </a:t>
            </a:r>
          </a:p>
          <a:p>
            <a:pPr marL="0" indent="0">
              <a:buNone/>
            </a:pPr>
            <a:r>
              <a:rPr lang="en-US" sz="3600" b="1" cap="none" dirty="0"/>
              <a:t>3. A volitional decision.</a:t>
            </a:r>
          </a:p>
          <a:p>
            <a:pPr marL="0" indent="0">
              <a:buNone/>
            </a:pPr>
            <a:r>
              <a:rPr lang="en-US" sz="3600" b="1" cap="none" dirty="0"/>
              <a:t>4. A practical outcome - we obey and we do.</a:t>
            </a:r>
          </a:p>
          <a:p>
            <a:pPr marL="0" indent="0">
              <a:buNone/>
            </a:pPr>
            <a:r>
              <a:rPr lang="en-US" cap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05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y Is My Old Dog's Back Leg Limping &amp; Collapsing: 6 Reasons">
            <a:extLst>
              <a:ext uri="{FF2B5EF4-FFF2-40B4-BE49-F238E27FC236}">
                <a16:creationId xmlns:a16="http://schemas.microsoft.com/office/drawing/2014/main" id="{F1C378F9-D027-8491-8942-89530B57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506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4686-BC67-58BE-9E9D-B272D7645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F5D3-6AD0-2C68-854F-DE750207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1:22-25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C622-53D3-F391-681D-216DFEDC0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Talks about looking into the mirror and forgetting it immediately (vs 23-24).</a:t>
            </a:r>
          </a:p>
          <a:p>
            <a:r>
              <a:rPr lang="en-US" sz="3600" dirty="0"/>
              <a:t>If we look into God’s word – the mirror of God’s perfect law that bring true freedom, and continues or ‘perseveres’ </a:t>
            </a:r>
          </a:p>
        </p:txBody>
      </p:sp>
    </p:spTree>
    <p:extLst>
      <p:ext uri="{BB962C8B-B14F-4D97-AF65-F5344CB8AC3E}">
        <p14:creationId xmlns:p14="http://schemas.microsoft.com/office/powerpoint/2010/main" val="1569237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uly 24, 2022 – “Faith is a Verb”, Rev. Dr. Kenneth Gill, Senior Pastor">
            <a:extLst>
              <a:ext uri="{FF2B5EF4-FFF2-40B4-BE49-F238E27FC236}">
                <a16:creationId xmlns:a16="http://schemas.microsoft.com/office/drawing/2014/main" id="{ECC4F957-12D6-84D3-6B76-C9F37F5F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23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34CF-BB4E-AFDA-30D9-208B8B89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E661-55A3-0C65-8779-F8603186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586620"/>
            <a:ext cx="10962166" cy="1478570"/>
          </a:xfrm>
        </p:spPr>
        <p:txBody>
          <a:bodyPr/>
          <a:lstStyle/>
          <a:p>
            <a:r>
              <a:rPr lang="en-US" b="1" dirty="0"/>
              <a:t>DOES JAMES contradict </a:t>
            </a:r>
            <a:r>
              <a:rPr lang="en-US" b="1" dirty="0" err="1"/>
              <a:t>paul</a:t>
            </a:r>
            <a:r>
              <a:rPr lang="en-US" b="1" dirty="0"/>
              <a:t> on faith &amp;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4DAF-37B0-C60C-CD4B-4613D0B64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0000"/>
                </a:highlight>
              </a:rPr>
              <a:t>Paul</a:t>
            </a:r>
            <a:r>
              <a:rPr lang="en-US" sz="3600" dirty="0"/>
              <a:t> - "For we hold that </a:t>
            </a:r>
            <a:r>
              <a:rPr lang="en-US" sz="3600" u="sng" dirty="0"/>
              <a:t>one is justified by faith apart from works </a:t>
            </a:r>
            <a:r>
              <a:rPr lang="en-US" sz="3600" dirty="0"/>
              <a:t>of the law." (Romans 3:28).</a:t>
            </a:r>
          </a:p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James</a:t>
            </a:r>
            <a:r>
              <a:rPr lang="en-US" sz="3600" dirty="0"/>
              <a:t> - "You see that a person is </a:t>
            </a:r>
            <a:r>
              <a:rPr lang="en-US" sz="3600" u="sng" dirty="0"/>
              <a:t>justified by works </a:t>
            </a:r>
            <a:r>
              <a:rPr lang="en-US" sz="3600" dirty="0"/>
              <a:t>and </a:t>
            </a:r>
            <a:r>
              <a:rPr lang="en-US" sz="3600" u="sng" dirty="0"/>
              <a:t>not by faith alone</a:t>
            </a:r>
            <a:r>
              <a:rPr lang="en-US" sz="3600" dirty="0"/>
              <a:t>." (James 2:24).</a:t>
            </a:r>
          </a:p>
          <a:p>
            <a:r>
              <a:rPr lang="en-US" sz="3600" dirty="0"/>
              <a:t>Both of them used the example of Abraham to prove their point (Romans 4:1-15, James 2:21-23).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0494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95B15-6137-E9F0-60F0-59D14CCE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C739-EDF0-5D13-2923-18AA5FF0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586620"/>
            <a:ext cx="10962166" cy="1478570"/>
          </a:xfrm>
        </p:spPr>
        <p:txBody>
          <a:bodyPr/>
          <a:lstStyle/>
          <a:p>
            <a:r>
              <a:rPr lang="en-US" b="1" dirty="0"/>
              <a:t>DOES JAMES contradict </a:t>
            </a:r>
            <a:r>
              <a:rPr lang="en-US" b="1" dirty="0" err="1"/>
              <a:t>paul</a:t>
            </a:r>
            <a:r>
              <a:rPr lang="en-US" b="1" dirty="0"/>
              <a:t> on faith &amp;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5C77-5A3D-0754-AFA8-43B247B5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NO! Just a difference in emphasis, not in core belief.</a:t>
            </a:r>
          </a:p>
          <a:p>
            <a:r>
              <a:rPr lang="en-US" sz="3600" dirty="0"/>
              <a:t>Paul was opposed to Jewish legalists who claimed salvation was a matter of works – </a:t>
            </a:r>
            <a:r>
              <a:rPr lang="en-US" sz="3600" dirty="0" err="1"/>
              <a:t>i.e</a:t>
            </a:r>
            <a:r>
              <a:rPr lang="en-US" sz="3600" dirty="0"/>
              <a:t> what you did.</a:t>
            </a:r>
          </a:p>
          <a:p>
            <a:r>
              <a:rPr lang="en-US" sz="3600" dirty="0"/>
              <a:t>James was opposed to Jewish aristocrats who claimed salvation was only a matter of faith – i.e. what you professed.</a:t>
            </a:r>
          </a:p>
        </p:txBody>
      </p:sp>
    </p:spTree>
    <p:extLst>
      <p:ext uri="{BB962C8B-B14F-4D97-AF65-F5344CB8AC3E}">
        <p14:creationId xmlns:p14="http://schemas.microsoft.com/office/powerpoint/2010/main" val="2643512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13C7-13BB-5013-5A19-3067B85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John Stott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512F-F25A-A4AB-8E9F-76BF8462C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78" y="2556932"/>
            <a:ext cx="9847520" cy="33189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SG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legalists Paul argues that we are justified not by our own good works but through faith in Christ. To the aristocrats James argues that we are justified not by a barren orthodoxy (which even the demons possess—“and shudder,” 2:19), but by works, especially care for the needy." </a:t>
            </a:r>
          </a:p>
          <a:p>
            <a:pPr marL="0" indent="0">
              <a:buNone/>
            </a:pPr>
            <a:r>
              <a:rPr lang="en-US" i="1" dirty="0"/>
              <a:t>Basic Introduction to the New Testament</a:t>
            </a:r>
            <a:r>
              <a:rPr lang="en-US" dirty="0"/>
              <a:t>, Grand Rapids, Michigan : Eerdmans, 2017, page 75.</a:t>
            </a:r>
          </a:p>
        </p:txBody>
      </p:sp>
      <p:pic>
        <p:nvPicPr>
          <p:cNvPr id="12290" name="Picture 2" descr="John Stott - Official Website and Free Resources">
            <a:extLst>
              <a:ext uri="{FF2B5EF4-FFF2-40B4-BE49-F238E27FC236}">
                <a16:creationId xmlns:a16="http://schemas.microsoft.com/office/drawing/2014/main" id="{0A5F6981-747B-AD74-42A7-A3C5CD40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843" y="467832"/>
            <a:ext cx="1294815" cy="1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11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85B3-13AE-6CCC-377A-EF407BEFC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C245-009A-6610-7CA4-94833F22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40" y="586620"/>
            <a:ext cx="10962166" cy="1478570"/>
          </a:xfrm>
        </p:spPr>
        <p:txBody>
          <a:bodyPr/>
          <a:lstStyle/>
          <a:p>
            <a:r>
              <a:rPr lang="en-US" b="1" dirty="0"/>
              <a:t>DOES JAMES contradict </a:t>
            </a:r>
            <a:r>
              <a:rPr lang="en-US" b="1" dirty="0" err="1"/>
              <a:t>paul</a:t>
            </a:r>
            <a:r>
              <a:rPr lang="en-US" b="1" dirty="0"/>
              <a:t> on faith &amp;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9F79-4073-14C7-2A12-7A74D42D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461" y="1690578"/>
            <a:ext cx="10515600" cy="501856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Paul does also teach that our faith in Christ will result inevitably in good works (Ephesians 2:8–10; Galatians 5:6).</a:t>
            </a:r>
          </a:p>
          <a:p>
            <a:r>
              <a:rPr lang="en-US" sz="3600" dirty="0"/>
              <a:t>Similarly, James affirms that our good works spring naturally from true faith (James 2:15), and if we are all talk and no action, we don’t have true faith (James 2:17). </a:t>
            </a:r>
          </a:p>
          <a:p>
            <a:r>
              <a:rPr lang="en-US" sz="3600" dirty="0"/>
              <a:t>Neither dead faith (James 2:17) nor dead works (Hebrews 6:1, 9:14) are of any use, but a true faith will result in "love and good deeds" as Hebrews 10:24 tells us.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630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7 key paths forward for the global Church: 4th Lausanne Congress' Seoul  Statement — Salt&amp;Light">
            <a:extLst>
              <a:ext uri="{FF2B5EF4-FFF2-40B4-BE49-F238E27FC236}">
                <a16:creationId xmlns:a16="http://schemas.microsoft.com/office/drawing/2014/main" id="{4F751941-DBB3-3424-EEB5-6D06BC9E3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07" y="1687819"/>
            <a:ext cx="10249786" cy="51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ausanne Movement Canada">
            <a:extLst>
              <a:ext uri="{FF2B5EF4-FFF2-40B4-BE49-F238E27FC236}">
                <a16:creationId xmlns:a16="http://schemas.microsoft.com/office/drawing/2014/main" id="{50C3A2E6-B279-7114-FDB4-87FEF70E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501" y="0"/>
            <a:ext cx="5619499" cy="16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A776AE-8339-5C40-2DC6-D745E0F5EAE0}"/>
              </a:ext>
            </a:extLst>
          </p:cNvPr>
          <p:cNvSpPr txBox="1"/>
          <p:nvPr/>
        </p:nvSpPr>
        <p:spPr>
          <a:xfrm>
            <a:off x="467831" y="547717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 are saved not </a:t>
            </a:r>
            <a:r>
              <a:rPr lang="en-US" sz="4000" b="1" i="1" dirty="0"/>
              <a:t>by </a:t>
            </a:r>
            <a:r>
              <a:rPr lang="en-US" sz="4000" b="1" dirty="0"/>
              <a:t>good works, but </a:t>
            </a:r>
            <a:r>
              <a:rPr lang="en-US" sz="4000" b="1" i="1" dirty="0"/>
              <a:t>for </a:t>
            </a:r>
            <a:r>
              <a:rPr lang="en-US" sz="4000" b="1" dirty="0"/>
              <a:t>good works.</a:t>
            </a:r>
          </a:p>
        </p:txBody>
      </p:sp>
      <p:pic>
        <p:nvPicPr>
          <p:cNvPr id="13316" name="Picture 4" descr="Can non-Christians do good works? - Biblword.net">
            <a:extLst>
              <a:ext uri="{FF2B5EF4-FFF2-40B4-BE49-F238E27FC236}">
                <a16:creationId xmlns:a16="http://schemas.microsoft.com/office/drawing/2014/main" id="{5CC5F612-A868-4BD5-0144-1559A68E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670" y="202020"/>
            <a:ext cx="8642660" cy="51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65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4F8D-2890-CA67-28D0-744902BA0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A6C26E-F786-DB23-EBD4-B2008555B17D}"/>
              </a:ext>
            </a:extLst>
          </p:cNvPr>
          <p:cNvSpPr txBox="1"/>
          <p:nvPr/>
        </p:nvSpPr>
        <p:spPr>
          <a:xfrm>
            <a:off x="287079" y="138225"/>
            <a:ext cx="115150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SG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just"/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If anyone thinks he is religious and does not bridle his tongue but deceives his heart, this person's religion is worthless. </a:t>
            </a:r>
            <a:r>
              <a:rPr lang="en-SG" sz="32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SG" sz="3200" b="0" i="0" dirty="0">
                <a:solidFill>
                  <a:srgbClr val="000000"/>
                </a:solidFill>
                <a:effectLst/>
                <a:latin typeface="system-ui"/>
              </a:rPr>
              <a:t>Religion that is pure and undefiled before God the Father is this: to visit orphans and widows in their affliction, and to keep oneself unstained from the world.</a:t>
            </a:r>
          </a:p>
        </p:txBody>
      </p:sp>
    </p:spTree>
    <p:extLst>
      <p:ext uri="{BB962C8B-B14F-4D97-AF65-F5344CB8AC3E}">
        <p14:creationId xmlns:p14="http://schemas.microsoft.com/office/powerpoint/2010/main" val="2270487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72867-9C14-E992-2520-1F919294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7781-C98D-C7EE-7C84-563433BD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James 1:26-27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DEDA-D3D6-EBC0-079C-F92236EAA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3-fold duty towards self, </a:t>
            </a:r>
            <a:r>
              <a:rPr lang="en-US" sz="3600" dirty="0" err="1"/>
              <a:t>neighbour</a:t>
            </a:r>
            <a:r>
              <a:rPr lang="en-US" sz="3600" dirty="0"/>
              <a:t> and God. </a:t>
            </a:r>
          </a:p>
          <a:p>
            <a:r>
              <a:rPr lang="en-US" sz="3600" dirty="0"/>
              <a:t>We must control our tongue - that's self-control (vs 26).</a:t>
            </a:r>
          </a:p>
          <a:p>
            <a:r>
              <a:rPr lang="en-US" sz="3600" dirty="0"/>
              <a:t>We must care for orphans and widows (vs 27a). </a:t>
            </a:r>
          </a:p>
          <a:p>
            <a:r>
              <a:rPr lang="en-US" sz="3600" dirty="0"/>
              <a:t>And finally, keep from being polluted by the world, in love and worship due alone to God (vs 27b). </a:t>
            </a:r>
          </a:p>
        </p:txBody>
      </p:sp>
    </p:spTree>
    <p:extLst>
      <p:ext uri="{BB962C8B-B14F-4D97-AF65-F5344CB8AC3E}">
        <p14:creationId xmlns:p14="http://schemas.microsoft.com/office/powerpoint/2010/main" val="318925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6D645-F36F-B20C-444C-D5207E19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73A-FA59-91C7-B36D-B773595E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849722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9476A-98B8-07C2-86C2-2C41E8F5B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D7EE-0957-0527-F3BB-E6FF2788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7AD3-8E63-15A7-8DA0-235BFC5C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35425" cy="4608513"/>
          </a:xfrm>
        </p:spPr>
        <p:txBody>
          <a:bodyPr>
            <a:normAutofit/>
          </a:bodyPr>
          <a:lstStyle/>
          <a:p>
            <a:r>
              <a:rPr lang="en-US" sz="3300" dirty="0"/>
              <a:t>1) Let your Faith show in the way you live – be a disciple.</a:t>
            </a:r>
          </a:p>
        </p:txBody>
      </p:sp>
      <p:pic>
        <p:nvPicPr>
          <p:cNvPr id="14338" name="Picture 2" descr="40 Days of Building on Faith: Let Your Light Shine - Habitat For Humanity  of Greater Los Angeles">
            <a:extLst>
              <a:ext uri="{FF2B5EF4-FFF2-40B4-BE49-F238E27FC236}">
                <a16:creationId xmlns:a16="http://schemas.microsoft.com/office/drawing/2014/main" id="{ADE7DABB-AAE9-63BF-C1CB-4609E4D5B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6918" y="3159426"/>
            <a:ext cx="4266868" cy="31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0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246B-68A0-231F-7763-A8C5157D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5AAE-5FAF-F783-1E85-79E7A5BE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6734-8DE2-4492-CAFC-B727D6469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235425" cy="4608513"/>
          </a:xfrm>
        </p:spPr>
        <p:txBody>
          <a:bodyPr>
            <a:normAutofit/>
          </a:bodyPr>
          <a:lstStyle/>
          <a:p>
            <a:r>
              <a:rPr lang="en-US" sz="3300" dirty="0"/>
              <a:t>1) Let your Faith show in the way you live – be a disciple.</a:t>
            </a:r>
          </a:p>
          <a:p>
            <a:r>
              <a:rPr lang="en-US" sz="3300" dirty="0"/>
              <a:t>2) Let your Faith be shared with someone else – make another disciple.</a:t>
            </a:r>
          </a:p>
        </p:txBody>
      </p:sp>
      <p:pic>
        <p:nvPicPr>
          <p:cNvPr id="15362" name="Picture 2" descr="The “Why” of Becoming a Disciple-Maker">
            <a:extLst>
              <a:ext uri="{FF2B5EF4-FFF2-40B4-BE49-F238E27FC236}">
                <a16:creationId xmlns:a16="http://schemas.microsoft.com/office/drawing/2014/main" id="{79DDFE68-7A95-8DB4-617E-1AD909174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924" y="3862952"/>
            <a:ext cx="3880588" cy="25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78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H" sz="4800" b="1" dirty="0"/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421" y="1890823"/>
            <a:ext cx="7655157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C558-0B28-175E-16F6-9B4311ED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77"/>
              </a:rPr>
              <a:t>The 4</a:t>
            </a:r>
            <a:r>
              <a:rPr lang="en-US" b="1" baseline="30000" dirty="0">
                <a:latin typeface="Arial Rounded MT Bold" panose="020F0704030504030204" pitchFamily="34" charset="77"/>
              </a:rPr>
              <a:t>th</a:t>
            </a:r>
            <a:r>
              <a:rPr lang="en-US" b="1" dirty="0">
                <a:latin typeface="Arial Rounded MT Bold" panose="020F0704030504030204" pitchFamily="34" charset="77"/>
              </a:rPr>
              <a:t> Lausanne Congress in Seoul, South Korea</a:t>
            </a:r>
          </a:p>
        </p:txBody>
      </p:sp>
      <p:pic>
        <p:nvPicPr>
          <p:cNvPr id="3074" name="Picture 2" descr="Lausanne edits Seoul Statement's paragraphs on homosexuality | World">
            <a:extLst>
              <a:ext uri="{FF2B5EF4-FFF2-40B4-BE49-F238E27FC236}">
                <a16:creationId xmlns:a16="http://schemas.microsoft.com/office/drawing/2014/main" id="{F03867A4-9C0F-7826-FEC1-AB6F0DE4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848" y="1860109"/>
            <a:ext cx="4129863" cy="23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t the earth hear His voice, Evangelical Focus">
            <a:extLst>
              <a:ext uri="{FF2B5EF4-FFF2-40B4-BE49-F238E27FC236}">
                <a16:creationId xmlns:a16="http://schemas.microsoft.com/office/drawing/2014/main" id="{0CF94426-BC04-2373-6A95-27E1CAB9F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141" y="1606617"/>
            <a:ext cx="4129863" cy="25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y be an image of 5 people and text">
            <a:extLst>
              <a:ext uri="{FF2B5EF4-FFF2-40B4-BE49-F238E27FC236}">
                <a16:creationId xmlns:a16="http://schemas.microsoft.com/office/drawing/2014/main" id="{005C2C9E-7EFD-3422-6BC0-FF10C8C1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693418" cy="20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78A59B45-0CF0-4181-87CB-7806F6548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The Fourth Lausanne Congress Day 7 Highlights | Flickr">
            <a:extLst>
              <a:ext uri="{FF2B5EF4-FFF2-40B4-BE49-F238E27FC236}">
                <a16:creationId xmlns:a16="http://schemas.microsoft.com/office/drawing/2014/main" id="{26F99F24-068A-DF6B-00B4-0C7C21C9E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552" y="4400499"/>
            <a:ext cx="3590408" cy="23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r History - Lausanne Movement">
            <a:extLst>
              <a:ext uri="{FF2B5EF4-FFF2-40B4-BE49-F238E27FC236}">
                <a16:creationId xmlns:a16="http://schemas.microsoft.com/office/drawing/2014/main" id="{458B0723-7692-D93F-5F4F-5941ADD77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5104"/>
            <a:ext cx="3995910" cy="22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620CE40-7743-C97B-06DB-723D5F055C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090" y="4265104"/>
            <a:ext cx="3457194" cy="25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B423-8F39-EB72-9F2B-8E61B074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 Rounded MT Bold" panose="020F0704030504030204" pitchFamily="34" charset="77"/>
              </a:rPr>
              <a:t>My Table Group</a:t>
            </a:r>
          </a:p>
        </p:txBody>
      </p:sp>
      <p:pic>
        <p:nvPicPr>
          <p:cNvPr id="5" name="Picture 4" descr="A group of people sitting around a table with balloons and a sign&#10;&#10;Description automatically generated">
            <a:extLst>
              <a:ext uri="{FF2B5EF4-FFF2-40B4-BE49-F238E27FC236}">
                <a16:creationId xmlns:a16="http://schemas.microsoft.com/office/drawing/2014/main" id="{132DB0C7-51D3-2129-E1C1-F96FE6E581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507" y="1304259"/>
            <a:ext cx="7404986" cy="55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E648-5386-9B4C-91D1-1235EB69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2" y="279540"/>
            <a:ext cx="11679195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Two Key Documents from the L4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03FA-1F28-CE8D-2CFC-A0F5AFCA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1. State of the Great Commission Report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https://lausanne.org/report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2A3204-647A-158B-7942-901D19FA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402" y="2538926"/>
            <a:ext cx="5241195" cy="39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236EB-392B-A5B0-C01A-0FAB9D6D5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746" y="3120963"/>
            <a:ext cx="3209965" cy="32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B56B6-18C6-885B-3C08-590764152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E4A7-4731-C9EE-7D0F-9FF29609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02" y="192131"/>
            <a:ext cx="11679195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77"/>
              </a:rPr>
              <a:t>Two Key Documents from the L4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8F62-E4A2-E327-AA11-E0E3577D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76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2. The Seoul Statement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https://lausanne.org/statement/the-seoul-statement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20189-601A-9CAD-DD84-651F988C4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488" y="3124542"/>
            <a:ext cx="3175000" cy="3175000"/>
          </a:xfrm>
          <a:prstGeom prst="rect">
            <a:avLst/>
          </a:prstGeom>
        </p:spPr>
      </p:pic>
      <p:pic>
        <p:nvPicPr>
          <p:cNvPr id="2050" name="Picture 2" descr="The Seoul Statement: Its Strengths and Weaknesses - Don Sweeting Blog">
            <a:extLst>
              <a:ext uri="{FF2B5EF4-FFF2-40B4-BE49-F238E27FC236}">
                <a16:creationId xmlns:a16="http://schemas.microsoft.com/office/drawing/2014/main" id="{326977DF-E027-EE1E-279E-840CD962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771" y="2818669"/>
            <a:ext cx="3766584" cy="37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7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y be an image of 2 people, York Minster, the Cotswolds and castle">
            <a:extLst>
              <a:ext uri="{FF2B5EF4-FFF2-40B4-BE49-F238E27FC236}">
                <a16:creationId xmlns:a16="http://schemas.microsoft.com/office/drawing/2014/main" id="{19E74828-9DFD-A012-B023-ED2432BB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137" y="0"/>
            <a:ext cx="618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4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E5FC55-0395-5942-F3BD-2DCACA65411B}"/>
              </a:ext>
            </a:extLst>
          </p:cNvPr>
          <p:cNvSpPr/>
          <p:nvPr/>
        </p:nvSpPr>
        <p:spPr>
          <a:xfrm>
            <a:off x="102914" y="1366713"/>
            <a:ext cx="11986171" cy="40777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when faced with trials?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7A0A0-A23E-578C-210D-608FBF09695E}"/>
              </a:ext>
            </a:extLst>
          </p:cNvPr>
          <p:cNvSpPr txBox="1"/>
          <p:nvPr/>
        </p:nvSpPr>
        <p:spPr>
          <a:xfrm>
            <a:off x="-212651" y="3470696"/>
            <a:ext cx="124046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It takes lifetime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trusting God, seeking wisdom,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living humbly, and avoiding temptation</a:t>
            </a:r>
          </a:p>
        </p:txBody>
      </p:sp>
    </p:spTree>
    <p:extLst>
      <p:ext uri="{BB962C8B-B14F-4D97-AF65-F5344CB8AC3E}">
        <p14:creationId xmlns:p14="http://schemas.microsoft.com/office/powerpoint/2010/main" val="183472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1066</Words>
  <Application>Microsoft Office PowerPoint</Application>
  <PresentationFormat>Widescreen</PresentationFormat>
  <Paragraphs>82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Aharoni</vt:lpstr>
      <vt:lpstr>Aptos</vt:lpstr>
      <vt:lpstr>Arial</vt:lpstr>
      <vt:lpstr>Arial Rounded MT Bold</vt:lpstr>
      <vt:lpstr>Calibri</vt:lpstr>
      <vt:lpstr>Calibri Light</vt:lpstr>
      <vt:lpstr>Garamond</vt:lpstr>
      <vt:lpstr>system-ui</vt:lpstr>
      <vt:lpstr>Tahoma</vt:lpstr>
      <vt:lpstr>Tw Cen MT</vt:lpstr>
      <vt:lpstr>Wingdings</vt:lpstr>
      <vt:lpstr>1_Office Theme</vt:lpstr>
      <vt:lpstr>Office Theme</vt:lpstr>
      <vt:lpstr>Circuit</vt:lpstr>
      <vt:lpstr>Droplet</vt:lpstr>
      <vt:lpstr>Organic</vt:lpstr>
      <vt:lpstr>Textured</vt:lpstr>
      <vt:lpstr>PowerPoint Presentation</vt:lpstr>
      <vt:lpstr>PowerPoint Presentation</vt:lpstr>
      <vt:lpstr>PowerPoint Presentation</vt:lpstr>
      <vt:lpstr>The 4th Lausanne Congress in Seoul, South Korea</vt:lpstr>
      <vt:lpstr>My Table Group</vt:lpstr>
      <vt:lpstr>Two Key Documents from the L4 Congress</vt:lpstr>
      <vt:lpstr>Two Key Documents from the L4 Congress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1:19-21</vt:lpstr>
      <vt:lpstr>PowerPoint Presentation</vt:lpstr>
      <vt:lpstr>PowerPoint Presentation</vt:lpstr>
      <vt:lpstr>James 1:19-21</vt:lpstr>
      <vt:lpstr>PowerPoint Presentation</vt:lpstr>
      <vt:lpstr>PowerPoint Presentation</vt:lpstr>
      <vt:lpstr>What is a Discple?</vt:lpstr>
      <vt:lpstr>What is a Discple?</vt:lpstr>
      <vt:lpstr>What is a Discple?</vt:lpstr>
      <vt:lpstr>PowerPoint Presentation</vt:lpstr>
      <vt:lpstr>James 1:22-25</vt:lpstr>
      <vt:lpstr>PowerPoint Presentation</vt:lpstr>
      <vt:lpstr>DOES JAMES contradict paul on faith &amp; works?</vt:lpstr>
      <vt:lpstr>DOES JAMES contradict paul on faith &amp; works?</vt:lpstr>
      <vt:lpstr>John Stott</vt:lpstr>
      <vt:lpstr>DOES JAMES contradict paul on faith &amp; works?</vt:lpstr>
      <vt:lpstr>PowerPoint Presentation</vt:lpstr>
      <vt:lpstr>PowerPoint Presentation</vt:lpstr>
      <vt:lpstr>James 1:26-27</vt:lpstr>
      <vt:lpstr>application</vt:lpstr>
      <vt:lpstr>application</vt:lpstr>
      <vt:lpstr>application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13</cp:revision>
  <dcterms:created xsi:type="dcterms:W3CDTF">2024-11-08T11:24:13Z</dcterms:created>
  <dcterms:modified xsi:type="dcterms:W3CDTF">2024-11-09T08:49:51Z</dcterms:modified>
</cp:coreProperties>
</file>