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0" r:id="rId6"/>
    <p:sldId id="260" r:id="rId7"/>
    <p:sldId id="271" r:id="rId8"/>
    <p:sldId id="273" r:id="rId9"/>
    <p:sldId id="274" r:id="rId10"/>
    <p:sldId id="275" r:id="rId11"/>
    <p:sldId id="261" r:id="rId12"/>
    <p:sldId id="268" r:id="rId13"/>
    <p:sldId id="276" r:id="rId14"/>
    <p:sldId id="269"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93"/>
    <p:restoredTop sz="94648"/>
  </p:normalViewPr>
  <p:slideViewPr>
    <p:cSldViewPr snapToGrid="0">
      <p:cViewPr varScale="1">
        <p:scale>
          <a:sx n="75" d="100"/>
          <a:sy n="75" d="100"/>
        </p:scale>
        <p:origin x="74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Lyle" userId="a96e7d453dd11193" providerId="LiveId" clId="{EAD091ED-1A56-4543-BBD5-53F76FC617F1}"/>
    <pc:docChg chg="undo custSel modSld">
      <pc:chgData name="Matt Lyle" userId="a96e7d453dd11193" providerId="LiveId" clId="{EAD091ED-1A56-4543-BBD5-53F76FC617F1}" dt="2024-10-20T07:20:21.349" v="22" actId="20577"/>
      <pc:docMkLst>
        <pc:docMk/>
      </pc:docMkLst>
      <pc:sldChg chg="modSp mod">
        <pc:chgData name="Matt Lyle" userId="a96e7d453dd11193" providerId="LiveId" clId="{EAD091ED-1A56-4543-BBD5-53F76FC617F1}" dt="2024-10-20T07:18:54.633" v="7" actId="403"/>
        <pc:sldMkLst>
          <pc:docMk/>
          <pc:sldMk cId="4150756339" sldId="256"/>
        </pc:sldMkLst>
        <pc:spChg chg="mod">
          <ac:chgData name="Matt Lyle" userId="a96e7d453dd11193" providerId="LiveId" clId="{EAD091ED-1A56-4543-BBD5-53F76FC617F1}" dt="2024-10-20T07:18:48.510" v="4" actId="113"/>
          <ac:spMkLst>
            <pc:docMk/>
            <pc:sldMk cId="4150756339" sldId="256"/>
            <ac:spMk id="2" creationId="{88966D2C-143C-7F17-4ED7-E2C12938BA91}"/>
          </ac:spMkLst>
        </pc:spChg>
        <pc:spChg chg="mod">
          <ac:chgData name="Matt Lyle" userId="a96e7d453dd11193" providerId="LiveId" clId="{EAD091ED-1A56-4543-BBD5-53F76FC617F1}" dt="2024-10-20T07:18:54.633" v="7" actId="403"/>
          <ac:spMkLst>
            <pc:docMk/>
            <pc:sldMk cId="4150756339" sldId="256"/>
            <ac:spMk id="3" creationId="{27419569-7743-9783-D612-90E21C1E0632}"/>
          </ac:spMkLst>
        </pc:spChg>
      </pc:sldChg>
      <pc:sldChg chg="modSp mod">
        <pc:chgData name="Matt Lyle" userId="a96e7d453dd11193" providerId="LiveId" clId="{EAD091ED-1A56-4543-BBD5-53F76FC617F1}" dt="2024-10-20T07:20:21.349" v="22" actId="20577"/>
        <pc:sldMkLst>
          <pc:docMk/>
          <pc:sldMk cId="2683613002" sldId="260"/>
        </pc:sldMkLst>
        <pc:spChg chg="mod">
          <ac:chgData name="Matt Lyle" userId="a96e7d453dd11193" providerId="LiveId" clId="{EAD091ED-1A56-4543-BBD5-53F76FC617F1}" dt="2024-10-20T07:20:21.349" v="22" actId="20577"/>
          <ac:spMkLst>
            <pc:docMk/>
            <pc:sldMk cId="2683613002" sldId="260"/>
            <ac:spMk id="3" creationId="{05AAA38E-B1CA-F8F5-B6EE-E8DA56CF50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436B-7AEB-2038-D3C8-98B297B881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60E7FB-5E25-9F4C-7527-6154C7A071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1BE94E-2BF8-BFF5-AAC6-2A1663CA3C0E}"/>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5" name="Footer Placeholder 4">
            <a:extLst>
              <a:ext uri="{FF2B5EF4-FFF2-40B4-BE49-F238E27FC236}">
                <a16:creationId xmlns:a16="http://schemas.microsoft.com/office/drawing/2014/main" id="{F4D39289-AF56-49E8-D415-AE58653C1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AB528-AE3C-EA20-525B-749244FFEA79}"/>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1610508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9264-0ACD-AF6C-9359-ED931D6057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CFB353-53CD-28DF-0761-1249A4A628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A2EBA-E879-E3E8-7EE7-1CBAF891143E}"/>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5" name="Footer Placeholder 4">
            <a:extLst>
              <a:ext uri="{FF2B5EF4-FFF2-40B4-BE49-F238E27FC236}">
                <a16:creationId xmlns:a16="http://schemas.microsoft.com/office/drawing/2014/main" id="{40509497-5E5A-F4C2-4B90-2C5E4BC81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7149F-A763-F986-0184-4D077EB6DDA2}"/>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422860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282767-E4DE-6F6B-9EF2-AFCC461C54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CEEBC3-36C4-CA26-2E04-5DBD4D9AAA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88FB7-0955-8650-40B5-C8723312ADE6}"/>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5" name="Footer Placeholder 4">
            <a:extLst>
              <a:ext uri="{FF2B5EF4-FFF2-40B4-BE49-F238E27FC236}">
                <a16:creationId xmlns:a16="http://schemas.microsoft.com/office/drawing/2014/main" id="{B7399B6C-7A82-FFC5-7900-185A9F84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446A3-B18D-5874-BAF1-4F064FAF1C85}"/>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387156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0E4C-3C03-2639-A036-81E048469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FF8EFD-7632-0CCC-0396-01D0A15FC4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3BAD61-615A-4EE4-1DAF-0C192C1A03B6}"/>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5" name="Footer Placeholder 4">
            <a:extLst>
              <a:ext uri="{FF2B5EF4-FFF2-40B4-BE49-F238E27FC236}">
                <a16:creationId xmlns:a16="http://schemas.microsoft.com/office/drawing/2014/main" id="{1C43B2A5-910E-66B1-8AD0-2209AAD2C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17B9E-D60B-60D6-E178-C12593933256}"/>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345103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E385-F4EE-347B-583C-126BCA402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DF516E-5B6F-EFC2-2FA3-C4982F2669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A97A05-A5C7-E183-4C5C-2FE0F72E7CF5}"/>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5" name="Footer Placeholder 4">
            <a:extLst>
              <a:ext uri="{FF2B5EF4-FFF2-40B4-BE49-F238E27FC236}">
                <a16:creationId xmlns:a16="http://schemas.microsoft.com/office/drawing/2014/main" id="{DFBC7DB2-9C10-FD71-2A61-C29E8F287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8B5B3-67DC-986F-7CE5-15171563FF3A}"/>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2003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7A4F-C0EE-0F28-18B7-636C5DA0A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DFEE0D-C863-D423-F65E-77DF4B895C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5B587E-CF33-9CF4-ADE6-0C425C64CD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167E81-1F4D-8BEA-63F5-0F44CD0DDA4F}"/>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6" name="Footer Placeholder 5">
            <a:extLst>
              <a:ext uri="{FF2B5EF4-FFF2-40B4-BE49-F238E27FC236}">
                <a16:creationId xmlns:a16="http://schemas.microsoft.com/office/drawing/2014/main" id="{AE063A6E-43F4-487C-AF20-C25FACB1DA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5B277-3578-829D-4D97-9F16C22F0765}"/>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76610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40CB2-038A-3CBC-84A6-3576FC6187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59BE5E-8681-6E1B-6D7F-8D5BD6DE4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62DBD6-219D-2EB7-B376-CEF4DC4B2A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F93A03-9A21-038E-1C1D-D84ED140D3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528A46-2586-4B29-B1BD-B929428726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96E4BE-0F31-5CBC-D8D6-4AF582CF14F0}"/>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8" name="Footer Placeholder 7">
            <a:extLst>
              <a:ext uri="{FF2B5EF4-FFF2-40B4-BE49-F238E27FC236}">
                <a16:creationId xmlns:a16="http://schemas.microsoft.com/office/drawing/2014/main" id="{98CD2D56-28A3-6AF0-774B-E3C7DD3842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4BCE82-6BF6-0350-E0C9-7EDE394A0FE4}"/>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185768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4E4A-D6BB-229E-3D13-CF1B9832FD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5419FD-20D4-8147-15CD-F2B075398408}"/>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4" name="Footer Placeholder 3">
            <a:extLst>
              <a:ext uri="{FF2B5EF4-FFF2-40B4-BE49-F238E27FC236}">
                <a16:creationId xmlns:a16="http://schemas.microsoft.com/office/drawing/2014/main" id="{E72764A4-6564-0744-665F-2BD31729EB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602D5E-7A79-011F-9541-57DB7F003905}"/>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424265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DB2697-39E7-F71E-FD2D-06339A108F5A}"/>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3" name="Footer Placeholder 2">
            <a:extLst>
              <a:ext uri="{FF2B5EF4-FFF2-40B4-BE49-F238E27FC236}">
                <a16:creationId xmlns:a16="http://schemas.microsoft.com/office/drawing/2014/main" id="{9DA565C0-2481-22B2-9D77-B5DACEE7B5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708B08-AD3C-05AD-DB11-DDEE1C34F079}"/>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419916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CA6F-8B6D-8FCB-C849-D2A65866D4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5304F3-F2B6-EDE0-715F-0716590F0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AA4E4C-F9FA-172A-ABE4-8AEDE206A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343F16-B567-DF2F-D6EB-65E1D9575A05}"/>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6" name="Footer Placeholder 5">
            <a:extLst>
              <a:ext uri="{FF2B5EF4-FFF2-40B4-BE49-F238E27FC236}">
                <a16:creationId xmlns:a16="http://schemas.microsoft.com/office/drawing/2014/main" id="{3D80ACC6-21F3-35E5-8F3F-394A8845B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ECDE27-EE90-7733-7210-0BEB4CC8C83D}"/>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63744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7ADD3-95E9-02AD-9B47-461E86075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FAD112-2BC6-FAB1-5073-0869195B37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8E5984-2F92-F46D-2A5B-2CB45ABB2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E9841-DB90-5D11-DA04-576046BBBABD}"/>
              </a:ext>
            </a:extLst>
          </p:cNvPr>
          <p:cNvSpPr>
            <a:spLocks noGrp="1"/>
          </p:cNvSpPr>
          <p:nvPr>
            <p:ph type="dt" sz="half" idx="10"/>
          </p:nvPr>
        </p:nvSpPr>
        <p:spPr/>
        <p:txBody>
          <a:bodyPr/>
          <a:lstStyle/>
          <a:p>
            <a:fld id="{93715016-7373-C747-972F-83EDAF616DB1}" type="datetimeFigureOut">
              <a:rPr lang="en-US" smtClean="0"/>
              <a:t>10/20/2024</a:t>
            </a:fld>
            <a:endParaRPr lang="en-US"/>
          </a:p>
        </p:txBody>
      </p:sp>
      <p:sp>
        <p:nvSpPr>
          <p:cNvPr id="6" name="Footer Placeholder 5">
            <a:extLst>
              <a:ext uri="{FF2B5EF4-FFF2-40B4-BE49-F238E27FC236}">
                <a16:creationId xmlns:a16="http://schemas.microsoft.com/office/drawing/2014/main" id="{C530FFB7-DFE4-1ACF-BC92-8796D18AE4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2B5061-1FE0-1822-241F-B5E8A92F70F9}"/>
              </a:ext>
            </a:extLst>
          </p:cNvPr>
          <p:cNvSpPr>
            <a:spLocks noGrp="1"/>
          </p:cNvSpPr>
          <p:nvPr>
            <p:ph type="sldNum" sz="quarter" idx="12"/>
          </p:nvPr>
        </p:nvSpPr>
        <p:spPr/>
        <p:txBody>
          <a:bodyPr/>
          <a:lstStyle/>
          <a:p>
            <a:fld id="{B6A9EC73-1F41-954E-99CC-3FEBE80C68EE}" type="slidenum">
              <a:rPr lang="en-US" smtClean="0"/>
              <a:t>‹#›</a:t>
            </a:fld>
            <a:endParaRPr lang="en-US"/>
          </a:p>
        </p:txBody>
      </p:sp>
    </p:spTree>
    <p:extLst>
      <p:ext uri="{BB962C8B-B14F-4D97-AF65-F5344CB8AC3E}">
        <p14:creationId xmlns:p14="http://schemas.microsoft.com/office/powerpoint/2010/main" val="277803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F688F-EE3E-DBA3-3D47-E6E443485C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44337A-9820-B839-4EED-910A181182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34A34-D0CE-278D-8216-B2377E3CCA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715016-7373-C747-972F-83EDAF616DB1}" type="datetimeFigureOut">
              <a:rPr lang="en-US" smtClean="0"/>
              <a:t>10/20/2024</a:t>
            </a:fld>
            <a:endParaRPr lang="en-US"/>
          </a:p>
        </p:txBody>
      </p:sp>
      <p:sp>
        <p:nvSpPr>
          <p:cNvPr id="5" name="Footer Placeholder 4">
            <a:extLst>
              <a:ext uri="{FF2B5EF4-FFF2-40B4-BE49-F238E27FC236}">
                <a16:creationId xmlns:a16="http://schemas.microsoft.com/office/drawing/2014/main" id="{AB71219F-1276-6962-96F3-E21562CBC6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B2891B5-15E2-BA92-7127-8D4DDE4D3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A9EC73-1F41-954E-99CC-3FEBE80C68EE}" type="slidenum">
              <a:rPr lang="en-US" smtClean="0"/>
              <a:t>‹#›</a:t>
            </a:fld>
            <a:endParaRPr lang="en-US"/>
          </a:p>
        </p:txBody>
      </p:sp>
    </p:spTree>
    <p:extLst>
      <p:ext uri="{BB962C8B-B14F-4D97-AF65-F5344CB8AC3E}">
        <p14:creationId xmlns:p14="http://schemas.microsoft.com/office/powerpoint/2010/main" val="3850500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8966D2C-143C-7F17-4ED7-E2C12938BA91}"/>
              </a:ext>
            </a:extLst>
          </p:cNvPr>
          <p:cNvSpPr>
            <a:spLocks noGrp="1"/>
          </p:cNvSpPr>
          <p:nvPr>
            <p:ph type="ctrTitle"/>
          </p:nvPr>
        </p:nvSpPr>
        <p:spPr>
          <a:xfrm>
            <a:off x="985520" y="735106"/>
            <a:ext cx="10922000" cy="2928470"/>
          </a:xfrm>
        </p:spPr>
        <p:txBody>
          <a:bodyPr anchor="b">
            <a:normAutofit/>
          </a:bodyPr>
          <a:lstStyle/>
          <a:p>
            <a:pPr algn="l"/>
            <a:r>
              <a:rPr lang="en-US" sz="4800" b="1" dirty="0">
                <a:solidFill>
                  <a:srgbClr val="FFFFFF"/>
                </a:solidFill>
                <a:latin typeface="Times New Roman" panose="02020603050405020304" pitchFamily="18" charset="0"/>
                <a:cs typeface="Times New Roman" panose="02020603050405020304" pitchFamily="18" charset="0"/>
              </a:rPr>
              <a:t>Sabbath, huh, yeah. What is it good for?</a:t>
            </a:r>
          </a:p>
        </p:txBody>
      </p:sp>
      <p:sp>
        <p:nvSpPr>
          <p:cNvPr id="3" name="Subtitle 2">
            <a:extLst>
              <a:ext uri="{FF2B5EF4-FFF2-40B4-BE49-F238E27FC236}">
                <a16:creationId xmlns:a16="http://schemas.microsoft.com/office/drawing/2014/main" id="{27419569-7743-9783-D612-90E21C1E0632}"/>
              </a:ext>
            </a:extLst>
          </p:cNvPr>
          <p:cNvSpPr>
            <a:spLocks noGrp="1"/>
          </p:cNvSpPr>
          <p:nvPr>
            <p:ph type="subTitle" idx="1"/>
          </p:nvPr>
        </p:nvSpPr>
        <p:spPr>
          <a:xfrm>
            <a:off x="1350682" y="4870824"/>
            <a:ext cx="10005951" cy="1458258"/>
          </a:xfrm>
        </p:spPr>
        <p:txBody>
          <a:bodyPr anchor="ctr">
            <a:normAutofit/>
          </a:bodyPr>
          <a:lstStyle/>
          <a:p>
            <a:pPr algn="l"/>
            <a:r>
              <a:rPr lang="en-US" sz="4400" b="1" dirty="0">
                <a:latin typeface="Times New Roman" panose="02020603050405020304" pitchFamily="18" charset="0"/>
                <a:cs typeface="Times New Roman" panose="02020603050405020304" pitchFamily="18" charset="0"/>
              </a:rPr>
              <a:t>Mark 1:23–28; 2:23–28; 3:1–6</a:t>
            </a:r>
          </a:p>
        </p:txBody>
      </p:sp>
    </p:spTree>
    <p:extLst>
      <p:ext uri="{BB962C8B-B14F-4D97-AF65-F5344CB8AC3E}">
        <p14:creationId xmlns:p14="http://schemas.microsoft.com/office/powerpoint/2010/main" val="4150756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CBBBCA7-C62C-2BC9-49F2-D67176CEFF68}"/>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C602FB0-F533-BA76-89BA-F32606797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467E762-084D-6BE0-7F79-0C66965F2E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A8BDCEF-BB3B-C3FF-0431-651CD9F5CBEE}"/>
              </a:ext>
            </a:extLst>
          </p:cNvPr>
          <p:cNvSpPr>
            <a:spLocks noGrp="1"/>
          </p:cNvSpPr>
          <p:nvPr>
            <p:ph type="title"/>
          </p:nvPr>
        </p:nvSpPr>
        <p:spPr>
          <a:xfrm>
            <a:off x="1137034" y="609597"/>
            <a:ext cx="9999052" cy="1330841"/>
          </a:xfrm>
        </p:spPr>
        <p:txBody>
          <a:bodyPr>
            <a:normAutofit/>
          </a:bodyPr>
          <a:lstStyle/>
          <a:p>
            <a:r>
              <a:rPr lang="en-US" i="1" dirty="0">
                <a:latin typeface="Times New Roman" panose="02020603050405020304" pitchFamily="18" charset="0"/>
                <a:cs typeface="Times New Roman" panose="02020603050405020304" pitchFamily="18" charset="0"/>
              </a:rPr>
              <a:t>Exception</a:t>
            </a:r>
          </a:p>
        </p:txBody>
      </p:sp>
      <p:sp>
        <p:nvSpPr>
          <p:cNvPr id="3" name="Content Placeholder 2">
            <a:extLst>
              <a:ext uri="{FF2B5EF4-FFF2-40B4-BE49-F238E27FC236}">
                <a16:creationId xmlns:a16="http://schemas.microsoft.com/office/drawing/2014/main" id="{A556D979-F001-FDA9-7D9D-3E5FB4F035CB}"/>
              </a:ext>
            </a:extLst>
          </p:cNvPr>
          <p:cNvSpPr>
            <a:spLocks noGrp="1"/>
          </p:cNvSpPr>
          <p:nvPr>
            <p:ph idx="1"/>
          </p:nvPr>
        </p:nvSpPr>
        <p:spPr>
          <a:xfrm>
            <a:off x="1137033" y="3240910"/>
            <a:ext cx="10625060" cy="648587"/>
          </a:xfrm>
        </p:spPr>
        <p:txBody>
          <a:bodyPr>
            <a:normAutofit/>
          </a:bodyPr>
          <a:lstStyle/>
          <a:p>
            <a:r>
              <a:rPr lang="en-US" dirty="0">
                <a:latin typeface="Times New Roman" panose="02020603050405020304" pitchFamily="18" charset="0"/>
                <a:cs typeface="Times New Roman" panose="02020603050405020304" pitchFamily="18" charset="0"/>
              </a:rPr>
              <a:t>Saving a human or animal life! </a:t>
            </a:r>
          </a:p>
        </p:txBody>
      </p:sp>
      <p:sp>
        <p:nvSpPr>
          <p:cNvPr id="27" name="Freeform: Shape 26">
            <a:extLst>
              <a:ext uri="{FF2B5EF4-FFF2-40B4-BE49-F238E27FC236}">
                <a16:creationId xmlns:a16="http://schemas.microsoft.com/office/drawing/2014/main" id="{3DE945A4-4A83-EC49-7125-E706DBBD3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6679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2FE8A5-5F32-B0E4-8D06-6704E1A772E6}"/>
              </a:ext>
            </a:extLst>
          </p:cNvPr>
          <p:cNvSpPr>
            <a:spLocks noGrp="1"/>
          </p:cNvSpPr>
          <p:nvPr>
            <p:ph type="title"/>
          </p:nvPr>
        </p:nvSpPr>
        <p:spPr>
          <a:xfrm>
            <a:off x="572493" y="238539"/>
            <a:ext cx="11018520" cy="1434415"/>
          </a:xfrm>
        </p:spPr>
        <p:txBody>
          <a:bodyPr anchor="b">
            <a:normAutofit/>
          </a:bodyPr>
          <a:lstStyle/>
          <a:p>
            <a:r>
              <a:rPr lang="en-US" sz="5400" dirty="0">
                <a:latin typeface="Times New Roman" panose="02020603050405020304" pitchFamily="18" charset="0"/>
                <a:cs typeface="Times New Roman" panose="02020603050405020304" pitchFamily="18" charset="0"/>
              </a:rPr>
              <a:t>Story #1 (1:21–28)</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88C1CC-C3D2-6671-5985-4D07A1C4E1B6}"/>
              </a:ext>
            </a:extLst>
          </p:cNvPr>
          <p:cNvSpPr>
            <a:spLocks noGrp="1"/>
          </p:cNvSpPr>
          <p:nvPr>
            <p:ph idx="1"/>
          </p:nvPr>
        </p:nvSpPr>
        <p:spPr>
          <a:xfrm>
            <a:off x="572493" y="2071315"/>
            <a:ext cx="7006178" cy="4548145"/>
          </a:xfrm>
        </p:spPr>
        <p:txBody>
          <a:bodyPr anchor="t">
            <a:normAutofit/>
          </a:bodyPr>
          <a:lstStyle/>
          <a:p>
            <a:r>
              <a:rPr lang="en-US" sz="3200" dirty="0">
                <a:effectLst/>
                <a:latin typeface="Times New Roman" panose="02020603050405020304" pitchFamily="18" charset="0"/>
                <a:ea typeface="Aptos" panose="020B0004020202020204" pitchFamily="34" charset="0"/>
                <a:cs typeface="Arial" panose="020B0604020202020204" pitchFamily="34" charset="0"/>
              </a:rPr>
              <a:t>Capernaum = a “village of consolation” </a:t>
            </a:r>
          </a:p>
          <a:p>
            <a:r>
              <a:rPr lang="en-US" sz="3200" dirty="0">
                <a:latin typeface="Times New Roman" panose="02020603050405020304" pitchFamily="18" charset="0"/>
                <a:ea typeface="Aptos" panose="020B0004020202020204" pitchFamily="34" charset="0"/>
                <a:cs typeface="Arial" panose="020B0604020202020204" pitchFamily="34" charset="0"/>
              </a:rPr>
              <a:t>H</a:t>
            </a:r>
            <a:r>
              <a:rPr lang="en-US" sz="3200" dirty="0">
                <a:effectLst/>
                <a:latin typeface="Times New Roman" panose="02020603050405020304" pitchFamily="18" charset="0"/>
                <a:ea typeface="Aptos" panose="020B0004020202020204" pitchFamily="34" charset="0"/>
                <a:cs typeface="Arial" panose="020B0604020202020204" pitchFamily="34" charset="0"/>
              </a:rPr>
              <a:t>is teaching had authority (</a:t>
            </a:r>
            <a:r>
              <a:rPr lang="en-US" sz="3200" i="1" dirty="0" err="1">
                <a:effectLst/>
                <a:latin typeface="Times New Roman" panose="02020603050405020304" pitchFamily="18" charset="0"/>
                <a:ea typeface="Aptos" panose="020B0004020202020204" pitchFamily="34" charset="0"/>
                <a:cs typeface="Arial" panose="020B0604020202020204" pitchFamily="34" charset="0"/>
              </a:rPr>
              <a:t>exousia</a:t>
            </a:r>
            <a:r>
              <a:rPr lang="el-GR" sz="3200" dirty="0">
                <a:effectLst/>
                <a:latin typeface="Times New Roman" panose="02020603050405020304" pitchFamily="18" charset="0"/>
                <a:ea typeface="Aptos" panose="020B0004020202020204" pitchFamily="34" charset="0"/>
                <a:cs typeface="Arial" panose="020B0604020202020204" pitchFamily="34" charset="0"/>
              </a:rPr>
              <a:t>)</a:t>
            </a:r>
            <a:endParaRPr lang="en-US" sz="3200" dirty="0">
              <a:effectLst/>
              <a:latin typeface="Times New Roman" panose="02020603050405020304" pitchFamily="18" charset="0"/>
              <a:ea typeface="Aptos" panose="020B0004020202020204" pitchFamily="34" charset="0"/>
              <a:cs typeface="Arial" panose="020B0604020202020204" pitchFamily="34" charset="0"/>
            </a:endParaRPr>
          </a:p>
          <a:p>
            <a:r>
              <a:rPr lang="en-US" sz="3200" dirty="0">
                <a:latin typeface="Times New Roman" panose="02020603050405020304" pitchFamily="18" charset="0"/>
                <a:ea typeface="Aptos" panose="020B0004020202020204" pitchFamily="34" charset="0"/>
                <a:cs typeface="Arial" panose="020B0604020202020204" pitchFamily="34" charset="0"/>
              </a:rPr>
              <a:t>A</a:t>
            </a:r>
            <a:r>
              <a:rPr lang="en-US" sz="3200" dirty="0">
                <a:effectLst/>
                <a:latin typeface="Times New Roman" panose="02020603050405020304" pitchFamily="18" charset="0"/>
                <a:ea typeface="Aptos" panose="020B0004020202020204" pitchFamily="34" charset="0"/>
                <a:cs typeface="Arial" panose="020B0604020202020204" pitchFamily="34" charset="0"/>
              </a:rPr>
              <a:t> man with an unclean spirit </a:t>
            </a:r>
          </a:p>
          <a:p>
            <a:r>
              <a:rPr lang="en-US" sz="3200" dirty="0">
                <a:effectLst/>
                <a:latin typeface="Times New Roman" panose="02020603050405020304" pitchFamily="18" charset="0"/>
                <a:ea typeface="Aptos" panose="020B0004020202020204" pitchFamily="34" charset="0"/>
                <a:cs typeface="Arial" panose="020B0604020202020204" pitchFamily="34" charset="0"/>
              </a:rPr>
              <a:t>Jesus of Nazareth, the Holy One of God</a:t>
            </a:r>
          </a:p>
        </p:txBody>
      </p:sp>
      <p:pic>
        <p:nvPicPr>
          <p:cNvPr id="7" name="Picture 6" descr="A person with long hair and a beard dancing with black shadows&#10;&#10;Description automatically generated with medium confidence">
            <a:extLst>
              <a:ext uri="{FF2B5EF4-FFF2-40B4-BE49-F238E27FC236}">
                <a16:creationId xmlns:a16="http://schemas.microsoft.com/office/drawing/2014/main" id="{FA4A7410-4955-322B-C9C2-2BA3A8633A13}"/>
              </a:ext>
            </a:extLst>
          </p:cNvPr>
          <p:cNvPicPr>
            <a:picLocks noChangeAspect="1"/>
          </p:cNvPicPr>
          <p:nvPr/>
        </p:nvPicPr>
        <p:blipFill>
          <a:blip r:embed="rId2"/>
          <a:srcRect b="17325"/>
          <a:stretch/>
        </p:blipFill>
        <p:spPr>
          <a:xfrm>
            <a:off x="7654137" y="2120853"/>
            <a:ext cx="3936876" cy="4078224"/>
          </a:xfrm>
          <a:prstGeom prst="rect">
            <a:avLst/>
          </a:prstGeom>
        </p:spPr>
      </p:pic>
    </p:spTree>
    <p:extLst>
      <p:ext uri="{BB962C8B-B14F-4D97-AF65-F5344CB8AC3E}">
        <p14:creationId xmlns:p14="http://schemas.microsoft.com/office/powerpoint/2010/main" val="1772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8D29AAC-CAA6-A80B-CEE3-393527071C9A}"/>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3C7FAE-419D-0465-25C1-E68A26D912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0FF92B-1CDD-CB9D-B2B5-38D5A4FB4C31}"/>
              </a:ext>
            </a:extLst>
          </p:cNvPr>
          <p:cNvSpPr>
            <a:spLocks noGrp="1"/>
          </p:cNvSpPr>
          <p:nvPr>
            <p:ph type="title"/>
          </p:nvPr>
        </p:nvSpPr>
        <p:spPr>
          <a:xfrm>
            <a:off x="572493" y="238539"/>
            <a:ext cx="11018520" cy="1434415"/>
          </a:xfrm>
        </p:spPr>
        <p:txBody>
          <a:bodyPr anchor="b">
            <a:normAutofit/>
          </a:bodyPr>
          <a:lstStyle/>
          <a:p>
            <a:r>
              <a:rPr lang="en-US" sz="5400" dirty="0">
                <a:latin typeface="Times New Roman" panose="02020603050405020304" pitchFamily="18" charset="0"/>
                <a:cs typeface="Times New Roman" panose="02020603050405020304" pitchFamily="18" charset="0"/>
              </a:rPr>
              <a:t>Story #2 (2:23–28)</a:t>
            </a:r>
          </a:p>
        </p:txBody>
      </p:sp>
      <p:sp>
        <p:nvSpPr>
          <p:cNvPr id="12" name="sketchy line">
            <a:extLst>
              <a:ext uri="{FF2B5EF4-FFF2-40B4-BE49-F238E27FC236}">
                <a16:creationId xmlns:a16="http://schemas.microsoft.com/office/drawing/2014/main" id="{BA5DC326-52F3-52FD-C499-D5BF87C4B8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DE50382-185F-CD62-6907-B082369B98D0}"/>
              </a:ext>
            </a:extLst>
          </p:cNvPr>
          <p:cNvSpPr>
            <a:spLocks noGrp="1"/>
          </p:cNvSpPr>
          <p:nvPr>
            <p:ph idx="1"/>
          </p:nvPr>
        </p:nvSpPr>
        <p:spPr>
          <a:xfrm>
            <a:off x="572492" y="2071315"/>
            <a:ext cx="7425095" cy="4548145"/>
          </a:xfrm>
        </p:spPr>
        <p:txBody>
          <a:bodyPr anchor="t">
            <a:normAutofit/>
          </a:bodyPr>
          <a:lstStyle/>
          <a:p>
            <a:r>
              <a:rPr lang="en-US" sz="3200" dirty="0">
                <a:latin typeface="Times New Roman" panose="02020603050405020304" pitchFamily="18" charset="0"/>
                <a:ea typeface="Aptos" panose="020B0004020202020204" pitchFamily="34" charset="0"/>
                <a:cs typeface="Arial" panose="020B0604020202020204" pitchFamily="34" charset="0"/>
              </a:rPr>
              <a:t>Walking on a road and through a grainfield (violation 1)</a:t>
            </a:r>
          </a:p>
          <a:p>
            <a:r>
              <a:rPr lang="en-US" sz="3200" dirty="0">
                <a:latin typeface="Times New Roman" panose="02020603050405020304" pitchFamily="18" charset="0"/>
                <a:ea typeface="Aptos" panose="020B0004020202020204" pitchFamily="34" charset="0"/>
                <a:cs typeface="Arial" panose="020B0604020202020204" pitchFamily="34" charset="0"/>
              </a:rPr>
              <a:t>Began to “work” and “pluck” grains (violations 2 and 3)</a:t>
            </a:r>
          </a:p>
          <a:p>
            <a:r>
              <a:rPr lang="en-US" sz="3200" dirty="0">
                <a:latin typeface="Times New Roman" panose="02020603050405020304" pitchFamily="18" charset="0"/>
                <a:ea typeface="Aptos" panose="020B0004020202020204" pitchFamily="34" charset="0"/>
                <a:cs typeface="Arial" panose="020B0604020202020204" pitchFamily="34" charset="0"/>
              </a:rPr>
              <a:t>Pharisees say, “See, what your disciples are working, which is </a:t>
            </a:r>
            <a:r>
              <a:rPr lang="en-US" sz="3200" b="1" dirty="0">
                <a:latin typeface="Times New Roman" panose="02020603050405020304" pitchFamily="18" charset="0"/>
                <a:ea typeface="Aptos" panose="020B0004020202020204" pitchFamily="34" charset="0"/>
                <a:cs typeface="Arial" panose="020B0604020202020204" pitchFamily="34" charset="0"/>
              </a:rPr>
              <a:t>unlawful</a:t>
            </a:r>
            <a:r>
              <a:rPr lang="en-US" sz="3200" dirty="0">
                <a:latin typeface="Times New Roman" panose="02020603050405020304" pitchFamily="18" charset="0"/>
                <a:ea typeface="Aptos" panose="020B0004020202020204" pitchFamily="34" charset="0"/>
                <a:cs typeface="Arial" panose="020B0604020202020204" pitchFamily="34" charset="0"/>
              </a:rPr>
              <a:t> on a sabbath” (</a:t>
            </a:r>
            <a:r>
              <a:rPr lang="en-US" sz="3200" i="1" dirty="0" err="1">
                <a:latin typeface="Times New Roman" panose="02020603050405020304" pitchFamily="18" charset="0"/>
                <a:ea typeface="Aptos" panose="020B0004020202020204" pitchFamily="34" charset="0"/>
                <a:cs typeface="Arial" panose="020B0604020202020204" pitchFamily="34" charset="0"/>
              </a:rPr>
              <a:t>ouk</a:t>
            </a:r>
            <a:r>
              <a:rPr lang="en-US" sz="3200" dirty="0">
                <a:latin typeface="Times New Roman" panose="02020603050405020304" pitchFamily="18" charset="0"/>
                <a:ea typeface="Aptos" panose="020B0004020202020204" pitchFamily="34" charset="0"/>
                <a:cs typeface="Arial" panose="020B0604020202020204" pitchFamily="34" charset="0"/>
              </a:rPr>
              <a:t> </a:t>
            </a:r>
            <a:r>
              <a:rPr lang="en-US" sz="3200" b="1" i="1" dirty="0" err="1">
                <a:latin typeface="Times New Roman" panose="02020603050405020304" pitchFamily="18" charset="0"/>
                <a:ea typeface="Aptos" panose="020B0004020202020204" pitchFamily="34" charset="0"/>
                <a:cs typeface="Arial" panose="020B0604020202020204" pitchFamily="34" charset="0"/>
              </a:rPr>
              <a:t>exestin</a:t>
            </a:r>
            <a:r>
              <a:rPr lang="en-US" sz="3200" dirty="0">
                <a:latin typeface="Times New Roman" panose="02020603050405020304" pitchFamily="18" charset="0"/>
                <a:ea typeface="Aptos" panose="020B0004020202020204" pitchFamily="34" charset="0"/>
                <a:cs typeface="Arial" panose="020B0604020202020204" pitchFamily="34" charset="0"/>
              </a:rPr>
              <a:t>)</a:t>
            </a:r>
            <a:endParaRPr lang="en-US" sz="3200" i="1" dirty="0">
              <a:latin typeface="Times New Roman" panose="02020603050405020304" pitchFamily="18" charset="0"/>
              <a:ea typeface="Aptos" panose="020B0004020202020204" pitchFamily="34" charset="0"/>
              <a:cs typeface="Arial" panose="020B0604020202020204" pitchFamily="34" charset="0"/>
            </a:endParaRPr>
          </a:p>
          <a:p>
            <a:r>
              <a:rPr lang="en-US" sz="3200" dirty="0">
                <a:latin typeface="Times New Roman" panose="02020603050405020304" pitchFamily="18" charset="0"/>
                <a:ea typeface="Aptos" panose="020B0004020202020204" pitchFamily="34" charset="0"/>
                <a:cs typeface="Arial" panose="020B0604020202020204" pitchFamily="34" charset="0"/>
              </a:rPr>
              <a:t>Jesus cites David (1 Samuel 21:1–7), how he ate </a:t>
            </a:r>
            <a:r>
              <a:rPr lang="en-US" sz="3200" b="1" dirty="0">
                <a:latin typeface="Times New Roman" panose="02020603050405020304" pitchFamily="18" charset="0"/>
                <a:ea typeface="Aptos" panose="020B0004020202020204" pitchFamily="34" charset="0"/>
                <a:cs typeface="Arial" panose="020B0604020202020204" pitchFamily="34" charset="0"/>
              </a:rPr>
              <a:t>unlawful</a:t>
            </a:r>
            <a:r>
              <a:rPr lang="en-US" sz="3200" dirty="0">
                <a:latin typeface="Times New Roman" panose="02020603050405020304" pitchFamily="18" charset="0"/>
                <a:ea typeface="Aptos" panose="020B0004020202020204" pitchFamily="34" charset="0"/>
                <a:cs typeface="Arial" panose="020B0604020202020204" pitchFamily="34" charset="0"/>
              </a:rPr>
              <a:t> to eat bread (</a:t>
            </a:r>
            <a:r>
              <a:rPr lang="en-US" sz="3200" i="1" dirty="0" err="1">
                <a:latin typeface="Times New Roman" panose="02020603050405020304" pitchFamily="18" charset="0"/>
                <a:ea typeface="Aptos" panose="020B0004020202020204" pitchFamily="34" charset="0"/>
                <a:cs typeface="Arial" panose="020B0604020202020204" pitchFamily="34" charset="0"/>
              </a:rPr>
              <a:t>ouk</a:t>
            </a:r>
            <a:r>
              <a:rPr lang="en-US" sz="3200" dirty="0">
                <a:latin typeface="Times New Roman" panose="02020603050405020304" pitchFamily="18" charset="0"/>
                <a:ea typeface="Aptos" panose="020B0004020202020204" pitchFamily="34" charset="0"/>
                <a:cs typeface="Arial" panose="020B0604020202020204" pitchFamily="34" charset="0"/>
              </a:rPr>
              <a:t> </a:t>
            </a:r>
            <a:r>
              <a:rPr lang="en-US" sz="3200" b="1" i="1" dirty="0" err="1">
                <a:latin typeface="Times New Roman" panose="02020603050405020304" pitchFamily="18" charset="0"/>
                <a:ea typeface="Aptos" panose="020B0004020202020204" pitchFamily="34" charset="0"/>
                <a:cs typeface="Arial" panose="020B0604020202020204" pitchFamily="34" charset="0"/>
              </a:rPr>
              <a:t>exestin</a:t>
            </a:r>
            <a:r>
              <a:rPr lang="en-US" sz="3200" dirty="0">
                <a:latin typeface="Times New Roman" panose="02020603050405020304" pitchFamily="18" charset="0"/>
                <a:ea typeface="Aptos" panose="020B0004020202020204" pitchFamily="34" charset="0"/>
                <a:cs typeface="Arial" panose="020B0604020202020204" pitchFamily="34" charset="0"/>
              </a:rPr>
              <a:t>)</a:t>
            </a:r>
            <a:endParaRPr lang="en-US" sz="3200" i="1" dirty="0">
              <a:latin typeface="Times New Roman" panose="02020603050405020304" pitchFamily="18" charset="0"/>
              <a:ea typeface="Aptos" panose="020B0004020202020204" pitchFamily="34" charset="0"/>
              <a:cs typeface="Arial" panose="020B0604020202020204" pitchFamily="34" charset="0"/>
            </a:endParaRPr>
          </a:p>
        </p:txBody>
      </p:sp>
      <p:pic>
        <p:nvPicPr>
          <p:cNvPr id="7" name="Picture 6" descr="A person in a white robe holding a wheat stalk&#10;&#10;Description automatically generated">
            <a:extLst>
              <a:ext uri="{FF2B5EF4-FFF2-40B4-BE49-F238E27FC236}">
                <a16:creationId xmlns:a16="http://schemas.microsoft.com/office/drawing/2014/main" id="{A7587559-70EF-C4E2-4616-DF2838925285}"/>
              </a:ext>
            </a:extLst>
          </p:cNvPr>
          <p:cNvPicPr>
            <a:picLocks noChangeAspect="1"/>
          </p:cNvPicPr>
          <p:nvPr/>
        </p:nvPicPr>
        <p:blipFill>
          <a:blip r:embed="rId2"/>
          <a:stretch>
            <a:fillRect/>
          </a:stretch>
        </p:blipFill>
        <p:spPr>
          <a:xfrm>
            <a:off x="8494279" y="2517054"/>
            <a:ext cx="2779064" cy="3656663"/>
          </a:xfrm>
          <a:prstGeom prst="rect">
            <a:avLst/>
          </a:prstGeom>
        </p:spPr>
      </p:pic>
    </p:spTree>
    <p:extLst>
      <p:ext uri="{BB962C8B-B14F-4D97-AF65-F5344CB8AC3E}">
        <p14:creationId xmlns:p14="http://schemas.microsoft.com/office/powerpoint/2010/main" val="46187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1A087C9-192F-59AB-E1FF-5EDBE8C7FD39}"/>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8977F0C-B59F-063D-414A-E4421EF6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DE7C06-24C8-6FD1-3E14-651B76016350}"/>
              </a:ext>
            </a:extLst>
          </p:cNvPr>
          <p:cNvSpPr>
            <a:spLocks noGrp="1"/>
          </p:cNvSpPr>
          <p:nvPr>
            <p:ph type="title"/>
          </p:nvPr>
        </p:nvSpPr>
        <p:spPr>
          <a:xfrm>
            <a:off x="572493" y="238539"/>
            <a:ext cx="11018520" cy="1434415"/>
          </a:xfrm>
        </p:spPr>
        <p:txBody>
          <a:bodyPr anchor="b">
            <a:normAutofit/>
          </a:bodyPr>
          <a:lstStyle/>
          <a:p>
            <a:r>
              <a:rPr lang="en-US" sz="5400" dirty="0">
                <a:latin typeface="Times New Roman" panose="02020603050405020304" pitchFamily="18" charset="0"/>
                <a:cs typeface="Times New Roman" panose="02020603050405020304" pitchFamily="18" charset="0"/>
              </a:rPr>
              <a:t>Story #2 (2:23–28)</a:t>
            </a:r>
          </a:p>
        </p:txBody>
      </p:sp>
      <p:sp>
        <p:nvSpPr>
          <p:cNvPr id="12" name="sketchy line">
            <a:extLst>
              <a:ext uri="{FF2B5EF4-FFF2-40B4-BE49-F238E27FC236}">
                <a16:creationId xmlns:a16="http://schemas.microsoft.com/office/drawing/2014/main" id="{523FE29A-06D4-332A-29CA-643330F7E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70550CC-D3B0-2DA3-7510-589254A32585}"/>
              </a:ext>
            </a:extLst>
          </p:cNvPr>
          <p:cNvSpPr>
            <a:spLocks noGrp="1"/>
          </p:cNvSpPr>
          <p:nvPr>
            <p:ph idx="1"/>
          </p:nvPr>
        </p:nvSpPr>
        <p:spPr>
          <a:xfrm>
            <a:off x="572492" y="2071315"/>
            <a:ext cx="7425095" cy="4548145"/>
          </a:xfrm>
        </p:spPr>
        <p:txBody>
          <a:bodyPr anchor="t">
            <a:normAutofit/>
          </a:bodyPr>
          <a:lstStyle/>
          <a:p>
            <a:r>
              <a:rPr lang="en-US" sz="3200" dirty="0">
                <a:latin typeface="Times New Roman" panose="02020603050405020304" pitchFamily="18" charset="0"/>
                <a:ea typeface="Aptos" panose="020B0004020202020204" pitchFamily="34" charset="0"/>
                <a:cs typeface="Arial" panose="020B0604020202020204" pitchFamily="34" charset="0"/>
              </a:rPr>
              <a:t>The Sabbath was made for people, not the other way around (</a:t>
            </a:r>
            <a:r>
              <a:rPr lang="en-US" sz="3200" i="1" dirty="0">
                <a:latin typeface="Times New Roman" panose="02020603050405020304" pitchFamily="18" charset="0"/>
                <a:ea typeface="Aptos" panose="020B0004020202020204" pitchFamily="34" charset="0"/>
                <a:cs typeface="Arial" panose="020B0604020202020204" pitchFamily="34" charset="0"/>
              </a:rPr>
              <a:t>Shevat</a:t>
            </a:r>
            <a:r>
              <a:rPr lang="en-US" sz="3200" dirty="0">
                <a:latin typeface="Times New Roman" panose="02020603050405020304" pitchFamily="18" charset="0"/>
                <a:ea typeface="Aptos" panose="020B0004020202020204" pitchFamily="34" charset="0"/>
                <a:cs typeface="Arial" panose="020B0604020202020204" pitchFamily="34" charset="0"/>
              </a:rPr>
              <a:t>—how to “rest”)</a:t>
            </a:r>
          </a:p>
          <a:p>
            <a:pPr marL="0" indent="0">
              <a:buNone/>
            </a:pPr>
            <a:endParaRPr lang="en-US" sz="3200" dirty="0">
              <a:latin typeface="Times New Roman" panose="02020603050405020304" pitchFamily="18" charset="0"/>
              <a:ea typeface="Aptos" panose="020B0004020202020204" pitchFamily="34" charset="0"/>
              <a:cs typeface="Arial" panose="020B0604020202020204" pitchFamily="34" charset="0"/>
            </a:endParaRPr>
          </a:p>
          <a:p>
            <a:r>
              <a:rPr lang="en-US" sz="3200" dirty="0">
                <a:latin typeface="Times New Roman" panose="02020603050405020304" pitchFamily="18" charset="0"/>
                <a:ea typeface="Aptos" panose="020B0004020202020204" pitchFamily="34" charset="0"/>
                <a:cs typeface="Arial" panose="020B0604020202020204" pitchFamily="34" charset="0"/>
              </a:rPr>
              <a:t>Matthew and Luke: “Son of man is the Lord of the Sabbath” (Mt 12:8; Lk 6:5)</a:t>
            </a:r>
          </a:p>
          <a:p>
            <a:endParaRPr lang="en-US" sz="3200" dirty="0">
              <a:latin typeface="Times New Roman" panose="02020603050405020304" pitchFamily="18" charset="0"/>
              <a:ea typeface="Aptos" panose="020B0004020202020204" pitchFamily="34" charset="0"/>
              <a:cs typeface="Arial" panose="020B0604020202020204" pitchFamily="34" charset="0"/>
            </a:endParaRPr>
          </a:p>
          <a:p>
            <a:r>
              <a:rPr lang="en-US" sz="3200" dirty="0">
                <a:latin typeface="Times New Roman" panose="02020603050405020304" pitchFamily="18" charset="0"/>
                <a:ea typeface="Aptos" panose="020B0004020202020204" pitchFamily="34" charset="0"/>
                <a:cs typeface="Arial" panose="020B0604020202020204" pitchFamily="34" charset="0"/>
              </a:rPr>
              <a:t>Mark: “The Son is Lord of people and of the Sabbath” (by adding a small word </a:t>
            </a:r>
            <a:r>
              <a:rPr lang="en-US" sz="3200" i="1" dirty="0" err="1">
                <a:latin typeface="Times New Roman" panose="02020603050405020304" pitchFamily="18" charset="0"/>
                <a:ea typeface="Aptos" panose="020B0004020202020204" pitchFamily="34" charset="0"/>
                <a:cs typeface="Arial" panose="020B0604020202020204" pitchFamily="34" charset="0"/>
              </a:rPr>
              <a:t>ke</a:t>
            </a:r>
            <a:r>
              <a:rPr lang="en-US" sz="3200" dirty="0">
                <a:latin typeface="Times New Roman" panose="02020603050405020304" pitchFamily="18" charset="0"/>
                <a:ea typeface="Aptos" panose="020B0004020202020204" pitchFamily="34" charset="0"/>
                <a:cs typeface="Arial" panose="020B0604020202020204" pitchFamily="34" charset="0"/>
              </a:rPr>
              <a:t>)</a:t>
            </a:r>
          </a:p>
        </p:txBody>
      </p:sp>
      <p:pic>
        <p:nvPicPr>
          <p:cNvPr id="4" name="Picture 3" descr="A person in a white robe holding a wheat stalk&#10;&#10;Description automatically generated">
            <a:extLst>
              <a:ext uri="{FF2B5EF4-FFF2-40B4-BE49-F238E27FC236}">
                <a16:creationId xmlns:a16="http://schemas.microsoft.com/office/drawing/2014/main" id="{F3F1579C-256D-B4C7-B576-15D6E00558D5}"/>
              </a:ext>
            </a:extLst>
          </p:cNvPr>
          <p:cNvPicPr>
            <a:picLocks noChangeAspect="1"/>
          </p:cNvPicPr>
          <p:nvPr/>
        </p:nvPicPr>
        <p:blipFill>
          <a:blip r:embed="rId2"/>
          <a:stretch>
            <a:fillRect/>
          </a:stretch>
        </p:blipFill>
        <p:spPr>
          <a:xfrm>
            <a:off x="8494279" y="2517054"/>
            <a:ext cx="2779064" cy="3656663"/>
          </a:xfrm>
          <a:prstGeom prst="rect">
            <a:avLst/>
          </a:prstGeom>
        </p:spPr>
      </p:pic>
    </p:spTree>
    <p:extLst>
      <p:ext uri="{BB962C8B-B14F-4D97-AF65-F5344CB8AC3E}">
        <p14:creationId xmlns:p14="http://schemas.microsoft.com/office/powerpoint/2010/main" val="110901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C2DCDBD-537D-3544-3C5E-1447CF83B75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860192-F2F2-04D8-5567-9D68A06B5F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F70446-9380-B79F-974C-7098545A693F}"/>
              </a:ext>
            </a:extLst>
          </p:cNvPr>
          <p:cNvSpPr>
            <a:spLocks noGrp="1"/>
          </p:cNvSpPr>
          <p:nvPr>
            <p:ph type="title"/>
          </p:nvPr>
        </p:nvSpPr>
        <p:spPr>
          <a:xfrm>
            <a:off x="572493" y="238539"/>
            <a:ext cx="11018520" cy="1434415"/>
          </a:xfrm>
        </p:spPr>
        <p:txBody>
          <a:bodyPr anchor="b">
            <a:normAutofit/>
          </a:bodyPr>
          <a:lstStyle/>
          <a:p>
            <a:r>
              <a:rPr lang="en-US" sz="5400" dirty="0">
                <a:latin typeface="Times New Roman" panose="02020603050405020304" pitchFamily="18" charset="0"/>
                <a:cs typeface="Times New Roman" panose="02020603050405020304" pitchFamily="18" charset="0"/>
              </a:rPr>
              <a:t>Story #3 (3:1–6)</a:t>
            </a:r>
          </a:p>
        </p:txBody>
      </p:sp>
      <p:sp>
        <p:nvSpPr>
          <p:cNvPr id="12" name="sketchy line">
            <a:extLst>
              <a:ext uri="{FF2B5EF4-FFF2-40B4-BE49-F238E27FC236}">
                <a16:creationId xmlns:a16="http://schemas.microsoft.com/office/drawing/2014/main" id="{BA8B5D6A-1820-C893-0D15-49CA91E61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1E560B-54B3-3ADC-0822-C802C142287B}"/>
              </a:ext>
            </a:extLst>
          </p:cNvPr>
          <p:cNvSpPr>
            <a:spLocks noGrp="1"/>
          </p:cNvSpPr>
          <p:nvPr>
            <p:ph idx="1"/>
          </p:nvPr>
        </p:nvSpPr>
        <p:spPr>
          <a:xfrm>
            <a:off x="572493" y="2071315"/>
            <a:ext cx="7452391" cy="4548145"/>
          </a:xfrm>
        </p:spPr>
        <p:txBody>
          <a:bodyPr anchor="t">
            <a:normAutofit/>
          </a:bodyPr>
          <a:lstStyle/>
          <a:p>
            <a:r>
              <a:rPr lang="en-US" sz="3200" dirty="0">
                <a:effectLst/>
                <a:latin typeface="Times New Roman" panose="02020603050405020304" pitchFamily="18" charset="0"/>
                <a:ea typeface="Aptos" panose="020B0004020202020204" pitchFamily="34" charset="0"/>
                <a:cs typeface="Arial" panose="020B0604020202020204" pitchFamily="34" charset="0"/>
              </a:rPr>
              <a:t>In a synagogue</a:t>
            </a:r>
          </a:p>
          <a:p>
            <a:r>
              <a:rPr lang="en-US" sz="3200" dirty="0">
                <a:latin typeface="Times New Roman" panose="02020603050405020304" pitchFamily="18" charset="0"/>
                <a:ea typeface="Aptos" panose="020B0004020202020204" pitchFamily="34" charset="0"/>
                <a:cs typeface="Arial" panose="020B0604020202020204" pitchFamily="34" charset="0"/>
              </a:rPr>
              <a:t>A man with a shrunken or paralyzed hand</a:t>
            </a:r>
          </a:p>
          <a:p>
            <a:r>
              <a:rPr lang="en-US" sz="3200" dirty="0">
                <a:latin typeface="Times New Roman" panose="02020603050405020304" pitchFamily="18" charset="0"/>
                <a:ea typeface="Aptos" panose="020B0004020202020204" pitchFamily="34" charset="0"/>
                <a:cs typeface="Arial" panose="020B0604020202020204" pitchFamily="34" charset="0"/>
              </a:rPr>
              <a:t>Will he heal him on a Sabbath?</a:t>
            </a:r>
          </a:p>
          <a:p>
            <a:r>
              <a:rPr lang="en-US" sz="3200" dirty="0">
                <a:latin typeface="Times New Roman" panose="02020603050405020304" pitchFamily="18" charset="0"/>
                <a:ea typeface="Aptos" panose="020B0004020202020204" pitchFamily="34" charset="0"/>
                <a:cs typeface="Arial" panose="020B0604020202020204" pitchFamily="34" charset="0"/>
              </a:rPr>
              <a:t>He asked, “Is it </a:t>
            </a:r>
            <a:r>
              <a:rPr lang="en-US" sz="3200" b="1" dirty="0">
                <a:latin typeface="Times New Roman" panose="02020603050405020304" pitchFamily="18" charset="0"/>
                <a:ea typeface="Aptos" panose="020B0004020202020204" pitchFamily="34" charset="0"/>
                <a:cs typeface="Arial" panose="020B0604020202020204" pitchFamily="34" charset="0"/>
              </a:rPr>
              <a:t>lawful</a:t>
            </a:r>
            <a:r>
              <a:rPr lang="en-US" sz="3200" dirty="0">
                <a:latin typeface="Times New Roman" panose="02020603050405020304" pitchFamily="18" charset="0"/>
                <a:ea typeface="Aptos" panose="020B0004020202020204" pitchFamily="34" charset="0"/>
                <a:cs typeface="Arial" panose="020B0604020202020204" pitchFamily="34" charset="0"/>
              </a:rPr>
              <a:t> (</a:t>
            </a:r>
            <a:r>
              <a:rPr lang="en-US" sz="3200" i="1" dirty="0" err="1">
                <a:latin typeface="Times New Roman" panose="02020603050405020304" pitchFamily="18" charset="0"/>
                <a:ea typeface="Aptos" panose="020B0004020202020204" pitchFamily="34" charset="0"/>
                <a:cs typeface="Arial" panose="020B0604020202020204" pitchFamily="34" charset="0"/>
              </a:rPr>
              <a:t>exestin</a:t>
            </a:r>
            <a:r>
              <a:rPr lang="en-US" sz="3200" dirty="0">
                <a:latin typeface="Times New Roman" panose="02020603050405020304" pitchFamily="18" charset="0"/>
                <a:ea typeface="Aptos" panose="020B0004020202020204" pitchFamily="34" charset="0"/>
                <a:cs typeface="Arial" panose="020B0604020202020204" pitchFamily="34" charset="0"/>
              </a:rPr>
              <a:t>) to work good on a Sabbath or work evil on a Sabbath—to save life or kill it?”</a:t>
            </a:r>
          </a:p>
          <a:p>
            <a:r>
              <a:rPr lang="en-US" sz="3200" dirty="0">
                <a:latin typeface="Times New Roman" panose="02020603050405020304" pitchFamily="18" charset="0"/>
                <a:ea typeface="Aptos" panose="020B0004020202020204" pitchFamily="34" charset="0"/>
                <a:cs typeface="Arial" panose="020B0604020202020204" pitchFamily="34" charset="0"/>
              </a:rPr>
              <a:t>Jesus </a:t>
            </a:r>
            <a:r>
              <a:rPr lang="en-US" sz="3200" i="1" dirty="0" err="1">
                <a:latin typeface="Times New Roman" panose="02020603050405020304" pitchFamily="18" charset="0"/>
                <a:ea typeface="Aptos" panose="020B0004020202020204" pitchFamily="34" charset="0"/>
                <a:cs typeface="Arial" panose="020B0604020202020204" pitchFamily="34" charset="0"/>
              </a:rPr>
              <a:t>sillipeo</a:t>
            </a:r>
            <a:r>
              <a:rPr lang="en-US" sz="3200" dirty="0">
                <a:latin typeface="Times New Roman" panose="02020603050405020304" pitchFamily="18" charset="0"/>
                <a:ea typeface="Aptos" panose="020B0004020202020204" pitchFamily="34" charset="0"/>
                <a:cs typeface="Arial" panose="020B0604020202020204" pitchFamily="34" charset="0"/>
              </a:rPr>
              <a:t> (a synonym for </a:t>
            </a:r>
            <a:r>
              <a:rPr lang="en-US" sz="3200" i="1" dirty="0" err="1">
                <a:latin typeface="Times New Roman" panose="02020603050405020304" pitchFamily="18" charset="0"/>
                <a:ea typeface="Aptos" panose="020B0004020202020204" pitchFamily="34" charset="0"/>
                <a:cs typeface="Arial" panose="020B0604020202020204" pitchFamily="34" charset="0"/>
              </a:rPr>
              <a:t>splaknizo</a:t>
            </a:r>
            <a:r>
              <a:rPr lang="en-US" sz="3200" dirty="0">
                <a:latin typeface="Times New Roman" panose="02020603050405020304" pitchFamily="18" charset="0"/>
                <a:ea typeface="Aptos" panose="020B0004020202020204" pitchFamily="34" charset="0"/>
                <a:cs typeface="Arial" panose="020B0604020202020204" pitchFamily="34" charset="0"/>
              </a:rPr>
              <a:t>) </a:t>
            </a:r>
          </a:p>
        </p:txBody>
      </p:sp>
      <p:pic>
        <p:nvPicPr>
          <p:cNvPr id="7" name="Picture 6" descr="A close-up of a hand&#10;&#10;Description automatically generated">
            <a:extLst>
              <a:ext uri="{FF2B5EF4-FFF2-40B4-BE49-F238E27FC236}">
                <a16:creationId xmlns:a16="http://schemas.microsoft.com/office/drawing/2014/main" id="{C9C809D8-9E30-C3F8-17DD-0129B3FFDB7C}"/>
              </a:ext>
            </a:extLst>
          </p:cNvPr>
          <p:cNvPicPr>
            <a:picLocks noChangeAspect="1"/>
          </p:cNvPicPr>
          <p:nvPr/>
        </p:nvPicPr>
        <p:blipFill>
          <a:blip r:embed="rId2"/>
          <a:stretch>
            <a:fillRect/>
          </a:stretch>
        </p:blipFill>
        <p:spPr>
          <a:xfrm>
            <a:off x="9048465" y="2973869"/>
            <a:ext cx="2118523" cy="2621482"/>
          </a:xfrm>
          <a:prstGeom prst="rect">
            <a:avLst/>
          </a:prstGeom>
        </p:spPr>
      </p:pic>
    </p:spTree>
    <p:extLst>
      <p:ext uri="{BB962C8B-B14F-4D97-AF65-F5344CB8AC3E}">
        <p14:creationId xmlns:p14="http://schemas.microsoft.com/office/powerpoint/2010/main" val="91385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4A673-CCB2-D4A9-28DD-B5E320A1A34B}"/>
              </a:ext>
            </a:extLst>
          </p:cNvPr>
          <p:cNvSpPr>
            <a:spLocks noGrp="1"/>
          </p:cNvSpPr>
          <p:nvPr>
            <p:ph type="title"/>
          </p:nvPr>
        </p:nvSpPr>
        <p:spPr>
          <a:xfrm>
            <a:off x="804671" y="336407"/>
            <a:ext cx="8341673" cy="1002436"/>
          </a:xfrm>
        </p:spPr>
        <p:txBody>
          <a:bodyPr>
            <a:normAutofit/>
          </a:bodyPr>
          <a:lstStyle/>
          <a:p>
            <a:r>
              <a:rPr lang="en-US" sz="4000" dirty="0">
                <a:solidFill>
                  <a:schemeClr val="tx2"/>
                </a:solidFill>
                <a:latin typeface="Times New Roman" panose="02020603050405020304" pitchFamily="18" charset="0"/>
                <a:cs typeface="Times New Roman" panose="02020603050405020304" pitchFamily="18" charset="0"/>
              </a:rPr>
              <a:t>What are the lessons?</a:t>
            </a:r>
          </a:p>
        </p:txBody>
      </p:sp>
      <p:sp>
        <p:nvSpPr>
          <p:cNvPr id="3" name="Content Placeholder 2">
            <a:extLst>
              <a:ext uri="{FF2B5EF4-FFF2-40B4-BE49-F238E27FC236}">
                <a16:creationId xmlns:a16="http://schemas.microsoft.com/office/drawing/2014/main" id="{B7FD6B72-1E1D-D9B0-0185-C8EFEE80F98B}"/>
              </a:ext>
            </a:extLst>
          </p:cNvPr>
          <p:cNvSpPr>
            <a:spLocks noGrp="1"/>
          </p:cNvSpPr>
          <p:nvPr>
            <p:ph idx="1"/>
          </p:nvPr>
        </p:nvSpPr>
        <p:spPr>
          <a:xfrm>
            <a:off x="804671" y="1979877"/>
            <a:ext cx="7614377" cy="3872828"/>
          </a:xfrm>
        </p:spPr>
        <p:txBody>
          <a:bodyPr anchor="t">
            <a:noAutofit/>
          </a:bodyPr>
          <a:lstStyle/>
          <a:p>
            <a:r>
              <a:rPr lang="en-US" dirty="0">
                <a:solidFill>
                  <a:schemeClr val="tx2"/>
                </a:solidFill>
                <a:latin typeface="Times New Roman" panose="02020603050405020304" pitchFamily="18" charset="0"/>
                <a:cs typeface="Times New Roman" panose="02020603050405020304" pitchFamily="18" charset="0"/>
              </a:rPr>
              <a:t>Jesus has the authority to cleanse people (emotionally, socially, or spiritually).</a:t>
            </a:r>
          </a:p>
          <a:p>
            <a:endParaRPr lang="en-US"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US" dirty="0">
                <a:solidFill>
                  <a:schemeClr val="tx2"/>
                </a:solidFill>
                <a:effectLst/>
                <a:latin typeface="Times New Roman" panose="02020603050405020304" pitchFamily="18" charset="0"/>
                <a:ea typeface="Aptos" panose="020B0004020202020204" pitchFamily="34" charset="0"/>
                <a:cs typeface="Arial" panose="020B0604020202020204" pitchFamily="34" charset="0"/>
              </a:rPr>
              <a:t>God’s laws were meant for our benefit, not for us to slavishly use them to harm us or others.</a:t>
            </a:r>
          </a:p>
          <a:p>
            <a:endParaRPr lang="en-US" dirty="0">
              <a:solidFill>
                <a:schemeClr val="tx2"/>
              </a:solidFill>
              <a:latin typeface="Times New Roman" panose="02020603050405020304" pitchFamily="18" charset="0"/>
              <a:ea typeface="Aptos" panose="020B0004020202020204" pitchFamily="34" charset="0"/>
              <a:cs typeface="Arial" panose="020B0604020202020204" pitchFamily="34" charset="0"/>
            </a:endParaRPr>
          </a:p>
          <a:p>
            <a:r>
              <a:rPr lang="en-US" dirty="0">
                <a:solidFill>
                  <a:schemeClr val="tx2"/>
                </a:solidFill>
                <a:effectLst/>
                <a:latin typeface="Times New Roman" panose="02020603050405020304" pitchFamily="18" charset="0"/>
                <a:ea typeface="Aptos" panose="020B0004020202020204" pitchFamily="34" charset="0"/>
                <a:cs typeface="Arial" panose="020B0604020202020204" pitchFamily="34" charset="0"/>
              </a:rPr>
              <a:t>It’s always acceptable to do good and </a:t>
            </a:r>
            <a:r>
              <a:rPr lang="en-US" dirty="0">
                <a:solidFill>
                  <a:schemeClr val="tx2"/>
                </a:solidFill>
                <a:latin typeface="Times New Roman" panose="02020603050405020304" pitchFamily="18" charset="0"/>
                <a:ea typeface="Aptos" panose="020B0004020202020204" pitchFamily="34" charset="0"/>
                <a:cs typeface="Arial" panose="020B0604020202020204" pitchFamily="34" charset="0"/>
              </a:rPr>
              <a:t>save lives, </a:t>
            </a:r>
            <a:r>
              <a:rPr lang="en-US" dirty="0">
                <a:solidFill>
                  <a:schemeClr val="tx2"/>
                </a:solidFill>
                <a:effectLst/>
                <a:latin typeface="Times New Roman" panose="02020603050405020304" pitchFamily="18" charset="0"/>
                <a:ea typeface="Aptos" panose="020B0004020202020204" pitchFamily="34" charset="0"/>
                <a:cs typeface="Arial" panose="020B0604020202020204" pitchFamily="34" charset="0"/>
              </a:rPr>
              <a:t>not do bad and </a:t>
            </a:r>
            <a:r>
              <a:rPr lang="en-US" dirty="0">
                <a:solidFill>
                  <a:schemeClr val="tx2"/>
                </a:solidFill>
                <a:latin typeface="Times New Roman" panose="02020603050405020304" pitchFamily="18" charset="0"/>
                <a:ea typeface="Aptos" panose="020B0004020202020204" pitchFamily="34" charset="0"/>
                <a:cs typeface="Arial" panose="020B0604020202020204" pitchFamily="34" charset="0"/>
              </a:rPr>
              <a:t>hurt or kill others.</a:t>
            </a:r>
            <a:endParaRPr lang="en-US" dirty="0">
              <a:solidFill>
                <a:schemeClr val="tx2"/>
              </a:solidFill>
              <a:effectLst/>
              <a:latin typeface="Times New Roman" panose="02020603050405020304" pitchFamily="18" charset="0"/>
              <a:ea typeface="Aptos" panose="020B0004020202020204" pitchFamily="34" charset="0"/>
              <a:cs typeface="Arial" panose="020B0604020202020204" pitchFamily="34" charset="0"/>
            </a:endParaRPr>
          </a:p>
        </p:txBody>
      </p:sp>
      <p:grpSp>
        <p:nvGrpSpPr>
          <p:cNvPr id="14" name="Group 1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15" name="Freeform: Shape 1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descr="A light bulb drawing on a book&#10;&#10;Description automatically generated">
            <a:extLst>
              <a:ext uri="{FF2B5EF4-FFF2-40B4-BE49-F238E27FC236}">
                <a16:creationId xmlns:a16="http://schemas.microsoft.com/office/drawing/2014/main" id="{FDFB2BAD-DD78-6F63-B2BA-2CB195201A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41381" y="2421681"/>
            <a:ext cx="2802391" cy="2989217"/>
          </a:xfrm>
          <a:prstGeom prst="rect">
            <a:avLst/>
          </a:prstGeom>
        </p:spPr>
      </p:pic>
    </p:spTree>
    <p:extLst>
      <p:ext uri="{BB962C8B-B14F-4D97-AF65-F5344CB8AC3E}">
        <p14:creationId xmlns:p14="http://schemas.microsoft.com/office/powerpoint/2010/main" val="364050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161A4C-5AEA-8390-90A4-C0B14478952D}"/>
              </a:ext>
            </a:extLst>
          </p:cNvPr>
          <p:cNvSpPr>
            <a:spLocks noGrp="1"/>
          </p:cNvSpPr>
          <p:nvPr>
            <p:ph type="title"/>
          </p:nvPr>
        </p:nvSpPr>
        <p:spPr>
          <a:xfrm>
            <a:off x="5596501" y="489509"/>
            <a:ext cx="5754896" cy="765134"/>
          </a:xfrm>
        </p:spPr>
        <p:txBody>
          <a:bodyPr anchor="b">
            <a:normAutofit/>
          </a:bodyPr>
          <a:lstStyle/>
          <a:p>
            <a:r>
              <a:rPr lang="en-US" sz="4000" dirty="0">
                <a:latin typeface="Times New Roman" panose="02020603050405020304" pitchFamily="18" charset="0"/>
                <a:cs typeface="Times New Roman" panose="02020603050405020304" pitchFamily="18" charset="0"/>
              </a:rPr>
              <a:t>Questions for us</a:t>
            </a:r>
          </a:p>
        </p:txBody>
      </p:sp>
      <p:sp>
        <p:nvSpPr>
          <p:cNvPr id="3" name="Content Placeholder 2">
            <a:extLst>
              <a:ext uri="{FF2B5EF4-FFF2-40B4-BE49-F238E27FC236}">
                <a16:creationId xmlns:a16="http://schemas.microsoft.com/office/drawing/2014/main" id="{5467591F-FF1D-ED1F-83F8-3643712549F8}"/>
              </a:ext>
            </a:extLst>
          </p:cNvPr>
          <p:cNvSpPr>
            <a:spLocks noGrp="1"/>
          </p:cNvSpPr>
          <p:nvPr>
            <p:ph idx="1"/>
          </p:nvPr>
        </p:nvSpPr>
        <p:spPr>
          <a:xfrm>
            <a:off x="4560997" y="2228989"/>
            <a:ext cx="7224130" cy="3197464"/>
          </a:xfrm>
        </p:spPr>
        <p:txBody>
          <a:bodyPr anchor="t">
            <a:normAutofit/>
          </a:bodyPr>
          <a:lstStyle/>
          <a:p>
            <a:r>
              <a:rPr lang="en-US" sz="3200" dirty="0">
                <a:latin typeface="Times New Roman" panose="02020603050405020304" pitchFamily="18" charset="0"/>
                <a:cs typeface="Times New Roman" panose="02020603050405020304" pitchFamily="18" charset="0"/>
              </a:rPr>
              <a:t>Sabbath, huh, yeah. What is it good for?</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What must we do differently to be like Jesus — one with compassion?</a:t>
            </a:r>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white cartoon character with a red question mark&#10;&#10;Description automatically generated">
            <a:extLst>
              <a:ext uri="{FF2B5EF4-FFF2-40B4-BE49-F238E27FC236}">
                <a16:creationId xmlns:a16="http://schemas.microsoft.com/office/drawing/2014/main" id="{6DC06139-E6AE-3E99-AF78-08C9AB03A498}"/>
              </a:ext>
            </a:extLst>
          </p:cNvPr>
          <p:cNvPicPr>
            <a:picLocks noChangeAspect="1"/>
          </p:cNvPicPr>
          <p:nvPr/>
        </p:nvPicPr>
        <p:blipFill>
          <a:blip r:embed="rId2"/>
          <a:stretch>
            <a:fillRect/>
          </a:stretch>
        </p:blipFill>
        <p:spPr>
          <a:xfrm>
            <a:off x="406873" y="905459"/>
            <a:ext cx="3747251" cy="4589025"/>
          </a:xfrm>
          <a:prstGeom prst="rect">
            <a:avLst/>
          </a:prstGeom>
        </p:spPr>
      </p:pic>
    </p:spTree>
    <p:extLst>
      <p:ext uri="{BB962C8B-B14F-4D97-AF65-F5344CB8AC3E}">
        <p14:creationId xmlns:p14="http://schemas.microsoft.com/office/powerpoint/2010/main" val="167722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6C08B05-5ED3-41F1-8292-9023BE94A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EBB1D15-5764-41A1-A743-C69797926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B4B32F-BCF8-BE6F-FC29-9232363641C9}"/>
              </a:ext>
            </a:extLst>
          </p:cNvPr>
          <p:cNvSpPr>
            <a:spLocks noGrp="1"/>
          </p:cNvSpPr>
          <p:nvPr>
            <p:ph type="title"/>
          </p:nvPr>
        </p:nvSpPr>
        <p:spPr>
          <a:xfrm>
            <a:off x="934278" y="834889"/>
            <a:ext cx="4227444" cy="2259950"/>
          </a:xfrm>
        </p:spPr>
        <p:txBody>
          <a:bodyPr vert="horz" lIns="91440" tIns="45720" rIns="91440" bIns="45720" rtlCol="0" anchor="b">
            <a:normAutofit/>
          </a:bodyPr>
          <a:lstStyle/>
          <a:p>
            <a:pPr algn="ctr"/>
            <a:r>
              <a:rPr lang="en-US" sz="4000" kern="1200" dirty="0">
                <a:solidFill>
                  <a:srgbClr val="595959"/>
                </a:solidFill>
                <a:latin typeface="Times New Roman" panose="02020603050405020304" pitchFamily="18" charset="0"/>
                <a:cs typeface="Times New Roman" panose="02020603050405020304" pitchFamily="18" charset="0"/>
              </a:rPr>
              <a:t>Mark’s Gospel</a:t>
            </a:r>
          </a:p>
        </p:txBody>
      </p:sp>
      <p:sp>
        <p:nvSpPr>
          <p:cNvPr id="3" name="Content Placeholder 2">
            <a:extLst>
              <a:ext uri="{FF2B5EF4-FFF2-40B4-BE49-F238E27FC236}">
                <a16:creationId xmlns:a16="http://schemas.microsoft.com/office/drawing/2014/main" id="{6BE88A7B-04B4-4AED-A11E-13C8031D644C}"/>
              </a:ext>
            </a:extLst>
          </p:cNvPr>
          <p:cNvSpPr>
            <a:spLocks noGrp="1"/>
          </p:cNvSpPr>
          <p:nvPr>
            <p:ph idx="1"/>
          </p:nvPr>
        </p:nvSpPr>
        <p:spPr>
          <a:xfrm>
            <a:off x="1309577" y="3763162"/>
            <a:ext cx="3476846" cy="1859934"/>
          </a:xfrm>
        </p:spPr>
        <p:txBody>
          <a:bodyPr vert="horz" lIns="91440" tIns="45720" rIns="91440" bIns="45720" rtlCol="0">
            <a:normAutofit/>
          </a:bodyPr>
          <a:lstStyle/>
          <a:p>
            <a:pPr marL="0" indent="0" algn="ctr">
              <a:buNone/>
            </a:pPr>
            <a:r>
              <a:rPr lang="en-US" sz="2400" kern="1200" dirty="0">
                <a:solidFill>
                  <a:srgbClr val="595959"/>
                </a:solidFill>
                <a:latin typeface="Times New Roman" panose="02020603050405020304" pitchFamily="18" charset="0"/>
                <a:cs typeface="Times New Roman" panose="02020603050405020304" pitchFamily="18" charset="0"/>
              </a:rPr>
              <a:t>Mark is a Gospel of action; Jesus is like a Marvel comic character.</a:t>
            </a:r>
          </a:p>
        </p:txBody>
      </p:sp>
      <p:pic>
        <p:nvPicPr>
          <p:cNvPr id="6" name="Picture 5" descr="A black background with white text&#10;&#10;Description automatically generated">
            <a:extLst>
              <a:ext uri="{FF2B5EF4-FFF2-40B4-BE49-F238E27FC236}">
                <a16:creationId xmlns:a16="http://schemas.microsoft.com/office/drawing/2014/main" id="{ECE9E244-7CEA-51BE-2386-C67B5183BEA0}"/>
              </a:ext>
            </a:extLst>
          </p:cNvPr>
          <p:cNvPicPr>
            <a:picLocks noChangeAspect="1"/>
          </p:cNvPicPr>
          <p:nvPr/>
        </p:nvPicPr>
        <p:blipFill>
          <a:blip r:embed="rId2"/>
          <a:srcRect r="-4" b="6612"/>
          <a:stretch/>
        </p:blipFill>
        <p:spPr>
          <a:xfrm>
            <a:off x="6732104" y="2032554"/>
            <a:ext cx="4823791" cy="2792892"/>
          </a:xfrm>
          <a:prstGeom prst="rect">
            <a:avLst/>
          </a:prstGeom>
        </p:spPr>
      </p:pic>
    </p:spTree>
    <p:extLst>
      <p:ext uri="{BB962C8B-B14F-4D97-AF65-F5344CB8AC3E}">
        <p14:creationId xmlns:p14="http://schemas.microsoft.com/office/powerpoint/2010/main" val="15933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81796C-5845-7E0A-1B83-7DDE35F2637E}"/>
              </a:ext>
            </a:extLst>
          </p:cNvPr>
          <p:cNvSpPr>
            <a:spLocks noGrp="1"/>
          </p:cNvSpPr>
          <p:nvPr>
            <p:ph type="title"/>
          </p:nvPr>
        </p:nvSpPr>
        <p:spPr>
          <a:xfrm>
            <a:off x="640080" y="325369"/>
            <a:ext cx="4368602" cy="1956841"/>
          </a:xfrm>
        </p:spPr>
        <p:txBody>
          <a:bodyPr anchor="b">
            <a:normAutofit/>
          </a:bodyPr>
          <a:lstStyle/>
          <a:p>
            <a:r>
              <a:rPr lang="en-US" sz="5400" dirty="0">
                <a:latin typeface="Times New Roman" panose="02020603050405020304" pitchFamily="18" charset="0"/>
                <a:cs typeface="Times New Roman" panose="02020603050405020304" pitchFamily="18" charset="0"/>
              </a:rPr>
              <a:t>Purpose</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6915EA-C0EC-F0F2-B704-8FE560AB1863}"/>
              </a:ext>
            </a:extLst>
          </p:cNvPr>
          <p:cNvSpPr>
            <a:spLocks noGrp="1"/>
          </p:cNvSpPr>
          <p:nvPr>
            <p:ph idx="1"/>
          </p:nvPr>
        </p:nvSpPr>
        <p:spPr>
          <a:xfrm>
            <a:off x="640080" y="2872899"/>
            <a:ext cx="4243589" cy="3320668"/>
          </a:xfrm>
        </p:spPr>
        <p:txBody>
          <a:bodyPr>
            <a:normAutofit lnSpcReduction="10000"/>
          </a:bodyPr>
          <a:lstStyle/>
          <a:p>
            <a:r>
              <a:rPr lang="en-US" dirty="0">
                <a:latin typeface="Times New Roman" panose="02020603050405020304" pitchFamily="18" charset="0"/>
                <a:cs typeface="Times New Roman" panose="02020603050405020304" pitchFamily="18" charset="0"/>
              </a:rPr>
              <a:t>To present Jesus as God’s anointed king (Messiah and Son of God) in opposition to Caesar, the other Son of God.</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1:1; 8:29; 12:35; 14:61; 15:32, 39.</a:t>
            </a:r>
          </a:p>
        </p:txBody>
      </p:sp>
      <p:pic>
        <p:nvPicPr>
          <p:cNvPr id="4" name="Picture 3" descr="A statue of a person&#10;&#10;Description automatically generated">
            <a:extLst>
              <a:ext uri="{FF2B5EF4-FFF2-40B4-BE49-F238E27FC236}">
                <a16:creationId xmlns:a16="http://schemas.microsoft.com/office/drawing/2014/main" id="{72C12FA3-1A6E-34FD-5567-88E760E4ECAD}"/>
              </a:ext>
            </a:extLst>
          </p:cNvPr>
          <p:cNvPicPr>
            <a:picLocks noChangeAspect="1"/>
          </p:cNvPicPr>
          <p:nvPr/>
        </p:nvPicPr>
        <p:blipFill>
          <a:blip r:embed="rId2"/>
          <a:stretch>
            <a:fillRect/>
          </a:stretch>
        </p:blipFill>
        <p:spPr>
          <a:xfrm>
            <a:off x="5306568" y="0"/>
            <a:ext cx="6882384" cy="6858000"/>
          </a:xfrm>
          <a:prstGeom prst="rect">
            <a:avLst/>
          </a:prstGeom>
        </p:spPr>
      </p:pic>
    </p:spTree>
    <p:extLst>
      <p:ext uri="{BB962C8B-B14F-4D97-AF65-F5344CB8AC3E}">
        <p14:creationId xmlns:p14="http://schemas.microsoft.com/office/powerpoint/2010/main" val="17196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1DA2F27-8F62-7D3A-F4E5-9354FB1750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group of baby feet&#10;&#10;Description automatically generated">
            <a:extLst>
              <a:ext uri="{FF2B5EF4-FFF2-40B4-BE49-F238E27FC236}">
                <a16:creationId xmlns:a16="http://schemas.microsoft.com/office/drawing/2014/main" id="{DD844CFC-036C-0FDA-B9CD-108BEB064CEB}"/>
              </a:ext>
            </a:extLst>
          </p:cNvPr>
          <p:cNvPicPr>
            <a:picLocks noChangeAspect="1"/>
          </p:cNvPicPr>
          <p:nvPr/>
        </p:nvPicPr>
        <p:blipFill>
          <a:blip r:embed="rId2"/>
          <a:stretch>
            <a:fillRect/>
          </a:stretch>
        </p:blipFill>
        <p:spPr>
          <a:xfrm>
            <a:off x="4547938" y="16348"/>
            <a:ext cx="7644062" cy="3676646"/>
          </a:xfrm>
          <a:prstGeom prst="rect">
            <a:avLst/>
          </a:prstGeom>
        </p:spPr>
      </p:pic>
      <p:pic>
        <p:nvPicPr>
          <p:cNvPr id="12" name="Picture 11" descr="A sandwich with tomatoes and lettuce&#10;&#10;Description automatically generated">
            <a:extLst>
              <a:ext uri="{FF2B5EF4-FFF2-40B4-BE49-F238E27FC236}">
                <a16:creationId xmlns:a16="http://schemas.microsoft.com/office/drawing/2014/main" id="{81696E7D-B704-7BEB-37B8-0966A743020E}"/>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547937" y="3709342"/>
            <a:ext cx="7644062" cy="3173847"/>
          </a:xfrm>
          <a:prstGeom prst="rect">
            <a:avLst/>
          </a:prstGeom>
        </p:spPr>
      </p:pic>
      <p:sp>
        <p:nvSpPr>
          <p:cNvPr id="13" name="Rectangle 12">
            <a:extLst>
              <a:ext uri="{FF2B5EF4-FFF2-40B4-BE49-F238E27FC236}">
                <a16:creationId xmlns:a16="http://schemas.microsoft.com/office/drawing/2014/main" id="{84E5F64B-C87F-3EB2-B9A7-43F5FBF6E0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F1F95BF9-49E5-8330-DCDC-77D26D81659B}"/>
              </a:ext>
            </a:extLst>
          </p:cNvPr>
          <p:cNvSpPr>
            <a:spLocks noGrp="1"/>
          </p:cNvSpPr>
          <p:nvPr>
            <p:ph type="title"/>
          </p:nvPr>
        </p:nvSpPr>
        <p:spPr>
          <a:xfrm>
            <a:off x="838200" y="1115219"/>
            <a:ext cx="5395912" cy="875612"/>
          </a:xfrm>
        </p:spPr>
        <p:txBody>
          <a:bodyPr vert="horz" lIns="91440" tIns="45720" rIns="91440" bIns="45720" rtlCol="0" anchor="b">
            <a:normAutofit/>
          </a:bodyPr>
          <a:lstStyle/>
          <a:p>
            <a:r>
              <a:rPr lang="en-US" sz="5000" kern="1200" dirty="0">
                <a:solidFill>
                  <a:schemeClr val="bg1"/>
                </a:solidFill>
                <a:latin typeface="Times New Roman" panose="02020603050405020304" pitchFamily="18" charset="0"/>
                <a:cs typeface="Times New Roman" panose="02020603050405020304" pitchFamily="18" charset="0"/>
              </a:rPr>
              <a:t>Structure</a:t>
            </a:r>
          </a:p>
        </p:txBody>
      </p:sp>
      <p:sp>
        <p:nvSpPr>
          <p:cNvPr id="15" name="Content Placeholder 2">
            <a:extLst>
              <a:ext uri="{FF2B5EF4-FFF2-40B4-BE49-F238E27FC236}">
                <a16:creationId xmlns:a16="http://schemas.microsoft.com/office/drawing/2014/main" id="{B88F0540-2607-7015-7657-076D3E1DB4F5}"/>
              </a:ext>
            </a:extLst>
          </p:cNvPr>
          <p:cNvSpPr>
            <a:spLocks noGrp="1"/>
          </p:cNvSpPr>
          <p:nvPr>
            <p:ph idx="1"/>
          </p:nvPr>
        </p:nvSpPr>
        <p:spPr>
          <a:xfrm>
            <a:off x="838200" y="3902075"/>
            <a:ext cx="5395912" cy="1655762"/>
          </a:xfrm>
        </p:spPr>
        <p:txBody>
          <a:bodyPr vert="horz" lIns="91440" tIns="45720" rIns="91440" bIns="45720" rtlCol="0">
            <a:normAutofit/>
          </a:bodyPr>
          <a:lstStyle/>
          <a:p>
            <a:pPr marL="0" indent="0">
              <a:buNone/>
            </a:pPr>
            <a:r>
              <a:rPr lang="en-US" sz="3200" kern="1200" dirty="0">
                <a:solidFill>
                  <a:schemeClr val="bg1"/>
                </a:solidFill>
                <a:latin typeface="Times New Roman" panose="02020603050405020304" pitchFamily="18" charset="0"/>
                <a:cs typeface="Times New Roman" panose="02020603050405020304" pitchFamily="18" charset="0"/>
              </a:rPr>
              <a:t>Triplets presented like a sandwich structure</a:t>
            </a:r>
          </a:p>
        </p:txBody>
      </p:sp>
      <p:cxnSp>
        <p:nvCxnSpPr>
          <p:cNvPr id="16" name="Straight Connector 15">
            <a:extLst>
              <a:ext uri="{FF2B5EF4-FFF2-40B4-BE49-F238E27FC236}">
                <a16:creationId xmlns:a16="http://schemas.microsoft.com/office/drawing/2014/main" id="{EEB50159-0F32-22FD-9E0B-BDCBCFB64E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29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D9E4376-4919-1D19-DE78-286859D04B40}"/>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B360A-A5F7-6D53-EFF4-130A85DA732C}"/>
              </a:ext>
            </a:extLst>
          </p:cNvPr>
          <p:cNvSpPr>
            <a:spLocks noGrp="1"/>
          </p:cNvSpPr>
          <p:nvPr>
            <p:ph type="title"/>
          </p:nvPr>
        </p:nvSpPr>
        <p:spPr>
          <a:xfrm>
            <a:off x="1524000" y="889578"/>
            <a:ext cx="9144000" cy="1022350"/>
          </a:xfrm>
        </p:spPr>
        <p:txBody>
          <a:bodyPr vert="horz" lIns="91440" tIns="45720" rIns="91440" bIns="45720" rtlCol="0" anchor="ctr">
            <a:normAutofit fontScale="90000"/>
          </a:bodyPr>
          <a:lstStyle/>
          <a:p>
            <a:pPr algn="ctr"/>
            <a:r>
              <a:rPr lang="en-US" sz="7200" kern="1200" dirty="0">
                <a:solidFill>
                  <a:schemeClr val="tx1"/>
                </a:solidFill>
                <a:latin typeface="Times New Roman" panose="02020603050405020304" pitchFamily="18" charset="0"/>
                <a:cs typeface="Times New Roman" panose="02020603050405020304" pitchFamily="18" charset="0"/>
              </a:rPr>
              <a:t>Structure</a:t>
            </a:r>
          </a:p>
        </p:txBody>
      </p:sp>
      <p:sp>
        <p:nvSpPr>
          <p:cNvPr id="3" name="Content Placeholder 2">
            <a:extLst>
              <a:ext uri="{FF2B5EF4-FFF2-40B4-BE49-F238E27FC236}">
                <a16:creationId xmlns:a16="http://schemas.microsoft.com/office/drawing/2014/main" id="{C1654FAD-6690-475E-3268-C329580776C3}"/>
              </a:ext>
            </a:extLst>
          </p:cNvPr>
          <p:cNvSpPr>
            <a:spLocks noGrp="1"/>
          </p:cNvSpPr>
          <p:nvPr>
            <p:ph idx="1"/>
          </p:nvPr>
        </p:nvSpPr>
        <p:spPr>
          <a:xfrm>
            <a:off x="1524000" y="5514052"/>
            <a:ext cx="9144000" cy="651910"/>
          </a:xfrm>
        </p:spPr>
        <p:txBody>
          <a:bodyPr vert="horz" lIns="91440" tIns="45720" rIns="91440" bIns="45720" rtlCol="0" anchor="ctr">
            <a:normAutofit/>
          </a:bodyPr>
          <a:lstStyle/>
          <a:p>
            <a:pPr marL="0" indent="0" algn="ctr">
              <a:buNone/>
            </a:pPr>
            <a:r>
              <a:rPr lang="en-US" sz="2400" kern="1200" dirty="0">
                <a:solidFill>
                  <a:schemeClr val="tx1"/>
                </a:solidFill>
                <a:latin typeface="Times New Roman" panose="02020603050405020304" pitchFamily="18" charset="0"/>
                <a:cs typeface="Times New Roman" panose="02020603050405020304" pitchFamily="18" charset="0"/>
              </a:rPr>
              <a:t>A Story Within A Story or Bracketed Stories</a:t>
            </a:r>
          </a:p>
        </p:txBody>
      </p:sp>
      <p:cxnSp>
        <p:nvCxnSpPr>
          <p:cNvPr id="34" name="Straight Connector 3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ounded Rectangle 3">
            <a:extLst>
              <a:ext uri="{FF2B5EF4-FFF2-40B4-BE49-F238E27FC236}">
                <a16:creationId xmlns:a16="http://schemas.microsoft.com/office/drawing/2014/main" id="{550E8190-A28F-AFD1-B3EE-FD7176CEFAEE}"/>
              </a:ext>
            </a:extLst>
          </p:cNvPr>
          <p:cNvSpPr/>
          <p:nvPr/>
        </p:nvSpPr>
        <p:spPr>
          <a:xfrm>
            <a:off x="2432461" y="2396818"/>
            <a:ext cx="7327076" cy="48617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Times New Roman" panose="02020603050405020304" pitchFamily="18" charset="0"/>
                <a:cs typeface="Times New Roman" panose="02020603050405020304" pitchFamily="18" charset="0"/>
              </a:rPr>
              <a:t>Story 1 – Going to heal Jairus’s daughter</a:t>
            </a:r>
          </a:p>
        </p:txBody>
      </p:sp>
      <p:sp>
        <p:nvSpPr>
          <p:cNvPr id="5" name="Rounded Rectangle 4">
            <a:extLst>
              <a:ext uri="{FF2B5EF4-FFF2-40B4-BE49-F238E27FC236}">
                <a16:creationId xmlns:a16="http://schemas.microsoft.com/office/drawing/2014/main" id="{3E42A9F3-DAE5-243C-5887-0BF5ECDDFE0A}"/>
              </a:ext>
            </a:extLst>
          </p:cNvPr>
          <p:cNvSpPr/>
          <p:nvPr/>
        </p:nvSpPr>
        <p:spPr>
          <a:xfrm>
            <a:off x="2432461" y="3855099"/>
            <a:ext cx="7327076" cy="48617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Times New Roman" panose="02020603050405020304" pitchFamily="18" charset="0"/>
                <a:cs typeface="Times New Roman" panose="02020603050405020304" pitchFamily="18" charset="0"/>
              </a:rPr>
              <a:t>Story 1 – Healing Jairus’s daughter</a:t>
            </a:r>
          </a:p>
        </p:txBody>
      </p:sp>
      <p:sp>
        <p:nvSpPr>
          <p:cNvPr id="6" name="Rounded Rectangle 5">
            <a:extLst>
              <a:ext uri="{FF2B5EF4-FFF2-40B4-BE49-F238E27FC236}">
                <a16:creationId xmlns:a16="http://schemas.microsoft.com/office/drawing/2014/main" id="{A8BADEDA-8CD1-FB2E-EFA9-2764500D7E20}"/>
              </a:ext>
            </a:extLst>
          </p:cNvPr>
          <p:cNvSpPr/>
          <p:nvPr/>
        </p:nvSpPr>
        <p:spPr>
          <a:xfrm>
            <a:off x="2963387" y="3162215"/>
            <a:ext cx="6265223" cy="413657"/>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dirty="0">
                <a:latin typeface="Times New Roman" panose="02020603050405020304" pitchFamily="18" charset="0"/>
                <a:cs typeface="Times New Roman" panose="02020603050405020304" pitchFamily="18" charset="0"/>
              </a:rPr>
              <a:t>Story 2 – Healing the woman with a blood disorder</a:t>
            </a:r>
          </a:p>
        </p:txBody>
      </p:sp>
    </p:spTree>
    <p:extLst>
      <p:ext uri="{BB962C8B-B14F-4D97-AF65-F5344CB8AC3E}">
        <p14:creationId xmlns:p14="http://schemas.microsoft.com/office/powerpoint/2010/main" val="340267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D25654-95E0-83F8-2AA5-31408B4B1026}"/>
              </a:ext>
            </a:extLst>
          </p:cNvPr>
          <p:cNvSpPr>
            <a:spLocks noGrp="1"/>
          </p:cNvSpPr>
          <p:nvPr>
            <p:ph type="title"/>
          </p:nvPr>
        </p:nvSpPr>
        <p:spPr>
          <a:xfrm>
            <a:off x="1137034" y="609597"/>
            <a:ext cx="9392421" cy="1330841"/>
          </a:xfrm>
        </p:spPr>
        <p:txBody>
          <a:bodyPr>
            <a:normAutofit/>
          </a:bodyPr>
          <a:lstStyle/>
          <a:p>
            <a:r>
              <a:rPr lang="en-US">
                <a:latin typeface="Times New Roman" panose="02020603050405020304" pitchFamily="18" charset="0"/>
                <a:cs typeface="Times New Roman" panose="02020603050405020304" pitchFamily="18" charset="0"/>
              </a:rPr>
              <a:t>Today’s Triplet</a:t>
            </a:r>
          </a:p>
        </p:txBody>
      </p:sp>
      <p:sp>
        <p:nvSpPr>
          <p:cNvPr id="3" name="Content Placeholder 2">
            <a:extLst>
              <a:ext uri="{FF2B5EF4-FFF2-40B4-BE49-F238E27FC236}">
                <a16:creationId xmlns:a16="http://schemas.microsoft.com/office/drawing/2014/main" id="{05AAA38E-B1CA-F8F5-B6EE-E8DA56CF5083}"/>
              </a:ext>
            </a:extLst>
          </p:cNvPr>
          <p:cNvSpPr>
            <a:spLocks noGrp="1"/>
          </p:cNvSpPr>
          <p:nvPr>
            <p:ph idx="1"/>
          </p:nvPr>
        </p:nvSpPr>
        <p:spPr>
          <a:xfrm>
            <a:off x="1137034" y="2448733"/>
            <a:ext cx="6265252" cy="3157409"/>
          </a:xfrm>
        </p:spPr>
        <p:txBody>
          <a:bodyPr>
            <a:normAutofit/>
          </a:bodyPr>
          <a:lstStyle/>
          <a:p>
            <a:r>
              <a:rPr lang="en-US" dirty="0">
                <a:latin typeface="Times New Roman" panose="02020603050405020304" pitchFamily="18" charset="0"/>
                <a:cs typeface="Times New Roman" panose="02020603050405020304" pitchFamily="18" charset="0"/>
              </a:rPr>
              <a:t>Healing a man with an unclean spirit, on a </a:t>
            </a:r>
            <a:r>
              <a:rPr lang="en-US" dirty="0">
                <a:solidFill>
                  <a:srgbClr val="FF0000"/>
                </a:solidFill>
                <a:latin typeface="Times New Roman" panose="02020603050405020304" pitchFamily="18" charset="0"/>
                <a:cs typeface="Times New Roman" panose="02020603050405020304" pitchFamily="18" charset="0"/>
              </a:rPr>
              <a:t>Sabbath</a:t>
            </a:r>
            <a:r>
              <a:rPr lang="en-US" dirty="0">
                <a:latin typeface="Times New Roman" panose="02020603050405020304" pitchFamily="18" charset="0"/>
                <a:cs typeface="Times New Roman" panose="02020603050405020304" pitchFamily="18" charset="0"/>
              </a:rPr>
              <a:t> in a synagogue (1:23–28).</a:t>
            </a:r>
          </a:p>
          <a:p>
            <a:pPr lvl="1"/>
            <a:r>
              <a:rPr lang="en-US" dirty="0">
                <a:latin typeface="Times New Roman" panose="02020603050405020304" pitchFamily="18" charset="0"/>
                <a:cs typeface="Times New Roman" panose="02020603050405020304" pitchFamily="18" charset="0"/>
              </a:rPr>
              <a:t>Stories about sin, sinners, and saints</a:t>
            </a:r>
          </a:p>
          <a:p>
            <a:r>
              <a:rPr lang="en-US" dirty="0">
                <a:latin typeface="Times New Roman" panose="02020603050405020304" pitchFamily="18" charset="0"/>
                <a:cs typeface="Times New Roman" panose="02020603050405020304" pitchFamily="18" charset="0"/>
              </a:rPr>
              <a:t>Plucking the grains and eating them on a </a:t>
            </a:r>
            <a:r>
              <a:rPr lang="en-US" dirty="0">
                <a:solidFill>
                  <a:srgbClr val="FF0000"/>
                </a:solidFill>
                <a:latin typeface="Times New Roman" panose="02020603050405020304" pitchFamily="18" charset="0"/>
                <a:cs typeface="Times New Roman" panose="02020603050405020304" pitchFamily="18" charset="0"/>
              </a:rPr>
              <a:t>Sabbath</a:t>
            </a:r>
            <a:r>
              <a:rPr lang="en-US" dirty="0">
                <a:latin typeface="Times New Roman" panose="02020603050405020304" pitchFamily="18" charset="0"/>
                <a:cs typeface="Times New Roman" panose="02020603050405020304" pitchFamily="18" charset="0"/>
              </a:rPr>
              <a:t> (2:23–28).</a:t>
            </a:r>
          </a:p>
          <a:p>
            <a:r>
              <a:rPr lang="en-US" dirty="0">
                <a:latin typeface="Times New Roman" panose="02020603050405020304" pitchFamily="18" charset="0"/>
                <a:cs typeface="Times New Roman" panose="02020603050405020304" pitchFamily="18" charset="0"/>
              </a:rPr>
              <a:t>Healing a man with a withered hand, on a </a:t>
            </a:r>
            <a:r>
              <a:rPr lang="en-US" dirty="0">
                <a:solidFill>
                  <a:srgbClr val="FF0000"/>
                </a:solidFill>
                <a:latin typeface="Times New Roman" panose="02020603050405020304" pitchFamily="18" charset="0"/>
                <a:cs typeface="Times New Roman" panose="02020603050405020304" pitchFamily="18" charset="0"/>
              </a:rPr>
              <a:t>Sabbath</a:t>
            </a:r>
            <a:r>
              <a:rPr lang="en-US" dirty="0">
                <a:latin typeface="Times New Roman" panose="02020603050405020304" pitchFamily="18" charset="0"/>
                <a:cs typeface="Times New Roman" panose="02020603050405020304" pitchFamily="18" charset="0"/>
              </a:rPr>
              <a:t> in a synagogue (3:1–6).</a:t>
            </a:r>
          </a:p>
        </p:txBody>
      </p:sp>
      <p:sp>
        <p:nvSpPr>
          <p:cNvPr id="27" name="Freeform: Shape 26">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descr="A stone heart with text overlay&#10;&#10;Description automatically generated">
            <a:extLst>
              <a:ext uri="{FF2B5EF4-FFF2-40B4-BE49-F238E27FC236}">
                <a16:creationId xmlns:a16="http://schemas.microsoft.com/office/drawing/2014/main" id="{48B3ECD8-DA15-C79E-EDB2-9B94D8CEFDC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07259" y="3175834"/>
            <a:ext cx="3779765" cy="1730042"/>
          </a:xfrm>
          <a:prstGeom prst="rect">
            <a:avLst/>
          </a:prstGeom>
        </p:spPr>
      </p:pic>
    </p:spTree>
    <p:extLst>
      <p:ext uri="{BB962C8B-B14F-4D97-AF65-F5344CB8AC3E}">
        <p14:creationId xmlns:p14="http://schemas.microsoft.com/office/powerpoint/2010/main" val="2683613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97E67F-8B64-3653-A986-3D22AC0268C1}"/>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BF2F605-0003-B4DC-41D2-3934D0E3CD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9440CA-A834-A271-555C-2E76933C21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DEE7E48-8156-C02A-10D8-74B4AC15FBB6}"/>
              </a:ext>
            </a:extLst>
          </p:cNvPr>
          <p:cNvSpPr>
            <a:spLocks noGrp="1"/>
          </p:cNvSpPr>
          <p:nvPr>
            <p:ph type="title"/>
          </p:nvPr>
        </p:nvSpPr>
        <p:spPr>
          <a:xfrm>
            <a:off x="1137034" y="609597"/>
            <a:ext cx="9999052" cy="1330841"/>
          </a:xfrm>
        </p:spPr>
        <p:txBody>
          <a:bodyPr>
            <a:normAutofit/>
          </a:bodyPr>
          <a:lstStyle/>
          <a:p>
            <a:r>
              <a:rPr lang="en-US" dirty="0">
                <a:latin typeface="Times New Roman" panose="02020603050405020304" pitchFamily="18" charset="0"/>
                <a:cs typeface="Times New Roman" panose="02020603050405020304" pitchFamily="18" charset="0"/>
              </a:rPr>
              <a:t>4</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Commandment (Deuteronomy 5:12–15)</a:t>
            </a:r>
          </a:p>
        </p:txBody>
      </p:sp>
      <p:sp>
        <p:nvSpPr>
          <p:cNvPr id="3" name="Content Placeholder 2">
            <a:extLst>
              <a:ext uri="{FF2B5EF4-FFF2-40B4-BE49-F238E27FC236}">
                <a16:creationId xmlns:a16="http://schemas.microsoft.com/office/drawing/2014/main" id="{314C0354-225C-DCE9-B124-8D732225F8B6}"/>
              </a:ext>
            </a:extLst>
          </p:cNvPr>
          <p:cNvSpPr>
            <a:spLocks noGrp="1"/>
          </p:cNvSpPr>
          <p:nvPr>
            <p:ph idx="1"/>
          </p:nvPr>
        </p:nvSpPr>
        <p:spPr>
          <a:xfrm>
            <a:off x="1141116" y="2448732"/>
            <a:ext cx="9994970" cy="3351567"/>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Observe the Sabbath day, to keep it holy, as the LORD your God commanded you. Six days you shall labor and do all your work, but the seventh day is a Sabbath to the LORD your God. On it you shall not do any work, you or your son or your daughter or your male servant or your female servant, or your ox or your donkey or any of your livestock, or the sojourner who is within your gates, that your male servant and your female servant may rest as well as you. You shall remember that you were a slave in the land of Egypt, and the LORD your God brought you out from there with a mighty hand and an outstretched arm. Therefore the LORD your God commanded you to keep the Sabbath day (ESV).</a:t>
            </a:r>
          </a:p>
        </p:txBody>
      </p:sp>
      <p:sp>
        <p:nvSpPr>
          <p:cNvPr id="27" name="Freeform: Shape 26">
            <a:extLst>
              <a:ext uri="{FF2B5EF4-FFF2-40B4-BE49-F238E27FC236}">
                <a16:creationId xmlns:a16="http://schemas.microsoft.com/office/drawing/2014/main" id="{1876BD4D-CC14-CE7E-A0BF-D81DECA0F8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6657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8CA5478-0DB7-0182-F1C7-EAA79C7A7847}"/>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E664A9A-9DF9-0F17-3393-2867FF047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C2DEA62-12DE-FCD5-8D95-AA184EDFF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D1D517-394F-C767-87B1-08B9683922D8}"/>
              </a:ext>
            </a:extLst>
          </p:cNvPr>
          <p:cNvSpPr>
            <a:spLocks noGrp="1"/>
          </p:cNvSpPr>
          <p:nvPr>
            <p:ph type="title"/>
          </p:nvPr>
        </p:nvSpPr>
        <p:spPr>
          <a:xfrm>
            <a:off x="1137034" y="609597"/>
            <a:ext cx="9999052" cy="1330841"/>
          </a:xfrm>
        </p:spPr>
        <p:txBody>
          <a:bodyPr>
            <a:normAutofit/>
          </a:bodyPr>
          <a:lstStyle/>
          <a:p>
            <a:r>
              <a:rPr lang="en-US" dirty="0">
                <a:latin typeface="Times New Roman" panose="02020603050405020304" pitchFamily="18" charset="0"/>
                <a:cs typeface="Times New Roman" panose="02020603050405020304" pitchFamily="18" charset="0"/>
              </a:rPr>
              <a:t>Traditions</a:t>
            </a:r>
          </a:p>
        </p:txBody>
      </p:sp>
      <p:sp>
        <p:nvSpPr>
          <p:cNvPr id="3" name="Content Placeholder 2">
            <a:extLst>
              <a:ext uri="{FF2B5EF4-FFF2-40B4-BE49-F238E27FC236}">
                <a16:creationId xmlns:a16="http://schemas.microsoft.com/office/drawing/2014/main" id="{7D846AEC-7A76-22A4-8FBC-F6B6F78A9245}"/>
              </a:ext>
            </a:extLst>
          </p:cNvPr>
          <p:cNvSpPr>
            <a:spLocks noGrp="1"/>
          </p:cNvSpPr>
          <p:nvPr>
            <p:ph idx="1"/>
          </p:nvPr>
        </p:nvSpPr>
        <p:spPr>
          <a:xfrm>
            <a:off x="1141116" y="2448733"/>
            <a:ext cx="9994970" cy="3157409"/>
          </a:xfrm>
        </p:spPr>
        <p:txBody>
          <a:bodyPr>
            <a:normAutofit/>
          </a:bodyPr>
          <a:lstStyle/>
          <a:p>
            <a:r>
              <a:rPr lang="en-US" sz="2400" dirty="0">
                <a:latin typeface="Times New Roman" panose="02020603050405020304" pitchFamily="18" charset="0"/>
                <a:cs typeface="Times New Roman" panose="02020603050405020304" pitchFamily="18" charset="0"/>
              </a:rPr>
              <a:t>The Israelites had commentaries on this law: </a:t>
            </a:r>
            <a:r>
              <a:rPr lang="en-US" sz="2400" i="1" dirty="0">
                <a:latin typeface="Times New Roman" panose="02020603050405020304" pitchFamily="18" charset="0"/>
                <a:cs typeface="Times New Roman" panose="02020603050405020304" pitchFamily="18" charset="0"/>
              </a:rPr>
              <a:t>Shabbat</a:t>
            </a:r>
            <a:r>
              <a:rPr lang="en-US" sz="2400" dirty="0">
                <a:latin typeface="Times New Roman" panose="02020603050405020304" pitchFamily="18" charset="0"/>
                <a:cs typeface="Times New Roman" panose="02020603050405020304" pitchFamily="18" charset="0"/>
              </a:rPr>
              <a:t> in Mishnah and Talmud – containing 24 chapters totaling 138 paragraphs.</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That listed </a:t>
            </a:r>
            <a:r>
              <a:rPr lang="en-US" sz="2400" i="1" dirty="0" err="1">
                <a:latin typeface="Times New Roman" panose="02020603050405020304" pitchFamily="18" charset="0"/>
                <a:cs typeface="Times New Roman" panose="02020603050405020304" pitchFamily="18" charset="0"/>
              </a:rPr>
              <a:t>Melakah</a:t>
            </a:r>
            <a:r>
              <a:rPr lang="en-US" sz="2400" dirty="0">
                <a:latin typeface="Times New Roman" panose="02020603050405020304" pitchFamily="18" charset="0"/>
                <a:cs typeface="Times New Roman" panose="02020603050405020304" pitchFamily="18" charset="0"/>
              </a:rPr>
              <a:t> (creative works that are forbidden), </a:t>
            </a:r>
            <a:r>
              <a:rPr lang="en-US" sz="2400" i="1" dirty="0">
                <a:latin typeface="Times New Roman" panose="02020603050405020304" pitchFamily="18" charset="0"/>
                <a:cs typeface="Times New Roman" panose="02020603050405020304" pitchFamily="18" charset="0"/>
              </a:rPr>
              <a:t>Shevat</a:t>
            </a:r>
            <a:r>
              <a:rPr lang="en-US" sz="2400" dirty="0">
                <a:latin typeface="Times New Roman" panose="02020603050405020304" pitchFamily="18" charset="0"/>
                <a:cs typeface="Times New Roman" panose="02020603050405020304" pitchFamily="18" charset="0"/>
              </a:rPr>
              <a:t> (how to “rest” on a sabbath), </a:t>
            </a:r>
            <a:r>
              <a:rPr lang="en-US" sz="2400" i="1" dirty="0" err="1">
                <a:latin typeface="Times New Roman" panose="02020603050405020304" pitchFamily="18" charset="0"/>
                <a:cs typeface="Times New Roman" panose="02020603050405020304" pitchFamily="18" charset="0"/>
              </a:rPr>
              <a:t>Muktzeh</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(items that can be carried and moved around), </a:t>
            </a:r>
            <a:r>
              <a:rPr lang="en-US" sz="2400" i="1" dirty="0" err="1">
                <a:latin typeface="Times New Roman" panose="02020603050405020304" pitchFamily="18" charset="0"/>
                <a:cs typeface="Times New Roman" panose="02020603050405020304" pitchFamily="18" charset="0"/>
              </a:rPr>
              <a:t>Hotzaah</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(activities allowed to be done inside and outside the house), and </a:t>
            </a:r>
            <a:r>
              <a:rPr lang="en-US" sz="2400" i="1" dirty="0" err="1">
                <a:latin typeface="Times New Roman" panose="02020603050405020304" pitchFamily="18" charset="0"/>
                <a:cs typeface="Times New Roman" panose="02020603050405020304" pitchFamily="18" charset="0"/>
              </a:rPr>
              <a:t>Techum</a:t>
            </a:r>
            <a:r>
              <a:rPr lang="en-US" sz="2400" i="1" dirty="0">
                <a:latin typeface="Times New Roman" panose="02020603050405020304" pitchFamily="18" charset="0"/>
                <a:cs typeface="Times New Roman" panose="02020603050405020304" pitchFamily="18" charset="0"/>
              </a:rPr>
              <a:t> Sabbat </a:t>
            </a:r>
            <a:r>
              <a:rPr lang="en-US" sz="2400" dirty="0">
                <a:latin typeface="Times New Roman" panose="02020603050405020304" pitchFamily="18" charset="0"/>
                <a:cs typeface="Times New Roman" panose="02020603050405020304" pitchFamily="18" charset="0"/>
              </a:rPr>
              <a:t>(restrictions on travel—how far they can travel)</a:t>
            </a:r>
          </a:p>
          <a:p>
            <a:endParaRPr lang="en-US" sz="2400" dirty="0">
              <a:latin typeface="Times New Roman" panose="02020603050405020304" pitchFamily="18" charset="0"/>
              <a:cs typeface="Times New Roman" panose="02020603050405020304" pitchFamily="18" charset="0"/>
            </a:endParaRPr>
          </a:p>
        </p:txBody>
      </p:sp>
      <p:sp>
        <p:nvSpPr>
          <p:cNvPr id="27" name="Freeform: Shape 26">
            <a:extLst>
              <a:ext uri="{FF2B5EF4-FFF2-40B4-BE49-F238E27FC236}">
                <a16:creationId xmlns:a16="http://schemas.microsoft.com/office/drawing/2014/main" id="{D40A332E-6349-DE92-961E-1BFE1DE94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75522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FFA8F29-E8BD-BE77-C678-13C929863E3A}"/>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BC87852-6FD3-D849-4268-E214D2A4A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8E9938F-C51A-5F77-9248-2F6E9C466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073192-25A7-5A29-4D6B-EAD77F9D5EFB}"/>
              </a:ext>
            </a:extLst>
          </p:cNvPr>
          <p:cNvSpPr>
            <a:spLocks noGrp="1"/>
          </p:cNvSpPr>
          <p:nvPr>
            <p:ph type="title"/>
          </p:nvPr>
        </p:nvSpPr>
        <p:spPr>
          <a:xfrm>
            <a:off x="1137034" y="609597"/>
            <a:ext cx="9999052" cy="1330841"/>
          </a:xfrm>
        </p:spPr>
        <p:txBody>
          <a:bodyPr>
            <a:normAutofit/>
          </a:bodyPr>
          <a:lstStyle/>
          <a:p>
            <a:r>
              <a:rPr lang="en-US" i="1" dirty="0" err="1">
                <a:latin typeface="Times New Roman" panose="02020603050405020304" pitchFamily="18" charset="0"/>
                <a:cs typeface="Times New Roman" panose="02020603050405020304" pitchFamily="18" charset="0"/>
              </a:rPr>
              <a:t>Melkah</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39 forbidden works</a:t>
            </a:r>
          </a:p>
        </p:txBody>
      </p:sp>
      <p:sp>
        <p:nvSpPr>
          <p:cNvPr id="3" name="Content Placeholder 2">
            <a:extLst>
              <a:ext uri="{FF2B5EF4-FFF2-40B4-BE49-F238E27FC236}">
                <a16:creationId xmlns:a16="http://schemas.microsoft.com/office/drawing/2014/main" id="{AF396315-8088-5452-225B-3A1A73482B28}"/>
              </a:ext>
            </a:extLst>
          </p:cNvPr>
          <p:cNvSpPr>
            <a:spLocks noGrp="1"/>
          </p:cNvSpPr>
          <p:nvPr>
            <p:ph idx="1"/>
          </p:nvPr>
        </p:nvSpPr>
        <p:spPr>
          <a:xfrm>
            <a:off x="1137033" y="2279176"/>
            <a:ext cx="10625060" cy="4493004"/>
          </a:xfrm>
        </p:spPr>
        <p:txBody>
          <a:bodyPr>
            <a:normAutofit/>
          </a:bodyPr>
          <a:lstStyle/>
          <a:p>
            <a:r>
              <a:rPr lang="en-US" sz="2400" dirty="0">
                <a:latin typeface="Times New Roman" panose="02020603050405020304" pitchFamily="18" charset="0"/>
                <a:cs typeface="Times New Roman" panose="02020603050405020304" pitchFamily="18" charset="0"/>
              </a:rPr>
              <a:t>Plowing, planting, reaping, gathering, threshing, winnowing, sorting, grinding, sifting, kneading, cooking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Shearing, washing, combing wool, dyeing, spinning, weaving, threading, warping (a form of weaving), separating two threads, tying, untying, sewing, tearing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Trapping, killing, skinning, curing, smoothing, scoring, cutting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Writing, erasing, construction, demolition, igniting a fire, extinguishing a fire, transporting, or traveling.</a:t>
            </a:r>
          </a:p>
        </p:txBody>
      </p:sp>
      <p:sp>
        <p:nvSpPr>
          <p:cNvPr id="27" name="Freeform: Shape 26">
            <a:extLst>
              <a:ext uri="{FF2B5EF4-FFF2-40B4-BE49-F238E27FC236}">
                <a16:creationId xmlns:a16="http://schemas.microsoft.com/office/drawing/2014/main" id="{BD039D5F-E82D-4834-83E1-41C7773EE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0279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228</TotalTime>
  <Words>842</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Sabbath, huh, yeah. What is it good for?</vt:lpstr>
      <vt:lpstr>Mark’s Gospel</vt:lpstr>
      <vt:lpstr>Purpose</vt:lpstr>
      <vt:lpstr>Structure</vt:lpstr>
      <vt:lpstr>Structure</vt:lpstr>
      <vt:lpstr>Today’s Triplet</vt:lpstr>
      <vt:lpstr>4th Commandment (Deuteronomy 5:12–15)</vt:lpstr>
      <vt:lpstr>Traditions</vt:lpstr>
      <vt:lpstr>Melkah – 39 forbidden works</vt:lpstr>
      <vt:lpstr>Exception</vt:lpstr>
      <vt:lpstr>Story #1 (1:21–28)</vt:lpstr>
      <vt:lpstr>Story #2 (2:23–28)</vt:lpstr>
      <vt:lpstr>Story #2 (2:23–28)</vt:lpstr>
      <vt:lpstr>Story #3 (3:1–6)</vt:lpstr>
      <vt:lpstr>What are the lessons?</vt:lpstr>
      <vt:lpstr>Questions for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ABS</dc:creator>
  <cp:lastModifiedBy>Matt Lyle</cp:lastModifiedBy>
  <cp:revision>28</cp:revision>
  <dcterms:created xsi:type="dcterms:W3CDTF">2024-09-12T01:07:31Z</dcterms:created>
  <dcterms:modified xsi:type="dcterms:W3CDTF">2024-10-20T07:20:23Z</dcterms:modified>
</cp:coreProperties>
</file>