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2"/>
  </p:notesMasterIdLst>
  <p:sldIdLst>
    <p:sldId id="256" r:id="rId2"/>
    <p:sldId id="257" r:id="rId3"/>
    <p:sldId id="258" r:id="rId4"/>
    <p:sldId id="273" r:id="rId5"/>
    <p:sldId id="274" r:id="rId6"/>
    <p:sldId id="276" r:id="rId7"/>
    <p:sldId id="346" r:id="rId8"/>
    <p:sldId id="347" r:id="rId9"/>
    <p:sldId id="278" r:id="rId10"/>
    <p:sldId id="271" r:id="rId11"/>
    <p:sldId id="263" r:id="rId12"/>
    <p:sldId id="358" r:id="rId13"/>
    <p:sldId id="279" r:id="rId14"/>
    <p:sldId id="259" r:id="rId15"/>
    <p:sldId id="391" r:id="rId16"/>
    <p:sldId id="280" r:id="rId17"/>
    <p:sldId id="359" r:id="rId18"/>
    <p:sldId id="349" r:id="rId19"/>
    <p:sldId id="357" r:id="rId20"/>
    <p:sldId id="361" r:id="rId21"/>
    <p:sldId id="362" r:id="rId22"/>
    <p:sldId id="363" r:id="rId23"/>
    <p:sldId id="365" r:id="rId24"/>
    <p:sldId id="366" r:id="rId25"/>
    <p:sldId id="367" r:id="rId26"/>
    <p:sldId id="348" r:id="rId27"/>
    <p:sldId id="266" r:id="rId28"/>
    <p:sldId id="368" r:id="rId29"/>
    <p:sldId id="356" r:id="rId30"/>
    <p:sldId id="339" r:id="rId31"/>
    <p:sldId id="370" r:id="rId32"/>
    <p:sldId id="369" r:id="rId33"/>
    <p:sldId id="392" r:id="rId34"/>
    <p:sldId id="371" r:id="rId35"/>
    <p:sldId id="372" r:id="rId36"/>
    <p:sldId id="265" r:id="rId37"/>
    <p:sldId id="375" r:id="rId38"/>
    <p:sldId id="377" r:id="rId39"/>
    <p:sldId id="376" r:id="rId40"/>
    <p:sldId id="383" r:id="rId41"/>
    <p:sldId id="350" r:id="rId42"/>
    <p:sldId id="393" r:id="rId43"/>
    <p:sldId id="351" r:id="rId44"/>
    <p:sldId id="380" r:id="rId45"/>
    <p:sldId id="352" r:id="rId46"/>
    <p:sldId id="394" r:id="rId47"/>
    <p:sldId id="353" r:id="rId48"/>
    <p:sldId id="395" r:id="rId49"/>
    <p:sldId id="354" r:id="rId50"/>
    <p:sldId id="384" r:id="rId51"/>
    <p:sldId id="385" r:id="rId52"/>
    <p:sldId id="355" r:id="rId53"/>
    <p:sldId id="342" r:id="rId54"/>
    <p:sldId id="386" r:id="rId55"/>
    <p:sldId id="387" r:id="rId56"/>
    <p:sldId id="317" r:id="rId57"/>
    <p:sldId id="388" r:id="rId58"/>
    <p:sldId id="390" r:id="rId59"/>
    <p:sldId id="398" r:id="rId60"/>
    <p:sldId id="399" r:id="rId61"/>
    <p:sldId id="400" r:id="rId62"/>
    <p:sldId id="401" r:id="rId63"/>
    <p:sldId id="403" r:id="rId64"/>
    <p:sldId id="402" r:id="rId65"/>
    <p:sldId id="405" r:id="rId66"/>
    <p:sldId id="404" r:id="rId67"/>
    <p:sldId id="407" r:id="rId68"/>
    <p:sldId id="267" r:id="rId69"/>
    <p:sldId id="408" r:id="rId70"/>
    <p:sldId id="41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B76B1"/>
    <a:srgbClr val="ACA800"/>
    <a:srgbClr val="E9F953"/>
    <a:srgbClr val="EEC77B"/>
    <a:srgbClr val="6A5840"/>
    <a:srgbClr val="F8F9FB"/>
    <a:srgbClr val="705E46"/>
    <a:srgbClr val="1B302C"/>
    <a:srgbClr val="4543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293F9-4347-480E-A841-8AF1BE97C37F}" v="1459" dt="2024-09-28T09:10:32.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80915" autoAdjust="0"/>
  </p:normalViewPr>
  <p:slideViewPr>
    <p:cSldViewPr snapToGrid="0">
      <p:cViewPr varScale="1">
        <p:scale>
          <a:sx n="63" d="100"/>
          <a:sy n="63" d="100"/>
        </p:scale>
        <p:origin x="124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F42-4B7F-8940-6DBBE18BD48D}"/>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6F42-4B7F-8940-6DBBE18BD48D}"/>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6F42-4B7F-8940-6DBBE18BD48D}"/>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6F42-4B7F-8940-6DBBE18BD48D}"/>
              </c:ext>
            </c:extLst>
          </c:dPt>
          <c:dPt>
            <c:idx val="4"/>
            <c:bubble3D val="0"/>
            <c:explosion val="41"/>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6F42-4B7F-8940-6DBBE18BD48D}"/>
              </c:ext>
            </c:extLst>
          </c:dPt>
          <c:dLbls>
            <c:dLbl>
              <c:idx val="0"/>
              <c:layout>
                <c:manualLayout>
                  <c:x val="6.5754675196850243E-2"/>
                  <c:y val="0.14829836010649158"/>
                </c:manualLayout>
              </c:layout>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0">
                  <a:spAutoFit/>
                </a:bodyPr>
                <a:lstStyle/>
                <a:p>
                  <a:pPr algn="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26660908792650917"/>
                      <c:h val="0.13741644076592399"/>
                    </c:manualLayout>
                  </c15:layout>
                </c:ext>
                <c:ext xmlns:c16="http://schemas.microsoft.com/office/drawing/2014/chart" uri="{C3380CC4-5D6E-409C-BE32-E72D297353CC}">
                  <c16:uniqueId val="{00000001-6F42-4B7F-8940-6DBBE18BD48D}"/>
                </c:ext>
              </c:extLst>
            </c:dLbl>
            <c:dLbl>
              <c:idx val="1"/>
              <c:layout>
                <c:manualLayout>
                  <c:x val="0.14446903707349082"/>
                  <c:y val="-0.3574494464789808"/>
                </c:manualLayout>
              </c:layout>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0">
                  <a:spAutoFit/>
                </a:bodyPr>
                <a:lstStyle/>
                <a:p>
                  <a:pPr algn="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25275295275590548"/>
                      <c:h val="0.10959073637030915"/>
                    </c:manualLayout>
                  </c15:layout>
                </c:ext>
                <c:ext xmlns:c16="http://schemas.microsoft.com/office/drawing/2014/chart" uri="{C3380CC4-5D6E-409C-BE32-E72D297353CC}">
                  <c16:uniqueId val="{00000003-6F42-4B7F-8940-6DBBE18BD48D}"/>
                </c:ext>
              </c:extLst>
            </c:dLbl>
            <c:dLbl>
              <c:idx val="2"/>
              <c:layout>
                <c:manualLayout>
                  <c:x val="-3.3190780839895025E-2"/>
                  <c:y val="4.5776740676000724E-2"/>
                </c:manualLayout>
              </c:layout>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24919422572178479"/>
                      <c:h val="0.14502532634447959"/>
                    </c:manualLayout>
                  </c15:layout>
                </c:ext>
                <c:ext xmlns:c16="http://schemas.microsoft.com/office/drawing/2014/chart" uri="{C3380CC4-5D6E-409C-BE32-E72D297353CC}">
                  <c16:uniqueId val="{00000005-6F42-4B7F-8940-6DBBE18BD48D}"/>
                </c:ext>
              </c:extLst>
            </c:dLbl>
            <c:dLbl>
              <c:idx val="3"/>
              <c:layout>
                <c:manualLayout>
                  <c:x val="2.7681882047970285E-2"/>
                  <c:y val="4.4625772826188098E-2"/>
                </c:manualLayout>
              </c:layout>
              <c:tx>
                <c:rich>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fld id="{6200502B-80B2-4696-894F-46E5C05651A0}" type="CATEGORYNAME">
                      <a:rPr lang="en-US" smtClean="0"/>
                      <a:pPr>
                        <a:defRPr>
                          <a:solidFill>
                            <a:schemeClr val="tx1"/>
                          </a:solidFill>
                        </a:defRPr>
                      </a:pPr>
                      <a:t>[CATEGORY NAME]</a:t>
                    </a:fld>
                    <a:r>
                      <a:rPr lang="en-US" dirty="0"/>
                      <a:t>s</a:t>
                    </a:r>
                    <a:r>
                      <a:rPr lang="en-US" baseline="0" dirty="0"/>
                      <a:t>, </a:t>
                    </a:r>
                    <a:fld id="{25869AB3-27FD-43A9-B4C4-B96E5D94AF17}" type="PERCENTAGE">
                      <a:rPr lang="en-US" baseline="0"/>
                      <a:pPr>
                        <a:defRPr>
                          <a:solidFill>
                            <a:schemeClr val="tx1"/>
                          </a:solidFill>
                        </a:defRPr>
                      </a:pPr>
                      <a:t>[PERCENTAGE]</a:t>
                    </a:fld>
                    <a:endParaRPr lang="en-US" baseline="0" dirty="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33262352362204722"/>
                      <c:h val="0.10943403463370641"/>
                    </c:manualLayout>
                  </c15:layout>
                  <c15:dlblFieldTable/>
                  <c15:showDataLabelsRange val="0"/>
                </c:ext>
                <c:ext xmlns:c16="http://schemas.microsoft.com/office/drawing/2014/chart" uri="{C3380CC4-5D6E-409C-BE32-E72D297353CC}">
                  <c16:uniqueId val="{00000007-6F42-4B7F-8940-6DBBE18BD48D}"/>
                </c:ext>
              </c:extLst>
            </c:dLbl>
            <c:dLbl>
              <c:idx val="4"/>
              <c:layout>
                <c:manualLayout>
                  <c:x val="-0.17854304773168175"/>
                  <c:y val="3.9344822463229831E-2"/>
                </c:manualLayout>
              </c:layout>
              <c:tx>
                <c:rich>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fld id="{2BBAED23-ECDC-4241-984C-C9495DCE6846}" type="CATEGORYNAME">
                      <a:rPr lang="en-US" smtClean="0"/>
                      <a:pPr>
                        <a:defRPr>
                          <a:solidFill>
                            <a:schemeClr val="tx1"/>
                          </a:solidFill>
                        </a:defRPr>
                      </a:pPr>
                      <a:t>[CATEGORY NAME]</a:t>
                    </a:fld>
                    <a:r>
                      <a:rPr lang="en-US" dirty="0"/>
                      <a:t>s</a:t>
                    </a:r>
                    <a:r>
                      <a:rPr lang="en-US" baseline="0" dirty="0"/>
                      <a:t>, </a:t>
                    </a:r>
                    <a:fld id="{4527D1FE-523E-45E0-85C7-05DDD06A515B}" type="PERCENTAGE">
                      <a:rPr lang="en-US" baseline="0"/>
                      <a:pPr>
                        <a:defRPr>
                          <a:solidFill>
                            <a:schemeClr val="tx1"/>
                          </a:solidFill>
                        </a:defRPr>
                      </a:pPr>
                      <a:t>[PERCENTAGE]</a:t>
                    </a:fld>
                    <a:endParaRPr lang="en-US" baseline="0" dirty="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33610134207532361"/>
                      <c:h val="0.11805997127717527"/>
                    </c:manualLayout>
                  </c15:layout>
                  <c15:dlblFieldTable/>
                  <c15:showDataLabelsRange val="0"/>
                </c:ext>
                <c:ext xmlns:c16="http://schemas.microsoft.com/office/drawing/2014/chart" uri="{C3380CC4-5D6E-409C-BE32-E72D297353CC}">
                  <c16:uniqueId val="{00000009-6F42-4B7F-8940-6DBBE18BD48D}"/>
                </c:ext>
              </c:extLst>
            </c:dLbl>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Sheet1!$J$2:$J$6</c:f>
              <c:strCache>
                <c:ptCount val="5"/>
                <c:pt idx="0">
                  <c:v>Pentetuch</c:v>
                </c:pt>
                <c:pt idx="1">
                  <c:v>History</c:v>
                </c:pt>
                <c:pt idx="2">
                  <c:v>Wisdom</c:v>
                </c:pt>
                <c:pt idx="3">
                  <c:v>Major Prophet</c:v>
                </c:pt>
                <c:pt idx="4">
                  <c:v>Minor Prophet</c:v>
                </c:pt>
              </c:strCache>
            </c:strRef>
          </c:cat>
          <c:val>
            <c:numRef>
              <c:f>Sheet1!$K$2:$K$6</c:f>
              <c:numCache>
                <c:formatCode>General</c:formatCode>
                <c:ptCount val="5"/>
                <c:pt idx="0">
                  <c:v>124911</c:v>
                </c:pt>
                <c:pt idx="1">
                  <c:v>167304</c:v>
                </c:pt>
                <c:pt idx="2">
                  <c:v>59299</c:v>
                </c:pt>
                <c:pt idx="3">
                  <c:v>99853</c:v>
                </c:pt>
                <c:pt idx="4">
                  <c:v>21837</c:v>
                </c:pt>
              </c:numCache>
            </c:numRef>
          </c:val>
          <c:extLst>
            <c:ext xmlns:c16="http://schemas.microsoft.com/office/drawing/2014/chart" uri="{C3380CC4-5D6E-409C-BE32-E72D297353CC}">
              <c16:uniqueId val="{0000000A-6F42-4B7F-8940-6DBBE18BD48D}"/>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b="1">
          <a:latin typeface="Aptos Narrow" panose="020B00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A5A85-025A-4866-97D4-CC9C75415596}"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7A5BC-085D-492E-A94A-F6D5914AFC88}" type="slidenum">
              <a:rPr lang="en-US" smtClean="0"/>
              <a:t>‹#›</a:t>
            </a:fld>
            <a:endParaRPr lang="en-US"/>
          </a:p>
        </p:txBody>
      </p:sp>
    </p:spTree>
    <p:extLst>
      <p:ext uri="{BB962C8B-B14F-4D97-AF65-F5344CB8AC3E}">
        <p14:creationId xmlns:p14="http://schemas.microsoft.com/office/powerpoint/2010/main" val="420348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rldhistory.org/image/11823/map-of-mesopotamia-and-the-ancient-near-east-c-1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courtesy of https://bespokehabitat.com.sg/10-things-to-know-before-moving-to-singapore/</a:t>
            </a:r>
          </a:p>
          <a:p>
            <a:endParaRPr lang="en-US" dirty="0"/>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a:t>
            </a:fld>
            <a:endParaRPr lang="en-US"/>
          </a:p>
        </p:txBody>
      </p:sp>
    </p:spTree>
    <p:extLst>
      <p:ext uri="{BB962C8B-B14F-4D97-AF65-F5344CB8AC3E}">
        <p14:creationId xmlns:p14="http://schemas.microsoft.com/office/powerpoint/2010/main" val="175678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Jonah-Be_Caring-92_eng_op_7600_v7.pptx</a:t>
            </a:r>
          </a:p>
          <a:p>
            <a:r>
              <a:rPr lang="en-US" dirty="0"/>
              <a:t>www.biblestudydownloads.com</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23</a:t>
            </a:fld>
            <a:endParaRPr lang="en-US"/>
          </a:p>
        </p:txBody>
      </p:sp>
    </p:spTree>
    <p:extLst>
      <p:ext uri="{BB962C8B-B14F-4D97-AF65-F5344CB8AC3E}">
        <p14:creationId xmlns:p14="http://schemas.microsoft.com/office/powerpoint/2010/main" val="55095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 H 237 - Own work, CC BY-SA 4.0, https://commons.wikimedia.org/w/index.php?curid=38364150</a:t>
            </a:r>
          </a:p>
        </p:txBody>
      </p:sp>
      <p:sp>
        <p:nvSpPr>
          <p:cNvPr id="4" name="Slide Number Placeholder 3"/>
          <p:cNvSpPr>
            <a:spLocks noGrp="1"/>
          </p:cNvSpPr>
          <p:nvPr>
            <p:ph type="sldNum" sz="quarter" idx="5"/>
          </p:nvPr>
        </p:nvSpPr>
        <p:spPr/>
        <p:txBody>
          <a:bodyPr/>
          <a:lstStyle/>
          <a:p>
            <a:fld id="{9B17A5BC-085D-492E-A94A-F6D5914AFC88}" type="slidenum">
              <a:rPr lang="en-US" smtClean="0"/>
              <a:t>32</a:t>
            </a:fld>
            <a:endParaRPr lang="en-US"/>
          </a:p>
        </p:txBody>
      </p:sp>
    </p:spTree>
    <p:extLst>
      <p:ext uri="{BB962C8B-B14F-4D97-AF65-F5344CB8AC3E}">
        <p14:creationId xmlns:p14="http://schemas.microsoft.com/office/powerpoint/2010/main" val="240102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 H 237 - Own work, CC BY-SA 4.0, https://commons.wikimedia.org/w/index.php?curid=38364150</a:t>
            </a:r>
          </a:p>
        </p:txBody>
      </p:sp>
      <p:sp>
        <p:nvSpPr>
          <p:cNvPr id="4" name="Slide Number Placeholder 3"/>
          <p:cNvSpPr>
            <a:spLocks noGrp="1"/>
          </p:cNvSpPr>
          <p:nvPr>
            <p:ph type="sldNum" sz="quarter" idx="5"/>
          </p:nvPr>
        </p:nvSpPr>
        <p:spPr/>
        <p:txBody>
          <a:bodyPr/>
          <a:lstStyle/>
          <a:p>
            <a:fld id="{9B17A5BC-085D-492E-A94A-F6D5914AFC88}" type="slidenum">
              <a:rPr lang="en-US" smtClean="0"/>
              <a:t>33</a:t>
            </a:fld>
            <a:endParaRPr lang="en-US"/>
          </a:p>
        </p:txBody>
      </p:sp>
    </p:spTree>
    <p:extLst>
      <p:ext uri="{BB962C8B-B14F-4D97-AF65-F5344CB8AC3E}">
        <p14:creationId xmlns:p14="http://schemas.microsoft.com/office/powerpoint/2010/main" val="33487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https://www.channelnewsasia.com/singapore/punggol-monitor-lizard-11th-storey-hdb-nparks-4443036</a:t>
            </a:r>
          </a:p>
          <a:p>
            <a:r>
              <a:rPr lang="en-US" dirty="0"/>
              <a:t>https://www.channelnewsasia.com/singapore/monitor-lizard-non-native-punggol-nparks-investigating-4454741</a:t>
            </a:r>
          </a:p>
          <a:p>
            <a:endParaRPr lang="en-US" dirty="0"/>
          </a:p>
          <a:p>
            <a:r>
              <a:rPr lang="en-US" dirty="0"/>
              <a:t>Singapore resident Mr. Toh</a:t>
            </a:r>
          </a:p>
        </p:txBody>
      </p:sp>
      <p:sp>
        <p:nvSpPr>
          <p:cNvPr id="4" name="Slide Number Placeholder 3"/>
          <p:cNvSpPr>
            <a:spLocks noGrp="1"/>
          </p:cNvSpPr>
          <p:nvPr>
            <p:ph type="sldNum" sz="quarter" idx="5"/>
          </p:nvPr>
        </p:nvSpPr>
        <p:spPr/>
        <p:txBody>
          <a:bodyPr/>
          <a:lstStyle/>
          <a:p>
            <a:fld id="{9B17A5BC-085D-492E-A94A-F6D5914AFC88}" type="slidenum">
              <a:rPr lang="en-US" smtClean="0"/>
              <a:t>2</a:t>
            </a:fld>
            <a:endParaRPr lang="en-US"/>
          </a:p>
        </p:txBody>
      </p:sp>
    </p:spTree>
    <p:extLst>
      <p:ext uri="{BB962C8B-B14F-4D97-AF65-F5344CB8AC3E}">
        <p14:creationId xmlns:p14="http://schemas.microsoft.com/office/powerpoint/2010/main" val="276447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https://bibleproject.com/guides/book-of-jonah/</a:t>
            </a:r>
          </a:p>
        </p:txBody>
      </p:sp>
      <p:sp>
        <p:nvSpPr>
          <p:cNvPr id="4" name="Slide Number Placeholder 3"/>
          <p:cNvSpPr>
            <a:spLocks noGrp="1"/>
          </p:cNvSpPr>
          <p:nvPr>
            <p:ph type="sldNum" sz="quarter" idx="5"/>
          </p:nvPr>
        </p:nvSpPr>
        <p:spPr/>
        <p:txBody>
          <a:bodyPr/>
          <a:lstStyle/>
          <a:p>
            <a:fld id="{9B17A5BC-085D-492E-A94A-F6D5914AFC88}" type="slidenum">
              <a:rPr lang="en-US" smtClean="0"/>
              <a:t>3</a:t>
            </a:fld>
            <a:endParaRPr lang="en-US"/>
          </a:p>
        </p:txBody>
      </p:sp>
    </p:spTree>
    <p:extLst>
      <p:ext uri="{BB962C8B-B14F-4D97-AF65-F5344CB8AC3E}">
        <p14:creationId xmlns:p14="http://schemas.microsoft.com/office/powerpoint/2010/main" val="289472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a:t>
            </a:fld>
            <a:endParaRPr lang="en-US"/>
          </a:p>
        </p:txBody>
      </p:sp>
    </p:spTree>
    <p:extLst>
      <p:ext uri="{BB962C8B-B14F-4D97-AF65-F5344CB8AC3E}">
        <p14:creationId xmlns:p14="http://schemas.microsoft.com/office/powerpoint/2010/main" val="112141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7</a:t>
            </a:fld>
            <a:endParaRPr lang="en-US"/>
          </a:p>
        </p:txBody>
      </p:sp>
    </p:spTree>
    <p:extLst>
      <p:ext uri="{BB962C8B-B14F-4D97-AF65-F5344CB8AC3E}">
        <p14:creationId xmlns:p14="http://schemas.microsoft.com/office/powerpoint/2010/main" val="384196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33333"/>
                </a:solidFill>
                <a:effectLst/>
                <a:latin typeface="Karla" pitchFamily="2" charset="0"/>
              </a:rPr>
              <a:t>Crabben</a:t>
            </a:r>
            <a:r>
              <a:rPr lang="en-US" b="0" i="0" dirty="0">
                <a:solidFill>
                  <a:srgbClr val="333333"/>
                </a:solidFill>
                <a:effectLst/>
                <a:latin typeface="Karla" pitchFamily="2" charset="0"/>
              </a:rPr>
              <a:t>, Jan van der. "</a:t>
            </a:r>
            <a:r>
              <a:rPr lang="en-US" b="1" i="0" u="none" strike="noStrike" dirty="0">
                <a:solidFill>
                  <a:srgbClr val="B52600"/>
                </a:solidFill>
                <a:effectLst/>
                <a:latin typeface="Karla" pitchFamily="2" charset="0"/>
                <a:hlinkClick r:id="rId3"/>
              </a:rPr>
              <a:t>Map of Mesopotamia and the Ancient Near East, c. 1300 BCE</a:t>
            </a:r>
            <a:r>
              <a:rPr lang="en-US" b="0" i="0" dirty="0">
                <a:solidFill>
                  <a:srgbClr val="333333"/>
                </a:solidFill>
                <a:effectLst/>
                <a:latin typeface="Karla" pitchFamily="2" charset="0"/>
              </a:rPr>
              <a:t>." </a:t>
            </a:r>
            <a:r>
              <a:rPr lang="en-US" b="0" i="1" dirty="0">
                <a:solidFill>
                  <a:srgbClr val="333333"/>
                </a:solidFill>
                <a:effectLst/>
                <a:latin typeface="Karla" pitchFamily="2" charset="0"/>
              </a:rPr>
              <a:t>World History Encyclopedia</a:t>
            </a:r>
            <a:r>
              <a:rPr lang="en-US" b="0" i="0" dirty="0">
                <a:solidFill>
                  <a:srgbClr val="333333"/>
                </a:solidFill>
                <a:effectLst/>
                <a:latin typeface="Karla" pitchFamily="2" charset="0"/>
              </a:rPr>
              <a:t>. Last modified February 01, 2020. https://www.worldhistory.org/image/11823/map-of-mesopotamia-and-the-ancient-near-east-c-130/.</a:t>
            </a:r>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10</a:t>
            </a:fld>
            <a:endParaRPr lang="en-US"/>
          </a:p>
        </p:txBody>
      </p:sp>
    </p:spTree>
    <p:extLst>
      <p:ext uri="{BB962C8B-B14F-4D97-AF65-F5344CB8AC3E}">
        <p14:creationId xmlns:p14="http://schemas.microsoft.com/office/powerpoint/2010/main" val="1603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14</a:t>
            </a:fld>
            <a:endParaRPr lang="en-US"/>
          </a:p>
        </p:txBody>
      </p:sp>
    </p:spTree>
    <p:extLst>
      <p:ext uri="{BB962C8B-B14F-4D97-AF65-F5344CB8AC3E}">
        <p14:creationId xmlns:p14="http://schemas.microsoft.com/office/powerpoint/2010/main" val="218409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19</a:t>
            </a:fld>
            <a:endParaRPr lang="en-US"/>
          </a:p>
        </p:txBody>
      </p:sp>
    </p:spTree>
    <p:extLst>
      <p:ext uri="{BB962C8B-B14F-4D97-AF65-F5344CB8AC3E}">
        <p14:creationId xmlns:p14="http://schemas.microsoft.com/office/powerpoint/2010/main" val="325569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Jonah-Be_Caring-92_eng_op_7600_v7.pptx</a:t>
            </a:r>
          </a:p>
          <a:p>
            <a:r>
              <a:rPr lang="en-US" dirty="0"/>
              <a:t>www.biblestudydownloads.com</a:t>
            </a:r>
          </a:p>
        </p:txBody>
      </p:sp>
      <p:sp>
        <p:nvSpPr>
          <p:cNvPr id="4" name="Slide Number Placeholder 3"/>
          <p:cNvSpPr>
            <a:spLocks noGrp="1"/>
          </p:cNvSpPr>
          <p:nvPr>
            <p:ph type="sldNum" sz="quarter" idx="5"/>
          </p:nvPr>
        </p:nvSpPr>
        <p:spPr/>
        <p:txBody>
          <a:bodyPr/>
          <a:lstStyle/>
          <a:p>
            <a:fld id="{9B17A5BC-085D-492E-A94A-F6D5914AFC88}" type="slidenum">
              <a:rPr lang="en-US" smtClean="0"/>
              <a:t>22</a:t>
            </a:fld>
            <a:endParaRPr lang="en-US"/>
          </a:p>
        </p:txBody>
      </p:sp>
    </p:spTree>
    <p:extLst>
      <p:ext uri="{BB962C8B-B14F-4D97-AF65-F5344CB8AC3E}">
        <p14:creationId xmlns:p14="http://schemas.microsoft.com/office/powerpoint/2010/main" val="27022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6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AED6C-5F16-D023-0F42-13E6FA7114BC}"/>
              </a:ext>
            </a:extLst>
          </p:cNvPr>
          <p:cNvSpPr/>
          <p:nvPr userDrawn="1"/>
        </p:nvSpPr>
        <p:spPr>
          <a:xfrm>
            <a:off x="0" y="0"/>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EB227D-8864-FF1C-CBA9-18D7999E8ECB}"/>
              </a:ext>
            </a:extLst>
          </p:cNvPr>
          <p:cNvSpPr/>
          <p:nvPr userDrawn="1"/>
        </p:nvSpPr>
        <p:spPr>
          <a:xfrm>
            <a:off x="0" y="0"/>
            <a:ext cx="12192000" cy="6858000"/>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6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Jonah 1 </a:t>
            </a:r>
            <a:r>
              <a:rPr lang="en-US" sz="4200" b="0"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(&amp; 2) </a:t>
            </a: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Reluctant Prophet</a:t>
            </a:r>
          </a:p>
        </p:txBody>
      </p:sp>
      <p:pic>
        <p:nvPicPr>
          <p:cNvPr id="2" name="Picture 1" descr="A cartoon of a person with a beard&#10;&#10;Description automatically generated">
            <a:extLst>
              <a:ext uri="{FF2B5EF4-FFF2-40B4-BE49-F238E27FC236}">
                <a16:creationId xmlns:a16="http://schemas.microsoft.com/office/drawing/2014/main" id="{6B9CBA84-2F37-11A6-BF4C-D87282A5EC95}"/>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88900"/>
          </a:effectLst>
        </p:spPr>
      </p:pic>
    </p:spTree>
    <p:extLst>
      <p:ext uri="{BB962C8B-B14F-4D97-AF65-F5344CB8AC3E}">
        <p14:creationId xmlns:p14="http://schemas.microsoft.com/office/powerpoint/2010/main" val="74701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t>
            </a:r>
            <a:r>
              <a:rPr lang="en-US" sz="4200" b="0"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(&amp; 2) </a:t>
            </a: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The Reluctant Prophet</a:t>
            </a:r>
          </a:p>
        </p:txBody>
      </p:sp>
      <p:pic>
        <p:nvPicPr>
          <p:cNvPr id="2" name="Picture 1" descr="A cartoon of a person with a beard&#10;&#10;Description automatically generated">
            <a:extLst>
              <a:ext uri="{FF2B5EF4-FFF2-40B4-BE49-F238E27FC236}">
                <a16:creationId xmlns:a16="http://schemas.microsoft.com/office/drawing/2014/main" id="{6B9CBA84-2F37-11A6-BF4C-D87282A5EC95}"/>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25400"/>
          </a:effectLst>
        </p:spPr>
      </p:pic>
    </p:spTree>
    <p:extLst>
      <p:ext uri="{BB962C8B-B14F-4D97-AF65-F5344CB8AC3E}">
        <p14:creationId xmlns:p14="http://schemas.microsoft.com/office/powerpoint/2010/main" val="6307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t>
            </a:r>
            <a:r>
              <a:rPr lang="en-US" sz="4200" b="0"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(&amp; 2) </a:t>
            </a: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The Reluctant Prophet</a:t>
            </a:r>
          </a:p>
        </p:txBody>
      </p:sp>
    </p:spTree>
    <p:extLst>
      <p:ext uri="{BB962C8B-B14F-4D97-AF65-F5344CB8AC3E}">
        <p14:creationId xmlns:p14="http://schemas.microsoft.com/office/powerpoint/2010/main" val="185274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C08EC-0922-FBDA-2753-79D3A5B6779A}"/>
              </a:ext>
            </a:extLst>
          </p:cNvPr>
          <p:cNvSpPr/>
          <p:nvPr userDrawn="1"/>
        </p:nvSpPr>
        <p:spPr>
          <a:xfrm>
            <a:off x="468923" y="0"/>
            <a:ext cx="1125415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07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tx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1196A72-39F9-A452-725A-73C178842560}"/>
              </a:ext>
            </a:extLst>
          </p:cNvPr>
          <p:cNvGrpSpPr/>
          <p:nvPr userDrawn="1"/>
        </p:nvGrpSpPr>
        <p:grpSpPr>
          <a:xfrm>
            <a:off x="1175072" y="1"/>
            <a:ext cx="8357820" cy="6608595"/>
            <a:chOff x="1175072" y="1"/>
            <a:chExt cx="8357820" cy="6608595"/>
          </a:xfrm>
        </p:grpSpPr>
        <p:pic>
          <p:nvPicPr>
            <p:cNvPr id="2" name="Picture 1">
              <a:extLst>
                <a:ext uri="{FF2B5EF4-FFF2-40B4-BE49-F238E27FC236}">
                  <a16:creationId xmlns:a16="http://schemas.microsoft.com/office/drawing/2014/main" id="{0B2DB25A-CFCB-711C-5B16-D5E85D53968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4354755" y="1"/>
              <a:ext cx="5086425" cy="2161948"/>
            </a:xfrm>
            <a:prstGeom prst="rect">
              <a:avLst/>
            </a:prstGeom>
          </p:spPr>
        </p:pic>
        <p:pic>
          <p:nvPicPr>
            <p:cNvPr id="6" name="Picture 5">
              <a:extLst>
                <a:ext uri="{FF2B5EF4-FFF2-40B4-BE49-F238E27FC236}">
                  <a16:creationId xmlns:a16="http://schemas.microsoft.com/office/drawing/2014/main" id="{C2B272E5-ABC2-4B4C-AD38-E749EE1A8CC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rot="10800000">
              <a:off x="1175072" y="2104614"/>
              <a:ext cx="8324375" cy="805695"/>
            </a:xfrm>
            <a:prstGeom prst="rect">
              <a:avLst/>
            </a:prstGeom>
          </p:spPr>
        </p:pic>
        <p:pic>
          <p:nvPicPr>
            <p:cNvPr id="7" name="Picture 6">
              <a:extLst>
                <a:ext uri="{FF2B5EF4-FFF2-40B4-BE49-F238E27FC236}">
                  <a16:creationId xmlns:a16="http://schemas.microsoft.com/office/drawing/2014/main" id="{3CAEEEF1-FEC0-8300-102C-DC8B8F17F676}"/>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rot="10800000">
              <a:off x="1208518" y="4133889"/>
              <a:ext cx="8324374" cy="577415"/>
            </a:xfrm>
            <a:prstGeom prst="rect">
              <a:avLst/>
            </a:prstGeom>
          </p:spPr>
        </p:pic>
        <p:pic>
          <p:nvPicPr>
            <p:cNvPr id="8" name="Picture 7">
              <a:extLst>
                <a:ext uri="{FF2B5EF4-FFF2-40B4-BE49-F238E27FC236}">
                  <a16:creationId xmlns:a16="http://schemas.microsoft.com/office/drawing/2014/main" id="{52F08B67-9100-ED57-339C-AFE4E843D548}"/>
                </a:ext>
              </a:extLst>
            </p:cNvPr>
            <p:cNvPicPr>
              <a:picLocks noChangeAspect="1"/>
            </p:cNvPicPr>
            <p:nvPr userDrawn="1"/>
          </p:nvPicPr>
          <p:blipFill>
            <a:blip r:embed="rId5">
              <a:clrChange>
                <a:clrFrom>
                  <a:srgbClr val="99D9EA"/>
                </a:clrFrom>
                <a:clrTo>
                  <a:srgbClr val="99D9EA">
                    <a:alpha val="0"/>
                  </a:srgbClr>
                </a:clrTo>
              </a:clrChange>
            </a:blip>
            <a:stretch>
              <a:fillRect/>
            </a:stretch>
          </p:blipFill>
          <p:spPr>
            <a:xfrm>
              <a:off x="1529578" y="273979"/>
              <a:ext cx="2752361" cy="1920240"/>
            </a:xfrm>
            <a:prstGeom prst="rect">
              <a:avLst/>
            </a:prstGeom>
          </p:spPr>
        </p:pic>
        <p:sp>
          <p:nvSpPr>
            <p:cNvPr id="9" name="TextBox 8">
              <a:extLst>
                <a:ext uri="{FF2B5EF4-FFF2-40B4-BE49-F238E27FC236}">
                  <a16:creationId xmlns:a16="http://schemas.microsoft.com/office/drawing/2014/main" id="{533A43AE-AFF9-6A77-FC30-FDC39415E9ED}"/>
                </a:ext>
              </a:extLst>
            </p:cNvPr>
            <p:cNvSpPr txBox="1"/>
            <p:nvPr userDrawn="1"/>
          </p:nvSpPr>
          <p:spPr>
            <a:xfrm>
              <a:off x="1846127" y="476998"/>
              <a:ext cx="20284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GENESIS</a:t>
              </a:r>
            </a:p>
          </p:txBody>
        </p:sp>
        <p:sp>
          <p:nvSpPr>
            <p:cNvPr id="10" name="TextBox 9">
              <a:extLst>
                <a:ext uri="{FF2B5EF4-FFF2-40B4-BE49-F238E27FC236}">
                  <a16:creationId xmlns:a16="http://schemas.microsoft.com/office/drawing/2014/main" id="{623527CD-6C6C-7CE1-1EA4-1671A9971F13}"/>
                </a:ext>
              </a:extLst>
            </p:cNvPr>
            <p:cNvSpPr txBox="1"/>
            <p:nvPr userDrawn="1"/>
          </p:nvSpPr>
          <p:spPr>
            <a:xfrm>
              <a:off x="1655523" y="835042"/>
              <a:ext cx="221901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EXODUS</a:t>
              </a:r>
            </a:p>
          </p:txBody>
        </p:sp>
        <p:sp>
          <p:nvSpPr>
            <p:cNvPr id="11" name="TextBox 10">
              <a:extLst>
                <a:ext uri="{FF2B5EF4-FFF2-40B4-BE49-F238E27FC236}">
                  <a16:creationId xmlns:a16="http://schemas.microsoft.com/office/drawing/2014/main" id="{D455A482-6FD5-CDE9-2DEB-7CCAC2A4B668}"/>
                </a:ext>
              </a:extLst>
            </p:cNvPr>
            <p:cNvSpPr txBox="1"/>
            <p:nvPr userDrawn="1"/>
          </p:nvSpPr>
          <p:spPr>
            <a:xfrm>
              <a:off x="1655523" y="1167390"/>
              <a:ext cx="221900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LEVITICUS</a:t>
              </a:r>
            </a:p>
          </p:txBody>
        </p:sp>
        <p:sp>
          <p:nvSpPr>
            <p:cNvPr id="12" name="TextBox 11">
              <a:extLst>
                <a:ext uri="{FF2B5EF4-FFF2-40B4-BE49-F238E27FC236}">
                  <a16:creationId xmlns:a16="http://schemas.microsoft.com/office/drawing/2014/main" id="{A5853F5D-D172-5A6C-5B3C-CA4CC25B929B}"/>
                </a:ext>
              </a:extLst>
            </p:cNvPr>
            <p:cNvSpPr txBox="1"/>
            <p:nvPr userDrawn="1"/>
          </p:nvSpPr>
          <p:spPr>
            <a:xfrm>
              <a:off x="1641791" y="1512672"/>
              <a:ext cx="2087888"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NUMBERS</a:t>
              </a:r>
            </a:p>
          </p:txBody>
        </p:sp>
        <p:sp>
          <p:nvSpPr>
            <p:cNvPr id="13" name="TextBox 12">
              <a:extLst>
                <a:ext uri="{FF2B5EF4-FFF2-40B4-BE49-F238E27FC236}">
                  <a16:creationId xmlns:a16="http://schemas.microsoft.com/office/drawing/2014/main" id="{3B1ECDF3-CE11-41DD-F2DB-724652946F37}"/>
                </a:ext>
              </a:extLst>
            </p:cNvPr>
            <p:cNvSpPr txBox="1"/>
            <p:nvPr userDrawn="1"/>
          </p:nvSpPr>
          <p:spPr>
            <a:xfrm>
              <a:off x="1655522" y="1883307"/>
              <a:ext cx="23367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DEUTERONOMY</a:t>
              </a:r>
            </a:p>
          </p:txBody>
        </p:sp>
        <p:sp>
          <p:nvSpPr>
            <p:cNvPr id="14" name="TextBox 13">
              <a:extLst>
                <a:ext uri="{FF2B5EF4-FFF2-40B4-BE49-F238E27FC236}">
                  <a16:creationId xmlns:a16="http://schemas.microsoft.com/office/drawing/2014/main" id="{759FA0F4-6DE6-0F1B-B81D-317D26E4E120}"/>
                </a:ext>
              </a:extLst>
            </p:cNvPr>
            <p:cNvSpPr txBox="1"/>
            <p:nvPr userDrawn="1"/>
          </p:nvSpPr>
          <p:spPr>
            <a:xfrm rot="5400000">
              <a:off x="3827383" y="1141154"/>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JOSHUA</a:t>
              </a:r>
            </a:p>
          </p:txBody>
        </p:sp>
        <p:sp>
          <p:nvSpPr>
            <p:cNvPr id="15" name="TextBox 14">
              <a:extLst>
                <a:ext uri="{FF2B5EF4-FFF2-40B4-BE49-F238E27FC236}">
                  <a16:creationId xmlns:a16="http://schemas.microsoft.com/office/drawing/2014/main" id="{830B79AF-A60E-1A5B-8019-9AC9F68583D3}"/>
                </a:ext>
              </a:extLst>
            </p:cNvPr>
            <p:cNvSpPr txBox="1"/>
            <p:nvPr userDrawn="1"/>
          </p:nvSpPr>
          <p:spPr>
            <a:xfrm rot="5400000">
              <a:off x="4295032" y="1009396"/>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JUDGES</a:t>
              </a:r>
            </a:p>
          </p:txBody>
        </p:sp>
        <p:sp>
          <p:nvSpPr>
            <p:cNvPr id="16" name="TextBox 15">
              <a:extLst>
                <a:ext uri="{FF2B5EF4-FFF2-40B4-BE49-F238E27FC236}">
                  <a16:creationId xmlns:a16="http://schemas.microsoft.com/office/drawing/2014/main" id="{278AFFE8-2D57-D5B8-4E9D-7D030C594557}"/>
                </a:ext>
              </a:extLst>
            </p:cNvPr>
            <p:cNvSpPr txBox="1"/>
            <p:nvPr userDrawn="1"/>
          </p:nvSpPr>
          <p:spPr>
            <a:xfrm rot="5400000">
              <a:off x="4719471" y="129027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RUTH</a:t>
              </a:r>
            </a:p>
          </p:txBody>
        </p:sp>
        <p:sp>
          <p:nvSpPr>
            <p:cNvPr id="17" name="TextBox 16">
              <a:extLst>
                <a:ext uri="{FF2B5EF4-FFF2-40B4-BE49-F238E27FC236}">
                  <a16:creationId xmlns:a16="http://schemas.microsoft.com/office/drawing/2014/main" id="{9590F596-AD3E-6202-52BB-EEDC06536E68}"/>
                </a:ext>
              </a:extLst>
            </p:cNvPr>
            <p:cNvSpPr txBox="1"/>
            <p:nvPr userDrawn="1"/>
          </p:nvSpPr>
          <p:spPr>
            <a:xfrm rot="5400000">
              <a:off x="4978013" y="1036571"/>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SAMUEL</a:t>
              </a:r>
            </a:p>
          </p:txBody>
        </p:sp>
        <p:sp>
          <p:nvSpPr>
            <p:cNvPr id="18" name="TextBox 17">
              <a:extLst>
                <a:ext uri="{FF2B5EF4-FFF2-40B4-BE49-F238E27FC236}">
                  <a16:creationId xmlns:a16="http://schemas.microsoft.com/office/drawing/2014/main" id="{52076365-7707-730A-1311-277FE00F8AEF}"/>
                </a:ext>
              </a:extLst>
            </p:cNvPr>
            <p:cNvSpPr txBox="1"/>
            <p:nvPr userDrawn="1"/>
          </p:nvSpPr>
          <p:spPr>
            <a:xfrm rot="5400000">
              <a:off x="6597166" y="1087158"/>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CHRON</a:t>
              </a:r>
            </a:p>
          </p:txBody>
        </p:sp>
        <p:sp>
          <p:nvSpPr>
            <p:cNvPr id="19" name="TextBox 18">
              <a:extLst>
                <a:ext uri="{FF2B5EF4-FFF2-40B4-BE49-F238E27FC236}">
                  <a16:creationId xmlns:a16="http://schemas.microsoft.com/office/drawing/2014/main" id="{6CFED36F-EB8A-40BA-9380-DA50929DFAE8}"/>
                </a:ext>
              </a:extLst>
            </p:cNvPr>
            <p:cNvSpPr txBox="1"/>
            <p:nvPr userDrawn="1"/>
          </p:nvSpPr>
          <p:spPr>
            <a:xfrm rot="5400000">
              <a:off x="5409623" y="1096533"/>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SAMUEL</a:t>
              </a:r>
            </a:p>
          </p:txBody>
        </p:sp>
        <p:sp>
          <p:nvSpPr>
            <p:cNvPr id="20" name="TextBox 19">
              <a:extLst>
                <a:ext uri="{FF2B5EF4-FFF2-40B4-BE49-F238E27FC236}">
                  <a16:creationId xmlns:a16="http://schemas.microsoft.com/office/drawing/2014/main" id="{1430D3D7-F51E-CAB9-E089-901483906438}"/>
                </a:ext>
              </a:extLst>
            </p:cNvPr>
            <p:cNvSpPr txBox="1"/>
            <p:nvPr userDrawn="1"/>
          </p:nvSpPr>
          <p:spPr>
            <a:xfrm rot="5400000">
              <a:off x="6173288" y="1107623"/>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KINGS</a:t>
              </a:r>
            </a:p>
          </p:txBody>
        </p:sp>
        <p:sp>
          <p:nvSpPr>
            <p:cNvPr id="21" name="TextBox 20">
              <a:extLst>
                <a:ext uri="{FF2B5EF4-FFF2-40B4-BE49-F238E27FC236}">
                  <a16:creationId xmlns:a16="http://schemas.microsoft.com/office/drawing/2014/main" id="{F2AC53A6-17F5-0C45-FA48-561367EC1F69}"/>
                </a:ext>
              </a:extLst>
            </p:cNvPr>
            <p:cNvSpPr txBox="1"/>
            <p:nvPr userDrawn="1"/>
          </p:nvSpPr>
          <p:spPr>
            <a:xfrm rot="5400000">
              <a:off x="5808531" y="111953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KINGS</a:t>
              </a:r>
            </a:p>
          </p:txBody>
        </p:sp>
        <p:sp>
          <p:nvSpPr>
            <p:cNvPr id="22" name="TextBox 21">
              <a:extLst>
                <a:ext uri="{FF2B5EF4-FFF2-40B4-BE49-F238E27FC236}">
                  <a16:creationId xmlns:a16="http://schemas.microsoft.com/office/drawing/2014/main" id="{53C13540-05B1-A98D-C49E-63773B56DDCA}"/>
                </a:ext>
              </a:extLst>
            </p:cNvPr>
            <p:cNvSpPr txBox="1"/>
            <p:nvPr userDrawn="1"/>
          </p:nvSpPr>
          <p:spPr>
            <a:xfrm rot="5400000">
              <a:off x="7005121" y="112825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CHRON</a:t>
              </a:r>
            </a:p>
          </p:txBody>
        </p:sp>
        <p:sp>
          <p:nvSpPr>
            <p:cNvPr id="23" name="TextBox 22">
              <a:extLst>
                <a:ext uri="{FF2B5EF4-FFF2-40B4-BE49-F238E27FC236}">
                  <a16:creationId xmlns:a16="http://schemas.microsoft.com/office/drawing/2014/main" id="{4A52A50F-0C08-5692-93C7-B5B65022C980}"/>
                </a:ext>
              </a:extLst>
            </p:cNvPr>
            <p:cNvSpPr txBox="1"/>
            <p:nvPr userDrawn="1"/>
          </p:nvSpPr>
          <p:spPr>
            <a:xfrm rot="5400000">
              <a:off x="7449934" y="1228890"/>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EZRA</a:t>
              </a:r>
            </a:p>
          </p:txBody>
        </p:sp>
        <p:sp>
          <p:nvSpPr>
            <p:cNvPr id="24" name="TextBox 23">
              <a:extLst>
                <a:ext uri="{FF2B5EF4-FFF2-40B4-BE49-F238E27FC236}">
                  <a16:creationId xmlns:a16="http://schemas.microsoft.com/office/drawing/2014/main" id="{1DFF5D46-D570-A369-6AAF-2188BDC23D3B}"/>
                </a:ext>
              </a:extLst>
            </p:cNvPr>
            <p:cNvSpPr txBox="1"/>
            <p:nvPr userDrawn="1"/>
          </p:nvSpPr>
          <p:spPr>
            <a:xfrm rot="5400000">
              <a:off x="7644799" y="1064131"/>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NEHEMIAH</a:t>
              </a:r>
            </a:p>
          </p:txBody>
        </p:sp>
        <p:sp>
          <p:nvSpPr>
            <p:cNvPr id="25" name="TextBox 24">
              <a:extLst>
                <a:ext uri="{FF2B5EF4-FFF2-40B4-BE49-F238E27FC236}">
                  <a16:creationId xmlns:a16="http://schemas.microsoft.com/office/drawing/2014/main" id="{4963B5F0-679E-7F09-707E-91F791EB3D36}"/>
                </a:ext>
              </a:extLst>
            </p:cNvPr>
            <p:cNvSpPr txBox="1"/>
            <p:nvPr userDrawn="1"/>
          </p:nvSpPr>
          <p:spPr>
            <a:xfrm rot="5400000">
              <a:off x="8310067" y="101786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ESTHER</a:t>
              </a:r>
            </a:p>
          </p:txBody>
        </p:sp>
        <p:sp>
          <p:nvSpPr>
            <p:cNvPr id="26" name="TextBox 25">
              <a:extLst>
                <a:ext uri="{FF2B5EF4-FFF2-40B4-BE49-F238E27FC236}">
                  <a16:creationId xmlns:a16="http://schemas.microsoft.com/office/drawing/2014/main" id="{A36D5284-0963-3F4D-EA09-9C9DA01B82DC}"/>
                </a:ext>
              </a:extLst>
            </p:cNvPr>
            <p:cNvSpPr txBox="1"/>
            <p:nvPr userDrawn="1"/>
          </p:nvSpPr>
          <p:spPr>
            <a:xfrm>
              <a:off x="1587345" y="4267195"/>
              <a:ext cx="2662768"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27" name="Picture 26">
              <a:extLst>
                <a:ext uri="{FF2B5EF4-FFF2-40B4-BE49-F238E27FC236}">
                  <a16:creationId xmlns:a16="http://schemas.microsoft.com/office/drawing/2014/main" id="{08AE11FD-CEAD-DBF2-C873-BB598AD270C8}"/>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211244" y="6002697"/>
              <a:ext cx="8273690" cy="577415"/>
            </a:xfrm>
            <a:prstGeom prst="rect">
              <a:avLst/>
            </a:prstGeom>
          </p:spPr>
        </p:pic>
        <p:sp>
          <p:nvSpPr>
            <p:cNvPr id="28" name="TextBox 27">
              <a:extLst>
                <a:ext uri="{FF2B5EF4-FFF2-40B4-BE49-F238E27FC236}">
                  <a16:creationId xmlns:a16="http://schemas.microsoft.com/office/drawing/2014/main" id="{113B6361-E7F2-B20D-33E8-E62F95813C21}"/>
                </a:ext>
              </a:extLst>
            </p:cNvPr>
            <p:cNvSpPr txBox="1"/>
            <p:nvPr userDrawn="1"/>
          </p:nvSpPr>
          <p:spPr>
            <a:xfrm>
              <a:off x="6055006" y="2231275"/>
              <a:ext cx="2201199"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HISTORY</a:t>
              </a:r>
            </a:p>
          </p:txBody>
        </p:sp>
        <p:pic>
          <p:nvPicPr>
            <p:cNvPr id="29" name="Picture 28">
              <a:extLst>
                <a:ext uri="{FF2B5EF4-FFF2-40B4-BE49-F238E27FC236}">
                  <a16:creationId xmlns:a16="http://schemas.microsoft.com/office/drawing/2014/main" id="{97E26BB4-B1EC-C953-F677-55B2DA9DD354}"/>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1469656" y="4244406"/>
              <a:ext cx="2493916" cy="2046382"/>
            </a:xfrm>
            <a:prstGeom prst="rect">
              <a:avLst/>
            </a:prstGeom>
          </p:spPr>
        </p:pic>
        <p:sp>
          <p:nvSpPr>
            <p:cNvPr id="30" name="TextBox 29">
              <a:extLst>
                <a:ext uri="{FF2B5EF4-FFF2-40B4-BE49-F238E27FC236}">
                  <a16:creationId xmlns:a16="http://schemas.microsoft.com/office/drawing/2014/main" id="{AF7CA075-E3F8-DE10-5CD1-3B3CBC635C01}"/>
                </a:ext>
              </a:extLst>
            </p:cNvPr>
            <p:cNvSpPr txBox="1"/>
            <p:nvPr userDrawn="1"/>
          </p:nvSpPr>
          <p:spPr>
            <a:xfrm>
              <a:off x="1848135" y="4861565"/>
              <a:ext cx="1498910" cy="452432"/>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Song of</a:t>
              </a:r>
            </a:p>
            <a:p>
              <a:pPr algn="ctr" defTabSz="457200" fontAlgn="auto">
                <a:lnSpc>
                  <a:spcPct val="60000"/>
                </a:lnSpc>
                <a:spcBef>
                  <a:spcPts val="0"/>
                </a:spcBef>
                <a:spcAft>
                  <a:spcPts val="0"/>
                </a:spcAft>
              </a:pPr>
              <a:r>
                <a:rPr lang="en-US" b="1" dirty="0">
                  <a:solidFill>
                    <a:prstClr val="black"/>
                  </a:solidFill>
                  <a:latin typeface="+mj-lt"/>
                </a:rPr>
                <a:t>Solomon</a:t>
              </a:r>
            </a:p>
          </p:txBody>
        </p:sp>
        <p:sp>
          <p:nvSpPr>
            <p:cNvPr id="31" name="TextBox 30">
              <a:extLst>
                <a:ext uri="{FF2B5EF4-FFF2-40B4-BE49-F238E27FC236}">
                  <a16:creationId xmlns:a16="http://schemas.microsoft.com/office/drawing/2014/main" id="{3CA2B4B0-9E83-51D9-0DC5-4CF76789B464}"/>
                </a:ext>
              </a:extLst>
            </p:cNvPr>
            <p:cNvSpPr txBox="1"/>
            <p:nvPr userDrawn="1"/>
          </p:nvSpPr>
          <p:spPr>
            <a:xfrm>
              <a:off x="1722868" y="5737610"/>
              <a:ext cx="143827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Ecclesiastes</a:t>
              </a:r>
              <a:endParaRPr lang="en-US" sz="1600" b="1" dirty="0">
                <a:solidFill>
                  <a:prstClr val="black"/>
                </a:solidFill>
                <a:latin typeface="+mj-lt"/>
              </a:endParaRPr>
            </a:p>
          </p:txBody>
        </p:sp>
        <p:pic>
          <p:nvPicPr>
            <p:cNvPr id="32" name="Picture 31">
              <a:extLst>
                <a:ext uri="{FF2B5EF4-FFF2-40B4-BE49-F238E27FC236}">
                  <a16:creationId xmlns:a16="http://schemas.microsoft.com/office/drawing/2014/main" id="{92942031-95DB-2DAE-1E8C-A881A9521594}"/>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448201" y="2412819"/>
              <a:ext cx="2672991" cy="1960523"/>
            </a:xfrm>
            <a:prstGeom prst="rect">
              <a:avLst/>
            </a:prstGeom>
          </p:spPr>
        </p:pic>
        <p:sp>
          <p:nvSpPr>
            <p:cNvPr id="33" name="TextBox 32">
              <a:extLst>
                <a:ext uri="{FF2B5EF4-FFF2-40B4-BE49-F238E27FC236}">
                  <a16:creationId xmlns:a16="http://schemas.microsoft.com/office/drawing/2014/main" id="{48EABB2E-E255-7D5F-18A1-B436E2917AB4}"/>
                </a:ext>
              </a:extLst>
            </p:cNvPr>
            <p:cNvSpPr txBox="1"/>
            <p:nvPr userDrawn="1"/>
          </p:nvSpPr>
          <p:spPr>
            <a:xfrm>
              <a:off x="1991946" y="2740344"/>
              <a:ext cx="1050051"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JOB</a:t>
              </a:r>
            </a:p>
          </p:txBody>
        </p:sp>
        <p:sp>
          <p:nvSpPr>
            <p:cNvPr id="34" name="TextBox 33">
              <a:extLst>
                <a:ext uri="{FF2B5EF4-FFF2-40B4-BE49-F238E27FC236}">
                  <a16:creationId xmlns:a16="http://schemas.microsoft.com/office/drawing/2014/main" id="{7231F239-FC54-DC8A-3AB6-F489FDB99D63}"/>
                </a:ext>
              </a:extLst>
            </p:cNvPr>
            <p:cNvSpPr txBox="1"/>
            <p:nvPr userDrawn="1"/>
          </p:nvSpPr>
          <p:spPr>
            <a:xfrm>
              <a:off x="1732229" y="3184156"/>
              <a:ext cx="146112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PSALMS</a:t>
              </a:r>
            </a:p>
          </p:txBody>
        </p:sp>
        <p:sp>
          <p:nvSpPr>
            <p:cNvPr id="35" name="TextBox 34">
              <a:extLst>
                <a:ext uri="{FF2B5EF4-FFF2-40B4-BE49-F238E27FC236}">
                  <a16:creationId xmlns:a16="http://schemas.microsoft.com/office/drawing/2014/main" id="{F48A8258-3C03-53D9-C7EE-073AF7F58F60}"/>
                </a:ext>
              </a:extLst>
            </p:cNvPr>
            <p:cNvSpPr txBox="1"/>
            <p:nvPr userDrawn="1"/>
          </p:nvSpPr>
          <p:spPr>
            <a:xfrm>
              <a:off x="1720397" y="3837490"/>
              <a:ext cx="160735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PROVERBS</a:t>
              </a:r>
            </a:p>
          </p:txBody>
        </p:sp>
        <p:sp>
          <p:nvSpPr>
            <p:cNvPr id="36" name="TextBox 35">
              <a:extLst>
                <a:ext uri="{FF2B5EF4-FFF2-40B4-BE49-F238E27FC236}">
                  <a16:creationId xmlns:a16="http://schemas.microsoft.com/office/drawing/2014/main" id="{19B17FA2-136F-ABEF-A133-0144A89F6D10}"/>
                </a:ext>
              </a:extLst>
            </p:cNvPr>
            <p:cNvSpPr txBox="1"/>
            <p:nvPr userDrawn="1"/>
          </p:nvSpPr>
          <p:spPr>
            <a:xfrm>
              <a:off x="1481491" y="6326086"/>
              <a:ext cx="2655106"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37" name="Picture 36">
              <a:extLst>
                <a:ext uri="{FF2B5EF4-FFF2-40B4-BE49-F238E27FC236}">
                  <a16:creationId xmlns:a16="http://schemas.microsoft.com/office/drawing/2014/main" id="{3CD3DB8B-4DCE-5FE5-2B49-53DC221478EA}"/>
                </a:ext>
              </a:extLst>
            </p:cNvPr>
            <p:cNvPicPr>
              <a:picLocks noChangeAspect="1"/>
            </p:cNvPicPr>
            <p:nvPr userDrawn="1"/>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870862" y="4222100"/>
              <a:ext cx="5359049" cy="1996953"/>
            </a:xfrm>
            <a:prstGeom prst="rect">
              <a:avLst/>
            </a:prstGeom>
          </p:spPr>
        </p:pic>
        <p:sp>
          <p:nvSpPr>
            <p:cNvPr id="38" name="TextBox 37">
              <a:extLst>
                <a:ext uri="{FF2B5EF4-FFF2-40B4-BE49-F238E27FC236}">
                  <a16:creationId xmlns:a16="http://schemas.microsoft.com/office/drawing/2014/main" id="{2F0D7298-5B9D-7C2F-68D1-B2A6D85A53A9}"/>
                </a:ext>
              </a:extLst>
            </p:cNvPr>
            <p:cNvSpPr txBox="1"/>
            <p:nvPr userDrawn="1"/>
          </p:nvSpPr>
          <p:spPr>
            <a:xfrm rot="5400000">
              <a:off x="4550961" y="5353549"/>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AMOS</a:t>
              </a:r>
            </a:p>
          </p:txBody>
        </p:sp>
        <p:sp>
          <p:nvSpPr>
            <p:cNvPr id="39" name="TextBox 38">
              <a:extLst>
                <a:ext uri="{FF2B5EF4-FFF2-40B4-BE49-F238E27FC236}">
                  <a16:creationId xmlns:a16="http://schemas.microsoft.com/office/drawing/2014/main" id="{E641D67A-AFF5-1E38-6EA3-5BB3D3B68D75}"/>
                </a:ext>
              </a:extLst>
            </p:cNvPr>
            <p:cNvSpPr txBox="1"/>
            <p:nvPr userDrawn="1"/>
          </p:nvSpPr>
          <p:spPr>
            <a:xfrm rot="5400000">
              <a:off x="4936086" y="5264614"/>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OBADIAH</a:t>
              </a:r>
            </a:p>
          </p:txBody>
        </p:sp>
        <p:sp>
          <p:nvSpPr>
            <p:cNvPr id="40" name="TextBox 39">
              <a:extLst>
                <a:ext uri="{FF2B5EF4-FFF2-40B4-BE49-F238E27FC236}">
                  <a16:creationId xmlns:a16="http://schemas.microsoft.com/office/drawing/2014/main" id="{F1410AB9-04E3-E72F-C6FA-25007B5A9256}"/>
                </a:ext>
              </a:extLst>
            </p:cNvPr>
            <p:cNvSpPr txBox="1"/>
            <p:nvPr userDrawn="1"/>
          </p:nvSpPr>
          <p:spPr>
            <a:xfrm rot="5400000">
              <a:off x="6276672" y="5260001"/>
              <a:ext cx="1783795"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HABAKKUK</a:t>
              </a:r>
            </a:p>
          </p:txBody>
        </p:sp>
        <p:sp>
          <p:nvSpPr>
            <p:cNvPr id="41" name="TextBox 40">
              <a:extLst>
                <a:ext uri="{FF2B5EF4-FFF2-40B4-BE49-F238E27FC236}">
                  <a16:creationId xmlns:a16="http://schemas.microsoft.com/office/drawing/2014/main" id="{7826BFFE-3247-B3F2-4773-37A54B3CB23B}"/>
                </a:ext>
              </a:extLst>
            </p:cNvPr>
            <p:cNvSpPr txBox="1"/>
            <p:nvPr userDrawn="1"/>
          </p:nvSpPr>
          <p:spPr>
            <a:xfrm rot="5400000">
              <a:off x="5246999" y="5242726"/>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JONAH</a:t>
              </a:r>
            </a:p>
          </p:txBody>
        </p:sp>
        <p:sp>
          <p:nvSpPr>
            <p:cNvPr id="42" name="TextBox 41">
              <a:extLst>
                <a:ext uri="{FF2B5EF4-FFF2-40B4-BE49-F238E27FC236}">
                  <a16:creationId xmlns:a16="http://schemas.microsoft.com/office/drawing/2014/main" id="{84BABFDB-630B-E5EA-D38A-26D168AB82DA}"/>
                </a:ext>
              </a:extLst>
            </p:cNvPr>
            <p:cNvSpPr txBox="1"/>
            <p:nvPr userDrawn="1"/>
          </p:nvSpPr>
          <p:spPr>
            <a:xfrm rot="5400000">
              <a:off x="6084762" y="519243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NAHUM</a:t>
              </a:r>
            </a:p>
          </p:txBody>
        </p:sp>
        <p:sp>
          <p:nvSpPr>
            <p:cNvPr id="43" name="TextBox 42">
              <a:extLst>
                <a:ext uri="{FF2B5EF4-FFF2-40B4-BE49-F238E27FC236}">
                  <a16:creationId xmlns:a16="http://schemas.microsoft.com/office/drawing/2014/main" id="{3B917071-B5EB-3AB8-9E49-865A19E01327}"/>
                </a:ext>
              </a:extLst>
            </p:cNvPr>
            <p:cNvSpPr txBox="1"/>
            <p:nvPr userDrawn="1"/>
          </p:nvSpPr>
          <p:spPr>
            <a:xfrm rot="5400000">
              <a:off x="5751691" y="524569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MICAH</a:t>
              </a:r>
            </a:p>
          </p:txBody>
        </p:sp>
        <p:sp>
          <p:nvSpPr>
            <p:cNvPr id="44" name="TextBox 43">
              <a:extLst>
                <a:ext uri="{FF2B5EF4-FFF2-40B4-BE49-F238E27FC236}">
                  <a16:creationId xmlns:a16="http://schemas.microsoft.com/office/drawing/2014/main" id="{00BFACAE-9081-603A-5ADF-662FD6B912FF}"/>
                </a:ext>
              </a:extLst>
            </p:cNvPr>
            <p:cNvSpPr txBox="1"/>
            <p:nvPr userDrawn="1"/>
          </p:nvSpPr>
          <p:spPr>
            <a:xfrm rot="5400000">
              <a:off x="6675747" y="5263489"/>
              <a:ext cx="18637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ZEPHANIAH</a:t>
              </a:r>
            </a:p>
          </p:txBody>
        </p:sp>
        <p:sp>
          <p:nvSpPr>
            <p:cNvPr id="45" name="TextBox 44">
              <a:extLst>
                <a:ext uri="{FF2B5EF4-FFF2-40B4-BE49-F238E27FC236}">
                  <a16:creationId xmlns:a16="http://schemas.microsoft.com/office/drawing/2014/main" id="{33AE23B2-AB20-84D9-6CD1-0D2FAC71EE88}"/>
                </a:ext>
              </a:extLst>
            </p:cNvPr>
            <p:cNvSpPr txBox="1"/>
            <p:nvPr userDrawn="1"/>
          </p:nvSpPr>
          <p:spPr>
            <a:xfrm rot="5400000">
              <a:off x="7258282" y="531908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HAGGAI</a:t>
              </a:r>
            </a:p>
          </p:txBody>
        </p:sp>
        <p:sp>
          <p:nvSpPr>
            <p:cNvPr id="46" name="TextBox 45">
              <a:extLst>
                <a:ext uri="{FF2B5EF4-FFF2-40B4-BE49-F238E27FC236}">
                  <a16:creationId xmlns:a16="http://schemas.microsoft.com/office/drawing/2014/main" id="{76B0B611-5BCE-BCD9-2799-779C31D5AF25}"/>
                </a:ext>
              </a:extLst>
            </p:cNvPr>
            <p:cNvSpPr txBox="1"/>
            <p:nvPr userDrawn="1"/>
          </p:nvSpPr>
          <p:spPr>
            <a:xfrm rot="5400000">
              <a:off x="7463077" y="5287108"/>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ZECHARIAH</a:t>
              </a:r>
            </a:p>
          </p:txBody>
        </p:sp>
        <p:sp>
          <p:nvSpPr>
            <p:cNvPr id="47" name="TextBox 46">
              <a:extLst>
                <a:ext uri="{FF2B5EF4-FFF2-40B4-BE49-F238E27FC236}">
                  <a16:creationId xmlns:a16="http://schemas.microsoft.com/office/drawing/2014/main" id="{CE1FE53B-2ECA-2139-F8E1-83762C347AD8}"/>
                </a:ext>
              </a:extLst>
            </p:cNvPr>
            <p:cNvSpPr txBox="1"/>
            <p:nvPr userDrawn="1"/>
          </p:nvSpPr>
          <p:spPr>
            <a:xfrm rot="5400000">
              <a:off x="8084803" y="520498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MALACHI</a:t>
              </a:r>
            </a:p>
          </p:txBody>
        </p:sp>
        <p:sp>
          <p:nvSpPr>
            <p:cNvPr id="48" name="TextBox 47">
              <a:extLst>
                <a:ext uri="{FF2B5EF4-FFF2-40B4-BE49-F238E27FC236}">
                  <a16:creationId xmlns:a16="http://schemas.microsoft.com/office/drawing/2014/main" id="{81DF59E8-81D2-54B3-D5DF-3C2E54E42EAE}"/>
                </a:ext>
              </a:extLst>
            </p:cNvPr>
            <p:cNvSpPr txBox="1"/>
            <p:nvPr userDrawn="1"/>
          </p:nvSpPr>
          <p:spPr>
            <a:xfrm>
              <a:off x="5312330" y="6348588"/>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MINOR PROPHETS</a:t>
              </a:r>
            </a:p>
          </p:txBody>
        </p:sp>
        <p:sp>
          <p:nvSpPr>
            <p:cNvPr id="49" name="TextBox 48">
              <a:extLst>
                <a:ext uri="{FF2B5EF4-FFF2-40B4-BE49-F238E27FC236}">
                  <a16:creationId xmlns:a16="http://schemas.microsoft.com/office/drawing/2014/main" id="{B72DB796-CA21-6F31-8C02-7547723B3999}"/>
                </a:ext>
              </a:extLst>
            </p:cNvPr>
            <p:cNvSpPr txBox="1"/>
            <p:nvPr userDrawn="1"/>
          </p:nvSpPr>
          <p:spPr>
            <a:xfrm rot="5400000">
              <a:off x="3758653" y="520550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HOSEA</a:t>
              </a:r>
            </a:p>
          </p:txBody>
        </p:sp>
        <p:sp>
          <p:nvSpPr>
            <p:cNvPr id="50" name="TextBox 49">
              <a:extLst>
                <a:ext uri="{FF2B5EF4-FFF2-40B4-BE49-F238E27FC236}">
                  <a16:creationId xmlns:a16="http://schemas.microsoft.com/office/drawing/2014/main" id="{5F88E549-9BFA-2CB0-6D02-FDBB7F51AF18}"/>
                </a:ext>
              </a:extLst>
            </p:cNvPr>
            <p:cNvSpPr txBox="1"/>
            <p:nvPr userDrawn="1"/>
          </p:nvSpPr>
          <p:spPr>
            <a:xfrm rot="5400000">
              <a:off x="4140810" y="530851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JOEL</a:t>
              </a:r>
            </a:p>
          </p:txBody>
        </p:sp>
        <p:sp>
          <p:nvSpPr>
            <p:cNvPr id="51" name="TextBox 50">
              <a:extLst>
                <a:ext uri="{FF2B5EF4-FFF2-40B4-BE49-F238E27FC236}">
                  <a16:creationId xmlns:a16="http://schemas.microsoft.com/office/drawing/2014/main" id="{54C56B2C-8728-BDE9-92B7-B9E98CD3D6AD}"/>
                </a:ext>
              </a:extLst>
            </p:cNvPr>
            <p:cNvSpPr txBox="1"/>
            <p:nvPr userDrawn="1"/>
          </p:nvSpPr>
          <p:spPr>
            <a:xfrm>
              <a:off x="5348458" y="4303842"/>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MAJOR PROPHETS</a:t>
              </a:r>
            </a:p>
          </p:txBody>
        </p:sp>
        <p:grpSp>
          <p:nvGrpSpPr>
            <p:cNvPr id="52" name="Group 51">
              <a:extLst>
                <a:ext uri="{FF2B5EF4-FFF2-40B4-BE49-F238E27FC236}">
                  <a16:creationId xmlns:a16="http://schemas.microsoft.com/office/drawing/2014/main" id="{248EDBF4-A0E8-EF98-2A99-B7EBA7A52C21}"/>
                </a:ext>
              </a:extLst>
            </p:cNvPr>
            <p:cNvGrpSpPr/>
            <p:nvPr userDrawn="1"/>
          </p:nvGrpSpPr>
          <p:grpSpPr>
            <a:xfrm>
              <a:off x="4437963" y="2300521"/>
              <a:ext cx="4724400" cy="2094806"/>
              <a:chOff x="3684613" y="2348979"/>
              <a:chExt cx="4724400" cy="1485900"/>
            </a:xfrm>
          </p:grpSpPr>
          <p:pic>
            <p:nvPicPr>
              <p:cNvPr id="53" name="Picture 52">
                <a:extLst>
                  <a:ext uri="{FF2B5EF4-FFF2-40B4-BE49-F238E27FC236}">
                    <a16:creationId xmlns:a16="http://schemas.microsoft.com/office/drawing/2014/main" id="{54BD0922-2336-109E-4D9B-ECA87A73EB1E}"/>
                  </a:ext>
                </a:extLst>
              </p:cNvPr>
              <p:cNvPicPr>
                <a:picLocks noChangeAspect="1"/>
              </p:cNvPicPr>
              <p:nvPr/>
            </p:nvPicPr>
            <p:blipFill>
              <a:blip r:embed="rId9">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54" name="Group 53">
                <a:extLst>
                  <a:ext uri="{FF2B5EF4-FFF2-40B4-BE49-F238E27FC236}">
                    <a16:creationId xmlns:a16="http://schemas.microsoft.com/office/drawing/2014/main" id="{4FAC152D-4145-1F64-EB4D-9109C14806BF}"/>
                  </a:ext>
                </a:extLst>
              </p:cNvPr>
              <p:cNvGrpSpPr/>
              <p:nvPr/>
            </p:nvGrpSpPr>
            <p:grpSpPr>
              <a:xfrm>
                <a:off x="3980037" y="2438534"/>
                <a:ext cx="4138401" cy="1388258"/>
                <a:chOff x="3915869" y="2422492"/>
                <a:chExt cx="4138401" cy="1388258"/>
              </a:xfrm>
            </p:grpSpPr>
            <p:sp>
              <p:nvSpPr>
                <p:cNvPr id="55" name="TextBox 54">
                  <a:extLst>
                    <a:ext uri="{FF2B5EF4-FFF2-40B4-BE49-F238E27FC236}">
                      <a16:creationId xmlns:a16="http://schemas.microsoft.com/office/drawing/2014/main" id="{01571D66-0D16-A7B8-F85F-FA5DD5D26239}"/>
                    </a:ext>
                  </a:extLst>
                </p:cNvPr>
                <p:cNvSpPr txBox="1"/>
                <p:nvPr/>
              </p:nvSpPr>
              <p:spPr>
                <a:xfrm rot="5400000">
                  <a:off x="3423679" y="3011893"/>
                  <a:ext cx="12652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ISAIAH</a:t>
                  </a:r>
                </a:p>
              </p:txBody>
            </p:sp>
            <p:sp>
              <p:nvSpPr>
                <p:cNvPr id="56" name="TextBox 55">
                  <a:extLst>
                    <a:ext uri="{FF2B5EF4-FFF2-40B4-BE49-F238E27FC236}">
                      <a16:creationId xmlns:a16="http://schemas.microsoft.com/office/drawing/2014/main" id="{B5F5FCEC-6DEF-E249-4A68-868871BE4BFE}"/>
                    </a:ext>
                  </a:extLst>
                </p:cNvPr>
                <p:cNvSpPr txBox="1"/>
                <p:nvPr/>
              </p:nvSpPr>
              <p:spPr>
                <a:xfrm rot="5400000">
                  <a:off x="4378170" y="2970928"/>
                  <a:ext cx="1322036"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JEREMIAH</a:t>
                  </a:r>
                </a:p>
              </p:txBody>
            </p:sp>
            <p:sp>
              <p:nvSpPr>
                <p:cNvPr id="57" name="TextBox 56">
                  <a:extLst>
                    <a:ext uri="{FF2B5EF4-FFF2-40B4-BE49-F238E27FC236}">
                      <a16:creationId xmlns:a16="http://schemas.microsoft.com/office/drawing/2014/main" id="{FADBA459-94A9-E993-2A5C-7C0344D50A96}"/>
                    </a:ext>
                  </a:extLst>
                </p:cNvPr>
                <p:cNvSpPr txBox="1"/>
                <p:nvPr/>
              </p:nvSpPr>
              <p:spPr>
                <a:xfrm rot="5400000">
                  <a:off x="5277091" y="2907394"/>
                  <a:ext cx="119497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Aptos Narrow" panose="020B0004020202020204" pitchFamily="34" charset="0"/>
                    </a:rPr>
                    <a:t>LAMENTATIONS</a:t>
                  </a:r>
                </a:p>
              </p:txBody>
            </p:sp>
            <p:sp>
              <p:nvSpPr>
                <p:cNvPr id="58" name="TextBox 57">
                  <a:extLst>
                    <a:ext uri="{FF2B5EF4-FFF2-40B4-BE49-F238E27FC236}">
                      <a16:creationId xmlns:a16="http://schemas.microsoft.com/office/drawing/2014/main" id="{03C9160F-F835-B287-90E1-E57739389031}"/>
                    </a:ext>
                  </a:extLst>
                </p:cNvPr>
                <p:cNvSpPr txBox="1"/>
                <p:nvPr/>
              </p:nvSpPr>
              <p:spPr>
                <a:xfrm rot="5400000">
                  <a:off x="6277950" y="2976165"/>
                  <a:ext cx="1388258"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EZEKIEL</a:t>
                  </a:r>
                </a:p>
              </p:txBody>
            </p:sp>
            <p:sp>
              <p:nvSpPr>
                <p:cNvPr id="59" name="TextBox 58">
                  <a:extLst>
                    <a:ext uri="{FF2B5EF4-FFF2-40B4-BE49-F238E27FC236}">
                      <a16:creationId xmlns:a16="http://schemas.microsoft.com/office/drawing/2014/main" id="{065A31D8-0CE9-B34C-4475-6172ACD3D23C}"/>
                    </a:ext>
                  </a:extLst>
                </p:cNvPr>
                <p:cNvSpPr txBox="1"/>
                <p:nvPr/>
              </p:nvSpPr>
              <p:spPr>
                <a:xfrm rot="5400000">
                  <a:off x="7371078" y="2992659"/>
                  <a:ext cx="1085474"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DANIEL</a:t>
                  </a:r>
                </a:p>
              </p:txBody>
            </p:sp>
          </p:grpSp>
        </p:grpSp>
        <p:sp>
          <p:nvSpPr>
            <p:cNvPr id="60" name="TextBox 59">
              <a:extLst>
                <a:ext uri="{FF2B5EF4-FFF2-40B4-BE49-F238E27FC236}">
                  <a16:creationId xmlns:a16="http://schemas.microsoft.com/office/drawing/2014/main" id="{9EE57659-6802-D9D4-5390-5EFF866F0BFC}"/>
                </a:ext>
              </a:extLst>
            </p:cNvPr>
            <p:cNvSpPr txBox="1"/>
            <p:nvPr userDrawn="1"/>
          </p:nvSpPr>
          <p:spPr>
            <a:xfrm>
              <a:off x="1694716" y="2235411"/>
              <a:ext cx="2655241"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LAW / HISTORY</a:t>
              </a:r>
            </a:p>
          </p:txBody>
        </p:sp>
      </p:grpSp>
    </p:spTree>
    <p:extLst>
      <p:ext uri="{BB962C8B-B14F-4D97-AF65-F5344CB8AC3E}">
        <p14:creationId xmlns:p14="http://schemas.microsoft.com/office/powerpoint/2010/main" val="361646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202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07CDC7E-955A-EF7D-9139-7177CBA976AD}"/>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58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7557EFC-4179-939A-CB3F-CFF49004B766}"/>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38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4"/>
            <a:ext cx="11723077"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580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drawing of a roller coaster&#10;&#10;Description automatically generated">
            <a:extLst>
              <a:ext uri="{FF2B5EF4-FFF2-40B4-BE49-F238E27FC236}">
                <a16:creationId xmlns:a16="http://schemas.microsoft.com/office/drawing/2014/main" id="{024CADB1-64AD-05C6-5BC0-4F48EAC9C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5690" y="5318760"/>
            <a:ext cx="1454053" cy="1324117"/>
          </a:xfrm>
          <a:prstGeom prst="rect">
            <a:avLst/>
          </a:prstGeom>
        </p:spPr>
      </p:pic>
    </p:spTree>
    <p:extLst>
      <p:ext uri="{BB962C8B-B14F-4D97-AF65-F5344CB8AC3E}">
        <p14:creationId xmlns:p14="http://schemas.microsoft.com/office/powerpoint/2010/main" val="122752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629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A98A9-0102-16B7-5B16-4A87B2DA4DD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484E830-7EE1-DBA2-8F08-A7789DA36BF9}"/>
              </a:ext>
            </a:extLst>
          </p:cNvPr>
          <p:cNvSpPr/>
          <p:nvPr userDrawn="1"/>
        </p:nvSpPr>
        <p:spPr>
          <a:xfrm>
            <a:off x="0" y="-2"/>
            <a:ext cx="12192000" cy="6858001"/>
          </a:xfrm>
          <a:prstGeom prst="rect">
            <a:avLst/>
          </a:prstGeom>
          <a:blipFill>
            <a:blip r:embed="rId16">
              <a:extLst>
                <a:ext uri="{BEBA8EAE-BF5A-486C-A8C5-ECC9F3942E4B}">
                  <a14:imgProps xmlns:a14="http://schemas.microsoft.com/office/drawing/2010/main">
                    <a14:imgLayer r:embed="rId17">
                      <a14:imgEffect>
                        <a14:saturation sat="0"/>
                      </a14:imgEffect>
                    </a14:imgLayer>
                  </a14:imgProps>
                </a:ext>
              </a:extLst>
            </a:blip>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6967538" algn="l"/>
              </a:tabLst>
            </a:pPr>
            <a:endParaRPr lang="en-US" dirty="0"/>
          </a:p>
        </p:txBody>
      </p:sp>
    </p:spTree>
    <p:extLst>
      <p:ext uri="{BB962C8B-B14F-4D97-AF65-F5344CB8AC3E}">
        <p14:creationId xmlns:p14="http://schemas.microsoft.com/office/powerpoint/2010/main" val="270106229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3" r:id="rId4"/>
    <p:sldLayoutId id="2147483654" r:id="rId5"/>
    <p:sldLayoutId id="2147483656" r:id="rId6"/>
    <p:sldLayoutId id="2147483657" r:id="rId7"/>
    <p:sldLayoutId id="2147483666" r:id="rId8"/>
    <p:sldLayoutId id="2147483659" r:id="rId9"/>
    <p:sldLayoutId id="2147483661" r:id="rId10"/>
    <p:sldLayoutId id="2147483663" r:id="rId11"/>
    <p:sldLayoutId id="2147483665" r:id="rId12"/>
    <p:sldLayoutId id="2147483668" r:id="rId13"/>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sv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0.svg"/><Relationship Id="rId4" Type="http://schemas.openxmlformats.org/officeDocument/2006/relationships/image" Target="../media/image22.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lion with a fountain of water pouring out of it&#10;&#10;Description automatically generated">
            <a:extLst>
              <a:ext uri="{FF2B5EF4-FFF2-40B4-BE49-F238E27FC236}">
                <a16:creationId xmlns:a16="http://schemas.microsoft.com/office/drawing/2014/main" id="{9F1849FD-869E-E85F-B007-2EC198B64D2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5240"/>
            <a:ext cx="12192000" cy="6873240"/>
          </a:xfrm>
          <a:prstGeom prst="rect">
            <a:avLst/>
          </a:prstGeom>
        </p:spPr>
      </p:pic>
      <p:sp>
        <p:nvSpPr>
          <p:cNvPr id="2" name="TextBox 1">
            <a:extLst>
              <a:ext uri="{FF2B5EF4-FFF2-40B4-BE49-F238E27FC236}">
                <a16:creationId xmlns:a16="http://schemas.microsoft.com/office/drawing/2014/main" id="{A1558B18-0280-AAD5-AC28-60139677403C}"/>
              </a:ext>
            </a:extLst>
          </p:cNvPr>
          <p:cNvSpPr txBox="1"/>
          <p:nvPr/>
        </p:nvSpPr>
        <p:spPr>
          <a:xfrm rot="20897309">
            <a:off x="560418" y="3713361"/>
            <a:ext cx="6950300" cy="2630785"/>
          </a:xfrm>
          <a:prstGeom prst="rect">
            <a:avLst/>
          </a:prstGeom>
          <a:noFill/>
        </p:spPr>
        <p:txBody>
          <a:bodyPr wrap="non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Something </a:t>
            </a:r>
          </a:p>
          <a:p>
            <a:pPr algn="ctr">
              <a:lnSpc>
                <a:spcPct val="85000"/>
              </a:lnSpc>
            </a:pPr>
            <a:r>
              <a:rPr lang="en-US" sz="9600" b="1" dirty="0">
                <a:solidFill>
                  <a:srgbClr val="FF0000"/>
                </a:solidFill>
                <a:effectLst>
                  <a:glow rad="127000">
                    <a:prstClr val="black"/>
                  </a:glow>
                </a:effectLst>
                <a:latin typeface="Aptos" panose="02110004020202020204"/>
              </a:rPr>
              <a:t>Unexpected</a:t>
            </a:r>
          </a:p>
        </p:txBody>
      </p:sp>
    </p:spTree>
    <p:extLst>
      <p:ext uri="{BB962C8B-B14F-4D97-AF65-F5344CB8AC3E}">
        <p14:creationId xmlns:p14="http://schemas.microsoft.com/office/powerpoint/2010/main" val="3466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ancient world&#10;&#10;Description automatically generated">
            <a:extLst>
              <a:ext uri="{FF2B5EF4-FFF2-40B4-BE49-F238E27FC236}">
                <a16:creationId xmlns:a16="http://schemas.microsoft.com/office/drawing/2014/main" id="{E72C4EB1-5156-3B3B-220F-D594C765E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AA7030DD-188E-0E7A-F684-9D48BF83543B}"/>
              </a:ext>
            </a:extLst>
          </p:cNvPr>
          <p:cNvSpPr txBox="1"/>
          <p:nvPr/>
        </p:nvSpPr>
        <p:spPr>
          <a:xfrm>
            <a:off x="0" y="3780692"/>
            <a:ext cx="3806151" cy="2406877"/>
          </a:xfrm>
          <a:prstGeom prst="rect">
            <a:avLst/>
          </a:prstGeom>
          <a:noFill/>
        </p:spPr>
        <p:txBody>
          <a:bodyPr wrap="square" rtlCol="0">
            <a:spAutoFit/>
          </a:bodyPr>
          <a:lstStyle/>
          <a:p>
            <a:pPr algn="ctr">
              <a:lnSpc>
                <a:spcPct val="85000"/>
              </a:lnSpc>
            </a:pPr>
            <a:r>
              <a:rPr lang="en-US" sz="4400" b="1" dirty="0">
                <a:solidFill>
                  <a:prstClr val="black"/>
                </a:solidFill>
                <a:effectLst>
                  <a:glow rad="127000">
                    <a:prstClr val="white"/>
                  </a:glow>
                </a:effectLst>
                <a:latin typeface="Aptos" panose="02110004020202020204"/>
              </a:rPr>
              <a:t>Ancient Israel was always surrounded by enemies</a:t>
            </a:r>
          </a:p>
        </p:txBody>
      </p:sp>
    </p:spTree>
    <p:extLst>
      <p:ext uri="{BB962C8B-B14F-4D97-AF65-F5344CB8AC3E}">
        <p14:creationId xmlns:p14="http://schemas.microsoft.com/office/powerpoint/2010/main" val="38244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691AFAE6-8B25-B9B5-6B78-766900958AA0}"/>
              </a:ext>
            </a:extLst>
          </p:cNvPr>
          <p:cNvSpPr/>
          <p:nvPr/>
        </p:nvSpPr>
        <p:spPr>
          <a:xfrm>
            <a:off x="6628882" y="2862647"/>
            <a:ext cx="450038" cy="2050230"/>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83" name="Picture 82">
            <a:extLst>
              <a:ext uri="{FF2B5EF4-FFF2-40B4-BE49-F238E27FC236}">
                <a16:creationId xmlns:a16="http://schemas.microsoft.com/office/drawing/2014/main" id="{D7FC1C36-CB88-E303-CA2F-14C899CFD9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84" name="Text Box 7">
            <a:extLst>
              <a:ext uri="{FF2B5EF4-FFF2-40B4-BE49-F238E27FC236}">
                <a16:creationId xmlns:a16="http://schemas.microsoft.com/office/drawing/2014/main" id="{9333CFFB-3BAA-BE94-2938-9AE0D0A1924C}"/>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Beginnings</a:t>
            </a:r>
          </a:p>
        </p:txBody>
      </p:sp>
      <p:sp>
        <p:nvSpPr>
          <p:cNvPr id="85" name="Text Box 8">
            <a:extLst>
              <a:ext uri="{FF2B5EF4-FFF2-40B4-BE49-F238E27FC236}">
                <a16:creationId xmlns:a16="http://schemas.microsoft.com/office/drawing/2014/main" id="{A266233D-7628-C2DB-F8CA-96D4F067E22E}"/>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Patriarchs</a:t>
            </a:r>
          </a:p>
        </p:txBody>
      </p:sp>
      <p:sp>
        <p:nvSpPr>
          <p:cNvPr id="86" name="Text Box 9">
            <a:extLst>
              <a:ext uri="{FF2B5EF4-FFF2-40B4-BE49-F238E27FC236}">
                <a16:creationId xmlns:a16="http://schemas.microsoft.com/office/drawing/2014/main" id="{7ACAE05C-2A11-A14C-955D-F33577EBC639}"/>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Exodus</a:t>
            </a:r>
          </a:p>
        </p:txBody>
      </p:sp>
      <p:sp>
        <p:nvSpPr>
          <p:cNvPr id="87" name="Text Box 11">
            <a:extLst>
              <a:ext uri="{FF2B5EF4-FFF2-40B4-BE49-F238E27FC236}">
                <a16:creationId xmlns:a16="http://schemas.microsoft.com/office/drawing/2014/main" id="{5ACCCC6E-6A8C-E046-E49D-85CE903C66F6}"/>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Judges</a:t>
            </a:r>
          </a:p>
        </p:txBody>
      </p:sp>
      <p:sp>
        <p:nvSpPr>
          <p:cNvPr id="88" name="Text Box 12">
            <a:extLst>
              <a:ext uri="{FF2B5EF4-FFF2-40B4-BE49-F238E27FC236}">
                <a16:creationId xmlns:a16="http://schemas.microsoft.com/office/drawing/2014/main" id="{D4372404-E1CE-A47E-2BF1-52B22BE9E8FC}"/>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Conquests</a:t>
            </a:r>
          </a:p>
        </p:txBody>
      </p:sp>
      <p:sp>
        <p:nvSpPr>
          <p:cNvPr id="89" name="Text Box 13">
            <a:extLst>
              <a:ext uri="{FF2B5EF4-FFF2-40B4-BE49-F238E27FC236}">
                <a16:creationId xmlns:a16="http://schemas.microsoft.com/office/drawing/2014/main" id="{699CDD16-F160-B771-4D9D-D9B2A426FC79}"/>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United Kingdom</a:t>
            </a:r>
          </a:p>
        </p:txBody>
      </p:sp>
      <p:sp>
        <p:nvSpPr>
          <p:cNvPr id="90" name="Text Box 14">
            <a:extLst>
              <a:ext uri="{FF2B5EF4-FFF2-40B4-BE49-F238E27FC236}">
                <a16:creationId xmlns:a16="http://schemas.microsoft.com/office/drawing/2014/main" id="{698A8CDE-EC30-453E-E51D-169DD1B5AC61}"/>
              </a:ext>
            </a:extLst>
          </p:cNvPr>
          <p:cNvSpPr txBox="1">
            <a:spLocks noChangeArrowheads="1"/>
          </p:cNvSpPr>
          <p:nvPr/>
        </p:nvSpPr>
        <p:spPr bwMode="auto">
          <a:xfrm rot="19029483">
            <a:off x="4725748" y="5459484"/>
            <a:ext cx="2714625" cy="461962"/>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Divided Kingdom</a:t>
            </a:r>
          </a:p>
        </p:txBody>
      </p:sp>
      <p:sp>
        <p:nvSpPr>
          <p:cNvPr id="91" name="Text Box 15">
            <a:extLst>
              <a:ext uri="{FF2B5EF4-FFF2-40B4-BE49-F238E27FC236}">
                <a16:creationId xmlns:a16="http://schemas.microsoft.com/office/drawing/2014/main" id="{8423099A-EBC6-E67B-9A77-9649CA2BA239}"/>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Captivity</a:t>
            </a:r>
          </a:p>
        </p:txBody>
      </p:sp>
      <p:sp>
        <p:nvSpPr>
          <p:cNvPr id="92" name="Text Box 16">
            <a:extLst>
              <a:ext uri="{FF2B5EF4-FFF2-40B4-BE49-F238E27FC236}">
                <a16:creationId xmlns:a16="http://schemas.microsoft.com/office/drawing/2014/main" id="{DC5DB91F-8E82-EB8B-EE2A-C182D047CD0D}"/>
              </a:ext>
            </a:extLst>
          </p:cNvPr>
          <p:cNvSpPr txBox="1">
            <a:spLocks noChangeArrowheads="1"/>
          </p:cNvSpPr>
          <p:nvPr/>
        </p:nvSpPr>
        <p:spPr bwMode="auto">
          <a:xfrm rot="18900000">
            <a:off x="7039911" y="5175254"/>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Restoration</a:t>
            </a:r>
          </a:p>
        </p:txBody>
      </p:sp>
      <p:sp>
        <p:nvSpPr>
          <p:cNvPr id="93" name="Text Box 17">
            <a:extLst>
              <a:ext uri="{FF2B5EF4-FFF2-40B4-BE49-F238E27FC236}">
                <a16:creationId xmlns:a16="http://schemas.microsoft.com/office/drawing/2014/main" id="{9EBD3BEE-A5C9-3A79-3652-FF2EDF42A7D0}"/>
              </a:ext>
            </a:extLst>
          </p:cNvPr>
          <p:cNvSpPr txBox="1">
            <a:spLocks noChangeArrowheads="1"/>
          </p:cNvSpPr>
          <p:nvPr/>
        </p:nvSpPr>
        <p:spPr bwMode="auto">
          <a:xfrm rot="18900000">
            <a:off x="7767308" y="5044716"/>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Silent Years</a:t>
            </a:r>
          </a:p>
        </p:txBody>
      </p:sp>
      <p:sp>
        <p:nvSpPr>
          <p:cNvPr id="94" name="Text Box 18">
            <a:extLst>
              <a:ext uri="{FF2B5EF4-FFF2-40B4-BE49-F238E27FC236}">
                <a16:creationId xmlns:a16="http://schemas.microsoft.com/office/drawing/2014/main" id="{9CEE85E0-88E1-5D05-120D-3034827A41BC}"/>
              </a:ext>
            </a:extLst>
          </p:cNvPr>
          <p:cNvSpPr txBox="1">
            <a:spLocks noChangeArrowheads="1"/>
          </p:cNvSpPr>
          <p:nvPr/>
        </p:nvSpPr>
        <p:spPr bwMode="auto">
          <a:xfrm rot="18900000">
            <a:off x="9138167" y="4875444"/>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Church</a:t>
            </a:r>
          </a:p>
        </p:txBody>
      </p:sp>
      <p:sp>
        <p:nvSpPr>
          <p:cNvPr id="95" name="Text Box 19">
            <a:extLst>
              <a:ext uri="{FF2B5EF4-FFF2-40B4-BE49-F238E27FC236}">
                <a16:creationId xmlns:a16="http://schemas.microsoft.com/office/drawing/2014/main" id="{E03C636C-15B4-2F79-FC1A-EDB5C3AEFA7C}"/>
              </a:ext>
            </a:extLst>
          </p:cNvPr>
          <p:cNvSpPr txBox="1">
            <a:spLocks noChangeArrowheads="1"/>
          </p:cNvSpPr>
          <p:nvPr/>
        </p:nvSpPr>
        <p:spPr bwMode="auto">
          <a:xfrm rot="18900000">
            <a:off x="9785932" y="4917357"/>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Kingdom</a:t>
            </a:r>
          </a:p>
        </p:txBody>
      </p:sp>
      <p:sp>
        <p:nvSpPr>
          <p:cNvPr id="96" name="Text Box 7">
            <a:extLst>
              <a:ext uri="{FF2B5EF4-FFF2-40B4-BE49-F238E27FC236}">
                <a16:creationId xmlns:a16="http://schemas.microsoft.com/office/drawing/2014/main" id="{D4F1AE6F-19BD-96E5-79F5-BDF0E7C815CB}"/>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97" name="Text Box 7">
            <a:extLst>
              <a:ext uri="{FF2B5EF4-FFF2-40B4-BE49-F238E27FC236}">
                <a16:creationId xmlns:a16="http://schemas.microsoft.com/office/drawing/2014/main" id="{4D90FD03-1C9D-FBDE-F44F-493BC44D6121}"/>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Creation</a:t>
            </a:r>
          </a:p>
        </p:txBody>
      </p:sp>
      <p:sp>
        <p:nvSpPr>
          <p:cNvPr id="98" name="Text Box 7">
            <a:extLst>
              <a:ext uri="{FF2B5EF4-FFF2-40B4-BE49-F238E27FC236}">
                <a16:creationId xmlns:a16="http://schemas.microsoft.com/office/drawing/2014/main" id="{EE93E049-B8E9-6864-9B4B-C34DBC6DC22F}"/>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Fall</a:t>
            </a:r>
          </a:p>
        </p:txBody>
      </p:sp>
      <p:sp>
        <p:nvSpPr>
          <p:cNvPr id="99" name="Text Box 7">
            <a:extLst>
              <a:ext uri="{FF2B5EF4-FFF2-40B4-BE49-F238E27FC236}">
                <a16:creationId xmlns:a16="http://schemas.microsoft.com/office/drawing/2014/main" id="{22BA6E59-CD20-84B9-5EA9-2C9C9E9BF997}"/>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Flood</a:t>
            </a:r>
          </a:p>
        </p:txBody>
      </p:sp>
      <p:sp>
        <p:nvSpPr>
          <p:cNvPr id="100" name="Text Box 7">
            <a:extLst>
              <a:ext uri="{FF2B5EF4-FFF2-40B4-BE49-F238E27FC236}">
                <a16:creationId xmlns:a16="http://schemas.microsoft.com/office/drawing/2014/main" id="{A22159CA-D8B2-AA48-E59C-576B1A07B00F}"/>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Babel</a:t>
            </a:r>
          </a:p>
        </p:txBody>
      </p:sp>
      <p:sp>
        <p:nvSpPr>
          <p:cNvPr id="101" name="Text Box 7">
            <a:extLst>
              <a:ext uri="{FF2B5EF4-FFF2-40B4-BE49-F238E27FC236}">
                <a16:creationId xmlns:a16="http://schemas.microsoft.com/office/drawing/2014/main" id="{9275C6D1-8529-BEA8-8318-313FEC4FF5BC}"/>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Abraham</a:t>
            </a:r>
          </a:p>
        </p:txBody>
      </p:sp>
      <p:sp>
        <p:nvSpPr>
          <p:cNvPr id="102" name="Text Box 7">
            <a:extLst>
              <a:ext uri="{FF2B5EF4-FFF2-40B4-BE49-F238E27FC236}">
                <a16:creationId xmlns:a16="http://schemas.microsoft.com/office/drawing/2014/main" id="{F9F17ABA-1CF9-DE40-B38B-ABA9581C6434}"/>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Isaac</a:t>
            </a:r>
          </a:p>
        </p:txBody>
      </p:sp>
      <p:sp>
        <p:nvSpPr>
          <p:cNvPr id="103" name="Text Box 7">
            <a:extLst>
              <a:ext uri="{FF2B5EF4-FFF2-40B4-BE49-F238E27FC236}">
                <a16:creationId xmlns:a16="http://schemas.microsoft.com/office/drawing/2014/main" id="{6A3B9A77-8230-44B5-D056-7E5FF6C1C9B8}"/>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Jacob</a:t>
            </a:r>
          </a:p>
        </p:txBody>
      </p:sp>
      <p:sp>
        <p:nvSpPr>
          <p:cNvPr id="104" name="Text Box 7">
            <a:extLst>
              <a:ext uri="{FF2B5EF4-FFF2-40B4-BE49-F238E27FC236}">
                <a16:creationId xmlns:a16="http://schemas.microsoft.com/office/drawing/2014/main" id="{7FB44578-C7B9-E0F0-CFAC-B0524E5DCCD7}"/>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Joseph</a:t>
            </a:r>
          </a:p>
        </p:txBody>
      </p:sp>
      <p:sp>
        <p:nvSpPr>
          <p:cNvPr id="105" name="Text Box 7">
            <a:extLst>
              <a:ext uri="{FF2B5EF4-FFF2-40B4-BE49-F238E27FC236}">
                <a16:creationId xmlns:a16="http://schemas.microsoft.com/office/drawing/2014/main" id="{DEBF67B4-2ADE-F250-308E-AFE84E679147}"/>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Moses</a:t>
            </a:r>
          </a:p>
        </p:txBody>
      </p:sp>
      <p:sp>
        <p:nvSpPr>
          <p:cNvPr id="106" name="Text Box 7">
            <a:extLst>
              <a:ext uri="{FF2B5EF4-FFF2-40B4-BE49-F238E27FC236}">
                <a16:creationId xmlns:a16="http://schemas.microsoft.com/office/drawing/2014/main" id="{0C272557-C5FA-CE6C-560B-38E785F3A467}"/>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Joshua</a:t>
            </a:r>
          </a:p>
        </p:txBody>
      </p:sp>
      <p:sp>
        <p:nvSpPr>
          <p:cNvPr id="107" name="Text Box 7">
            <a:extLst>
              <a:ext uri="{FF2B5EF4-FFF2-40B4-BE49-F238E27FC236}">
                <a16:creationId xmlns:a16="http://schemas.microsoft.com/office/drawing/2014/main" id="{86916759-98E6-1461-75EE-D6F8865648B8}"/>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Cycles</a:t>
            </a:r>
          </a:p>
        </p:txBody>
      </p:sp>
      <p:sp>
        <p:nvSpPr>
          <p:cNvPr id="108" name="Text Box 7">
            <a:extLst>
              <a:ext uri="{FF2B5EF4-FFF2-40B4-BE49-F238E27FC236}">
                <a16:creationId xmlns:a16="http://schemas.microsoft.com/office/drawing/2014/main" id="{81C5A0C9-736F-201C-2E2C-8D4A9F235B07}"/>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S • D • S</a:t>
            </a:r>
          </a:p>
        </p:txBody>
      </p:sp>
      <p:sp>
        <p:nvSpPr>
          <p:cNvPr id="109" name="Text Box 7">
            <a:extLst>
              <a:ext uri="{FF2B5EF4-FFF2-40B4-BE49-F238E27FC236}">
                <a16:creationId xmlns:a16="http://schemas.microsoft.com/office/drawing/2014/main" id="{0E654845-1353-7E2B-DE9E-30A58CEBC996}"/>
              </a:ext>
            </a:extLst>
          </p:cNvPr>
          <p:cNvSpPr txBox="1">
            <a:spLocks noChangeArrowheads="1"/>
          </p:cNvSpPr>
          <p:nvPr/>
        </p:nvSpPr>
        <p:spPr bwMode="auto">
          <a:xfrm rot="-2700000">
            <a:off x="6425291" y="2455222"/>
            <a:ext cx="1467068" cy="369332"/>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(R)  &amp; I (J)</a:t>
            </a:r>
          </a:p>
        </p:txBody>
      </p:sp>
      <p:sp>
        <p:nvSpPr>
          <p:cNvPr id="110" name="Text Box 7">
            <a:extLst>
              <a:ext uri="{FF2B5EF4-FFF2-40B4-BE49-F238E27FC236}">
                <a16:creationId xmlns:a16="http://schemas.microsoft.com/office/drawing/2014/main" id="{BAD1EF79-7B8D-F7E6-BACB-4402DBED53E3}"/>
              </a:ext>
            </a:extLst>
          </p:cNvPr>
          <p:cNvSpPr txBox="1">
            <a:spLocks noChangeArrowheads="1"/>
          </p:cNvSpPr>
          <p:nvPr/>
        </p:nvSpPr>
        <p:spPr bwMode="auto">
          <a:xfrm rot="-2700000">
            <a:off x="7022255" y="2504587"/>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(B) &amp; I (A)</a:t>
            </a:r>
          </a:p>
        </p:txBody>
      </p:sp>
      <p:sp>
        <p:nvSpPr>
          <p:cNvPr id="111" name="Text Box 7">
            <a:extLst>
              <a:ext uri="{FF2B5EF4-FFF2-40B4-BE49-F238E27FC236}">
                <a16:creationId xmlns:a16="http://schemas.microsoft.com/office/drawing/2014/main" id="{9DFCCE3D-D785-48AA-7798-0F478ADCDA20}"/>
              </a:ext>
            </a:extLst>
          </p:cNvPr>
          <p:cNvSpPr txBox="1">
            <a:spLocks noChangeArrowheads="1"/>
          </p:cNvSpPr>
          <p:nvPr/>
        </p:nvSpPr>
        <p:spPr bwMode="auto">
          <a:xfrm rot="-2700000">
            <a:off x="7967100" y="2429544"/>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Z • E • N</a:t>
            </a:r>
          </a:p>
        </p:txBody>
      </p:sp>
      <p:sp>
        <p:nvSpPr>
          <p:cNvPr id="112" name="Text Box 7">
            <a:extLst>
              <a:ext uri="{FF2B5EF4-FFF2-40B4-BE49-F238E27FC236}">
                <a16:creationId xmlns:a16="http://schemas.microsoft.com/office/drawing/2014/main" id="{62407BAA-4142-62F6-035C-8B159BBF5EB7}"/>
              </a:ext>
            </a:extLst>
          </p:cNvPr>
          <p:cNvSpPr txBox="1">
            <a:spLocks noChangeArrowheads="1"/>
          </p:cNvSpPr>
          <p:nvPr/>
        </p:nvSpPr>
        <p:spPr bwMode="auto">
          <a:xfrm rot="-2700000">
            <a:off x="8406130" y="2559276"/>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P • G • H • R</a:t>
            </a:r>
          </a:p>
        </p:txBody>
      </p:sp>
      <p:sp>
        <p:nvSpPr>
          <p:cNvPr id="113" name="Text Box 7">
            <a:extLst>
              <a:ext uri="{FF2B5EF4-FFF2-40B4-BE49-F238E27FC236}">
                <a16:creationId xmlns:a16="http://schemas.microsoft.com/office/drawing/2014/main" id="{553978EC-7163-8D05-6CA2-F54013EA508E}"/>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1</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st</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14" name="Text Box 7">
            <a:extLst>
              <a:ext uri="{FF2B5EF4-FFF2-40B4-BE49-F238E27FC236}">
                <a16:creationId xmlns:a16="http://schemas.microsoft.com/office/drawing/2014/main" id="{22226672-673B-B57C-DFD5-6A95CFAE6C0E}"/>
              </a:ext>
            </a:extLst>
          </p:cNvPr>
          <p:cNvSpPr txBox="1">
            <a:spLocks noChangeArrowheads="1"/>
          </p:cNvSpPr>
          <p:nvPr/>
        </p:nvSpPr>
        <p:spPr bwMode="auto">
          <a:xfrm rot="-2700000">
            <a:off x="10196546" y="2622662"/>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2</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nd</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15" name="Text Box 7">
            <a:extLst>
              <a:ext uri="{FF2B5EF4-FFF2-40B4-BE49-F238E27FC236}">
                <a16:creationId xmlns:a16="http://schemas.microsoft.com/office/drawing/2014/main" id="{AB0AC2EE-2712-06BE-9C60-C6F1EA527984}"/>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1000</a:t>
            </a:r>
          </a:p>
        </p:txBody>
      </p:sp>
      <p:sp>
        <p:nvSpPr>
          <p:cNvPr id="116" name="Text Box 7">
            <a:extLst>
              <a:ext uri="{FF2B5EF4-FFF2-40B4-BE49-F238E27FC236}">
                <a16:creationId xmlns:a16="http://schemas.microsoft.com/office/drawing/2014/main" id="{F92B516F-468E-EFF0-D9C5-32027ECBFA52}"/>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117" name="Text Box 52">
            <a:extLst>
              <a:ext uri="{FF2B5EF4-FFF2-40B4-BE49-F238E27FC236}">
                <a16:creationId xmlns:a16="http://schemas.microsoft.com/office/drawing/2014/main" id="{5EBDF1CF-98E9-32C7-E7E8-3DC04FAB0741}"/>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prstClr val="black"/>
                </a:solidFill>
                <a:cs typeface="Arial" charset="0"/>
              </a:rPr>
              <a:t>Max Anders, Dallas Theological Seminary</a:t>
            </a:r>
          </a:p>
        </p:txBody>
      </p:sp>
      <p:grpSp>
        <p:nvGrpSpPr>
          <p:cNvPr id="118" name="Group 117">
            <a:extLst>
              <a:ext uri="{FF2B5EF4-FFF2-40B4-BE49-F238E27FC236}">
                <a16:creationId xmlns:a16="http://schemas.microsoft.com/office/drawing/2014/main" id="{2EFA8CC7-54E4-8A77-1BE2-6B15620D46B7}"/>
              </a:ext>
            </a:extLst>
          </p:cNvPr>
          <p:cNvGrpSpPr/>
          <p:nvPr/>
        </p:nvGrpSpPr>
        <p:grpSpPr>
          <a:xfrm>
            <a:off x="9497092" y="3904587"/>
            <a:ext cx="823482" cy="413953"/>
            <a:chOff x="10128448" y="1232283"/>
            <a:chExt cx="609404" cy="413953"/>
          </a:xfrm>
        </p:grpSpPr>
        <p:sp>
          <p:nvSpPr>
            <p:cNvPr id="119" name="Rectangle 118">
              <a:extLst>
                <a:ext uri="{FF2B5EF4-FFF2-40B4-BE49-F238E27FC236}">
                  <a16:creationId xmlns:a16="http://schemas.microsoft.com/office/drawing/2014/main" id="{E7FE3455-664B-1C33-7611-62537EC3D9A2}"/>
                </a:ext>
              </a:extLst>
            </p:cNvPr>
            <p:cNvSpPr/>
            <p:nvPr/>
          </p:nvSpPr>
          <p:spPr bwMode="auto">
            <a:xfrm>
              <a:off x="10128448" y="1293772"/>
              <a:ext cx="609404" cy="311794"/>
            </a:xfrm>
            <a:prstGeom prst="rect">
              <a:avLst/>
            </a:prstGeom>
            <a:solidFill>
              <a:sysClr val="window" lastClr="FFFFFF"/>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charset="0"/>
              </a:endParaRPr>
            </a:p>
          </p:txBody>
        </p:sp>
        <p:sp>
          <p:nvSpPr>
            <p:cNvPr id="120" name="Rectangle 119">
              <a:extLst>
                <a:ext uri="{FF2B5EF4-FFF2-40B4-BE49-F238E27FC236}">
                  <a16:creationId xmlns:a16="http://schemas.microsoft.com/office/drawing/2014/main" id="{0F5B6EDD-6D94-DCC8-296F-47D69595820F}"/>
                </a:ext>
              </a:extLst>
            </p:cNvPr>
            <p:cNvSpPr/>
            <p:nvPr/>
          </p:nvSpPr>
          <p:spPr bwMode="auto">
            <a:xfrm>
              <a:off x="10188965" y="1232283"/>
              <a:ext cx="479543" cy="413953"/>
            </a:xfrm>
            <a:prstGeom prst="rect">
              <a:avLst/>
            </a:prstGeom>
            <a:solidFill>
              <a:sysClr val="window" lastClr="FFFFFF"/>
            </a:solidFill>
            <a:ln w="12700" cap="sq" cmpd="sng" algn="ctr">
              <a:solidFill>
                <a:sysClr val="window" lastClr="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charset="0"/>
                </a:rPr>
                <a:t>1990+</a:t>
              </a:r>
            </a:p>
          </p:txBody>
        </p:sp>
      </p:grpSp>
      <p:sp>
        <p:nvSpPr>
          <p:cNvPr id="121" name="TextBox 120">
            <a:extLst>
              <a:ext uri="{FF2B5EF4-FFF2-40B4-BE49-F238E27FC236}">
                <a16:creationId xmlns:a16="http://schemas.microsoft.com/office/drawing/2014/main" id="{A6CABDBE-4D3D-9FEC-6F46-69653EC5E0DE}"/>
              </a:ext>
            </a:extLst>
          </p:cNvPr>
          <p:cNvSpPr txBox="1"/>
          <p:nvPr/>
        </p:nvSpPr>
        <p:spPr>
          <a:xfrm>
            <a:off x="301794" y="-24797"/>
            <a:ext cx="11890205" cy="1516505"/>
          </a:xfrm>
          <a:prstGeom prst="rect">
            <a:avLst/>
          </a:prstGeom>
          <a:noFill/>
        </p:spPr>
        <p:txBody>
          <a:bodyPr wrap="square">
            <a:spAutoFit/>
          </a:bodyPr>
          <a:lstStyle/>
          <a:p>
            <a:pPr>
              <a:lnSpc>
                <a:spcPct val="107000"/>
              </a:lnSpc>
              <a:tabLst>
                <a:tab pos="274320" algn="l"/>
                <a:tab pos="548640" algn="l"/>
                <a:tab pos="822960" algn="l"/>
                <a:tab pos="1097280" algn="l"/>
              </a:tabLst>
            </a:pPr>
            <a:r>
              <a:rPr lang="en-US" sz="4400" b="1" dirty="0">
                <a:solidFill>
                  <a:prstClr val="black"/>
                </a:solidFill>
                <a:latin typeface="Aptos Display" panose="02110004020202020204"/>
                <a:ea typeface="Calibri" panose="020F0502020204030204" pitchFamily="34" charset="0"/>
                <a:cs typeface="Arial" panose="020B0604020202020204" pitchFamily="34" charset="0"/>
              </a:rPr>
              <a:t>Ancient Israel’s greatest enemy has always been itself.</a:t>
            </a:r>
          </a:p>
        </p:txBody>
      </p:sp>
    </p:spTree>
    <p:extLst>
      <p:ext uri="{BB962C8B-B14F-4D97-AF65-F5344CB8AC3E}">
        <p14:creationId xmlns:p14="http://schemas.microsoft.com/office/powerpoint/2010/main" val="23392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3083-129F-F681-4948-FBEBB0D33F06}"/>
              </a:ext>
            </a:extLst>
          </p:cNvPr>
          <p:cNvSpPr txBox="1"/>
          <p:nvPr/>
        </p:nvSpPr>
        <p:spPr>
          <a:xfrm>
            <a:off x="298450" y="4290775"/>
            <a:ext cx="11595100" cy="2308324"/>
          </a:xfrm>
          <a:prstGeom prst="rect">
            <a:avLst/>
          </a:prstGeom>
          <a:noFill/>
        </p:spPr>
        <p:txBody>
          <a:bodyPr wrap="square">
            <a:spAutoFit/>
          </a:bodyPr>
          <a:lstStyle/>
          <a:p>
            <a:r>
              <a:rPr lang="en-US" sz="3600" b="1" dirty="0">
                <a:solidFill>
                  <a:srgbClr val="000000"/>
                </a:solidFill>
                <a:latin typeface="Aptos Narrow" panose="020B0004020202020204" pitchFamily="34" charset="0"/>
              </a:rPr>
              <a:t>Prophet</a:t>
            </a:r>
          </a:p>
          <a:p>
            <a:r>
              <a:rPr lang="en-US" sz="3600" dirty="0">
                <a:latin typeface="Aptos Narrow" panose="020B0004020202020204" pitchFamily="34" charset="0"/>
              </a:rPr>
              <a:t>A person who spoke divinely inspired messages. In biblical times, a prophet was a recognized formal role, but sometimes acted outside formal structures.  </a:t>
            </a:r>
            <a:endParaRPr lang="en-US" sz="3600" b="0" i="0" dirty="0">
              <a:effectLst/>
              <a:latin typeface="Aptos Narrow" panose="020B0004020202020204" pitchFamily="34" charset="0"/>
            </a:endParaRPr>
          </a:p>
        </p:txBody>
      </p:sp>
      <p:pic>
        <p:nvPicPr>
          <p:cNvPr id="6" name="Graphic 5" descr="Megaphone with solid fill">
            <a:extLst>
              <a:ext uri="{FF2B5EF4-FFF2-40B4-BE49-F238E27FC236}">
                <a16:creationId xmlns:a16="http://schemas.microsoft.com/office/drawing/2014/main" id="{FD25FB6B-4A3A-D0B3-686D-AC3CB9CC5F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2296875"/>
            <a:ext cx="1993900" cy="1993900"/>
          </a:xfrm>
          <a:prstGeom prst="rect">
            <a:avLst/>
          </a:prstGeom>
        </p:spPr>
      </p:pic>
      <p:sp>
        <p:nvSpPr>
          <p:cNvPr id="10" name="TextBox 9">
            <a:extLst>
              <a:ext uri="{FF2B5EF4-FFF2-40B4-BE49-F238E27FC236}">
                <a16:creationId xmlns:a16="http://schemas.microsoft.com/office/drawing/2014/main" id="{4CB48D33-55F4-374B-2AE8-5A3D752E69B7}"/>
              </a:ext>
            </a:extLst>
          </p:cNvPr>
          <p:cNvSpPr txBox="1"/>
          <p:nvPr/>
        </p:nvSpPr>
        <p:spPr>
          <a:xfrm>
            <a:off x="231775" y="142558"/>
            <a:ext cx="11728450" cy="2123658"/>
          </a:xfrm>
          <a:prstGeom prst="rect">
            <a:avLst/>
          </a:prstGeom>
          <a:noFill/>
        </p:spPr>
        <p:txBody>
          <a:bodyPr wrap="square">
            <a:spAutoFit/>
          </a:bodyPr>
          <a:lstStyle/>
          <a:p>
            <a:pPr algn="ctr"/>
            <a:r>
              <a:rPr lang="en-US" sz="4400" b="1" dirty="0">
                <a:latin typeface="Aptos" panose="020B0004020202020204" pitchFamily="34" charset="0"/>
              </a:rPr>
              <a:t>Throughout Israel’s history, God used a series of prophets to repeatedly warn his people to repent and turn to him</a:t>
            </a:r>
          </a:p>
        </p:txBody>
      </p:sp>
      <p:pic>
        <p:nvPicPr>
          <p:cNvPr id="11" name="Picture 10">
            <a:extLst>
              <a:ext uri="{FF2B5EF4-FFF2-40B4-BE49-F238E27FC236}">
                <a16:creationId xmlns:a16="http://schemas.microsoft.com/office/drawing/2014/main" id="{C837D656-F69C-E850-17D2-00A976D798C7}"/>
              </a:ext>
            </a:extLst>
          </p:cNvPr>
          <p:cNvPicPr>
            <a:picLocks noChangeAspect="1"/>
          </p:cNvPicPr>
          <p:nvPr/>
        </p:nvPicPr>
        <p:blipFill>
          <a:blip r:embed="rId4"/>
          <a:stretch>
            <a:fillRect/>
          </a:stretch>
        </p:blipFill>
        <p:spPr>
          <a:xfrm>
            <a:off x="1898649" y="2794974"/>
            <a:ext cx="8312151" cy="1268051"/>
          </a:xfrm>
          <a:prstGeom prst="rect">
            <a:avLst/>
          </a:prstGeom>
        </p:spPr>
      </p:pic>
      <p:pic>
        <p:nvPicPr>
          <p:cNvPr id="13" name="Graphic 12" descr="Megaphone with solid fill">
            <a:extLst>
              <a:ext uri="{FF2B5EF4-FFF2-40B4-BE49-F238E27FC236}">
                <a16:creationId xmlns:a16="http://schemas.microsoft.com/office/drawing/2014/main" id="{F3454FC7-9310-FD3B-902F-0DECCE9FAC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1" y="2296875"/>
            <a:ext cx="1993900" cy="1993900"/>
          </a:xfrm>
          <a:prstGeom prst="rect">
            <a:avLst/>
          </a:prstGeom>
        </p:spPr>
      </p:pic>
    </p:spTree>
    <p:extLst>
      <p:ext uri="{BB962C8B-B14F-4D97-AF65-F5344CB8AC3E}">
        <p14:creationId xmlns:p14="http://schemas.microsoft.com/office/powerpoint/2010/main" val="30406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15BD6D9-2981-1D2D-78FE-CFAD274F906C}"/>
              </a:ext>
            </a:extLst>
          </p:cNvPr>
          <p:cNvSpPr/>
          <p:nvPr/>
        </p:nvSpPr>
        <p:spPr>
          <a:xfrm>
            <a:off x="7244170" y="1447567"/>
            <a:ext cx="422984" cy="972046"/>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4DA3FFD4-5CC2-5241-97BB-0AA2ABF95370}"/>
              </a:ext>
            </a:extLst>
          </p:cNvPr>
          <p:cNvSpPr/>
          <p:nvPr/>
        </p:nvSpPr>
        <p:spPr>
          <a:xfrm>
            <a:off x="6628882" y="2862647"/>
            <a:ext cx="450038" cy="2050230"/>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72" name="Picture 71">
            <a:extLst>
              <a:ext uri="{FF2B5EF4-FFF2-40B4-BE49-F238E27FC236}">
                <a16:creationId xmlns:a16="http://schemas.microsoft.com/office/drawing/2014/main" id="{919A1B50-9753-CD2F-E5E8-4967F6E319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73" name="Text Box 7">
            <a:extLst>
              <a:ext uri="{FF2B5EF4-FFF2-40B4-BE49-F238E27FC236}">
                <a16:creationId xmlns:a16="http://schemas.microsoft.com/office/drawing/2014/main" id="{C03ED7FD-B209-3E97-0451-5FCBF5458E15}"/>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Beginnings</a:t>
            </a:r>
          </a:p>
        </p:txBody>
      </p:sp>
      <p:sp>
        <p:nvSpPr>
          <p:cNvPr id="74" name="Text Box 8">
            <a:extLst>
              <a:ext uri="{FF2B5EF4-FFF2-40B4-BE49-F238E27FC236}">
                <a16:creationId xmlns:a16="http://schemas.microsoft.com/office/drawing/2014/main" id="{FDF618AD-BC0A-DADE-FD1A-A467E97FF1BB}"/>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Patriarchs</a:t>
            </a:r>
          </a:p>
        </p:txBody>
      </p:sp>
      <p:sp>
        <p:nvSpPr>
          <p:cNvPr id="75" name="Text Box 9">
            <a:extLst>
              <a:ext uri="{FF2B5EF4-FFF2-40B4-BE49-F238E27FC236}">
                <a16:creationId xmlns:a16="http://schemas.microsoft.com/office/drawing/2014/main" id="{4658A37B-EA23-CE1F-12E4-48CC7F46C7DE}"/>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Exodus</a:t>
            </a:r>
          </a:p>
        </p:txBody>
      </p:sp>
      <p:sp>
        <p:nvSpPr>
          <p:cNvPr id="76" name="Text Box 11">
            <a:extLst>
              <a:ext uri="{FF2B5EF4-FFF2-40B4-BE49-F238E27FC236}">
                <a16:creationId xmlns:a16="http://schemas.microsoft.com/office/drawing/2014/main" id="{7F21CC69-8025-19BF-2A77-409E4AC44704}"/>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Judges</a:t>
            </a:r>
          </a:p>
        </p:txBody>
      </p:sp>
      <p:sp>
        <p:nvSpPr>
          <p:cNvPr id="77" name="Text Box 12">
            <a:extLst>
              <a:ext uri="{FF2B5EF4-FFF2-40B4-BE49-F238E27FC236}">
                <a16:creationId xmlns:a16="http://schemas.microsoft.com/office/drawing/2014/main" id="{20A6B581-2CE1-F395-B6AA-74D913A88267}"/>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Conquests</a:t>
            </a:r>
          </a:p>
        </p:txBody>
      </p:sp>
      <p:sp>
        <p:nvSpPr>
          <p:cNvPr id="78" name="Text Box 13">
            <a:extLst>
              <a:ext uri="{FF2B5EF4-FFF2-40B4-BE49-F238E27FC236}">
                <a16:creationId xmlns:a16="http://schemas.microsoft.com/office/drawing/2014/main" id="{8A5A3F3F-D43C-16FF-EFAC-4B85F02B2D4C}"/>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United Kingdom</a:t>
            </a:r>
          </a:p>
        </p:txBody>
      </p:sp>
      <p:sp>
        <p:nvSpPr>
          <p:cNvPr id="79" name="Text Box 14">
            <a:extLst>
              <a:ext uri="{FF2B5EF4-FFF2-40B4-BE49-F238E27FC236}">
                <a16:creationId xmlns:a16="http://schemas.microsoft.com/office/drawing/2014/main" id="{7A6505DE-CA98-83CD-F4AC-9EEEDE645819}"/>
              </a:ext>
            </a:extLst>
          </p:cNvPr>
          <p:cNvSpPr txBox="1">
            <a:spLocks noChangeArrowheads="1"/>
          </p:cNvSpPr>
          <p:nvPr/>
        </p:nvSpPr>
        <p:spPr bwMode="auto">
          <a:xfrm rot="19029483">
            <a:off x="4725748" y="5459484"/>
            <a:ext cx="2714625" cy="461962"/>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Divided Kingdom</a:t>
            </a:r>
          </a:p>
        </p:txBody>
      </p:sp>
      <p:sp>
        <p:nvSpPr>
          <p:cNvPr id="80" name="Text Box 15">
            <a:extLst>
              <a:ext uri="{FF2B5EF4-FFF2-40B4-BE49-F238E27FC236}">
                <a16:creationId xmlns:a16="http://schemas.microsoft.com/office/drawing/2014/main" id="{A466B136-E1D8-9A63-18CD-B1AB577DB686}"/>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Captivity</a:t>
            </a:r>
          </a:p>
        </p:txBody>
      </p:sp>
      <p:sp>
        <p:nvSpPr>
          <p:cNvPr id="81" name="Text Box 16">
            <a:extLst>
              <a:ext uri="{FF2B5EF4-FFF2-40B4-BE49-F238E27FC236}">
                <a16:creationId xmlns:a16="http://schemas.microsoft.com/office/drawing/2014/main" id="{3629B642-4E39-5A03-F7A7-94EE427FDCB3}"/>
              </a:ext>
            </a:extLst>
          </p:cNvPr>
          <p:cNvSpPr txBox="1">
            <a:spLocks noChangeArrowheads="1"/>
          </p:cNvSpPr>
          <p:nvPr/>
        </p:nvSpPr>
        <p:spPr bwMode="auto">
          <a:xfrm rot="18900000">
            <a:off x="7039911" y="5175254"/>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Restoration</a:t>
            </a:r>
          </a:p>
        </p:txBody>
      </p:sp>
      <p:sp>
        <p:nvSpPr>
          <p:cNvPr id="82" name="Text Box 17">
            <a:extLst>
              <a:ext uri="{FF2B5EF4-FFF2-40B4-BE49-F238E27FC236}">
                <a16:creationId xmlns:a16="http://schemas.microsoft.com/office/drawing/2014/main" id="{4B839B0D-9DC8-9F7B-0C00-C7E6FDA74CC3}"/>
              </a:ext>
            </a:extLst>
          </p:cNvPr>
          <p:cNvSpPr txBox="1">
            <a:spLocks noChangeArrowheads="1"/>
          </p:cNvSpPr>
          <p:nvPr/>
        </p:nvSpPr>
        <p:spPr bwMode="auto">
          <a:xfrm rot="18900000">
            <a:off x="7767308" y="5044716"/>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Silent Years</a:t>
            </a:r>
          </a:p>
        </p:txBody>
      </p:sp>
      <p:sp>
        <p:nvSpPr>
          <p:cNvPr id="83" name="Text Box 18">
            <a:extLst>
              <a:ext uri="{FF2B5EF4-FFF2-40B4-BE49-F238E27FC236}">
                <a16:creationId xmlns:a16="http://schemas.microsoft.com/office/drawing/2014/main" id="{84E518E5-7BBB-7051-3D22-E8F319CCF695}"/>
              </a:ext>
            </a:extLst>
          </p:cNvPr>
          <p:cNvSpPr txBox="1">
            <a:spLocks noChangeArrowheads="1"/>
          </p:cNvSpPr>
          <p:nvPr/>
        </p:nvSpPr>
        <p:spPr bwMode="auto">
          <a:xfrm rot="18900000">
            <a:off x="9138167" y="4875444"/>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Church</a:t>
            </a:r>
          </a:p>
        </p:txBody>
      </p:sp>
      <p:sp>
        <p:nvSpPr>
          <p:cNvPr id="84" name="Text Box 19">
            <a:extLst>
              <a:ext uri="{FF2B5EF4-FFF2-40B4-BE49-F238E27FC236}">
                <a16:creationId xmlns:a16="http://schemas.microsoft.com/office/drawing/2014/main" id="{81434DB0-45C6-9725-39C3-A121F14D77EB}"/>
              </a:ext>
            </a:extLst>
          </p:cNvPr>
          <p:cNvSpPr txBox="1">
            <a:spLocks noChangeArrowheads="1"/>
          </p:cNvSpPr>
          <p:nvPr/>
        </p:nvSpPr>
        <p:spPr bwMode="auto">
          <a:xfrm rot="18900000">
            <a:off x="9785932" y="4917357"/>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Kingdom</a:t>
            </a:r>
          </a:p>
        </p:txBody>
      </p:sp>
      <p:sp>
        <p:nvSpPr>
          <p:cNvPr id="85" name="Text Box 7">
            <a:extLst>
              <a:ext uri="{FF2B5EF4-FFF2-40B4-BE49-F238E27FC236}">
                <a16:creationId xmlns:a16="http://schemas.microsoft.com/office/drawing/2014/main" id="{16896886-8F24-2A1F-B250-F468771F14E7}"/>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86" name="Text Box 7">
            <a:extLst>
              <a:ext uri="{FF2B5EF4-FFF2-40B4-BE49-F238E27FC236}">
                <a16:creationId xmlns:a16="http://schemas.microsoft.com/office/drawing/2014/main" id="{123DC19E-0ED3-F2A9-ED8A-391FEAD5F451}"/>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Creation</a:t>
            </a:r>
          </a:p>
        </p:txBody>
      </p:sp>
      <p:sp>
        <p:nvSpPr>
          <p:cNvPr id="87" name="Text Box 7">
            <a:extLst>
              <a:ext uri="{FF2B5EF4-FFF2-40B4-BE49-F238E27FC236}">
                <a16:creationId xmlns:a16="http://schemas.microsoft.com/office/drawing/2014/main" id="{4BD2BE35-039E-80A7-D7FD-B17948CA5D3B}"/>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Fall</a:t>
            </a:r>
          </a:p>
        </p:txBody>
      </p:sp>
      <p:sp>
        <p:nvSpPr>
          <p:cNvPr id="88" name="Text Box 7">
            <a:extLst>
              <a:ext uri="{FF2B5EF4-FFF2-40B4-BE49-F238E27FC236}">
                <a16:creationId xmlns:a16="http://schemas.microsoft.com/office/drawing/2014/main" id="{D4DCD6DD-A61B-1E4C-931C-B4DB2B85FEB7}"/>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Flood</a:t>
            </a:r>
          </a:p>
        </p:txBody>
      </p:sp>
      <p:sp>
        <p:nvSpPr>
          <p:cNvPr id="89" name="Text Box 7">
            <a:extLst>
              <a:ext uri="{FF2B5EF4-FFF2-40B4-BE49-F238E27FC236}">
                <a16:creationId xmlns:a16="http://schemas.microsoft.com/office/drawing/2014/main" id="{E6C39B66-1E5C-B3D4-2B4B-DCC1D1703F81}"/>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Babel</a:t>
            </a:r>
          </a:p>
        </p:txBody>
      </p:sp>
      <p:sp>
        <p:nvSpPr>
          <p:cNvPr id="90" name="Text Box 7">
            <a:extLst>
              <a:ext uri="{FF2B5EF4-FFF2-40B4-BE49-F238E27FC236}">
                <a16:creationId xmlns:a16="http://schemas.microsoft.com/office/drawing/2014/main" id="{BFFAA308-2847-3670-4D87-0C72D026BAC9}"/>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Abraham</a:t>
            </a:r>
          </a:p>
        </p:txBody>
      </p:sp>
      <p:sp>
        <p:nvSpPr>
          <p:cNvPr id="91" name="Text Box 7">
            <a:extLst>
              <a:ext uri="{FF2B5EF4-FFF2-40B4-BE49-F238E27FC236}">
                <a16:creationId xmlns:a16="http://schemas.microsoft.com/office/drawing/2014/main" id="{CD067533-F5A2-B4C6-84C3-835CF22E4F4E}"/>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Isaac</a:t>
            </a:r>
          </a:p>
        </p:txBody>
      </p:sp>
      <p:sp>
        <p:nvSpPr>
          <p:cNvPr id="92" name="Text Box 7">
            <a:extLst>
              <a:ext uri="{FF2B5EF4-FFF2-40B4-BE49-F238E27FC236}">
                <a16:creationId xmlns:a16="http://schemas.microsoft.com/office/drawing/2014/main" id="{75348AC4-9E92-774D-6195-C405452D601D}"/>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Jacob</a:t>
            </a:r>
          </a:p>
        </p:txBody>
      </p:sp>
      <p:sp>
        <p:nvSpPr>
          <p:cNvPr id="93" name="Text Box 7">
            <a:extLst>
              <a:ext uri="{FF2B5EF4-FFF2-40B4-BE49-F238E27FC236}">
                <a16:creationId xmlns:a16="http://schemas.microsoft.com/office/drawing/2014/main" id="{83E4CE21-B3E0-13EA-2801-AB97C5987829}"/>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Joseph</a:t>
            </a:r>
          </a:p>
        </p:txBody>
      </p:sp>
      <p:sp>
        <p:nvSpPr>
          <p:cNvPr id="94" name="Text Box 7">
            <a:extLst>
              <a:ext uri="{FF2B5EF4-FFF2-40B4-BE49-F238E27FC236}">
                <a16:creationId xmlns:a16="http://schemas.microsoft.com/office/drawing/2014/main" id="{D6B7B698-590C-6F28-653D-769B6480724E}"/>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Moses</a:t>
            </a:r>
          </a:p>
        </p:txBody>
      </p:sp>
      <p:sp>
        <p:nvSpPr>
          <p:cNvPr id="95" name="Text Box 7">
            <a:extLst>
              <a:ext uri="{FF2B5EF4-FFF2-40B4-BE49-F238E27FC236}">
                <a16:creationId xmlns:a16="http://schemas.microsoft.com/office/drawing/2014/main" id="{EFFFCA28-4960-699C-8199-647841C4573D}"/>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Joshua</a:t>
            </a:r>
          </a:p>
        </p:txBody>
      </p:sp>
      <p:sp>
        <p:nvSpPr>
          <p:cNvPr id="96" name="Text Box 7">
            <a:extLst>
              <a:ext uri="{FF2B5EF4-FFF2-40B4-BE49-F238E27FC236}">
                <a16:creationId xmlns:a16="http://schemas.microsoft.com/office/drawing/2014/main" id="{415E9BA4-3CE1-BFF0-C269-439A829226E9}"/>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Cycles</a:t>
            </a:r>
          </a:p>
        </p:txBody>
      </p:sp>
      <p:sp>
        <p:nvSpPr>
          <p:cNvPr id="97" name="Text Box 7">
            <a:extLst>
              <a:ext uri="{FF2B5EF4-FFF2-40B4-BE49-F238E27FC236}">
                <a16:creationId xmlns:a16="http://schemas.microsoft.com/office/drawing/2014/main" id="{C7BB42A1-29F2-9D38-7F63-6845F5AFFC6F}"/>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S • D • S</a:t>
            </a:r>
          </a:p>
        </p:txBody>
      </p:sp>
      <p:sp>
        <p:nvSpPr>
          <p:cNvPr id="98" name="Text Box 7">
            <a:extLst>
              <a:ext uri="{FF2B5EF4-FFF2-40B4-BE49-F238E27FC236}">
                <a16:creationId xmlns:a16="http://schemas.microsoft.com/office/drawing/2014/main" id="{AD053902-A68C-BDD1-0EFA-419616FA4211}"/>
              </a:ext>
            </a:extLst>
          </p:cNvPr>
          <p:cNvSpPr txBox="1">
            <a:spLocks noChangeArrowheads="1"/>
          </p:cNvSpPr>
          <p:nvPr/>
        </p:nvSpPr>
        <p:spPr bwMode="auto">
          <a:xfrm rot="-2700000">
            <a:off x="6425291" y="2455222"/>
            <a:ext cx="1467068" cy="369332"/>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(R)  &amp; I (J)</a:t>
            </a:r>
          </a:p>
        </p:txBody>
      </p:sp>
      <p:sp>
        <p:nvSpPr>
          <p:cNvPr id="99" name="Text Box 7">
            <a:extLst>
              <a:ext uri="{FF2B5EF4-FFF2-40B4-BE49-F238E27FC236}">
                <a16:creationId xmlns:a16="http://schemas.microsoft.com/office/drawing/2014/main" id="{0F36F839-EF7E-BAEB-A944-924183840DA7}"/>
              </a:ext>
            </a:extLst>
          </p:cNvPr>
          <p:cNvSpPr txBox="1">
            <a:spLocks noChangeArrowheads="1"/>
          </p:cNvSpPr>
          <p:nvPr/>
        </p:nvSpPr>
        <p:spPr bwMode="auto">
          <a:xfrm rot="-2700000">
            <a:off x="7022255" y="2504587"/>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(B) &amp; I (A)</a:t>
            </a:r>
          </a:p>
        </p:txBody>
      </p:sp>
      <p:sp>
        <p:nvSpPr>
          <p:cNvPr id="100" name="Text Box 7">
            <a:extLst>
              <a:ext uri="{FF2B5EF4-FFF2-40B4-BE49-F238E27FC236}">
                <a16:creationId xmlns:a16="http://schemas.microsoft.com/office/drawing/2014/main" id="{A6B33EB4-D491-C165-5273-AE3C9B237047}"/>
              </a:ext>
            </a:extLst>
          </p:cNvPr>
          <p:cNvSpPr txBox="1">
            <a:spLocks noChangeArrowheads="1"/>
          </p:cNvSpPr>
          <p:nvPr/>
        </p:nvSpPr>
        <p:spPr bwMode="auto">
          <a:xfrm rot="-2700000">
            <a:off x="7967100" y="2429544"/>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Z • E • N</a:t>
            </a:r>
          </a:p>
        </p:txBody>
      </p:sp>
      <p:sp>
        <p:nvSpPr>
          <p:cNvPr id="101" name="Text Box 7">
            <a:extLst>
              <a:ext uri="{FF2B5EF4-FFF2-40B4-BE49-F238E27FC236}">
                <a16:creationId xmlns:a16="http://schemas.microsoft.com/office/drawing/2014/main" id="{4DFAC2D8-3AC6-3E6E-2B2B-1849B833B970}"/>
              </a:ext>
            </a:extLst>
          </p:cNvPr>
          <p:cNvSpPr txBox="1">
            <a:spLocks noChangeArrowheads="1"/>
          </p:cNvSpPr>
          <p:nvPr/>
        </p:nvSpPr>
        <p:spPr bwMode="auto">
          <a:xfrm rot="-2700000">
            <a:off x="8406130" y="2559276"/>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P • G • H • R</a:t>
            </a:r>
          </a:p>
        </p:txBody>
      </p:sp>
      <p:sp>
        <p:nvSpPr>
          <p:cNvPr id="102" name="Text Box 7">
            <a:extLst>
              <a:ext uri="{FF2B5EF4-FFF2-40B4-BE49-F238E27FC236}">
                <a16:creationId xmlns:a16="http://schemas.microsoft.com/office/drawing/2014/main" id="{CDF875FC-9B9A-8584-64F3-1CBAEAD4E1EE}"/>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1</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st</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03" name="Text Box 7">
            <a:extLst>
              <a:ext uri="{FF2B5EF4-FFF2-40B4-BE49-F238E27FC236}">
                <a16:creationId xmlns:a16="http://schemas.microsoft.com/office/drawing/2014/main" id="{A8D12943-A7D8-4AFB-1A64-3E66603C84E0}"/>
              </a:ext>
            </a:extLst>
          </p:cNvPr>
          <p:cNvSpPr txBox="1">
            <a:spLocks noChangeArrowheads="1"/>
          </p:cNvSpPr>
          <p:nvPr/>
        </p:nvSpPr>
        <p:spPr bwMode="auto">
          <a:xfrm rot="-2700000">
            <a:off x="10196546" y="2622662"/>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2</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nd</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04" name="Text Box 7">
            <a:extLst>
              <a:ext uri="{FF2B5EF4-FFF2-40B4-BE49-F238E27FC236}">
                <a16:creationId xmlns:a16="http://schemas.microsoft.com/office/drawing/2014/main" id="{5F16194A-CFFF-974F-A2D5-211B2C772F22}"/>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1000</a:t>
            </a:r>
          </a:p>
        </p:txBody>
      </p:sp>
      <p:sp>
        <p:nvSpPr>
          <p:cNvPr id="105" name="Text Box 7">
            <a:extLst>
              <a:ext uri="{FF2B5EF4-FFF2-40B4-BE49-F238E27FC236}">
                <a16:creationId xmlns:a16="http://schemas.microsoft.com/office/drawing/2014/main" id="{9BE2EDFC-A41D-6ED1-AA50-D13824F7A307}"/>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106" name="Text Box 52">
            <a:extLst>
              <a:ext uri="{FF2B5EF4-FFF2-40B4-BE49-F238E27FC236}">
                <a16:creationId xmlns:a16="http://schemas.microsoft.com/office/drawing/2014/main" id="{B99C5F32-8653-2712-57A0-F8504DB23508}"/>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prstClr val="black"/>
                </a:solidFill>
                <a:cs typeface="Arial" charset="0"/>
              </a:rPr>
              <a:t>Max Anders, Dallas Theological Seminary</a:t>
            </a:r>
          </a:p>
        </p:txBody>
      </p:sp>
      <p:grpSp>
        <p:nvGrpSpPr>
          <p:cNvPr id="107" name="Group 106">
            <a:extLst>
              <a:ext uri="{FF2B5EF4-FFF2-40B4-BE49-F238E27FC236}">
                <a16:creationId xmlns:a16="http://schemas.microsoft.com/office/drawing/2014/main" id="{3B9CF5FA-7C66-5F57-C04B-BE64FCDBA512}"/>
              </a:ext>
            </a:extLst>
          </p:cNvPr>
          <p:cNvGrpSpPr/>
          <p:nvPr/>
        </p:nvGrpSpPr>
        <p:grpSpPr>
          <a:xfrm>
            <a:off x="9497092" y="3904587"/>
            <a:ext cx="823482" cy="413953"/>
            <a:chOff x="10128448" y="1232283"/>
            <a:chExt cx="609404" cy="413953"/>
          </a:xfrm>
        </p:grpSpPr>
        <p:sp>
          <p:nvSpPr>
            <p:cNvPr id="108" name="Rectangle 107">
              <a:extLst>
                <a:ext uri="{FF2B5EF4-FFF2-40B4-BE49-F238E27FC236}">
                  <a16:creationId xmlns:a16="http://schemas.microsoft.com/office/drawing/2014/main" id="{AD93986F-2133-9880-E470-B175D23668B8}"/>
                </a:ext>
              </a:extLst>
            </p:cNvPr>
            <p:cNvSpPr/>
            <p:nvPr/>
          </p:nvSpPr>
          <p:spPr bwMode="auto">
            <a:xfrm>
              <a:off x="10128448" y="1293772"/>
              <a:ext cx="609404" cy="311794"/>
            </a:xfrm>
            <a:prstGeom prst="rect">
              <a:avLst/>
            </a:prstGeom>
            <a:solidFill>
              <a:sysClr val="window" lastClr="FFFFFF"/>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charset="0"/>
              </a:endParaRPr>
            </a:p>
          </p:txBody>
        </p:sp>
        <p:sp>
          <p:nvSpPr>
            <p:cNvPr id="109" name="Rectangle 108">
              <a:extLst>
                <a:ext uri="{FF2B5EF4-FFF2-40B4-BE49-F238E27FC236}">
                  <a16:creationId xmlns:a16="http://schemas.microsoft.com/office/drawing/2014/main" id="{0CD3F6E9-5DD2-4E45-D800-9D2A610F7511}"/>
                </a:ext>
              </a:extLst>
            </p:cNvPr>
            <p:cNvSpPr/>
            <p:nvPr/>
          </p:nvSpPr>
          <p:spPr bwMode="auto">
            <a:xfrm>
              <a:off x="10188965" y="1232283"/>
              <a:ext cx="479543" cy="413953"/>
            </a:xfrm>
            <a:prstGeom prst="rect">
              <a:avLst/>
            </a:prstGeom>
            <a:solidFill>
              <a:sysClr val="window" lastClr="FFFFFF"/>
            </a:solidFill>
            <a:ln w="12700" cap="sq" cmpd="sng" algn="ctr">
              <a:solidFill>
                <a:sysClr val="window" lastClr="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charset="0"/>
                </a:rPr>
                <a:t>1990+</a:t>
              </a:r>
            </a:p>
          </p:txBody>
        </p:sp>
      </p:grpSp>
      <p:pic>
        <p:nvPicPr>
          <p:cNvPr id="110" name="Picture 109">
            <a:extLst>
              <a:ext uri="{FF2B5EF4-FFF2-40B4-BE49-F238E27FC236}">
                <a16:creationId xmlns:a16="http://schemas.microsoft.com/office/drawing/2014/main" id="{0AC7F4C1-42BE-E420-433A-ED66C7DD2442}"/>
              </a:ext>
            </a:extLst>
          </p:cNvPr>
          <p:cNvPicPr>
            <a:picLocks noChangeAspect="1"/>
          </p:cNvPicPr>
          <p:nvPr/>
        </p:nvPicPr>
        <p:blipFill>
          <a:blip r:embed="rId3"/>
          <a:stretch>
            <a:fillRect/>
          </a:stretch>
        </p:blipFill>
        <p:spPr>
          <a:xfrm>
            <a:off x="1019175" y="1588104"/>
            <a:ext cx="10153650" cy="28575"/>
          </a:xfrm>
          <a:prstGeom prst="rect">
            <a:avLst/>
          </a:prstGeom>
        </p:spPr>
      </p:pic>
      <p:pic>
        <p:nvPicPr>
          <p:cNvPr id="111" name="Picture 110">
            <a:extLst>
              <a:ext uri="{FF2B5EF4-FFF2-40B4-BE49-F238E27FC236}">
                <a16:creationId xmlns:a16="http://schemas.microsoft.com/office/drawing/2014/main" id="{136450C4-8AAF-3F4A-9BC6-8C9E1B12E625}"/>
              </a:ext>
            </a:extLst>
          </p:cNvPr>
          <p:cNvPicPr>
            <a:picLocks noChangeAspect="1"/>
          </p:cNvPicPr>
          <p:nvPr/>
        </p:nvPicPr>
        <p:blipFill>
          <a:blip r:embed="rId3"/>
          <a:stretch>
            <a:fillRect/>
          </a:stretch>
        </p:blipFill>
        <p:spPr>
          <a:xfrm rot="16200000">
            <a:off x="1983843" y="1595806"/>
            <a:ext cx="260003" cy="28575"/>
          </a:xfrm>
          <a:prstGeom prst="rect">
            <a:avLst/>
          </a:prstGeom>
        </p:spPr>
      </p:pic>
      <p:pic>
        <p:nvPicPr>
          <p:cNvPr id="112" name="Picture 111">
            <a:extLst>
              <a:ext uri="{FF2B5EF4-FFF2-40B4-BE49-F238E27FC236}">
                <a16:creationId xmlns:a16="http://schemas.microsoft.com/office/drawing/2014/main" id="{3ADFE252-AB76-97BE-2A42-5DA096C4A992}"/>
              </a:ext>
            </a:extLst>
          </p:cNvPr>
          <p:cNvPicPr>
            <a:picLocks noChangeAspect="1"/>
          </p:cNvPicPr>
          <p:nvPr/>
        </p:nvPicPr>
        <p:blipFill>
          <a:blip r:embed="rId3"/>
          <a:stretch>
            <a:fillRect/>
          </a:stretch>
        </p:blipFill>
        <p:spPr>
          <a:xfrm rot="16200000">
            <a:off x="8435987" y="1595806"/>
            <a:ext cx="260003" cy="28575"/>
          </a:xfrm>
          <a:prstGeom prst="rect">
            <a:avLst/>
          </a:prstGeom>
        </p:spPr>
      </p:pic>
      <p:pic>
        <p:nvPicPr>
          <p:cNvPr id="113" name="Picture 112">
            <a:extLst>
              <a:ext uri="{FF2B5EF4-FFF2-40B4-BE49-F238E27FC236}">
                <a16:creationId xmlns:a16="http://schemas.microsoft.com/office/drawing/2014/main" id="{512ED4F5-AA0C-6B51-0285-6D9F8D0C9640}"/>
              </a:ext>
            </a:extLst>
          </p:cNvPr>
          <p:cNvPicPr>
            <a:picLocks noChangeAspect="1"/>
          </p:cNvPicPr>
          <p:nvPr/>
        </p:nvPicPr>
        <p:blipFill>
          <a:blip r:embed="rId3"/>
          <a:stretch>
            <a:fillRect/>
          </a:stretch>
        </p:blipFill>
        <p:spPr>
          <a:xfrm rot="16200000">
            <a:off x="9184642" y="1602496"/>
            <a:ext cx="260003" cy="28575"/>
          </a:xfrm>
          <a:prstGeom prst="rect">
            <a:avLst/>
          </a:prstGeom>
        </p:spPr>
      </p:pic>
      <p:pic>
        <p:nvPicPr>
          <p:cNvPr id="114" name="Picture 113">
            <a:extLst>
              <a:ext uri="{FF2B5EF4-FFF2-40B4-BE49-F238E27FC236}">
                <a16:creationId xmlns:a16="http://schemas.microsoft.com/office/drawing/2014/main" id="{CC55E871-D22A-9CE9-E9A9-505CC82D8BC4}"/>
              </a:ext>
            </a:extLst>
          </p:cNvPr>
          <p:cNvPicPr>
            <a:picLocks noChangeAspect="1"/>
          </p:cNvPicPr>
          <p:nvPr/>
        </p:nvPicPr>
        <p:blipFill>
          <a:blip r:embed="rId3"/>
          <a:stretch>
            <a:fillRect/>
          </a:stretch>
        </p:blipFill>
        <p:spPr>
          <a:xfrm rot="16200000">
            <a:off x="9292654" y="1602496"/>
            <a:ext cx="260003" cy="28575"/>
          </a:xfrm>
          <a:prstGeom prst="rect">
            <a:avLst/>
          </a:prstGeom>
        </p:spPr>
      </p:pic>
      <p:pic>
        <p:nvPicPr>
          <p:cNvPr id="115" name="Picture 114">
            <a:extLst>
              <a:ext uri="{FF2B5EF4-FFF2-40B4-BE49-F238E27FC236}">
                <a16:creationId xmlns:a16="http://schemas.microsoft.com/office/drawing/2014/main" id="{6AEAF05A-70C1-4A0D-C713-4EFCE9E9AD6B}"/>
              </a:ext>
            </a:extLst>
          </p:cNvPr>
          <p:cNvPicPr>
            <a:picLocks noChangeAspect="1"/>
          </p:cNvPicPr>
          <p:nvPr/>
        </p:nvPicPr>
        <p:blipFill>
          <a:blip r:embed="rId3"/>
          <a:stretch>
            <a:fillRect/>
          </a:stretch>
        </p:blipFill>
        <p:spPr>
          <a:xfrm rot="16200000">
            <a:off x="10329440" y="1595164"/>
            <a:ext cx="274666" cy="28575"/>
          </a:xfrm>
          <a:prstGeom prst="rect">
            <a:avLst/>
          </a:prstGeom>
        </p:spPr>
      </p:pic>
      <p:pic>
        <p:nvPicPr>
          <p:cNvPr id="116" name="Picture 115">
            <a:extLst>
              <a:ext uri="{FF2B5EF4-FFF2-40B4-BE49-F238E27FC236}">
                <a16:creationId xmlns:a16="http://schemas.microsoft.com/office/drawing/2014/main" id="{2239AFEF-D453-0871-4BF2-9CE3746225FF}"/>
              </a:ext>
            </a:extLst>
          </p:cNvPr>
          <p:cNvPicPr>
            <a:picLocks noChangeAspect="1"/>
          </p:cNvPicPr>
          <p:nvPr/>
        </p:nvPicPr>
        <p:blipFill>
          <a:blip r:embed="rId3"/>
          <a:stretch>
            <a:fillRect/>
          </a:stretch>
        </p:blipFill>
        <p:spPr>
          <a:xfrm rot="16200000">
            <a:off x="10581468" y="1595164"/>
            <a:ext cx="274666" cy="28575"/>
          </a:xfrm>
          <a:prstGeom prst="rect">
            <a:avLst/>
          </a:prstGeom>
        </p:spPr>
      </p:pic>
      <p:sp>
        <p:nvSpPr>
          <p:cNvPr id="117" name="TextBox 116">
            <a:extLst>
              <a:ext uri="{FF2B5EF4-FFF2-40B4-BE49-F238E27FC236}">
                <a16:creationId xmlns:a16="http://schemas.microsoft.com/office/drawing/2014/main" id="{4228739C-D874-619E-EA5D-4F8202EFCE65}"/>
              </a:ext>
            </a:extLst>
          </p:cNvPr>
          <p:cNvSpPr txBox="1"/>
          <p:nvPr/>
        </p:nvSpPr>
        <p:spPr>
          <a:xfrm>
            <a:off x="489487" y="1131799"/>
            <a:ext cx="1532749"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1-11</a:t>
            </a:r>
            <a:endParaRPr lang="en-US" sz="2000" b="1" spc="-70" dirty="0">
              <a:solidFill>
                <a:srgbClr val="000000"/>
              </a:solidFill>
              <a:latin typeface="Aptos Narrow" panose="020B0004020202020204" pitchFamily="34" charset="0"/>
              <a:ea typeface="华文楷体"/>
              <a:cs typeface="Arial"/>
            </a:endParaRPr>
          </a:p>
        </p:txBody>
      </p:sp>
      <p:sp>
        <p:nvSpPr>
          <p:cNvPr id="118" name="TextBox 117">
            <a:extLst>
              <a:ext uri="{FF2B5EF4-FFF2-40B4-BE49-F238E27FC236}">
                <a16:creationId xmlns:a16="http://schemas.microsoft.com/office/drawing/2014/main" id="{02464E37-C3E1-552E-44EF-86DE4668779B}"/>
              </a:ext>
            </a:extLst>
          </p:cNvPr>
          <p:cNvSpPr txBox="1"/>
          <p:nvPr/>
        </p:nvSpPr>
        <p:spPr>
          <a:xfrm>
            <a:off x="2101351" y="1176214"/>
            <a:ext cx="1624987"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12-50</a:t>
            </a:r>
            <a:endParaRPr lang="en-US" sz="2000" b="1" spc="-70" dirty="0">
              <a:solidFill>
                <a:srgbClr val="000000"/>
              </a:solidFill>
              <a:latin typeface="Aptos Narrow" panose="020B0004020202020204" pitchFamily="34" charset="0"/>
              <a:ea typeface="华文楷体"/>
              <a:cs typeface="Arial"/>
            </a:endParaRPr>
          </a:p>
        </p:txBody>
      </p:sp>
      <p:sp>
        <p:nvSpPr>
          <p:cNvPr id="119" name="Text Box 7">
            <a:extLst>
              <a:ext uri="{FF2B5EF4-FFF2-40B4-BE49-F238E27FC236}">
                <a16:creationId xmlns:a16="http://schemas.microsoft.com/office/drawing/2014/main" id="{07322D68-503A-A780-32B1-4EBB4EBDB15A}"/>
              </a:ext>
            </a:extLst>
          </p:cNvPr>
          <p:cNvSpPr txBox="1">
            <a:spLocks noChangeArrowheads="1"/>
          </p:cNvSpPr>
          <p:nvPr/>
        </p:nvSpPr>
        <p:spPr bwMode="auto">
          <a:xfrm rot="17912278">
            <a:off x="5186870" y="1070685"/>
            <a:ext cx="7615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Judges</a:t>
            </a:r>
          </a:p>
        </p:txBody>
      </p:sp>
      <p:sp>
        <p:nvSpPr>
          <p:cNvPr id="120" name="Text Box 7">
            <a:extLst>
              <a:ext uri="{FF2B5EF4-FFF2-40B4-BE49-F238E27FC236}">
                <a16:creationId xmlns:a16="http://schemas.microsoft.com/office/drawing/2014/main" id="{7EB0E03B-E6D3-D0D7-8FD2-95F4FF030186}"/>
              </a:ext>
            </a:extLst>
          </p:cNvPr>
          <p:cNvSpPr txBox="1">
            <a:spLocks noChangeArrowheads="1"/>
          </p:cNvSpPr>
          <p:nvPr/>
        </p:nvSpPr>
        <p:spPr bwMode="auto">
          <a:xfrm rot="17912278">
            <a:off x="7857636" y="1199718"/>
            <a:ext cx="5418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Ezra</a:t>
            </a:r>
          </a:p>
        </p:txBody>
      </p:sp>
      <p:sp>
        <p:nvSpPr>
          <p:cNvPr id="121" name="Text Box 7">
            <a:extLst>
              <a:ext uri="{FF2B5EF4-FFF2-40B4-BE49-F238E27FC236}">
                <a16:creationId xmlns:a16="http://schemas.microsoft.com/office/drawing/2014/main" id="{81B1ABE1-9562-8648-CDE4-A6B03F7288DD}"/>
              </a:ext>
            </a:extLst>
          </p:cNvPr>
          <p:cNvSpPr txBox="1">
            <a:spLocks noChangeArrowheads="1"/>
          </p:cNvSpPr>
          <p:nvPr/>
        </p:nvSpPr>
        <p:spPr bwMode="auto">
          <a:xfrm rot="17912278">
            <a:off x="8158049" y="1146845"/>
            <a:ext cx="73000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Esther</a:t>
            </a:r>
          </a:p>
        </p:txBody>
      </p:sp>
      <p:sp>
        <p:nvSpPr>
          <p:cNvPr id="122" name="Text Box 7">
            <a:extLst>
              <a:ext uri="{FF2B5EF4-FFF2-40B4-BE49-F238E27FC236}">
                <a16:creationId xmlns:a16="http://schemas.microsoft.com/office/drawing/2014/main" id="{2E70B815-584D-0DBA-683C-D236126DB392}"/>
              </a:ext>
            </a:extLst>
          </p:cNvPr>
          <p:cNvSpPr txBox="1">
            <a:spLocks noChangeArrowheads="1"/>
          </p:cNvSpPr>
          <p:nvPr/>
        </p:nvSpPr>
        <p:spPr bwMode="auto">
          <a:xfrm rot="17912278">
            <a:off x="3847059" y="985296"/>
            <a:ext cx="96520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Numbers</a:t>
            </a:r>
          </a:p>
        </p:txBody>
      </p:sp>
      <p:pic>
        <p:nvPicPr>
          <p:cNvPr id="123" name="Picture 122">
            <a:extLst>
              <a:ext uri="{FF2B5EF4-FFF2-40B4-BE49-F238E27FC236}">
                <a16:creationId xmlns:a16="http://schemas.microsoft.com/office/drawing/2014/main" id="{F72A8ED8-4AFD-3879-2567-164CF7FDA249}"/>
              </a:ext>
            </a:extLst>
          </p:cNvPr>
          <p:cNvPicPr>
            <a:picLocks noChangeAspect="1"/>
          </p:cNvPicPr>
          <p:nvPr/>
        </p:nvPicPr>
        <p:blipFill>
          <a:blip r:embed="rId3"/>
          <a:stretch>
            <a:fillRect/>
          </a:stretch>
        </p:blipFill>
        <p:spPr>
          <a:xfrm rot="16200000">
            <a:off x="3496010" y="1589243"/>
            <a:ext cx="260003" cy="28575"/>
          </a:xfrm>
          <a:prstGeom prst="rect">
            <a:avLst/>
          </a:prstGeom>
        </p:spPr>
      </p:pic>
      <p:pic>
        <p:nvPicPr>
          <p:cNvPr id="124" name="Picture 123">
            <a:extLst>
              <a:ext uri="{FF2B5EF4-FFF2-40B4-BE49-F238E27FC236}">
                <a16:creationId xmlns:a16="http://schemas.microsoft.com/office/drawing/2014/main" id="{4B031DC0-4505-1159-1D44-7F5B6BA371E7}"/>
              </a:ext>
            </a:extLst>
          </p:cNvPr>
          <p:cNvPicPr>
            <a:picLocks noChangeAspect="1"/>
          </p:cNvPicPr>
          <p:nvPr/>
        </p:nvPicPr>
        <p:blipFill>
          <a:blip r:embed="rId3"/>
          <a:stretch>
            <a:fillRect/>
          </a:stretch>
        </p:blipFill>
        <p:spPr>
          <a:xfrm rot="16200000">
            <a:off x="4461827" y="1589243"/>
            <a:ext cx="260003" cy="28575"/>
          </a:xfrm>
          <a:prstGeom prst="rect">
            <a:avLst/>
          </a:prstGeom>
        </p:spPr>
      </p:pic>
      <p:sp>
        <p:nvSpPr>
          <p:cNvPr id="125" name="Text Box 7">
            <a:extLst>
              <a:ext uri="{FF2B5EF4-FFF2-40B4-BE49-F238E27FC236}">
                <a16:creationId xmlns:a16="http://schemas.microsoft.com/office/drawing/2014/main" id="{2A90D3DF-6E33-1898-5541-5D19CC7AE289}"/>
              </a:ext>
            </a:extLst>
          </p:cNvPr>
          <p:cNvSpPr txBox="1">
            <a:spLocks noChangeArrowheads="1"/>
          </p:cNvSpPr>
          <p:nvPr/>
        </p:nvSpPr>
        <p:spPr bwMode="auto">
          <a:xfrm rot="17912278">
            <a:off x="3957351" y="864234"/>
            <a:ext cx="13365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Deuteronomy</a:t>
            </a:r>
          </a:p>
        </p:txBody>
      </p:sp>
      <p:sp>
        <p:nvSpPr>
          <p:cNvPr id="126" name="Text Box 7">
            <a:extLst>
              <a:ext uri="{FF2B5EF4-FFF2-40B4-BE49-F238E27FC236}">
                <a16:creationId xmlns:a16="http://schemas.microsoft.com/office/drawing/2014/main" id="{71A2A1C9-F4B7-97C8-F5AF-89E33192D3C9}"/>
              </a:ext>
            </a:extLst>
          </p:cNvPr>
          <p:cNvSpPr txBox="1">
            <a:spLocks noChangeArrowheads="1"/>
          </p:cNvSpPr>
          <p:nvPr/>
        </p:nvSpPr>
        <p:spPr bwMode="auto">
          <a:xfrm rot="17912278">
            <a:off x="3658653" y="984592"/>
            <a:ext cx="9480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Leviticus</a:t>
            </a:r>
          </a:p>
        </p:txBody>
      </p:sp>
      <p:sp>
        <p:nvSpPr>
          <p:cNvPr id="127" name="Text Box 7">
            <a:extLst>
              <a:ext uri="{FF2B5EF4-FFF2-40B4-BE49-F238E27FC236}">
                <a16:creationId xmlns:a16="http://schemas.microsoft.com/office/drawing/2014/main" id="{8146299E-B63C-057D-C273-E010DFBD6EFC}"/>
              </a:ext>
            </a:extLst>
          </p:cNvPr>
          <p:cNvSpPr txBox="1">
            <a:spLocks noChangeArrowheads="1"/>
          </p:cNvSpPr>
          <p:nvPr/>
        </p:nvSpPr>
        <p:spPr bwMode="auto">
          <a:xfrm rot="17912278">
            <a:off x="3459092" y="1032588"/>
            <a:ext cx="79560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Exodus</a:t>
            </a:r>
          </a:p>
        </p:txBody>
      </p:sp>
      <p:sp>
        <p:nvSpPr>
          <p:cNvPr id="128" name="Text Box 7">
            <a:extLst>
              <a:ext uri="{FF2B5EF4-FFF2-40B4-BE49-F238E27FC236}">
                <a16:creationId xmlns:a16="http://schemas.microsoft.com/office/drawing/2014/main" id="{919A02B9-6559-96B5-2022-4BBBB79045A4}"/>
              </a:ext>
            </a:extLst>
          </p:cNvPr>
          <p:cNvSpPr txBox="1">
            <a:spLocks noChangeArrowheads="1"/>
          </p:cNvSpPr>
          <p:nvPr/>
        </p:nvSpPr>
        <p:spPr bwMode="auto">
          <a:xfrm rot="17912278">
            <a:off x="5497220" y="1159236"/>
            <a:ext cx="58272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Ruth</a:t>
            </a:r>
          </a:p>
        </p:txBody>
      </p:sp>
      <p:sp>
        <p:nvSpPr>
          <p:cNvPr id="129" name="Text Box 7">
            <a:extLst>
              <a:ext uri="{FF2B5EF4-FFF2-40B4-BE49-F238E27FC236}">
                <a16:creationId xmlns:a16="http://schemas.microsoft.com/office/drawing/2014/main" id="{76F56FAD-C2DB-3F1D-3881-D5D0B86E4C99}"/>
              </a:ext>
            </a:extLst>
          </p:cNvPr>
          <p:cNvSpPr txBox="1">
            <a:spLocks noChangeArrowheads="1"/>
          </p:cNvSpPr>
          <p:nvPr/>
        </p:nvSpPr>
        <p:spPr bwMode="auto">
          <a:xfrm rot="17912278">
            <a:off x="4577796" y="1080102"/>
            <a:ext cx="7713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Joshua</a:t>
            </a:r>
          </a:p>
        </p:txBody>
      </p:sp>
      <p:sp>
        <p:nvSpPr>
          <p:cNvPr id="130" name="Text Box 7">
            <a:extLst>
              <a:ext uri="{FF2B5EF4-FFF2-40B4-BE49-F238E27FC236}">
                <a16:creationId xmlns:a16="http://schemas.microsoft.com/office/drawing/2014/main" id="{845E8F1B-AABB-68ED-448F-149E09B07128}"/>
              </a:ext>
            </a:extLst>
          </p:cNvPr>
          <p:cNvSpPr txBox="1">
            <a:spLocks noChangeArrowheads="1"/>
          </p:cNvSpPr>
          <p:nvPr/>
        </p:nvSpPr>
        <p:spPr bwMode="auto">
          <a:xfrm>
            <a:off x="951070" y="211713"/>
            <a:ext cx="76292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&amp; 2 Chronicles ------------------------------------------------</a:t>
            </a:r>
          </a:p>
        </p:txBody>
      </p:sp>
      <p:pic>
        <p:nvPicPr>
          <p:cNvPr id="131" name="Picture 130">
            <a:extLst>
              <a:ext uri="{FF2B5EF4-FFF2-40B4-BE49-F238E27FC236}">
                <a16:creationId xmlns:a16="http://schemas.microsoft.com/office/drawing/2014/main" id="{04F9FD02-7EFD-9EF5-0305-EF691EB103A1}"/>
              </a:ext>
            </a:extLst>
          </p:cNvPr>
          <p:cNvPicPr>
            <a:picLocks noChangeAspect="1"/>
          </p:cNvPicPr>
          <p:nvPr/>
        </p:nvPicPr>
        <p:blipFill>
          <a:blip r:embed="rId3"/>
          <a:stretch>
            <a:fillRect/>
          </a:stretch>
        </p:blipFill>
        <p:spPr>
          <a:xfrm rot="16200000">
            <a:off x="6041866" y="1583963"/>
            <a:ext cx="260003" cy="28575"/>
          </a:xfrm>
          <a:prstGeom prst="rect">
            <a:avLst/>
          </a:prstGeom>
        </p:spPr>
      </p:pic>
      <p:sp>
        <p:nvSpPr>
          <p:cNvPr id="132" name="Text Box 7">
            <a:extLst>
              <a:ext uri="{FF2B5EF4-FFF2-40B4-BE49-F238E27FC236}">
                <a16:creationId xmlns:a16="http://schemas.microsoft.com/office/drawing/2014/main" id="{FF51C9D3-3044-D1B6-DFA2-D12B450D10F1}"/>
              </a:ext>
            </a:extLst>
          </p:cNvPr>
          <p:cNvSpPr txBox="1">
            <a:spLocks noChangeArrowheads="1"/>
          </p:cNvSpPr>
          <p:nvPr/>
        </p:nvSpPr>
        <p:spPr bwMode="auto">
          <a:xfrm rot="17912278">
            <a:off x="5950403" y="1013200"/>
            <a:ext cx="971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Samuel</a:t>
            </a:r>
          </a:p>
        </p:txBody>
      </p:sp>
      <p:sp>
        <p:nvSpPr>
          <p:cNvPr id="133" name="Text Box 7">
            <a:extLst>
              <a:ext uri="{FF2B5EF4-FFF2-40B4-BE49-F238E27FC236}">
                <a16:creationId xmlns:a16="http://schemas.microsoft.com/office/drawing/2014/main" id="{FED2B7B9-924A-CFCC-2E2C-673116C74D4C}"/>
              </a:ext>
            </a:extLst>
          </p:cNvPr>
          <p:cNvSpPr txBox="1">
            <a:spLocks noChangeArrowheads="1"/>
          </p:cNvSpPr>
          <p:nvPr/>
        </p:nvSpPr>
        <p:spPr bwMode="auto">
          <a:xfrm rot="17912278">
            <a:off x="6133989" y="988359"/>
            <a:ext cx="971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2 Samuel</a:t>
            </a:r>
          </a:p>
        </p:txBody>
      </p:sp>
      <p:sp>
        <p:nvSpPr>
          <p:cNvPr id="134" name="Text Box 7">
            <a:extLst>
              <a:ext uri="{FF2B5EF4-FFF2-40B4-BE49-F238E27FC236}">
                <a16:creationId xmlns:a16="http://schemas.microsoft.com/office/drawing/2014/main" id="{5AF06528-4930-A69F-41D9-ED3B02864055}"/>
              </a:ext>
            </a:extLst>
          </p:cNvPr>
          <p:cNvSpPr txBox="1">
            <a:spLocks noChangeArrowheads="1"/>
          </p:cNvSpPr>
          <p:nvPr/>
        </p:nvSpPr>
        <p:spPr bwMode="auto">
          <a:xfrm rot="17912278">
            <a:off x="6352182" y="1077348"/>
            <a:ext cx="7889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Kings</a:t>
            </a:r>
          </a:p>
        </p:txBody>
      </p:sp>
      <p:sp>
        <p:nvSpPr>
          <p:cNvPr id="135" name="Text Box 7">
            <a:extLst>
              <a:ext uri="{FF2B5EF4-FFF2-40B4-BE49-F238E27FC236}">
                <a16:creationId xmlns:a16="http://schemas.microsoft.com/office/drawing/2014/main" id="{F7587F03-5AD7-655B-E7E5-601529A6B233}"/>
              </a:ext>
            </a:extLst>
          </p:cNvPr>
          <p:cNvSpPr txBox="1">
            <a:spLocks noChangeArrowheads="1"/>
          </p:cNvSpPr>
          <p:nvPr/>
        </p:nvSpPr>
        <p:spPr bwMode="auto">
          <a:xfrm rot="17912278">
            <a:off x="7083198" y="863364"/>
            <a:ext cx="1091966" cy="461665"/>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prstClr val="black"/>
                </a:solidFill>
                <a:latin typeface="Aptos Narrow" panose="020B0004020202020204" pitchFamily="34" charset="0"/>
              </a:rPr>
              <a:t>2 Kings</a:t>
            </a:r>
          </a:p>
        </p:txBody>
      </p:sp>
      <p:sp>
        <p:nvSpPr>
          <p:cNvPr id="136" name="Text Box 7">
            <a:extLst>
              <a:ext uri="{FF2B5EF4-FFF2-40B4-BE49-F238E27FC236}">
                <a16:creationId xmlns:a16="http://schemas.microsoft.com/office/drawing/2014/main" id="{5F135536-7676-CB8B-2E17-5AD1A15EBB37}"/>
              </a:ext>
            </a:extLst>
          </p:cNvPr>
          <p:cNvSpPr txBox="1">
            <a:spLocks noChangeArrowheads="1"/>
          </p:cNvSpPr>
          <p:nvPr/>
        </p:nvSpPr>
        <p:spPr bwMode="auto">
          <a:xfrm rot="17912278">
            <a:off x="7899404" y="982840"/>
            <a:ext cx="10599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Nehemiah</a:t>
            </a:r>
          </a:p>
        </p:txBody>
      </p:sp>
    </p:spTree>
    <p:extLst>
      <p:ext uri="{BB962C8B-B14F-4D97-AF65-F5344CB8AC3E}">
        <p14:creationId xmlns:p14="http://schemas.microsoft.com/office/powerpoint/2010/main" val="109161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64EB4-2EBB-8114-155B-470117C78189}"/>
              </a:ext>
            </a:extLst>
          </p:cNvPr>
          <p:cNvSpPr txBox="1"/>
          <p:nvPr/>
        </p:nvSpPr>
        <p:spPr>
          <a:xfrm>
            <a:off x="9546336" y="719328"/>
            <a:ext cx="2414016" cy="769441"/>
          </a:xfrm>
          <a:prstGeom prst="rect">
            <a:avLst/>
          </a:prstGeom>
          <a:noFill/>
        </p:spPr>
        <p:txBody>
          <a:bodyPr wrap="square" rtlCol="0">
            <a:spAutoFit/>
          </a:bodyPr>
          <a:lstStyle/>
          <a:p>
            <a:pPr algn="ctr"/>
            <a:r>
              <a:rPr lang="en-US" sz="4400" b="1" dirty="0">
                <a:solidFill>
                  <a:schemeClr val="bg1"/>
                </a:solidFill>
                <a:latin typeface="Aptos Narrow" panose="020B0004020202020204" pitchFamily="34" charset="0"/>
              </a:rPr>
              <a:t>History</a:t>
            </a:r>
          </a:p>
        </p:txBody>
      </p:sp>
      <p:sp>
        <p:nvSpPr>
          <p:cNvPr id="5" name="TextBox 4">
            <a:extLst>
              <a:ext uri="{FF2B5EF4-FFF2-40B4-BE49-F238E27FC236}">
                <a16:creationId xmlns:a16="http://schemas.microsoft.com/office/drawing/2014/main" id="{CECB0FC8-2558-13DA-54F3-8964723CE240}"/>
              </a:ext>
            </a:extLst>
          </p:cNvPr>
          <p:cNvSpPr txBox="1"/>
          <p:nvPr/>
        </p:nvSpPr>
        <p:spPr>
          <a:xfrm rot="16200000">
            <a:off x="-1639825" y="3980017"/>
            <a:ext cx="4559810" cy="769441"/>
          </a:xfrm>
          <a:prstGeom prst="rect">
            <a:avLst/>
          </a:prstGeom>
          <a:noFill/>
        </p:spPr>
        <p:txBody>
          <a:bodyPr wrap="square" rtlCol="0">
            <a:spAutoFit/>
          </a:bodyPr>
          <a:lstStyle/>
          <a:p>
            <a:r>
              <a:rPr lang="en-US" sz="4400" b="1" dirty="0">
                <a:solidFill>
                  <a:schemeClr val="bg1"/>
                </a:solidFill>
                <a:latin typeface="Aptos Narrow" panose="020B0004020202020204" pitchFamily="34" charset="0"/>
              </a:rPr>
              <a:t>Wisdom  / Poetry</a:t>
            </a:r>
          </a:p>
        </p:txBody>
      </p:sp>
      <p:sp>
        <p:nvSpPr>
          <p:cNvPr id="7" name="TextBox 6">
            <a:extLst>
              <a:ext uri="{FF2B5EF4-FFF2-40B4-BE49-F238E27FC236}">
                <a16:creationId xmlns:a16="http://schemas.microsoft.com/office/drawing/2014/main" id="{2880EA0C-24DC-B896-C73C-64C8FAFC31BA}"/>
              </a:ext>
            </a:extLst>
          </p:cNvPr>
          <p:cNvSpPr txBox="1"/>
          <p:nvPr/>
        </p:nvSpPr>
        <p:spPr>
          <a:xfrm>
            <a:off x="9546336" y="2879015"/>
            <a:ext cx="2414016" cy="3785652"/>
          </a:xfrm>
          <a:prstGeom prst="rect">
            <a:avLst/>
          </a:prstGeom>
          <a:noFill/>
        </p:spPr>
        <p:txBody>
          <a:bodyPr wrap="square" rtlCol="0">
            <a:spAutoFit/>
          </a:bodyPr>
          <a:lstStyle/>
          <a:p>
            <a:pPr algn="ctr"/>
            <a:r>
              <a:rPr lang="en-US" sz="4400" b="1" dirty="0">
                <a:solidFill>
                  <a:schemeClr val="bg1"/>
                </a:solidFill>
                <a:latin typeface="Aptos Narrow" panose="020B0004020202020204" pitchFamily="34" charset="0"/>
              </a:rPr>
              <a:t>Written Prophets</a:t>
            </a:r>
          </a:p>
          <a:p>
            <a:pPr algn="ctr"/>
            <a:endParaRPr lang="en-US" b="1" dirty="0">
              <a:solidFill>
                <a:schemeClr val="bg1"/>
              </a:solidFill>
              <a:latin typeface="Aptos Narrow" panose="020B0004020202020204" pitchFamily="34" charset="0"/>
            </a:endParaRPr>
          </a:p>
          <a:p>
            <a:pPr algn="ctr"/>
            <a:r>
              <a:rPr lang="en-US" sz="4400" dirty="0">
                <a:solidFill>
                  <a:schemeClr val="bg1"/>
                </a:solidFill>
                <a:latin typeface="Aptos Narrow" panose="020B0004020202020204" pitchFamily="34" charset="0"/>
              </a:rPr>
              <a:t>Major </a:t>
            </a:r>
          </a:p>
          <a:p>
            <a:pPr algn="ctr"/>
            <a:r>
              <a:rPr lang="en-US" sz="4400" dirty="0">
                <a:solidFill>
                  <a:schemeClr val="bg1"/>
                </a:solidFill>
                <a:latin typeface="Aptos Narrow" panose="020B0004020202020204" pitchFamily="34" charset="0"/>
              </a:rPr>
              <a:t>&amp;</a:t>
            </a:r>
          </a:p>
          <a:p>
            <a:pPr algn="ctr"/>
            <a:r>
              <a:rPr lang="en-US" sz="4400" dirty="0">
                <a:solidFill>
                  <a:schemeClr val="bg1"/>
                </a:solidFill>
                <a:latin typeface="Aptos Narrow" panose="020B0004020202020204" pitchFamily="34" charset="0"/>
              </a:rPr>
              <a:t>Minor</a:t>
            </a:r>
          </a:p>
        </p:txBody>
      </p:sp>
      <p:cxnSp>
        <p:nvCxnSpPr>
          <p:cNvPr id="9" name="Straight Connector 8">
            <a:extLst>
              <a:ext uri="{FF2B5EF4-FFF2-40B4-BE49-F238E27FC236}">
                <a16:creationId xmlns:a16="http://schemas.microsoft.com/office/drawing/2014/main" id="{E053C226-0C79-E659-A79A-5947EC74AC9B}"/>
              </a:ext>
            </a:extLst>
          </p:cNvPr>
          <p:cNvCxnSpPr/>
          <p:nvPr/>
        </p:nvCxnSpPr>
        <p:spPr>
          <a:xfrm>
            <a:off x="9851136" y="4413504"/>
            <a:ext cx="1816608"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3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ACEDC033-8DAA-4024-87F5-57430053A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84A691-C497-4066-927B-46560195E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85142CA2-DBFB-4161-ABDF-E87C86881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57238"/>
            <a:ext cx="12192002" cy="6100762"/>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EBEDE5D1-495B-FFBE-8C19-7106A601D3BE}"/>
              </a:ext>
            </a:extLst>
          </p:cNvPr>
          <p:cNvGraphicFramePr>
            <a:graphicFrameLocks/>
          </p:cNvGraphicFramePr>
          <p:nvPr>
            <p:extLst>
              <p:ext uri="{D42A27DB-BD31-4B8C-83A1-F6EECF244321}">
                <p14:modId xmlns:p14="http://schemas.microsoft.com/office/powerpoint/2010/main" val="3076169468"/>
              </p:ext>
            </p:extLst>
          </p:nvPr>
        </p:nvGraphicFramePr>
        <p:xfrm>
          <a:off x="0" y="752476"/>
          <a:ext cx="12192000" cy="6100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23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a:extLst>
              <a:ext uri="{FF2B5EF4-FFF2-40B4-BE49-F238E27FC236}">
                <a16:creationId xmlns:a16="http://schemas.microsoft.com/office/drawing/2014/main" id="{FF6B0AFC-5627-01F6-7AD4-647CFDE03CDC}"/>
              </a:ext>
            </a:extLst>
          </p:cNvPr>
          <p:cNvSpPr txBox="1">
            <a:spLocks noChangeArrowheads="1"/>
          </p:cNvSpPr>
          <p:nvPr/>
        </p:nvSpPr>
        <p:spPr>
          <a:xfrm>
            <a:off x="184490" y="111511"/>
            <a:ext cx="11823020" cy="646331"/>
          </a:xfrm>
          <a:prstGeom prst="rect">
            <a:avLst/>
          </a:prstGeom>
          <a:solidFill>
            <a:srgbClr val="003366"/>
          </a:solidFill>
        </p:spPr>
        <p:txBody>
          <a:bodyPr/>
          <a:lstStyle>
            <a:lvl1pPr algn="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Written Prophets</a:t>
            </a:r>
          </a:p>
        </p:txBody>
      </p:sp>
      <p:sp>
        <p:nvSpPr>
          <p:cNvPr id="32" name="TextBox 31">
            <a:extLst>
              <a:ext uri="{FF2B5EF4-FFF2-40B4-BE49-F238E27FC236}">
                <a16:creationId xmlns:a16="http://schemas.microsoft.com/office/drawing/2014/main" id="{BF52D26E-9100-A9A4-6BFE-C1FC7B2024D9}"/>
              </a:ext>
            </a:extLst>
          </p:cNvPr>
          <p:cNvSpPr txBox="1">
            <a:spLocks noChangeArrowheads="1"/>
          </p:cNvSpPr>
          <p:nvPr/>
        </p:nvSpPr>
        <p:spPr bwMode="auto">
          <a:xfrm>
            <a:off x="1886304" y="804546"/>
            <a:ext cx="4415435"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Pre-Exile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(900-606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33" name="TextBox 32">
            <a:extLst>
              <a:ext uri="{FF2B5EF4-FFF2-40B4-BE49-F238E27FC236}">
                <a16:creationId xmlns:a16="http://schemas.microsoft.com/office/drawing/2014/main" id="{4A571A2B-96AD-FE54-95FD-CE78F741F79B}"/>
              </a:ext>
            </a:extLst>
          </p:cNvPr>
          <p:cNvSpPr txBox="1">
            <a:spLocks noChangeArrowheads="1"/>
          </p:cNvSpPr>
          <p:nvPr/>
        </p:nvSpPr>
        <p:spPr bwMode="auto">
          <a:xfrm>
            <a:off x="6357260" y="804546"/>
            <a:ext cx="2230012"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(606-536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34" name="TextBox 33">
            <a:extLst>
              <a:ext uri="{FF2B5EF4-FFF2-40B4-BE49-F238E27FC236}">
                <a16:creationId xmlns:a16="http://schemas.microsoft.com/office/drawing/2014/main" id="{8A72C6D4-1D7A-D4C0-7542-9ECF0D47A187}"/>
              </a:ext>
            </a:extLst>
          </p:cNvPr>
          <p:cNvSpPr txBox="1">
            <a:spLocks noChangeArrowheads="1"/>
          </p:cNvSpPr>
          <p:nvPr/>
        </p:nvSpPr>
        <p:spPr bwMode="auto">
          <a:xfrm>
            <a:off x="8689379" y="804546"/>
            <a:ext cx="2962029"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Post-Exile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(536-400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35" name="TextBox 34">
            <a:extLst>
              <a:ext uri="{FF2B5EF4-FFF2-40B4-BE49-F238E27FC236}">
                <a16:creationId xmlns:a16="http://schemas.microsoft.com/office/drawing/2014/main" id="{724FCAA9-7AD8-6E1E-FBE2-1563F0C5C96C}"/>
              </a:ext>
            </a:extLst>
          </p:cNvPr>
          <p:cNvSpPr txBox="1"/>
          <p:nvPr/>
        </p:nvSpPr>
        <p:spPr>
          <a:xfrm>
            <a:off x="393847" y="3238451"/>
            <a:ext cx="444352" cy="1815882"/>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0000"/>
                </a:solidFill>
                <a:latin typeface="Arial"/>
                <a:cs typeface="Arial"/>
              </a:rPr>
              <a:t>S</a:t>
            </a:r>
            <a:br>
              <a:rPr lang="en-US" sz="2800" b="1" dirty="0">
                <a:solidFill>
                  <a:srgbClr val="000000"/>
                </a:solidFill>
                <a:latin typeface="Arial"/>
                <a:cs typeface="Arial"/>
              </a:rPr>
            </a:br>
            <a:r>
              <a:rPr lang="en-US" sz="2800" b="1" dirty="0">
                <a:solidFill>
                  <a:srgbClr val="000000"/>
                </a:solidFill>
                <a:latin typeface="Arial"/>
                <a:cs typeface="Arial"/>
              </a:rPr>
              <a:t>A</a:t>
            </a:r>
            <a:br>
              <a:rPr lang="en-US" sz="2800" b="1" dirty="0">
                <a:solidFill>
                  <a:srgbClr val="000000"/>
                </a:solidFill>
                <a:latin typeface="Arial"/>
                <a:cs typeface="Arial"/>
              </a:rPr>
            </a:br>
            <a:r>
              <a:rPr lang="en-US" sz="2800" b="1" dirty="0">
                <a:solidFill>
                  <a:srgbClr val="000000"/>
                </a:solidFill>
                <a:latin typeface="Arial"/>
                <a:cs typeface="Arial"/>
              </a:rPr>
              <a:t>U</a:t>
            </a:r>
            <a:br>
              <a:rPr lang="en-US" sz="2800" b="1" dirty="0">
                <a:solidFill>
                  <a:srgbClr val="000000"/>
                </a:solidFill>
                <a:latin typeface="Arial"/>
                <a:cs typeface="Arial"/>
              </a:rPr>
            </a:br>
            <a:r>
              <a:rPr lang="en-US" sz="2800" b="1" dirty="0">
                <a:solidFill>
                  <a:srgbClr val="000000"/>
                </a:solidFill>
                <a:latin typeface="Arial"/>
                <a:cs typeface="Arial"/>
              </a:rPr>
              <a:t>L</a:t>
            </a:r>
          </a:p>
        </p:txBody>
      </p:sp>
      <p:sp>
        <p:nvSpPr>
          <p:cNvPr id="36" name="TextBox 35">
            <a:extLst>
              <a:ext uri="{FF2B5EF4-FFF2-40B4-BE49-F238E27FC236}">
                <a16:creationId xmlns:a16="http://schemas.microsoft.com/office/drawing/2014/main" id="{5C39792B-026C-F65A-3D68-0D33EFF8C2D4}"/>
              </a:ext>
            </a:extLst>
          </p:cNvPr>
          <p:cNvSpPr txBox="1"/>
          <p:nvPr/>
        </p:nvSpPr>
        <p:spPr>
          <a:xfrm>
            <a:off x="786926" y="3243865"/>
            <a:ext cx="444352" cy="2246769"/>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0000"/>
                </a:solidFill>
                <a:latin typeface="Arial"/>
                <a:cs typeface="Arial"/>
              </a:rPr>
              <a:t>D</a:t>
            </a:r>
            <a:br>
              <a:rPr lang="en-US" sz="2800" b="1" dirty="0">
                <a:solidFill>
                  <a:srgbClr val="000000"/>
                </a:solidFill>
                <a:latin typeface="Arial"/>
                <a:cs typeface="Arial"/>
              </a:rPr>
            </a:br>
            <a:r>
              <a:rPr lang="en-US" sz="2800" b="1" dirty="0">
                <a:solidFill>
                  <a:srgbClr val="000000"/>
                </a:solidFill>
                <a:latin typeface="Arial"/>
                <a:cs typeface="Arial"/>
              </a:rPr>
              <a:t>A</a:t>
            </a:r>
            <a:br>
              <a:rPr lang="en-US" sz="2800" b="1" dirty="0">
                <a:solidFill>
                  <a:srgbClr val="000000"/>
                </a:solidFill>
                <a:latin typeface="Arial"/>
                <a:cs typeface="Arial"/>
              </a:rPr>
            </a:br>
            <a:r>
              <a:rPr lang="en-US" sz="2800" b="1" dirty="0">
                <a:solidFill>
                  <a:srgbClr val="000000"/>
                </a:solidFill>
                <a:latin typeface="Arial"/>
                <a:cs typeface="Arial"/>
              </a:rPr>
              <a:t>V</a:t>
            </a:r>
            <a:br>
              <a:rPr lang="en-US" sz="2800" b="1" dirty="0">
                <a:solidFill>
                  <a:srgbClr val="000000"/>
                </a:solidFill>
                <a:latin typeface="Arial"/>
                <a:cs typeface="Arial"/>
              </a:rPr>
            </a:br>
            <a:r>
              <a:rPr lang="en-US" sz="2800" b="1" dirty="0">
                <a:solidFill>
                  <a:srgbClr val="000000"/>
                </a:solidFill>
                <a:latin typeface="Arial"/>
                <a:cs typeface="Arial"/>
              </a:rPr>
              <a:t>I</a:t>
            </a:r>
            <a:br>
              <a:rPr lang="en-US" sz="2800" b="1" dirty="0">
                <a:solidFill>
                  <a:srgbClr val="000000"/>
                </a:solidFill>
                <a:latin typeface="Arial"/>
                <a:cs typeface="Arial"/>
              </a:rPr>
            </a:br>
            <a:r>
              <a:rPr lang="en-US" sz="2800" b="1" dirty="0">
                <a:solidFill>
                  <a:srgbClr val="000000"/>
                </a:solidFill>
                <a:latin typeface="Arial"/>
                <a:cs typeface="Arial"/>
              </a:rPr>
              <a:t>D</a:t>
            </a:r>
          </a:p>
        </p:txBody>
      </p:sp>
      <p:sp>
        <p:nvSpPr>
          <p:cNvPr id="37" name="TextBox 36">
            <a:extLst>
              <a:ext uri="{FF2B5EF4-FFF2-40B4-BE49-F238E27FC236}">
                <a16:creationId xmlns:a16="http://schemas.microsoft.com/office/drawing/2014/main" id="{58EA87C9-7A5E-6C15-DFE4-F0A460BC953A}"/>
              </a:ext>
            </a:extLst>
          </p:cNvPr>
          <p:cNvSpPr txBox="1"/>
          <p:nvPr/>
        </p:nvSpPr>
        <p:spPr>
          <a:xfrm>
            <a:off x="1170864" y="3233426"/>
            <a:ext cx="484428" cy="3108543"/>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0000"/>
                </a:solidFill>
                <a:latin typeface="Arial"/>
                <a:cs typeface="Arial"/>
              </a:rPr>
              <a:t>S</a:t>
            </a:r>
            <a:br>
              <a:rPr lang="en-US" sz="2800" b="1" dirty="0">
                <a:solidFill>
                  <a:srgbClr val="000000"/>
                </a:solidFill>
                <a:latin typeface="Arial"/>
                <a:cs typeface="Arial"/>
              </a:rPr>
            </a:br>
            <a:r>
              <a:rPr lang="en-US" sz="2800" b="1" dirty="0">
                <a:solidFill>
                  <a:srgbClr val="000000"/>
                </a:solidFill>
                <a:latin typeface="Arial"/>
                <a:cs typeface="Arial"/>
              </a:rPr>
              <a:t>O</a:t>
            </a:r>
            <a:br>
              <a:rPr lang="en-US" sz="2800" b="1" dirty="0">
                <a:solidFill>
                  <a:srgbClr val="000000"/>
                </a:solidFill>
                <a:latin typeface="Arial"/>
                <a:cs typeface="Arial"/>
              </a:rPr>
            </a:br>
            <a:r>
              <a:rPr lang="en-US" sz="2800" b="1" dirty="0">
                <a:solidFill>
                  <a:srgbClr val="000000"/>
                </a:solidFill>
                <a:latin typeface="Arial"/>
                <a:cs typeface="Arial"/>
              </a:rPr>
              <a:t>L</a:t>
            </a:r>
            <a:br>
              <a:rPr lang="en-US" sz="2800" b="1" dirty="0">
                <a:solidFill>
                  <a:srgbClr val="000000"/>
                </a:solidFill>
                <a:latin typeface="Arial"/>
                <a:cs typeface="Arial"/>
              </a:rPr>
            </a:br>
            <a:r>
              <a:rPr lang="en-US" sz="2800" b="1" dirty="0">
                <a:solidFill>
                  <a:srgbClr val="000000"/>
                </a:solidFill>
                <a:latin typeface="Arial"/>
                <a:cs typeface="Arial"/>
              </a:rPr>
              <a:t>O</a:t>
            </a:r>
            <a:br>
              <a:rPr lang="en-US" sz="2800" b="1" dirty="0">
                <a:solidFill>
                  <a:srgbClr val="000000"/>
                </a:solidFill>
                <a:latin typeface="Arial"/>
                <a:cs typeface="Arial"/>
              </a:rPr>
            </a:br>
            <a:r>
              <a:rPr lang="en-US" sz="2800" b="1" dirty="0">
                <a:solidFill>
                  <a:srgbClr val="000000"/>
                </a:solidFill>
                <a:latin typeface="Arial"/>
                <a:cs typeface="Arial"/>
              </a:rPr>
              <a:t>M</a:t>
            </a:r>
            <a:br>
              <a:rPr lang="en-US" sz="2800" b="1" dirty="0">
                <a:solidFill>
                  <a:srgbClr val="000000"/>
                </a:solidFill>
                <a:latin typeface="Arial"/>
                <a:cs typeface="Arial"/>
              </a:rPr>
            </a:br>
            <a:r>
              <a:rPr lang="en-US" sz="2800" b="1" dirty="0">
                <a:solidFill>
                  <a:srgbClr val="000000"/>
                </a:solidFill>
                <a:latin typeface="Arial"/>
                <a:cs typeface="Arial"/>
              </a:rPr>
              <a:t>O</a:t>
            </a:r>
            <a:br>
              <a:rPr lang="en-US" sz="2800" b="1" dirty="0">
                <a:solidFill>
                  <a:srgbClr val="000000"/>
                </a:solidFill>
                <a:latin typeface="Arial"/>
                <a:cs typeface="Arial"/>
              </a:rPr>
            </a:br>
            <a:r>
              <a:rPr lang="en-US" sz="2800" b="1" dirty="0">
                <a:solidFill>
                  <a:srgbClr val="000000"/>
                </a:solidFill>
                <a:latin typeface="Arial"/>
                <a:cs typeface="Arial"/>
              </a:rPr>
              <a:t>N</a:t>
            </a:r>
          </a:p>
        </p:txBody>
      </p:sp>
      <p:grpSp>
        <p:nvGrpSpPr>
          <p:cNvPr id="38" name="Group 37">
            <a:extLst>
              <a:ext uri="{FF2B5EF4-FFF2-40B4-BE49-F238E27FC236}">
                <a16:creationId xmlns:a16="http://schemas.microsoft.com/office/drawing/2014/main" id="{AE82BDD1-68B0-F623-22AE-59467B600AD4}"/>
              </a:ext>
            </a:extLst>
          </p:cNvPr>
          <p:cNvGrpSpPr/>
          <p:nvPr/>
        </p:nvGrpSpPr>
        <p:grpSpPr>
          <a:xfrm>
            <a:off x="402148" y="2139296"/>
            <a:ext cx="1483065" cy="1347584"/>
            <a:chOff x="402148" y="2139296"/>
            <a:chExt cx="1483065" cy="1347584"/>
          </a:xfrm>
        </p:grpSpPr>
        <p:cxnSp>
          <p:nvCxnSpPr>
            <p:cNvPr id="39" name="Straight Connector 38">
              <a:extLst>
                <a:ext uri="{FF2B5EF4-FFF2-40B4-BE49-F238E27FC236}">
                  <a16:creationId xmlns:a16="http://schemas.microsoft.com/office/drawing/2014/main" id="{616C5B23-FA05-26FA-CBCF-5307882A7C74}"/>
                </a:ext>
              </a:extLst>
            </p:cNvPr>
            <p:cNvCxnSpPr/>
            <p:nvPr/>
          </p:nvCxnSpPr>
          <p:spPr bwMode="auto">
            <a:xfrm flipV="1">
              <a:off x="402148" y="3122648"/>
              <a:ext cx="1187624" cy="4192"/>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3EA2D516-DCBF-E8B0-285D-219DE71637EC}"/>
                </a:ext>
              </a:extLst>
            </p:cNvPr>
            <p:cNvCxnSpPr/>
            <p:nvPr/>
          </p:nvCxnSpPr>
          <p:spPr bwMode="auto">
            <a:xfrm flipV="1">
              <a:off x="797684" y="2755340"/>
              <a:ext cx="0" cy="731540"/>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DAF4191A-9542-C6FE-2427-09C9B4E535C1}"/>
                </a:ext>
              </a:extLst>
            </p:cNvPr>
            <p:cNvCxnSpPr/>
            <p:nvPr/>
          </p:nvCxnSpPr>
          <p:spPr bwMode="auto">
            <a:xfrm flipH="1" flipV="1">
              <a:off x="1218272" y="2766800"/>
              <a:ext cx="11460" cy="720080"/>
            </a:xfrm>
            <a:prstGeom prst="line">
              <a:avLst/>
            </a:prstGeom>
            <a:solidFill>
              <a:srgbClr val="0099CC"/>
            </a:solidFill>
            <a:ln w="38100" cap="flat" cmpd="sng" algn="ctr">
              <a:solidFill>
                <a:srgbClr val="000000"/>
              </a:solidFill>
              <a:prstDash val="solid"/>
              <a:round/>
              <a:headEnd type="none" w="med" len="med"/>
              <a:tailEnd type="none" w="med" len="med"/>
            </a:ln>
            <a:effectLst/>
          </p:spPr>
        </p:cxnSp>
        <p:grpSp>
          <p:nvGrpSpPr>
            <p:cNvPr id="42" name="Group 41">
              <a:extLst>
                <a:ext uri="{FF2B5EF4-FFF2-40B4-BE49-F238E27FC236}">
                  <a16:creationId xmlns:a16="http://schemas.microsoft.com/office/drawing/2014/main" id="{67A1333A-2E27-A711-F777-964805A8AA19}"/>
                </a:ext>
              </a:extLst>
            </p:cNvPr>
            <p:cNvGrpSpPr/>
            <p:nvPr/>
          </p:nvGrpSpPr>
          <p:grpSpPr>
            <a:xfrm>
              <a:off x="1601202" y="2139296"/>
              <a:ext cx="284011" cy="1336928"/>
              <a:chOff x="1187624" y="2996952"/>
              <a:chExt cx="1187624" cy="1156320"/>
            </a:xfrm>
          </p:grpSpPr>
          <p:cxnSp>
            <p:nvCxnSpPr>
              <p:cNvPr id="43" name="Straight Connector 42">
                <a:extLst>
                  <a:ext uri="{FF2B5EF4-FFF2-40B4-BE49-F238E27FC236}">
                    <a16:creationId xmlns:a16="http://schemas.microsoft.com/office/drawing/2014/main" id="{7DCC263B-6C06-979D-54D8-998B7839F541}"/>
                  </a:ext>
                </a:extLst>
              </p:cNvPr>
              <p:cNvCxnSpPr/>
              <p:nvPr/>
            </p:nvCxnSpPr>
            <p:spPr bwMode="auto">
              <a:xfrm flipV="1">
                <a:off x="1187624" y="2996952"/>
                <a:ext cx="1187624" cy="4192"/>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253F9907-EB90-1201-193E-9C9F42C17B12}"/>
                  </a:ext>
                </a:extLst>
              </p:cNvPr>
              <p:cNvCxnSpPr/>
              <p:nvPr/>
            </p:nvCxnSpPr>
            <p:spPr bwMode="auto">
              <a:xfrm flipV="1">
                <a:off x="1187624" y="4149080"/>
                <a:ext cx="1187624" cy="4192"/>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F26714C-10D0-5D57-CC70-104A7AB2C107}"/>
                  </a:ext>
                </a:extLst>
              </p:cNvPr>
              <p:cNvCxnSpPr/>
              <p:nvPr/>
            </p:nvCxnSpPr>
            <p:spPr bwMode="auto">
              <a:xfrm flipH="1" flipV="1">
                <a:off x="1187624" y="2996952"/>
                <a:ext cx="11460" cy="1152128"/>
              </a:xfrm>
              <a:prstGeom prst="line">
                <a:avLst/>
              </a:prstGeom>
              <a:solidFill>
                <a:srgbClr val="0099CC"/>
              </a:solidFill>
              <a:ln w="38100" cap="flat" cmpd="sng" algn="ctr">
                <a:solidFill>
                  <a:srgbClr val="000000"/>
                </a:solidFill>
                <a:prstDash val="solid"/>
                <a:round/>
                <a:headEnd type="none" w="med" len="med"/>
                <a:tailEnd type="none" w="med" len="med"/>
              </a:ln>
              <a:effectLst/>
            </p:spPr>
          </p:cxnSp>
        </p:grpSp>
      </p:grpSp>
      <p:graphicFrame>
        <p:nvGraphicFramePr>
          <p:cNvPr id="46" name="Table 45">
            <a:extLst>
              <a:ext uri="{FF2B5EF4-FFF2-40B4-BE49-F238E27FC236}">
                <a16:creationId xmlns:a16="http://schemas.microsoft.com/office/drawing/2014/main" id="{1A63B58B-C003-8FE1-2FB4-AA1EF3A9B94D}"/>
              </a:ext>
            </a:extLst>
          </p:cNvPr>
          <p:cNvGraphicFramePr>
            <a:graphicFrameLocks noGrp="1"/>
          </p:cNvGraphicFramePr>
          <p:nvPr>
            <p:extLst>
              <p:ext uri="{D42A27DB-BD31-4B8C-83A1-F6EECF244321}">
                <p14:modId xmlns:p14="http://schemas.microsoft.com/office/powerpoint/2010/main" val="368002559"/>
              </p:ext>
            </p:extLst>
          </p:nvPr>
        </p:nvGraphicFramePr>
        <p:xfrm>
          <a:off x="1890327" y="2347255"/>
          <a:ext cx="2234439" cy="79248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Hosea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latin typeface="Aptos Narrow" panose="020B0004020202020204" pitchFamily="34" charset="0"/>
                          <a:cs typeface="Arial"/>
                        </a:rPr>
                        <a:t>Amos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7" name="Table 46">
            <a:extLst>
              <a:ext uri="{FF2B5EF4-FFF2-40B4-BE49-F238E27FC236}">
                <a16:creationId xmlns:a16="http://schemas.microsoft.com/office/drawing/2014/main" id="{808E996B-3875-1067-D6E7-A92068FB6D18}"/>
              </a:ext>
            </a:extLst>
          </p:cNvPr>
          <p:cNvGraphicFramePr>
            <a:graphicFrameLocks noGrp="1"/>
          </p:cNvGraphicFramePr>
          <p:nvPr>
            <p:extLst>
              <p:ext uri="{D42A27DB-BD31-4B8C-83A1-F6EECF244321}">
                <p14:modId xmlns:p14="http://schemas.microsoft.com/office/powerpoint/2010/main" val="2437875318"/>
              </p:ext>
            </p:extLst>
          </p:nvPr>
        </p:nvGraphicFramePr>
        <p:xfrm>
          <a:off x="4381637" y="3727140"/>
          <a:ext cx="1892866" cy="396240"/>
        </p:xfrm>
        <a:graphic>
          <a:graphicData uri="http://schemas.openxmlformats.org/drawingml/2006/table">
            <a:tbl>
              <a:tblPr firstRow="1" bandRow="1"/>
              <a:tblGrid>
                <a:gridCol w="18928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rial"/>
                          <a:cs typeface="Arial"/>
                        </a:rPr>
                        <a:t>Obadiah</a:t>
                      </a:r>
                      <a:endParaRPr lang="en-US" sz="1600" b="1" i="1"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9E42B5AF-57B7-1E0F-2325-270F594198A0}"/>
              </a:ext>
            </a:extLst>
          </p:cNvPr>
          <p:cNvGraphicFramePr>
            <a:graphicFrameLocks noGrp="1"/>
          </p:cNvGraphicFramePr>
          <p:nvPr>
            <p:extLst>
              <p:ext uri="{D42A27DB-BD31-4B8C-83A1-F6EECF244321}">
                <p14:modId xmlns:p14="http://schemas.microsoft.com/office/powerpoint/2010/main" val="1336964298"/>
              </p:ext>
            </p:extLst>
          </p:nvPr>
        </p:nvGraphicFramePr>
        <p:xfrm>
          <a:off x="1888316" y="1879033"/>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Israel</a:t>
                      </a:r>
                      <a:endParaRPr lang="en-US" sz="20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49" name="Table 48">
            <a:extLst>
              <a:ext uri="{FF2B5EF4-FFF2-40B4-BE49-F238E27FC236}">
                <a16:creationId xmlns:a16="http://schemas.microsoft.com/office/drawing/2014/main" id="{ABB592ED-0170-F3C7-376D-2837ECA7444F}"/>
              </a:ext>
            </a:extLst>
          </p:cNvPr>
          <p:cNvGraphicFramePr>
            <a:graphicFrameLocks noGrp="1"/>
          </p:cNvGraphicFramePr>
          <p:nvPr>
            <p:extLst>
              <p:ext uri="{D42A27DB-BD31-4B8C-83A1-F6EECF244321}">
                <p14:modId xmlns:p14="http://schemas.microsoft.com/office/powerpoint/2010/main" val="2967905273"/>
              </p:ext>
            </p:extLst>
          </p:nvPr>
        </p:nvGraphicFramePr>
        <p:xfrm>
          <a:off x="1888316" y="3258296"/>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Judah</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0" name="Table 49">
            <a:extLst>
              <a:ext uri="{FF2B5EF4-FFF2-40B4-BE49-F238E27FC236}">
                <a16:creationId xmlns:a16="http://schemas.microsoft.com/office/drawing/2014/main" id="{681632D2-C762-7371-CFC4-B645A23043A9}"/>
              </a:ext>
            </a:extLst>
          </p:cNvPr>
          <p:cNvGraphicFramePr>
            <a:graphicFrameLocks noGrp="1"/>
          </p:cNvGraphicFramePr>
          <p:nvPr>
            <p:extLst>
              <p:ext uri="{D42A27DB-BD31-4B8C-83A1-F6EECF244321}">
                <p14:modId xmlns:p14="http://schemas.microsoft.com/office/powerpoint/2010/main" val="2020184700"/>
              </p:ext>
            </p:extLst>
          </p:nvPr>
        </p:nvGraphicFramePr>
        <p:xfrm>
          <a:off x="4425037" y="1874484"/>
          <a:ext cx="1849466" cy="457200"/>
        </p:xfrm>
        <a:graphic>
          <a:graphicData uri="http://schemas.openxmlformats.org/drawingml/2006/table">
            <a:tbl>
              <a:tblPr firstRow="1" bandRow="1"/>
              <a:tblGrid>
                <a:gridCol w="18494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Assyria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1" name="Table 50">
            <a:extLst>
              <a:ext uri="{FF2B5EF4-FFF2-40B4-BE49-F238E27FC236}">
                <a16:creationId xmlns:a16="http://schemas.microsoft.com/office/drawing/2014/main" id="{B522579F-1103-B9CF-968E-AF56E1BBAA91}"/>
              </a:ext>
            </a:extLst>
          </p:cNvPr>
          <p:cNvGraphicFramePr>
            <a:graphicFrameLocks noGrp="1"/>
          </p:cNvGraphicFramePr>
          <p:nvPr>
            <p:extLst>
              <p:ext uri="{D42A27DB-BD31-4B8C-83A1-F6EECF244321}">
                <p14:modId xmlns:p14="http://schemas.microsoft.com/office/powerpoint/2010/main" val="2727770968"/>
              </p:ext>
            </p:extLst>
          </p:nvPr>
        </p:nvGraphicFramePr>
        <p:xfrm>
          <a:off x="4381637" y="3253341"/>
          <a:ext cx="1892866" cy="457200"/>
        </p:xfrm>
        <a:graphic>
          <a:graphicData uri="http://schemas.openxmlformats.org/drawingml/2006/table">
            <a:tbl>
              <a:tblPr firstRow="1" bandRow="1"/>
              <a:tblGrid>
                <a:gridCol w="18928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Edom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2" name="Table 51">
            <a:extLst>
              <a:ext uri="{FF2B5EF4-FFF2-40B4-BE49-F238E27FC236}">
                <a16:creationId xmlns:a16="http://schemas.microsoft.com/office/drawing/2014/main" id="{ADCCC756-21F6-4762-9516-731731F73AD4}"/>
              </a:ext>
            </a:extLst>
          </p:cNvPr>
          <p:cNvGraphicFramePr>
            <a:graphicFrameLocks noGrp="1"/>
          </p:cNvGraphicFramePr>
          <p:nvPr>
            <p:extLst>
              <p:ext uri="{D42A27DB-BD31-4B8C-83A1-F6EECF244321}">
                <p14:modId xmlns:p14="http://schemas.microsoft.com/office/powerpoint/2010/main" val="172585032"/>
              </p:ext>
            </p:extLst>
          </p:nvPr>
        </p:nvGraphicFramePr>
        <p:xfrm>
          <a:off x="4425037" y="2347652"/>
          <a:ext cx="1849466" cy="792480"/>
        </p:xfrm>
        <a:graphic>
          <a:graphicData uri="http://schemas.openxmlformats.org/drawingml/2006/table">
            <a:tbl>
              <a:tblPr firstRow="1" bandRow="1"/>
              <a:tblGrid>
                <a:gridCol w="18494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Jonah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Nahum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53" name="Table 52">
            <a:extLst>
              <a:ext uri="{FF2B5EF4-FFF2-40B4-BE49-F238E27FC236}">
                <a16:creationId xmlns:a16="http://schemas.microsoft.com/office/drawing/2014/main" id="{1AFDABCB-ACEA-269F-FB74-2B2C695527ED}"/>
              </a:ext>
            </a:extLst>
          </p:cNvPr>
          <p:cNvGraphicFramePr>
            <a:graphicFrameLocks noGrp="1"/>
          </p:cNvGraphicFramePr>
          <p:nvPr>
            <p:extLst>
              <p:ext uri="{D42A27DB-BD31-4B8C-83A1-F6EECF244321}">
                <p14:modId xmlns:p14="http://schemas.microsoft.com/office/powerpoint/2010/main" val="1096543342"/>
              </p:ext>
            </p:extLst>
          </p:nvPr>
        </p:nvGraphicFramePr>
        <p:xfrm>
          <a:off x="6357261" y="2592973"/>
          <a:ext cx="2230012" cy="45720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Jews in Exile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4" name="Table 53">
            <a:extLst>
              <a:ext uri="{FF2B5EF4-FFF2-40B4-BE49-F238E27FC236}">
                <a16:creationId xmlns:a16="http://schemas.microsoft.com/office/drawing/2014/main" id="{340A7F9B-575B-4F48-B578-CB77B6D712EA}"/>
              </a:ext>
            </a:extLst>
          </p:cNvPr>
          <p:cNvGraphicFramePr>
            <a:graphicFrameLocks noGrp="1"/>
          </p:cNvGraphicFramePr>
          <p:nvPr>
            <p:extLst>
              <p:ext uri="{D42A27DB-BD31-4B8C-83A1-F6EECF244321}">
                <p14:modId xmlns:p14="http://schemas.microsoft.com/office/powerpoint/2010/main" val="1534313372"/>
              </p:ext>
            </p:extLst>
          </p:nvPr>
        </p:nvGraphicFramePr>
        <p:xfrm>
          <a:off x="6357261" y="3066135"/>
          <a:ext cx="2230012" cy="79248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a:solidFill>
                            <a:schemeClr val="tx1"/>
                          </a:solidFill>
                          <a:latin typeface="Arial Black" panose="020B0A04020102020204" pitchFamily="34" charset="0"/>
                          <a:cs typeface="Arial"/>
                        </a:rPr>
                        <a:t>Ezekiel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Arial Black" panose="020B0A04020102020204" pitchFamily="34" charset="0"/>
                          <a:cs typeface="Arial"/>
                        </a:rPr>
                        <a:t>Daniel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55" name="Table 54">
            <a:extLst>
              <a:ext uri="{FF2B5EF4-FFF2-40B4-BE49-F238E27FC236}">
                <a16:creationId xmlns:a16="http://schemas.microsoft.com/office/drawing/2014/main" id="{CA4746C3-3142-6AA3-BEBC-AF2FC640A344}"/>
              </a:ext>
            </a:extLst>
          </p:cNvPr>
          <p:cNvGraphicFramePr>
            <a:graphicFrameLocks noGrp="1"/>
          </p:cNvGraphicFramePr>
          <p:nvPr>
            <p:extLst>
              <p:ext uri="{D42A27DB-BD31-4B8C-83A1-F6EECF244321}">
                <p14:modId xmlns:p14="http://schemas.microsoft.com/office/powerpoint/2010/main" val="3757779783"/>
              </p:ext>
            </p:extLst>
          </p:nvPr>
        </p:nvGraphicFramePr>
        <p:xfrm>
          <a:off x="8689380" y="2592967"/>
          <a:ext cx="2962029" cy="457200"/>
        </p:xfrm>
        <a:graphic>
          <a:graphicData uri="http://schemas.openxmlformats.org/drawingml/2006/table">
            <a:tbl>
              <a:tblPr firstRow="1" bandRow="1"/>
              <a:tblGrid>
                <a:gridCol w="296202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Jews in Jerusalem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6" name="Table 55">
            <a:extLst>
              <a:ext uri="{FF2B5EF4-FFF2-40B4-BE49-F238E27FC236}">
                <a16:creationId xmlns:a16="http://schemas.microsoft.com/office/drawing/2014/main" id="{565E638C-24BA-A43E-0A5D-3934204375AB}"/>
              </a:ext>
            </a:extLst>
          </p:cNvPr>
          <p:cNvGraphicFramePr>
            <a:graphicFrameLocks noGrp="1"/>
          </p:cNvGraphicFramePr>
          <p:nvPr>
            <p:extLst>
              <p:ext uri="{D42A27DB-BD31-4B8C-83A1-F6EECF244321}">
                <p14:modId xmlns:p14="http://schemas.microsoft.com/office/powerpoint/2010/main" val="3484912504"/>
              </p:ext>
            </p:extLst>
          </p:nvPr>
        </p:nvGraphicFramePr>
        <p:xfrm>
          <a:off x="8689380" y="3066127"/>
          <a:ext cx="2962029" cy="1188720"/>
        </p:xfrm>
        <a:graphic>
          <a:graphicData uri="http://schemas.openxmlformats.org/drawingml/2006/table">
            <a:tbl>
              <a:tblPr firstRow="1" bandRow="1"/>
              <a:tblGrid>
                <a:gridCol w="296202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Haggai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Zechariah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Malachi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536390672"/>
                  </a:ext>
                </a:extLst>
              </a:tr>
            </a:tbl>
          </a:graphicData>
        </a:graphic>
      </p:graphicFrame>
      <p:graphicFrame>
        <p:nvGraphicFramePr>
          <p:cNvPr id="57" name="Table 56">
            <a:extLst>
              <a:ext uri="{FF2B5EF4-FFF2-40B4-BE49-F238E27FC236}">
                <a16:creationId xmlns:a16="http://schemas.microsoft.com/office/drawing/2014/main" id="{2462B0D9-91FA-618B-4A2D-8D676312384A}"/>
              </a:ext>
            </a:extLst>
          </p:cNvPr>
          <p:cNvGraphicFramePr>
            <a:graphicFrameLocks noGrp="1"/>
          </p:cNvGraphicFramePr>
          <p:nvPr>
            <p:extLst>
              <p:ext uri="{D42A27DB-BD31-4B8C-83A1-F6EECF244321}">
                <p14:modId xmlns:p14="http://schemas.microsoft.com/office/powerpoint/2010/main" val="2451191902"/>
              </p:ext>
            </p:extLst>
          </p:nvPr>
        </p:nvGraphicFramePr>
        <p:xfrm>
          <a:off x="1891678" y="3726592"/>
          <a:ext cx="2230012" cy="118872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a:solidFill>
                            <a:schemeClr val="tx1"/>
                          </a:solidFill>
                          <a:latin typeface="Arial Black" panose="020B0A04020102020204" pitchFamily="34" charset="0"/>
                          <a:cs typeface="Arial"/>
                        </a:rPr>
                        <a:t>Isaiah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Arial Black" panose="020B0A04020102020204" pitchFamily="34" charset="0"/>
                          <a:cs typeface="Arial"/>
                        </a:rPr>
                        <a:t>Jeremiah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Black" panose="020B0A04020102020204" pitchFamily="34" charset="0"/>
                          <a:cs typeface="Arial"/>
                        </a:rPr>
                        <a:t>Lamentations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40958542"/>
                  </a:ext>
                </a:extLst>
              </a:tr>
            </a:tbl>
          </a:graphicData>
        </a:graphic>
      </p:graphicFrame>
      <p:graphicFrame>
        <p:nvGraphicFramePr>
          <p:cNvPr id="58" name="Table 57">
            <a:extLst>
              <a:ext uri="{FF2B5EF4-FFF2-40B4-BE49-F238E27FC236}">
                <a16:creationId xmlns:a16="http://schemas.microsoft.com/office/drawing/2014/main" id="{4B3ABEC1-085E-FE3F-CCE5-B6132FC0E055}"/>
              </a:ext>
            </a:extLst>
          </p:cNvPr>
          <p:cNvGraphicFramePr>
            <a:graphicFrameLocks noGrp="1"/>
          </p:cNvGraphicFramePr>
          <p:nvPr>
            <p:extLst>
              <p:ext uri="{D42A27DB-BD31-4B8C-83A1-F6EECF244321}">
                <p14:modId xmlns:p14="http://schemas.microsoft.com/office/powerpoint/2010/main" val="1861713096"/>
              </p:ext>
            </p:extLst>
          </p:nvPr>
        </p:nvGraphicFramePr>
        <p:xfrm>
          <a:off x="1891329" y="4916031"/>
          <a:ext cx="2234792" cy="1584960"/>
        </p:xfrm>
        <a:graphic>
          <a:graphicData uri="http://schemas.openxmlformats.org/drawingml/2006/table">
            <a:tbl>
              <a:tblPr firstRow="1" bandRow="1"/>
              <a:tblGrid>
                <a:gridCol w="223479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Habakkuk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Joel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Micah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53639067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Zephaniah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140307619"/>
                  </a:ext>
                </a:extLst>
              </a:tr>
            </a:tbl>
          </a:graphicData>
        </a:graphic>
      </p:graphicFrame>
      <p:sp>
        <p:nvSpPr>
          <p:cNvPr id="59" name="Text Box 52">
            <a:extLst>
              <a:ext uri="{FF2B5EF4-FFF2-40B4-BE49-F238E27FC236}">
                <a16:creationId xmlns:a16="http://schemas.microsoft.com/office/drawing/2014/main" id="{79E42D05-3747-D938-C404-AB14E5ED525B}"/>
              </a:ext>
            </a:extLst>
          </p:cNvPr>
          <p:cNvSpPr txBox="1">
            <a:spLocks noChangeArrowheads="1"/>
          </p:cNvSpPr>
          <p:nvPr/>
        </p:nvSpPr>
        <p:spPr bwMode="auto">
          <a:xfrm>
            <a:off x="8846288" y="6119336"/>
            <a:ext cx="3345712"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The Daily Walk</a:t>
            </a:r>
          </a:p>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Adapted from </a:t>
            </a:r>
            <a:r>
              <a:rPr lang="en-US" sz="1400" b="1" i="1" dirty="0">
                <a:solidFill>
                  <a:srgbClr val="000000"/>
                </a:solidFill>
                <a:latin typeface="Aptos Narrow" panose="020B0004020202020204" pitchFamily="34" charset="0"/>
                <a:cs typeface="Arial" charset="0"/>
              </a:rPr>
              <a:t>Walk Thru the Old Testament</a:t>
            </a:r>
          </a:p>
          <a:p>
            <a:pPr eaLnBrk="0" fontAlgn="base" hangingPunct="0">
              <a:spcBef>
                <a:spcPct val="0"/>
              </a:spcBef>
              <a:spcAft>
                <a:spcPct val="0"/>
              </a:spcAft>
            </a:pPr>
            <a:r>
              <a:rPr lang="en-US" sz="1400" b="1" i="1" dirty="0">
                <a:solidFill>
                  <a:srgbClr val="000000"/>
                </a:solidFill>
                <a:latin typeface="Aptos Narrow" panose="020B0004020202020204" pitchFamily="34" charset="0"/>
                <a:cs typeface="Arial" charset="0"/>
              </a:rPr>
              <a:t>Walk Thru the Bible Press, 1978</a:t>
            </a:r>
          </a:p>
        </p:txBody>
      </p:sp>
      <p:sp>
        <p:nvSpPr>
          <p:cNvPr id="60" name="Rectangle: Rounded Corners 59">
            <a:extLst>
              <a:ext uri="{FF2B5EF4-FFF2-40B4-BE49-F238E27FC236}">
                <a16:creationId xmlns:a16="http://schemas.microsoft.com/office/drawing/2014/main" id="{27599ED3-B8A6-A49F-D048-3C684C35D072}"/>
              </a:ext>
            </a:extLst>
          </p:cNvPr>
          <p:cNvSpPr/>
          <p:nvPr/>
        </p:nvSpPr>
        <p:spPr>
          <a:xfrm>
            <a:off x="4379317" y="2314085"/>
            <a:ext cx="1932223" cy="452716"/>
          </a:xfrm>
          <a:prstGeom prst="roundRect">
            <a:avLst/>
          </a:prstGeom>
          <a:noFill/>
          <a:ln w="152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7241791"/>
          </a:xfrm>
          <a:prstGeom prst="rect">
            <a:avLst/>
          </a:prstGeom>
          <a:noFill/>
        </p:spPr>
        <p:txBody>
          <a:bodyPr wrap="square">
            <a:spAutoFit/>
          </a:bodyPr>
          <a:lstStyle/>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 . .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 . .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 . . </a:t>
            </a:r>
            <a:r>
              <a:rPr kumimoji="0" lang="en-US" sz="4000" b="1" i="0" u="none" strike="noStrike" kern="1200" cap="none" spc="0" normalizeH="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 . .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5035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255454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1" i="0" dirty="0">
                <a:solidFill>
                  <a:srgbClr val="000000"/>
                </a:solidFill>
                <a:effectLst/>
                <a:latin typeface="Aptos" panose="020B0004020202020204" pitchFamily="34" charset="0"/>
              </a:rPr>
              <a:t> </a:t>
            </a:r>
            <a:r>
              <a:rPr lang="en-US" sz="4000" b="0" i="0" dirty="0">
                <a:solidFill>
                  <a:srgbClr val="000000"/>
                </a:solidFill>
                <a:effectLst/>
                <a:latin typeface="Aptos" panose="020B0004020202020204" pitchFamily="34" charset="0"/>
              </a:rPr>
              <a:t>Now the word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came to Jonah the son of </a:t>
            </a:r>
            <a:r>
              <a:rPr lang="en-US" sz="4000" b="0" i="0" dirty="0" err="1">
                <a:solidFill>
                  <a:srgbClr val="000000"/>
                </a:solidFill>
                <a:effectLst/>
                <a:latin typeface="Aptos" panose="020B0004020202020204" pitchFamily="34" charset="0"/>
              </a:rPr>
              <a:t>Amittai</a:t>
            </a:r>
            <a:r>
              <a:rPr lang="en-US" sz="4000" b="0" i="0" dirty="0">
                <a:solidFill>
                  <a:srgbClr val="000000"/>
                </a:solidFill>
                <a:effectLst/>
                <a:latin typeface="Aptos" panose="020B0004020202020204" pitchFamily="34" charset="0"/>
              </a:rPr>
              <a:t>, saying, </a:t>
            </a:r>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“Arise, go to Nineveh, that great city, and call out against it, for their evil</a:t>
            </a:r>
            <a:r>
              <a:rPr lang="en-US" sz="4000" baseline="30000" dirty="0">
                <a:solidFill>
                  <a:srgbClr val="000000"/>
                </a:solidFill>
                <a:latin typeface="Aptos" panose="020B0004020202020204" pitchFamily="34" charset="0"/>
              </a:rPr>
              <a:t> </a:t>
            </a:r>
            <a:r>
              <a:rPr lang="en-US" sz="4000" b="0" i="0" dirty="0">
                <a:solidFill>
                  <a:srgbClr val="000000"/>
                </a:solidFill>
                <a:effectLst/>
                <a:latin typeface="Aptos" panose="020B0004020202020204" pitchFamily="34" charset="0"/>
              </a:rPr>
              <a:t>has come up before me.” </a:t>
            </a:r>
          </a:p>
        </p:txBody>
      </p:sp>
    </p:spTree>
    <p:extLst>
      <p:ext uri="{BB962C8B-B14F-4D97-AF65-F5344CB8AC3E}">
        <p14:creationId xmlns:p14="http://schemas.microsoft.com/office/powerpoint/2010/main" val="3887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1EDDB-D2D6-E3FA-1F0C-96FE4FF40626}"/>
              </a:ext>
            </a:extLst>
          </p:cNvPr>
          <p:cNvSpPr txBox="1"/>
          <p:nvPr/>
        </p:nvSpPr>
        <p:spPr>
          <a:xfrm>
            <a:off x="127000" y="596900"/>
            <a:ext cx="11595100" cy="4093428"/>
          </a:xfrm>
          <a:prstGeom prst="rect">
            <a:avLst/>
          </a:prstGeom>
          <a:noFill/>
        </p:spPr>
        <p:txBody>
          <a:bodyPr wrap="square">
            <a:spAutoFit/>
          </a:bodyPr>
          <a:lstStyle/>
          <a:p>
            <a:pPr algn="l"/>
            <a:r>
              <a:rPr lang="en-US" sz="4000" b="1" baseline="30000" dirty="0">
                <a:solidFill>
                  <a:schemeClr val="bg1">
                    <a:lumMod val="75000"/>
                  </a:schemeClr>
                </a:solidFill>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a:t>
            </a:r>
            <a:r>
              <a:rPr lang="en-US" sz="4000" i="0" dirty="0">
                <a:solidFill>
                  <a:srgbClr val="000000"/>
                </a:solidFill>
                <a:effectLst/>
                <a:latin typeface="Aptos" panose="020B0004020202020204" pitchFamily="34" charset="0"/>
              </a:rPr>
              <a:t>the word of the </a:t>
            </a:r>
            <a:r>
              <a:rPr lang="en-US" sz="4000" i="0" cap="small" dirty="0">
                <a:solidFill>
                  <a:srgbClr val="000000"/>
                </a:solidFill>
                <a:effectLst/>
                <a:latin typeface="Aptos" panose="020B0004020202020204" pitchFamily="34" charset="0"/>
              </a:rPr>
              <a:t>Lord</a:t>
            </a:r>
            <a:r>
              <a:rPr lang="en-US" sz="4000" i="0" dirty="0">
                <a:solidFill>
                  <a:srgbClr val="000000"/>
                </a:solidFill>
                <a:effectLst/>
                <a:latin typeface="Aptos" panose="020B0004020202020204" pitchFamily="34" charset="0"/>
              </a:rPr>
              <a:t> came to</a:t>
            </a:r>
            <a:r>
              <a:rPr lang="en-US" sz="4000" i="0" dirty="0">
                <a:effectLst/>
                <a:latin typeface="Aptos" panose="020B0004020202020204" pitchFamily="34" charset="0"/>
              </a:rPr>
              <a:t> </a:t>
            </a:r>
            <a:r>
              <a:rPr lang="en-US" sz="4000" b="0" i="0" dirty="0">
                <a:effectLst/>
                <a:latin typeface="Aptos" panose="020B0004020202020204" pitchFamily="34" charset="0"/>
              </a:rPr>
              <a:t>_______”</a:t>
            </a:r>
          </a:p>
          <a:p>
            <a:pPr algn="l"/>
            <a:endParaRPr lang="en-US" sz="4000" b="0" i="0" dirty="0">
              <a:effectLst/>
              <a:latin typeface="Aptos" panose="020B0004020202020204" pitchFamily="34" charset="0"/>
            </a:endParaRPr>
          </a:p>
          <a:p>
            <a:pPr algn="l"/>
            <a:r>
              <a:rPr lang="en-US" sz="3600" dirty="0">
                <a:latin typeface="Aptos" panose="020B0004020202020204" pitchFamily="34" charset="0"/>
              </a:rPr>
              <a:t>Abram, Samuel, Nathan, </a:t>
            </a:r>
            <a:r>
              <a:rPr lang="en-US" sz="3600" dirty="0" err="1">
                <a:latin typeface="Aptos" panose="020B0004020202020204" pitchFamily="34" charset="0"/>
              </a:rPr>
              <a:t>Soloman</a:t>
            </a:r>
            <a:r>
              <a:rPr lang="en-US" sz="3600" dirty="0">
                <a:latin typeface="Aptos" panose="020B0004020202020204" pitchFamily="34" charset="0"/>
              </a:rPr>
              <a:t>, Jehu, Elijah (5x), Jeremiah (23x), Ezekial (50x),</a:t>
            </a:r>
          </a:p>
          <a:p>
            <a:pPr algn="l"/>
            <a:endParaRPr lang="en-US" sz="3600" dirty="0">
              <a:latin typeface="Aptos" panose="020B0004020202020204" pitchFamily="34" charset="0"/>
            </a:endParaRPr>
          </a:p>
          <a:p>
            <a:r>
              <a:rPr lang="en-US" sz="3600" b="1" dirty="0">
                <a:solidFill>
                  <a:srgbClr val="000000"/>
                </a:solidFill>
                <a:latin typeface="Aptos Narrow" panose="020B0004020202020204" pitchFamily="34" charset="0"/>
              </a:rPr>
              <a:t>Prophet:  </a:t>
            </a:r>
            <a:r>
              <a:rPr lang="en-US" sz="3600" dirty="0">
                <a:latin typeface="Aptos Narrow" panose="020B0004020202020204" pitchFamily="34" charset="0"/>
              </a:rPr>
              <a:t>A person who spoke divinely inspired messages.</a:t>
            </a:r>
          </a:p>
          <a:p>
            <a:endParaRPr lang="en-US" sz="3600" b="0" i="0" dirty="0">
              <a:effectLst/>
              <a:latin typeface="Aptos" panose="020B0004020202020204" pitchFamily="34" charset="0"/>
            </a:endParaRPr>
          </a:p>
        </p:txBody>
      </p:sp>
    </p:spTree>
    <p:extLst>
      <p:ext uri="{BB962C8B-B14F-4D97-AF65-F5344CB8AC3E}">
        <p14:creationId xmlns:p14="http://schemas.microsoft.com/office/powerpoint/2010/main" val="23499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ack logo&#10;&#10;Description automatically generated">
            <a:extLst>
              <a:ext uri="{FF2B5EF4-FFF2-40B4-BE49-F238E27FC236}">
                <a16:creationId xmlns:a16="http://schemas.microsoft.com/office/drawing/2014/main" id="{78317A4B-EE1D-F0AA-2634-AEF750CC0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434" y="224006"/>
            <a:ext cx="1351252" cy="1718793"/>
          </a:xfrm>
          <a:prstGeom prst="rect">
            <a:avLst/>
          </a:prstGeom>
        </p:spPr>
      </p:pic>
      <p:sp>
        <p:nvSpPr>
          <p:cNvPr id="7" name="TextBox 6">
            <a:extLst>
              <a:ext uri="{FF2B5EF4-FFF2-40B4-BE49-F238E27FC236}">
                <a16:creationId xmlns:a16="http://schemas.microsoft.com/office/drawing/2014/main" id="{37EC4C2C-418D-5322-9BB2-C74D6479A211}"/>
              </a:ext>
            </a:extLst>
          </p:cNvPr>
          <p:cNvSpPr txBox="1"/>
          <p:nvPr/>
        </p:nvSpPr>
        <p:spPr>
          <a:xfrm>
            <a:off x="8945880" y="2131636"/>
            <a:ext cx="2880360" cy="1200329"/>
          </a:xfrm>
          <a:prstGeom prst="rect">
            <a:avLst/>
          </a:prstGeom>
          <a:noFill/>
        </p:spPr>
        <p:txBody>
          <a:bodyPr wrap="square" rtlCol="0">
            <a:spAutoFit/>
          </a:bodyPr>
          <a:lstStyle/>
          <a:p>
            <a:pPr algn="ctr"/>
            <a:r>
              <a:rPr lang="en-US" sz="3600" dirty="0"/>
              <a:t>Channel News Asia</a:t>
            </a:r>
          </a:p>
        </p:txBody>
      </p:sp>
      <p:pic>
        <p:nvPicPr>
          <p:cNvPr id="8" name="Picture 7" descr="A lizard climbing on a wall&#10;&#10;Description automatically generated">
            <a:extLst>
              <a:ext uri="{FF2B5EF4-FFF2-40B4-BE49-F238E27FC236}">
                <a16:creationId xmlns:a16="http://schemas.microsoft.com/office/drawing/2014/main" id="{D6B6D456-ED8D-7357-553E-126EF86E8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0" y="0"/>
            <a:ext cx="8396654" cy="6858000"/>
          </a:xfrm>
          <a:prstGeom prst="rect">
            <a:avLst/>
          </a:prstGeom>
        </p:spPr>
      </p:pic>
      <p:sp>
        <p:nvSpPr>
          <p:cNvPr id="12" name="TextBox 11">
            <a:extLst>
              <a:ext uri="{FF2B5EF4-FFF2-40B4-BE49-F238E27FC236}">
                <a16:creationId xmlns:a16="http://schemas.microsoft.com/office/drawing/2014/main" id="{B16FB49B-6B8A-5A8E-85DD-154D1F2AF1BA}"/>
              </a:ext>
            </a:extLst>
          </p:cNvPr>
          <p:cNvSpPr txBox="1"/>
          <p:nvPr/>
        </p:nvSpPr>
        <p:spPr>
          <a:xfrm>
            <a:off x="7550250" y="3441680"/>
            <a:ext cx="4641750" cy="3416320"/>
          </a:xfrm>
          <a:prstGeom prst="rect">
            <a:avLst/>
          </a:prstGeom>
          <a:solidFill>
            <a:sysClr val="windowText" lastClr="000000"/>
          </a:solid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glow rad="127000">
                    <a:prstClr val="black"/>
                  </a:glow>
                </a:effectLst>
                <a:uLnTx/>
                <a:uFillTx/>
                <a:latin typeface="Aptos" panose="02110004020202020204"/>
              </a:rPr>
              <a:t>WHAT TO DO IF A MONITOR LIZARD VISITS YOUR HOME</a:t>
            </a:r>
          </a:p>
        </p:txBody>
      </p:sp>
      <p:sp>
        <p:nvSpPr>
          <p:cNvPr id="13" name="TextBox 12">
            <a:extLst>
              <a:ext uri="{FF2B5EF4-FFF2-40B4-BE49-F238E27FC236}">
                <a16:creationId xmlns:a16="http://schemas.microsoft.com/office/drawing/2014/main" id="{B628B7C3-0ABC-1F3A-E6BA-A781B4EEDB2B}"/>
              </a:ext>
            </a:extLst>
          </p:cNvPr>
          <p:cNvSpPr txBox="1"/>
          <p:nvPr/>
        </p:nvSpPr>
        <p:spPr>
          <a:xfrm rot="20897309">
            <a:off x="560418" y="3713361"/>
            <a:ext cx="6950300" cy="2630785"/>
          </a:xfrm>
          <a:prstGeom prst="rect">
            <a:avLst/>
          </a:prstGeom>
          <a:noFill/>
        </p:spPr>
        <p:txBody>
          <a:bodyPr wrap="non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Something </a:t>
            </a:r>
          </a:p>
          <a:p>
            <a:pPr algn="ctr">
              <a:lnSpc>
                <a:spcPct val="85000"/>
              </a:lnSpc>
            </a:pPr>
            <a:r>
              <a:rPr lang="en-US" sz="9600" b="1" dirty="0">
                <a:solidFill>
                  <a:srgbClr val="FF0000"/>
                </a:solidFill>
                <a:effectLst>
                  <a:glow rad="127000">
                    <a:prstClr val="black"/>
                  </a:glow>
                </a:effectLst>
                <a:latin typeface="Aptos" panose="02110004020202020204"/>
              </a:rPr>
              <a:t>Unexpected</a:t>
            </a:r>
          </a:p>
        </p:txBody>
      </p:sp>
    </p:spTree>
    <p:extLst>
      <p:ext uri="{BB962C8B-B14F-4D97-AF65-F5344CB8AC3E}">
        <p14:creationId xmlns:p14="http://schemas.microsoft.com/office/powerpoint/2010/main" val="29020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262979"/>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1" i="0" dirty="0">
                <a:solidFill>
                  <a:schemeClr val="bg1">
                    <a:lumMod val="75000"/>
                  </a:schemeClr>
                </a:solidFill>
                <a:effectLst/>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Now the word of the </a:t>
            </a:r>
            <a:r>
              <a:rPr lang="en-US" sz="4000" b="0" i="0" cap="small" dirty="0">
                <a:solidFill>
                  <a:schemeClr val="bg1">
                    <a:lumMod val="75000"/>
                  </a:schemeClr>
                </a:solidFill>
                <a:effectLst/>
                <a:latin typeface="Aptos" panose="020B0004020202020204" pitchFamily="34" charset="0"/>
              </a:rPr>
              <a:t>Lord</a:t>
            </a:r>
            <a:r>
              <a:rPr lang="en-US" sz="4000" b="0" i="0" dirty="0">
                <a:solidFill>
                  <a:schemeClr val="bg1">
                    <a:lumMod val="75000"/>
                  </a:schemeClr>
                </a:solidFill>
                <a:effectLst/>
                <a:latin typeface="Aptos" panose="020B0004020202020204" pitchFamily="34" charset="0"/>
              </a:rPr>
              <a:t> came to </a:t>
            </a:r>
            <a:r>
              <a:rPr lang="en-US" sz="4000" b="0" i="0" dirty="0">
                <a:solidFill>
                  <a:srgbClr val="000000"/>
                </a:solidFill>
                <a:effectLst/>
                <a:latin typeface="Aptos" panose="020B0004020202020204" pitchFamily="34" charset="0"/>
              </a:rPr>
              <a:t>Jonah the son of </a:t>
            </a:r>
            <a:r>
              <a:rPr lang="en-US" sz="4000" b="0" i="0" dirty="0" err="1">
                <a:solidFill>
                  <a:srgbClr val="000000"/>
                </a:solidFill>
                <a:effectLst/>
                <a:latin typeface="Aptos" panose="020B0004020202020204" pitchFamily="34" charset="0"/>
              </a:rPr>
              <a:t>Amittai</a:t>
            </a:r>
            <a:r>
              <a:rPr lang="en-US" sz="4000" b="0" i="0" dirty="0">
                <a:solidFill>
                  <a:srgbClr val="000000"/>
                </a:solidFill>
                <a:effectLst/>
                <a:latin typeface="Aptos" panose="020B0004020202020204" pitchFamily="34" charset="0"/>
              </a:rPr>
              <a:t>, </a:t>
            </a:r>
          </a:p>
          <a:p>
            <a:pPr algn="l"/>
            <a:endParaRPr lang="en-US" sz="4000" dirty="0">
              <a:solidFill>
                <a:srgbClr val="000000"/>
              </a:solidFill>
              <a:latin typeface="Aptos" panose="020B0004020202020204" pitchFamily="34" charset="0"/>
            </a:endParaRPr>
          </a:p>
          <a:p>
            <a:pPr algn="l"/>
            <a:endParaRPr lang="en-US" sz="4000" b="0" i="0" dirty="0">
              <a:solidFill>
                <a:srgbClr val="000000"/>
              </a:solidFill>
              <a:effectLst/>
              <a:latin typeface="Aptos" panose="020B0004020202020204" pitchFamily="34" charset="0"/>
            </a:endParaRPr>
          </a:p>
          <a:p>
            <a:pPr algn="l"/>
            <a:endParaRPr lang="en-US" sz="4000" dirty="0">
              <a:solidFill>
                <a:srgbClr val="000000"/>
              </a:solidFill>
              <a:latin typeface="Aptos" panose="020B0004020202020204" pitchFamily="34" charset="0"/>
            </a:endParaRPr>
          </a:p>
          <a:p>
            <a:r>
              <a:rPr lang="en-US" sz="3200" dirty="0">
                <a:latin typeface="Aptos" panose="020B0004020202020204" pitchFamily="34" charset="0"/>
              </a:rPr>
              <a:t>2 Kings 14:25 Jeroboam II recovered the territories . . .  just as the Lord, the God of Israel, had promised through Jonah son of </a:t>
            </a:r>
            <a:r>
              <a:rPr lang="en-US" sz="3200" dirty="0" err="1">
                <a:latin typeface="Aptos" panose="020B0004020202020204" pitchFamily="34" charset="0"/>
              </a:rPr>
              <a:t>Amittai</a:t>
            </a:r>
            <a:r>
              <a:rPr lang="en-US" sz="3200" dirty="0">
                <a:latin typeface="Aptos" panose="020B0004020202020204" pitchFamily="34" charset="0"/>
              </a:rPr>
              <a:t>, the prophet from Gath-</a:t>
            </a:r>
            <a:r>
              <a:rPr lang="en-US" sz="3200" dirty="0" err="1">
                <a:latin typeface="Aptos" panose="020B0004020202020204" pitchFamily="34" charset="0"/>
              </a:rPr>
              <a:t>hepher</a:t>
            </a:r>
            <a:r>
              <a:rPr lang="en-US" sz="3200" dirty="0">
                <a:latin typeface="Aptos" panose="020B0004020202020204" pitchFamily="34" charset="0"/>
              </a:rPr>
              <a:t>.</a:t>
            </a:r>
            <a:endParaRPr lang="en-US" sz="3200" b="0" i="0" dirty="0">
              <a:effectLst/>
              <a:latin typeface="Aptos" panose="020B0004020202020204" pitchFamily="34" charset="0"/>
            </a:endParaRPr>
          </a:p>
          <a:p>
            <a:pPr algn="l"/>
            <a:endParaRPr lang="en-US" sz="40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19085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2554545"/>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1" i="0" dirty="0">
                <a:solidFill>
                  <a:schemeClr val="bg1">
                    <a:lumMod val="75000"/>
                  </a:schemeClr>
                </a:solidFill>
                <a:effectLst/>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Now the word of the </a:t>
            </a:r>
            <a:r>
              <a:rPr lang="en-US" sz="4000" b="0" i="0" cap="small" dirty="0">
                <a:solidFill>
                  <a:schemeClr val="bg1">
                    <a:lumMod val="75000"/>
                  </a:schemeClr>
                </a:solidFill>
                <a:effectLst/>
                <a:latin typeface="Aptos" panose="020B0004020202020204" pitchFamily="34" charset="0"/>
              </a:rPr>
              <a:t>Lord</a:t>
            </a:r>
            <a:r>
              <a:rPr lang="en-US" sz="4000" b="0" i="0" dirty="0">
                <a:solidFill>
                  <a:schemeClr val="bg1">
                    <a:lumMod val="75000"/>
                  </a:schemeClr>
                </a:solidFill>
                <a:effectLst/>
                <a:latin typeface="Aptos" panose="020B0004020202020204" pitchFamily="34" charset="0"/>
              </a:rPr>
              <a:t> came to Jonah the son of </a:t>
            </a:r>
            <a:r>
              <a:rPr lang="en-US" sz="4000" b="0" i="0" dirty="0" err="1">
                <a:solidFill>
                  <a:schemeClr val="bg1">
                    <a:lumMod val="75000"/>
                  </a:schemeClr>
                </a:solidFill>
                <a:effectLst/>
                <a:latin typeface="Aptos" panose="020B0004020202020204" pitchFamily="34" charset="0"/>
              </a:rPr>
              <a:t>Amittai</a:t>
            </a:r>
            <a:r>
              <a:rPr lang="en-US" sz="4000" b="0" i="0" dirty="0">
                <a:solidFill>
                  <a:schemeClr val="bg1">
                    <a:lumMod val="75000"/>
                  </a:schemeClr>
                </a:solidFill>
                <a:effectLst/>
                <a:latin typeface="Aptos" panose="020B0004020202020204" pitchFamily="34" charset="0"/>
              </a:rPr>
              <a:t>, saying, </a:t>
            </a:r>
            <a:r>
              <a:rPr lang="en-US" sz="4000" b="1" i="0" baseline="30000" dirty="0">
                <a:solidFill>
                  <a:schemeClr val="bg1">
                    <a:lumMod val="75000"/>
                  </a:schemeClr>
                </a:solidFill>
                <a:effectLst/>
                <a:latin typeface="Aptos" panose="020B0004020202020204" pitchFamily="34" charset="0"/>
              </a:rPr>
              <a:t>2 </a:t>
            </a:r>
            <a:r>
              <a:rPr lang="en-US" sz="4000" b="0" i="0" dirty="0">
                <a:solidFill>
                  <a:schemeClr val="bg1">
                    <a:lumMod val="75000"/>
                  </a:schemeClr>
                </a:solidFill>
                <a:effectLst/>
                <a:latin typeface="Aptos" panose="020B0004020202020204" pitchFamily="34" charset="0"/>
              </a:rPr>
              <a:t>“Arise, </a:t>
            </a:r>
            <a:r>
              <a:rPr lang="en-US" sz="4000" b="0" i="0" dirty="0">
                <a:solidFill>
                  <a:srgbClr val="000000"/>
                </a:solidFill>
                <a:effectLst/>
                <a:latin typeface="Aptos" panose="020B0004020202020204" pitchFamily="34" charset="0"/>
              </a:rPr>
              <a:t>go to Nineveh, that great city, and call out against it, for their evil</a:t>
            </a:r>
            <a:r>
              <a:rPr lang="en-US" sz="4000" baseline="30000" dirty="0">
                <a:solidFill>
                  <a:srgbClr val="000000"/>
                </a:solidFill>
                <a:latin typeface="Aptos" panose="020B0004020202020204" pitchFamily="34" charset="0"/>
              </a:rPr>
              <a:t> </a:t>
            </a:r>
            <a:r>
              <a:rPr lang="en-US" sz="4000" b="0" i="0" dirty="0">
                <a:solidFill>
                  <a:srgbClr val="000000"/>
                </a:solidFill>
                <a:effectLst/>
                <a:latin typeface="Aptos" panose="020B0004020202020204" pitchFamily="34" charset="0"/>
              </a:rPr>
              <a:t>has come up before me.” </a:t>
            </a:r>
          </a:p>
        </p:txBody>
      </p:sp>
    </p:spTree>
    <p:extLst>
      <p:ext uri="{BB962C8B-B14F-4D97-AF65-F5344CB8AC3E}">
        <p14:creationId xmlns:p14="http://schemas.microsoft.com/office/powerpoint/2010/main" val="40982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10F33-E197-AC76-F71A-DC27972BA6B7}"/>
              </a:ext>
            </a:extLst>
          </p:cNvPr>
          <p:cNvSpPr txBox="1"/>
          <p:nvPr/>
        </p:nvSpPr>
        <p:spPr>
          <a:xfrm>
            <a:off x="762001" y="755650"/>
            <a:ext cx="3932830" cy="1345115"/>
          </a:xfrm>
          <a:prstGeom prst="rect">
            <a:avLst/>
          </a:prstGeom>
        </p:spPr>
        <p:txBody>
          <a:bodyPr vert="horz" lIns="91440" tIns="45720" rIns="91440" bIns="45720" rtlCol="0" anchor="t">
            <a:noAutofit/>
          </a:bodyPr>
          <a:lstStyle/>
          <a:p>
            <a:pPr>
              <a:lnSpc>
                <a:spcPct val="95000"/>
              </a:lnSpc>
              <a:spcBef>
                <a:spcPct val="0"/>
              </a:spcBef>
              <a:spcAft>
                <a:spcPts val="600"/>
              </a:spcAft>
            </a:pPr>
            <a:r>
              <a:rPr lang="en-US" sz="3600" b="1" kern="1200" spc="-50" baseline="0" dirty="0">
                <a:solidFill>
                  <a:schemeClr val="tx1"/>
                </a:solidFill>
                <a:latin typeface="Aptos" panose="020B0004020202020204" pitchFamily="34" charset="0"/>
                <a:ea typeface="+mj-ea"/>
                <a:cs typeface="+mj-cs"/>
              </a:rPr>
              <a:t>How evil were the Assyrians?</a:t>
            </a:r>
          </a:p>
        </p:txBody>
      </p:sp>
      <p:sp>
        <p:nvSpPr>
          <p:cNvPr id="5" name="TextBox 5">
            <a:extLst>
              <a:ext uri="{FF2B5EF4-FFF2-40B4-BE49-F238E27FC236}">
                <a16:creationId xmlns:a16="http://schemas.microsoft.com/office/drawing/2014/main" id="{4DF9B928-2EF7-D638-EE5F-51FEBEF24BCB}"/>
              </a:ext>
            </a:extLst>
          </p:cNvPr>
          <p:cNvSpPr txBox="1">
            <a:spLocks noChangeArrowheads="1"/>
          </p:cNvSpPr>
          <p:nvPr/>
        </p:nvSpPr>
        <p:spPr bwMode="auto">
          <a:xfrm>
            <a:off x="762000" y="2207969"/>
            <a:ext cx="4639464" cy="4131871"/>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92500" lnSpcReduction="10000"/>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a:lnSpc>
                <a:spcPct val="105000"/>
              </a:lnSpc>
              <a:spcAft>
                <a:spcPts val="600"/>
              </a:spcAft>
            </a:pPr>
            <a:r>
              <a:rPr lang="en-US" altLang="ja-JP" sz="3500" dirty="0">
                <a:latin typeface="Aptos Narrow" panose="020B0004020202020204" pitchFamily="34" charset="0"/>
                <a:ea typeface="+mn-ea"/>
                <a:cs typeface="+mn-cs"/>
              </a:rPr>
              <a:t>"</a:t>
            </a:r>
            <a:r>
              <a:rPr lang="en-US" sz="3500" dirty="0">
                <a:latin typeface="Aptos Narrow" panose="020B0004020202020204" pitchFamily="34" charset="0"/>
                <a:ea typeface="+mn-ea"/>
                <a:cs typeface="+mn-cs"/>
              </a:rPr>
              <a:t>A pyramid of heads I reared in front of his city.  Their youths and their maidens I burnt up in the flames.</a:t>
            </a:r>
            <a:r>
              <a:rPr lang="en-US" altLang="ja-JP" sz="3500" dirty="0">
                <a:latin typeface="Aptos Narrow" panose="020B0004020202020204" pitchFamily="34" charset="0"/>
                <a:ea typeface="+mn-ea"/>
                <a:cs typeface="+mn-cs"/>
              </a:rPr>
              <a:t>"</a:t>
            </a:r>
            <a:r>
              <a:rPr lang="en-US" sz="3500" dirty="0">
                <a:latin typeface="Aptos Narrow" panose="020B0004020202020204" pitchFamily="34" charset="0"/>
                <a:ea typeface="+mn-ea"/>
                <a:cs typeface="+mn-cs"/>
              </a:rPr>
              <a:t> </a:t>
            </a:r>
          </a:p>
          <a:p>
            <a:pPr>
              <a:lnSpc>
                <a:spcPct val="105000"/>
              </a:lnSpc>
              <a:spcAft>
                <a:spcPts val="600"/>
              </a:spcAft>
            </a:pPr>
            <a:br>
              <a:rPr lang="en-US" sz="2200" dirty="0">
                <a:latin typeface="+mn-lt"/>
                <a:ea typeface="+mn-ea"/>
                <a:cs typeface="+mn-cs"/>
              </a:rPr>
            </a:br>
            <a:r>
              <a:rPr lang="en-US" sz="2200" dirty="0">
                <a:latin typeface="+mn-lt"/>
                <a:ea typeface="+mn-ea"/>
                <a:cs typeface="+mn-cs"/>
              </a:rPr>
              <a:t>Shalmaneser, 859-824 BC </a:t>
            </a:r>
            <a:br>
              <a:rPr lang="en-US" sz="2200" dirty="0">
                <a:latin typeface="+mn-lt"/>
                <a:ea typeface="+mn-ea"/>
                <a:cs typeface="+mn-cs"/>
              </a:rPr>
            </a:br>
            <a:r>
              <a:rPr lang="en-US" sz="2200" dirty="0">
                <a:latin typeface="+mn-lt"/>
                <a:ea typeface="+mn-ea"/>
                <a:cs typeface="+mn-cs"/>
              </a:rPr>
              <a:t>= 80 years before Jonah, in</a:t>
            </a:r>
          </a:p>
          <a:p>
            <a:pPr>
              <a:lnSpc>
                <a:spcPct val="105000"/>
              </a:lnSpc>
              <a:spcAft>
                <a:spcPts val="600"/>
              </a:spcAft>
            </a:pPr>
            <a:r>
              <a:rPr lang="en-US" sz="2200" dirty="0">
                <a:latin typeface="+mn-lt"/>
                <a:ea typeface="+mn-ea"/>
                <a:cs typeface="+mn-cs"/>
              </a:rPr>
              <a:t>Luckenbill, </a:t>
            </a:r>
            <a:r>
              <a:rPr lang="en-US" sz="2200" i="1" dirty="0">
                <a:latin typeface="+mn-lt"/>
                <a:ea typeface="+mn-ea"/>
                <a:cs typeface="+mn-cs"/>
              </a:rPr>
              <a:t>Ancient Records of Assyria and Babylonia</a:t>
            </a:r>
            <a:r>
              <a:rPr lang="en-US" sz="2200" dirty="0">
                <a:latin typeface="+mn-lt"/>
                <a:ea typeface="+mn-ea"/>
                <a:cs typeface="+mn-cs"/>
              </a:rPr>
              <a:t>, 1:213</a:t>
            </a:r>
          </a:p>
        </p:txBody>
      </p:sp>
      <p:pic>
        <p:nvPicPr>
          <p:cNvPr id="4" name="Picture 2" descr="BKA200000014">
            <a:extLst>
              <a:ext uri="{FF2B5EF4-FFF2-40B4-BE49-F238E27FC236}">
                <a16:creationId xmlns:a16="http://schemas.microsoft.com/office/drawing/2014/main" id="{4FC467E2-DBD0-AFBB-CE77-D69DD8B5D80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401464" y="785402"/>
            <a:ext cx="6035826" cy="5287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87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10F33-E197-AC76-F71A-DC27972BA6B7}"/>
              </a:ext>
            </a:extLst>
          </p:cNvPr>
          <p:cNvSpPr txBox="1"/>
          <p:nvPr/>
        </p:nvSpPr>
        <p:spPr>
          <a:xfrm>
            <a:off x="762001" y="755650"/>
            <a:ext cx="3932830" cy="1345115"/>
          </a:xfrm>
          <a:prstGeom prst="rect">
            <a:avLst/>
          </a:prstGeom>
        </p:spPr>
        <p:txBody>
          <a:bodyPr vert="horz" lIns="91440" tIns="45720" rIns="91440" bIns="45720" rtlCol="0" anchor="t">
            <a:noAutofit/>
          </a:bodyPr>
          <a:lstStyle/>
          <a:p>
            <a:pPr>
              <a:lnSpc>
                <a:spcPct val="95000"/>
              </a:lnSpc>
              <a:spcBef>
                <a:spcPct val="0"/>
              </a:spcBef>
              <a:spcAft>
                <a:spcPts val="600"/>
              </a:spcAft>
            </a:pPr>
            <a:r>
              <a:rPr lang="en-US" sz="3600" b="1" kern="1200" spc="-50" baseline="0" dirty="0">
                <a:solidFill>
                  <a:schemeClr val="tx1"/>
                </a:solidFill>
                <a:latin typeface="Aptos" panose="020B0004020202020204" pitchFamily="34" charset="0"/>
                <a:ea typeface="+mj-ea"/>
                <a:cs typeface="+mj-cs"/>
              </a:rPr>
              <a:t>How evil were the Assyrians?</a:t>
            </a:r>
          </a:p>
        </p:txBody>
      </p:sp>
      <p:sp>
        <p:nvSpPr>
          <p:cNvPr id="5" name="TextBox 5">
            <a:extLst>
              <a:ext uri="{FF2B5EF4-FFF2-40B4-BE49-F238E27FC236}">
                <a16:creationId xmlns:a16="http://schemas.microsoft.com/office/drawing/2014/main" id="{4DF9B928-2EF7-D638-EE5F-51FEBEF24BCB}"/>
              </a:ext>
            </a:extLst>
          </p:cNvPr>
          <p:cNvSpPr txBox="1">
            <a:spLocks noChangeArrowheads="1"/>
          </p:cNvSpPr>
          <p:nvPr/>
        </p:nvSpPr>
        <p:spPr bwMode="auto">
          <a:xfrm>
            <a:off x="762000" y="2207969"/>
            <a:ext cx="4937760" cy="4131871"/>
          </a:xfrm>
          <a:prstGeom prst="rect">
            <a:avLst/>
          </a:prstGeom>
          <a:extLs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a:lnSpc>
                <a:spcPct val="105000"/>
              </a:lnSpc>
              <a:spcAft>
                <a:spcPts val="600"/>
              </a:spcAft>
            </a:pPr>
            <a:r>
              <a:rPr lang="en-US" altLang="ja-JP" sz="3500" dirty="0">
                <a:latin typeface="Aptos Narrow" panose="020B0004020202020204" pitchFamily="34" charset="0"/>
                <a:ea typeface="+mn-ea"/>
                <a:cs typeface="+mn-cs"/>
              </a:rPr>
              <a:t>"I pierced his chin with my keen hand dagger.  Through his jaw… I passed a rope, put a dog chain upon him and made him occupy a kennel" </a:t>
            </a:r>
          </a:p>
          <a:p>
            <a:pPr>
              <a:lnSpc>
                <a:spcPct val="105000"/>
              </a:lnSpc>
              <a:spcAft>
                <a:spcPts val="600"/>
              </a:spcAft>
            </a:pPr>
            <a:br>
              <a:rPr lang="en-US" sz="2200" dirty="0">
                <a:latin typeface="+mn-lt"/>
                <a:ea typeface="+mn-ea"/>
                <a:cs typeface="+mn-cs"/>
              </a:rPr>
            </a:br>
            <a:r>
              <a:rPr lang="en-US" sz="2200" dirty="0">
                <a:latin typeface="+mn-lt"/>
                <a:ea typeface="+mn-ea"/>
                <a:cs typeface="+mn-cs"/>
              </a:rPr>
              <a:t>Ashurbanipal, 669-626 BC </a:t>
            </a:r>
            <a:br>
              <a:rPr lang="en-US" sz="2200" dirty="0">
                <a:latin typeface="+mn-lt"/>
                <a:ea typeface="+mn-ea"/>
                <a:cs typeface="+mn-cs"/>
              </a:rPr>
            </a:br>
            <a:r>
              <a:rPr lang="en-US" sz="2200" dirty="0">
                <a:latin typeface="+mn-lt"/>
                <a:ea typeface="+mn-ea"/>
                <a:cs typeface="+mn-cs"/>
              </a:rPr>
              <a:t>= 100 years after Jonah, in</a:t>
            </a:r>
          </a:p>
          <a:p>
            <a:pPr>
              <a:lnSpc>
                <a:spcPct val="105000"/>
              </a:lnSpc>
              <a:spcAft>
                <a:spcPts val="600"/>
              </a:spcAft>
            </a:pPr>
            <a:r>
              <a:rPr lang="en-US" sz="2200" dirty="0">
                <a:latin typeface="+mn-lt"/>
                <a:ea typeface="+mn-ea"/>
                <a:cs typeface="+mn-cs"/>
              </a:rPr>
              <a:t>Luckenbill, Ancient Records of </a:t>
            </a:r>
            <a:br>
              <a:rPr lang="en-US" sz="2200" dirty="0">
                <a:latin typeface="+mn-lt"/>
                <a:ea typeface="+mn-ea"/>
                <a:cs typeface="+mn-cs"/>
              </a:rPr>
            </a:br>
            <a:r>
              <a:rPr lang="en-US" sz="2200" dirty="0">
                <a:latin typeface="+mn-lt"/>
                <a:ea typeface="+mn-ea"/>
                <a:cs typeface="+mn-cs"/>
              </a:rPr>
              <a:t>Assyria &amp; Babylonia, 2:319</a:t>
            </a:r>
          </a:p>
        </p:txBody>
      </p:sp>
      <p:pic>
        <p:nvPicPr>
          <p:cNvPr id="3" name="Picture 111">
            <a:extLst>
              <a:ext uri="{FF2B5EF4-FFF2-40B4-BE49-F238E27FC236}">
                <a16:creationId xmlns:a16="http://schemas.microsoft.com/office/drawing/2014/main" id="{71291DF3-5C44-CD5D-497E-BD4D2964F1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44" b="6066"/>
          <a:stretch/>
        </p:blipFill>
        <p:spPr bwMode="auto">
          <a:xfrm>
            <a:off x="6083681" y="785402"/>
            <a:ext cx="5346318" cy="520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707886"/>
          </a:xfrm>
          <a:prstGeom prst="rect">
            <a:avLst/>
          </a:prstGeom>
          <a:noFill/>
        </p:spPr>
        <p:txBody>
          <a:bodyPr wrap="square">
            <a:spAutoFit/>
          </a:bodyPr>
          <a:lstStyle/>
          <a:p>
            <a:pPr algn="l"/>
            <a:r>
              <a:rPr lang="en-US" sz="4000" b="0" i="0" dirty="0">
                <a:solidFill>
                  <a:schemeClr val="bg1">
                    <a:lumMod val="75000"/>
                  </a:schemeClr>
                </a:solidFill>
                <a:effectLst/>
                <a:latin typeface="Aptos" panose="020B0004020202020204" pitchFamily="34" charset="0"/>
              </a:rPr>
              <a:t>city, and</a:t>
            </a:r>
            <a:r>
              <a:rPr lang="en-US" sz="4000" b="0" i="0" dirty="0">
                <a:solidFill>
                  <a:srgbClr val="000000"/>
                </a:solidFill>
                <a:effectLst/>
                <a:latin typeface="Aptos" panose="020B0004020202020204" pitchFamily="34" charset="0"/>
              </a:rPr>
              <a:t> call out against it,</a:t>
            </a:r>
            <a:r>
              <a:rPr lang="en-US" sz="4000" b="0" i="0" dirty="0">
                <a:solidFill>
                  <a:schemeClr val="bg1">
                    <a:lumMod val="75000"/>
                  </a:schemeClr>
                </a:solidFill>
                <a:effectLst/>
                <a:latin typeface="Aptos" panose="020B0004020202020204" pitchFamily="34" charset="0"/>
              </a:rPr>
              <a:t> for their evil</a:t>
            </a:r>
            <a:r>
              <a:rPr lang="en-US" sz="4000" baseline="30000" dirty="0">
                <a:solidFill>
                  <a:schemeClr val="bg1">
                    <a:lumMod val="75000"/>
                  </a:schemeClr>
                </a:solidFill>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has come</a:t>
            </a:r>
          </a:p>
        </p:txBody>
      </p:sp>
      <p:pic>
        <p:nvPicPr>
          <p:cNvPr id="5" name="Picture 4" descr="A diagram of a call&#10;&#10;Description automatically generated with medium confidence">
            <a:extLst>
              <a:ext uri="{FF2B5EF4-FFF2-40B4-BE49-F238E27FC236}">
                <a16:creationId xmlns:a16="http://schemas.microsoft.com/office/drawing/2014/main" id="{AA58C278-B5B9-7994-ABB4-6B0254AC6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43" y="1304786"/>
            <a:ext cx="10089754" cy="5502117"/>
          </a:xfrm>
          <a:prstGeom prst="rect">
            <a:avLst/>
          </a:prstGeom>
        </p:spPr>
      </p:pic>
    </p:spTree>
    <p:extLst>
      <p:ext uri="{BB962C8B-B14F-4D97-AF65-F5344CB8AC3E}">
        <p14:creationId xmlns:p14="http://schemas.microsoft.com/office/powerpoint/2010/main" val="18533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BF52D26E-9100-A9A4-6BFE-C1FC7B2024D9}"/>
              </a:ext>
            </a:extLst>
          </p:cNvPr>
          <p:cNvSpPr txBox="1">
            <a:spLocks noChangeArrowheads="1"/>
          </p:cNvSpPr>
          <p:nvPr/>
        </p:nvSpPr>
        <p:spPr bwMode="auto">
          <a:xfrm>
            <a:off x="55092" y="88266"/>
            <a:ext cx="2741447"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Pre-Exile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(900-606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graphicFrame>
        <p:nvGraphicFramePr>
          <p:cNvPr id="46" name="Table 45">
            <a:extLst>
              <a:ext uri="{FF2B5EF4-FFF2-40B4-BE49-F238E27FC236}">
                <a16:creationId xmlns:a16="http://schemas.microsoft.com/office/drawing/2014/main" id="{1A63B58B-C003-8FE1-2FB4-AA1EF3A9B94D}"/>
              </a:ext>
            </a:extLst>
          </p:cNvPr>
          <p:cNvGraphicFramePr>
            <a:graphicFrameLocks noGrp="1"/>
          </p:cNvGraphicFramePr>
          <p:nvPr>
            <p:extLst>
              <p:ext uri="{D42A27DB-BD31-4B8C-83A1-F6EECF244321}">
                <p14:modId xmlns:p14="http://schemas.microsoft.com/office/powerpoint/2010/main" val="502389866"/>
              </p:ext>
            </p:extLst>
          </p:nvPr>
        </p:nvGraphicFramePr>
        <p:xfrm>
          <a:off x="290127" y="1630975"/>
          <a:ext cx="2234439" cy="79248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Hosea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latin typeface="Aptos Narrow" panose="020B0004020202020204" pitchFamily="34" charset="0"/>
                          <a:cs typeface="Arial"/>
                        </a:rPr>
                        <a:t>Amos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9E42B5AF-57B7-1E0F-2325-270F594198A0}"/>
              </a:ext>
            </a:extLst>
          </p:cNvPr>
          <p:cNvGraphicFramePr>
            <a:graphicFrameLocks noGrp="1"/>
          </p:cNvGraphicFramePr>
          <p:nvPr>
            <p:extLst>
              <p:ext uri="{D42A27DB-BD31-4B8C-83A1-F6EECF244321}">
                <p14:modId xmlns:p14="http://schemas.microsoft.com/office/powerpoint/2010/main" val="1519916804"/>
              </p:ext>
            </p:extLst>
          </p:nvPr>
        </p:nvGraphicFramePr>
        <p:xfrm>
          <a:off x="288116" y="1162753"/>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Israel</a:t>
                      </a:r>
                      <a:endParaRPr lang="en-US" sz="20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49" name="Table 48">
            <a:extLst>
              <a:ext uri="{FF2B5EF4-FFF2-40B4-BE49-F238E27FC236}">
                <a16:creationId xmlns:a16="http://schemas.microsoft.com/office/drawing/2014/main" id="{ABB592ED-0170-F3C7-376D-2837ECA7444F}"/>
              </a:ext>
            </a:extLst>
          </p:cNvPr>
          <p:cNvGraphicFramePr>
            <a:graphicFrameLocks noGrp="1"/>
          </p:cNvGraphicFramePr>
          <p:nvPr>
            <p:extLst>
              <p:ext uri="{D42A27DB-BD31-4B8C-83A1-F6EECF244321}">
                <p14:modId xmlns:p14="http://schemas.microsoft.com/office/powerpoint/2010/main" val="2739742737"/>
              </p:ext>
            </p:extLst>
          </p:nvPr>
        </p:nvGraphicFramePr>
        <p:xfrm>
          <a:off x="288116" y="2542016"/>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Judah</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7" name="Table 56">
            <a:extLst>
              <a:ext uri="{FF2B5EF4-FFF2-40B4-BE49-F238E27FC236}">
                <a16:creationId xmlns:a16="http://schemas.microsoft.com/office/drawing/2014/main" id="{2462B0D9-91FA-618B-4A2D-8D676312384A}"/>
              </a:ext>
            </a:extLst>
          </p:cNvPr>
          <p:cNvGraphicFramePr>
            <a:graphicFrameLocks noGrp="1"/>
          </p:cNvGraphicFramePr>
          <p:nvPr>
            <p:extLst>
              <p:ext uri="{D42A27DB-BD31-4B8C-83A1-F6EECF244321}">
                <p14:modId xmlns:p14="http://schemas.microsoft.com/office/powerpoint/2010/main" val="4101536109"/>
              </p:ext>
            </p:extLst>
          </p:nvPr>
        </p:nvGraphicFramePr>
        <p:xfrm>
          <a:off x="291478" y="3010312"/>
          <a:ext cx="2230012" cy="118872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a:solidFill>
                            <a:schemeClr val="tx1"/>
                          </a:solidFill>
                          <a:latin typeface="Arial Black" panose="020B0A04020102020204" pitchFamily="34" charset="0"/>
                          <a:cs typeface="Arial"/>
                        </a:rPr>
                        <a:t>Isaiah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Arial Black" panose="020B0A04020102020204" pitchFamily="34" charset="0"/>
                          <a:cs typeface="Arial"/>
                        </a:rPr>
                        <a:t>Jeremiah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Black" panose="020B0A04020102020204" pitchFamily="34" charset="0"/>
                          <a:cs typeface="Arial"/>
                        </a:rPr>
                        <a:t>Lamentations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40958542"/>
                  </a:ext>
                </a:extLst>
              </a:tr>
            </a:tbl>
          </a:graphicData>
        </a:graphic>
      </p:graphicFrame>
      <p:graphicFrame>
        <p:nvGraphicFramePr>
          <p:cNvPr id="58" name="Table 57">
            <a:extLst>
              <a:ext uri="{FF2B5EF4-FFF2-40B4-BE49-F238E27FC236}">
                <a16:creationId xmlns:a16="http://schemas.microsoft.com/office/drawing/2014/main" id="{4B3ABEC1-085E-FE3F-CCE5-B6132FC0E055}"/>
              </a:ext>
            </a:extLst>
          </p:cNvPr>
          <p:cNvGraphicFramePr>
            <a:graphicFrameLocks noGrp="1"/>
          </p:cNvGraphicFramePr>
          <p:nvPr>
            <p:extLst>
              <p:ext uri="{D42A27DB-BD31-4B8C-83A1-F6EECF244321}">
                <p14:modId xmlns:p14="http://schemas.microsoft.com/office/powerpoint/2010/main" val="2931118750"/>
              </p:ext>
            </p:extLst>
          </p:nvPr>
        </p:nvGraphicFramePr>
        <p:xfrm>
          <a:off x="291129" y="4199751"/>
          <a:ext cx="2234792" cy="1584960"/>
        </p:xfrm>
        <a:graphic>
          <a:graphicData uri="http://schemas.openxmlformats.org/drawingml/2006/table">
            <a:tbl>
              <a:tblPr firstRow="1" bandRow="1"/>
              <a:tblGrid>
                <a:gridCol w="223479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Habakkuk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Joel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Micah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53639067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Zephaniah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140307619"/>
                  </a:ext>
                </a:extLst>
              </a:tr>
            </a:tbl>
          </a:graphicData>
        </a:graphic>
      </p:graphicFrame>
      <p:sp>
        <p:nvSpPr>
          <p:cNvPr id="59" name="Text Box 52">
            <a:extLst>
              <a:ext uri="{FF2B5EF4-FFF2-40B4-BE49-F238E27FC236}">
                <a16:creationId xmlns:a16="http://schemas.microsoft.com/office/drawing/2014/main" id="{79E42D05-3747-D938-C404-AB14E5ED525B}"/>
              </a:ext>
            </a:extLst>
          </p:cNvPr>
          <p:cNvSpPr txBox="1">
            <a:spLocks noChangeArrowheads="1"/>
          </p:cNvSpPr>
          <p:nvPr/>
        </p:nvSpPr>
        <p:spPr bwMode="auto">
          <a:xfrm>
            <a:off x="55092" y="6119336"/>
            <a:ext cx="3345712"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The Daily Walk</a:t>
            </a:r>
          </a:p>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Adapted from </a:t>
            </a:r>
            <a:r>
              <a:rPr lang="en-US" sz="1400" b="1" i="1" dirty="0">
                <a:solidFill>
                  <a:srgbClr val="000000"/>
                </a:solidFill>
                <a:latin typeface="Aptos Narrow" panose="020B0004020202020204" pitchFamily="34" charset="0"/>
                <a:cs typeface="Arial" charset="0"/>
              </a:rPr>
              <a:t>Walk Thru the Old Testament</a:t>
            </a:r>
          </a:p>
          <a:p>
            <a:pPr eaLnBrk="0" fontAlgn="base" hangingPunct="0">
              <a:spcBef>
                <a:spcPct val="0"/>
              </a:spcBef>
              <a:spcAft>
                <a:spcPct val="0"/>
              </a:spcAft>
            </a:pPr>
            <a:r>
              <a:rPr lang="en-US" sz="1400" b="1" i="1" dirty="0">
                <a:solidFill>
                  <a:srgbClr val="000000"/>
                </a:solidFill>
                <a:latin typeface="Aptos Narrow" panose="020B0004020202020204" pitchFamily="34" charset="0"/>
                <a:cs typeface="Arial" charset="0"/>
              </a:rPr>
              <a:t>Walk Thru the Bible Press, 1978</a:t>
            </a:r>
          </a:p>
        </p:txBody>
      </p:sp>
      <p:sp>
        <p:nvSpPr>
          <p:cNvPr id="60" name="Rectangle: Rounded Corners 59">
            <a:extLst>
              <a:ext uri="{FF2B5EF4-FFF2-40B4-BE49-F238E27FC236}">
                <a16:creationId xmlns:a16="http://schemas.microsoft.com/office/drawing/2014/main" id="{27599ED3-B8A6-A49F-D048-3C684C35D072}"/>
              </a:ext>
            </a:extLst>
          </p:cNvPr>
          <p:cNvSpPr/>
          <p:nvPr/>
        </p:nvSpPr>
        <p:spPr>
          <a:xfrm>
            <a:off x="325477" y="1994045"/>
            <a:ext cx="2193272" cy="457200"/>
          </a:xfrm>
          <a:prstGeom prst="roundRect">
            <a:avLst/>
          </a:prstGeom>
          <a:noFill/>
          <a:ln w="152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6E985B-B981-24E0-AB32-68DCFE70ADDD}"/>
              </a:ext>
            </a:extLst>
          </p:cNvPr>
          <p:cNvSpPr txBox="1"/>
          <p:nvPr/>
        </p:nvSpPr>
        <p:spPr>
          <a:xfrm>
            <a:off x="3094557" y="181957"/>
            <a:ext cx="8771966" cy="6494085"/>
          </a:xfrm>
          <a:prstGeom prst="rect">
            <a:avLst/>
          </a:prstGeom>
          <a:noFill/>
        </p:spPr>
        <p:txBody>
          <a:bodyPr wrap="square">
            <a:spAutoFit/>
          </a:bodyPr>
          <a:lstStyle/>
          <a:p>
            <a:r>
              <a:rPr lang="en-US" sz="3200" b="1" u="sng" dirty="0">
                <a:latin typeface="Aptos Narrow" panose="020B0004020202020204" pitchFamily="34" charset="0"/>
              </a:rPr>
              <a:t>Amos 1-2</a:t>
            </a:r>
            <a:r>
              <a:rPr lang="en-US" sz="3200" dirty="0">
                <a:latin typeface="Aptos Narrow" panose="020B0004020202020204" pitchFamily="34" charset="0"/>
              </a:rPr>
              <a:t>:  Send fire . . . devour strongholds</a:t>
            </a:r>
          </a:p>
          <a:p>
            <a:r>
              <a:rPr lang="en-US" sz="3200" b="0" i="0" dirty="0">
                <a:effectLst/>
                <a:latin typeface="Aptos Narrow" panose="020B0004020202020204" pitchFamily="34" charset="0"/>
              </a:rPr>
              <a:t>Damascus, </a:t>
            </a:r>
            <a:r>
              <a:rPr lang="en-US" sz="3200" dirty="0">
                <a:latin typeface="Aptos Narrow" panose="020B0004020202020204" pitchFamily="34" charset="0"/>
              </a:rPr>
              <a:t>Gaza, </a:t>
            </a:r>
            <a:r>
              <a:rPr lang="en-US" sz="3200" b="0" i="0" dirty="0" err="1">
                <a:effectLst/>
                <a:latin typeface="Aptos Narrow" panose="020B0004020202020204" pitchFamily="34" charset="0"/>
              </a:rPr>
              <a:t>Tyre</a:t>
            </a:r>
            <a:r>
              <a:rPr lang="en-US" sz="3200" b="0" i="0" dirty="0">
                <a:effectLst/>
                <a:latin typeface="Aptos Narrow" panose="020B0004020202020204" pitchFamily="34" charset="0"/>
              </a:rPr>
              <a:t>, Edom, Ammon, </a:t>
            </a:r>
            <a:r>
              <a:rPr lang="en-US" sz="3200" dirty="0">
                <a:latin typeface="Aptos Narrow" panose="020B0004020202020204" pitchFamily="34" charset="0"/>
              </a:rPr>
              <a:t>Moab, </a:t>
            </a:r>
          </a:p>
          <a:p>
            <a:r>
              <a:rPr lang="en-US" sz="3200" b="0" i="0" dirty="0">
                <a:effectLst/>
                <a:latin typeface="Aptos Narrow" panose="020B0004020202020204" pitchFamily="34" charset="0"/>
              </a:rPr>
              <a:t>Judah</a:t>
            </a:r>
          </a:p>
          <a:p>
            <a:endParaRPr lang="en-US" sz="3200" dirty="0">
              <a:latin typeface="Aptos Narrow" panose="020B0004020202020204" pitchFamily="34" charset="0"/>
            </a:endParaRPr>
          </a:p>
          <a:p>
            <a:r>
              <a:rPr lang="en-US" sz="3200" b="1" u="sng" dirty="0">
                <a:latin typeface="Aptos Narrow" panose="020B0004020202020204" pitchFamily="34" charset="0"/>
              </a:rPr>
              <a:t>Amos 5</a:t>
            </a:r>
            <a:r>
              <a:rPr lang="en-US" sz="3200" dirty="0">
                <a:latin typeface="Aptos Narrow" panose="020B0004020202020204" pitchFamily="34" charset="0"/>
              </a:rPr>
              <a:t>:  </a:t>
            </a:r>
          </a:p>
          <a:p>
            <a:r>
              <a:rPr lang="en-US" sz="3200" b="1" baseline="30000" dirty="0">
                <a:solidFill>
                  <a:srgbClr val="000000"/>
                </a:solidFill>
                <a:latin typeface="Aptos Narrow" panose="020B0004020202020204" pitchFamily="34" charset="0"/>
              </a:rPr>
              <a:t>14 </a:t>
            </a:r>
            <a:r>
              <a:rPr lang="en-US" sz="3200" dirty="0">
                <a:solidFill>
                  <a:srgbClr val="000000"/>
                </a:solidFill>
                <a:latin typeface="Aptos Narrow" panose="020B0004020202020204" pitchFamily="34" charset="0"/>
              </a:rPr>
              <a:t>Seek good, and not evil, </a:t>
            </a:r>
          </a:p>
          <a:p>
            <a:r>
              <a:rPr lang="en-US" sz="3200" dirty="0">
                <a:solidFill>
                  <a:srgbClr val="000000"/>
                </a:solidFill>
                <a:latin typeface="Aptos Narrow" panose="020B0004020202020204" pitchFamily="34" charset="0"/>
              </a:rPr>
              <a:t>that you may live;</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and so the </a:t>
            </a:r>
            <a:r>
              <a:rPr lang="en-US" sz="3200" cap="small" dirty="0">
                <a:solidFill>
                  <a:srgbClr val="000000"/>
                </a:solidFill>
                <a:latin typeface="Aptos Narrow" panose="020B0004020202020204" pitchFamily="34" charset="0"/>
              </a:rPr>
              <a:t>Lord</a:t>
            </a:r>
            <a:r>
              <a:rPr lang="en-US" sz="3200" dirty="0">
                <a:solidFill>
                  <a:srgbClr val="000000"/>
                </a:solidFill>
                <a:latin typeface="Aptos Narrow" panose="020B0004020202020204" pitchFamily="34" charset="0"/>
              </a:rPr>
              <a:t>, the God of hosts, will be with you,</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    as you have said.</a:t>
            </a:r>
            <a:br>
              <a:rPr lang="en-US" sz="3200" dirty="0">
                <a:latin typeface="Aptos Narrow" panose="020B0004020202020204" pitchFamily="34" charset="0"/>
              </a:rPr>
            </a:br>
            <a:r>
              <a:rPr lang="en-US" sz="3200" b="1" baseline="30000" dirty="0">
                <a:solidFill>
                  <a:srgbClr val="000000"/>
                </a:solidFill>
                <a:latin typeface="Aptos Narrow" panose="020B0004020202020204" pitchFamily="34" charset="0"/>
              </a:rPr>
              <a:t>15 </a:t>
            </a:r>
            <a:r>
              <a:rPr lang="en-US" sz="3200" dirty="0">
                <a:solidFill>
                  <a:srgbClr val="000000"/>
                </a:solidFill>
                <a:latin typeface="Aptos Narrow" panose="020B0004020202020204" pitchFamily="34" charset="0"/>
              </a:rPr>
              <a:t>Hate evil, and love good,</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    and establish justice in the gate;</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it may be that the </a:t>
            </a:r>
            <a:r>
              <a:rPr lang="en-US" sz="3200" cap="small" dirty="0">
                <a:solidFill>
                  <a:srgbClr val="000000"/>
                </a:solidFill>
                <a:latin typeface="Aptos Narrow" panose="020B0004020202020204" pitchFamily="34" charset="0"/>
              </a:rPr>
              <a:t>Lord</a:t>
            </a:r>
            <a:r>
              <a:rPr lang="en-US" sz="3200" dirty="0">
                <a:solidFill>
                  <a:srgbClr val="000000"/>
                </a:solidFill>
                <a:latin typeface="Aptos Narrow" panose="020B0004020202020204" pitchFamily="34" charset="0"/>
              </a:rPr>
              <a:t>, the God of hosts,</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    will be gracious to the remnant of Joseph.</a:t>
            </a:r>
            <a:endParaRPr lang="en-US" sz="3200" b="0" i="0" dirty="0">
              <a:effectLst/>
              <a:latin typeface="Aptos Narrow" panose="020B0004020202020204" pitchFamily="34" charset="0"/>
            </a:endParaRPr>
          </a:p>
        </p:txBody>
      </p:sp>
    </p:spTree>
    <p:extLst>
      <p:ext uri="{BB962C8B-B14F-4D97-AF65-F5344CB8AC3E}">
        <p14:creationId xmlns:p14="http://schemas.microsoft.com/office/powerpoint/2010/main" val="14695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3142207"/>
          </a:xfrm>
          <a:prstGeom prst="rect">
            <a:avLst/>
          </a:prstGeom>
          <a:noFill/>
        </p:spPr>
        <p:txBody>
          <a:bodyPr wrap="square">
            <a:spAutoFit/>
          </a:bodyPr>
          <a:lstStyle/>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D8A3FC04-C9C4-8EC6-8E63-426C2B4DAAA2}"/>
              </a:ext>
            </a:extLst>
          </p:cNvPr>
          <p:cNvSpPr/>
          <p:nvPr/>
        </p:nvSpPr>
        <p:spPr>
          <a:xfrm>
            <a:off x="807721" y="2399788"/>
            <a:ext cx="8046719" cy="21810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God loves and cares for </a:t>
            </a:r>
          </a:p>
          <a:p>
            <a:pPr algn="ctr"/>
            <a:r>
              <a:rPr lang="en-US" sz="4000" b="1" dirty="0">
                <a:solidFill>
                  <a:schemeClr val="tx1"/>
                </a:solidFill>
                <a:latin typeface="Aptos Narrow" panose="020B0004020202020204" pitchFamily="34" charset="0"/>
              </a:rPr>
              <a:t>“ALL the families of the earth”</a:t>
            </a:r>
          </a:p>
          <a:p>
            <a:pPr algn="ctr"/>
            <a:r>
              <a:rPr lang="en-US" sz="4000" b="1" dirty="0">
                <a:solidFill>
                  <a:schemeClr val="tx1"/>
                </a:solidFill>
                <a:latin typeface="Aptos Narrow" panose="020B0004020202020204" pitchFamily="34" charset="0"/>
              </a:rPr>
              <a:t> (Gen 12:3).</a:t>
            </a:r>
          </a:p>
        </p:txBody>
      </p:sp>
    </p:spTree>
    <p:extLst>
      <p:ext uri="{BB962C8B-B14F-4D97-AF65-F5344CB8AC3E}">
        <p14:creationId xmlns:p14="http://schemas.microsoft.com/office/powerpoint/2010/main" val="16605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976AB-3B79-4975-3C0C-CCB48DE06F72}"/>
              </a:ext>
            </a:extLst>
          </p:cNvPr>
          <p:cNvGrpSpPr/>
          <p:nvPr/>
        </p:nvGrpSpPr>
        <p:grpSpPr>
          <a:xfrm>
            <a:off x="0" y="0"/>
            <a:ext cx="12191999" cy="6858000"/>
            <a:chOff x="0" y="0"/>
            <a:chExt cx="13278520" cy="6858000"/>
          </a:xfrm>
        </p:grpSpPr>
        <p:pic>
          <p:nvPicPr>
            <p:cNvPr id="3" name="Picture 2" descr="Discipleship Ministries | Reimagining Christian Mission and the Role…">
              <a:extLst>
                <a:ext uri="{FF2B5EF4-FFF2-40B4-BE49-F238E27FC236}">
                  <a16:creationId xmlns:a16="http://schemas.microsoft.com/office/drawing/2014/main" id="{E64BAFCA-0E7A-6636-AE2C-0880C02E7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386"/>
            <a:stretch/>
          </p:blipFill>
          <p:spPr bwMode="auto">
            <a:xfrm>
              <a:off x="0" y="0"/>
              <a:ext cx="54756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scipleship Ministries | Reimagining Christian Mission and the Role…">
              <a:extLst>
                <a:ext uri="{FF2B5EF4-FFF2-40B4-BE49-F238E27FC236}">
                  <a16:creationId xmlns:a16="http://schemas.microsoft.com/office/drawing/2014/main" id="{8372BDE0-548E-FC0C-D2A6-D30B924150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13" r="22250"/>
            <a:stretch/>
          </p:blipFill>
          <p:spPr bwMode="auto">
            <a:xfrm>
              <a:off x="5475641" y="0"/>
              <a:ext cx="7802879"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EFA9813-BEC3-C2D6-F1AB-85611B890C29}"/>
              </a:ext>
            </a:extLst>
          </p:cNvPr>
          <p:cNvSpPr txBox="1"/>
          <p:nvPr/>
        </p:nvSpPr>
        <p:spPr>
          <a:xfrm>
            <a:off x="1" y="0"/>
            <a:ext cx="12077699" cy="1015663"/>
          </a:xfrm>
          <a:prstGeom prst="rect">
            <a:avLst/>
          </a:prstGeom>
          <a:gradFill>
            <a:gsLst>
              <a:gs pos="57000">
                <a:sysClr val="window" lastClr="FFFFFF"/>
              </a:gs>
              <a:gs pos="1000">
                <a:sysClr val="window" lastClr="FFFFFF">
                  <a:alpha val="0"/>
                </a:sysClr>
              </a:gs>
            </a:gsLst>
            <a:lin ang="16200000" scaled="0"/>
          </a:gra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300" normalizeH="0" baseline="0" noProof="0" dirty="0">
                <a:ln>
                  <a:noFill/>
                </a:ln>
                <a:solidFill>
                  <a:srgbClr val="6A5840"/>
                </a:solidFill>
                <a:effectLst>
                  <a:glow rad="127000">
                    <a:prstClr val="white"/>
                  </a:glow>
                </a:effectLst>
                <a:uLnTx/>
                <a:uFillTx/>
                <a:latin typeface="Aptos Display" panose="02110004020202020204"/>
              </a:rPr>
              <a:t>The Missional Basis </a:t>
            </a:r>
            <a:r>
              <a:rPr kumimoji="0" lang="en-US" sz="6000" b="1" i="0" u="none" strike="noStrike" kern="0" cap="none" spc="0" normalizeH="0" baseline="0" noProof="0" dirty="0">
                <a:ln>
                  <a:noFill/>
                </a:ln>
                <a:solidFill>
                  <a:srgbClr val="6A5840"/>
                </a:solidFill>
                <a:effectLst>
                  <a:glow rad="127000">
                    <a:prstClr val="white"/>
                  </a:glow>
                </a:effectLst>
                <a:uLnTx/>
                <a:uFillTx/>
                <a:latin typeface="Aptos Display" panose="02110004020202020204"/>
              </a:rPr>
              <a:t>of</a:t>
            </a:r>
            <a:r>
              <a:rPr kumimoji="0" lang="en-US" sz="6000" b="1" i="0" u="none" strike="noStrike" kern="0" cap="none" spc="300" normalizeH="0" baseline="0" noProof="0" dirty="0">
                <a:ln>
                  <a:noFill/>
                </a:ln>
                <a:solidFill>
                  <a:srgbClr val="6A5840"/>
                </a:solidFill>
                <a:effectLst>
                  <a:glow rad="127000">
                    <a:prstClr val="white"/>
                  </a:glow>
                </a:effectLst>
                <a:uLnTx/>
                <a:uFillTx/>
                <a:latin typeface="Aptos Display" panose="02110004020202020204"/>
              </a:rPr>
              <a:t> the Bible</a:t>
            </a:r>
          </a:p>
        </p:txBody>
      </p:sp>
      <p:sp>
        <p:nvSpPr>
          <p:cNvPr id="6" name="TextBox 5">
            <a:extLst>
              <a:ext uri="{FF2B5EF4-FFF2-40B4-BE49-F238E27FC236}">
                <a16:creationId xmlns:a16="http://schemas.microsoft.com/office/drawing/2014/main" id="{E3A9F9EF-43EC-AD29-8C56-FABF156DEFCB}"/>
              </a:ext>
            </a:extLst>
          </p:cNvPr>
          <p:cNvSpPr txBox="1"/>
          <p:nvPr/>
        </p:nvSpPr>
        <p:spPr>
          <a:xfrm>
            <a:off x="3925830" y="1608857"/>
            <a:ext cx="3427269" cy="3933384"/>
          </a:xfrm>
          <a:prstGeom prst="rect">
            <a:avLst/>
          </a:prstGeom>
          <a:noFill/>
        </p:spPr>
        <p:txBody>
          <a:bodyPr wrap="square" rtlCol="0">
            <a:spAutoFit/>
          </a:bodyPr>
          <a:lstStyle/>
          <a:p>
            <a:pPr algn="r">
              <a:lnSpc>
                <a:spcPct val="80000"/>
              </a:lnSpc>
            </a:pPr>
            <a:r>
              <a:rPr lang="en-US" sz="7200" b="1" dirty="0">
                <a:solidFill>
                  <a:prstClr val="black"/>
                </a:solidFill>
                <a:latin typeface="Aptos Display" panose="02110004020202020204"/>
              </a:rPr>
              <a:t>First Call </a:t>
            </a:r>
          </a:p>
          <a:p>
            <a:pPr algn="r">
              <a:lnSpc>
                <a:spcPct val="80000"/>
              </a:lnSpc>
            </a:pPr>
            <a:endParaRPr lang="en-US" sz="4000" b="1" dirty="0">
              <a:solidFill>
                <a:prstClr val="white"/>
              </a:solidFill>
              <a:latin typeface="Engravers MT" panose="02090707080505020304" pitchFamily="18" charset="77"/>
            </a:endParaRPr>
          </a:p>
          <a:p>
            <a:pPr algn="r">
              <a:lnSpc>
                <a:spcPct val="80000"/>
              </a:lnSpc>
            </a:pPr>
            <a:endParaRPr lang="en-US" sz="4000" b="1" dirty="0">
              <a:solidFill>
                <a:prstClr val="white"/>
              </a:solidFill>
              <a:latin typeface="Engravers MT" panose="02090707080505020304" pitchFamily="18" charset="77"/>
            </a:endParaRPr>
          </a:p>
          <a:p>
            <a:pPr algn="r">
              <a:lnSpc>
                <a:spcPct val="80000"/>
              </a:lnSpc>
            </a:pPr>
            <a:r>
              <a:rPr lang="en-US" sz="4400" b="1" dirty="0">
                <a:solidFill>
                  <a:prstClr val="white"/>
                </a:solidFill>
                <a:effectLst>
                  <a:glow rad="127000">
                    <a:srgbClr val="6A5840"/>
                  </a:glow>
                </a:effectLst>
                <a:latin typeface="Engravers MT" panose="02090707080505020304" pitchFamily="18" charset="77"/>
              </a:rPr>
              <a:t>Genesis 12:1-9</a:t>
            </a:r>
          </a:p>
        </p:txBody>
      </p:sp>
      <p:sp>
        <p:nvSpPr>
          <p:cNvPr id="7" name="TextBox 6">
            <a:extLst>
              <a:ext uri="{FF2B5EF4-FFF2-40B4-BE49-F238E27FC236}">
                <a16:creationId xmlns:a16="http://schemas.microsoft.com/office/drawing/2014/main" id="{2EDB6C5E-46BC-6C43-B25C-EBB436D67047}"/>
              </a:ext>
            </a:extLst>
          </p:cNvPr>
          <p:cNvSpPr txBox="1"/>
          <p:nvPr/>
        </p:nvSpPr>
        <p:spPr>
          <a:xfrm>
            <a:off x="7867998" y="1606231"/>
            <a:ext cx="4352722" cy="3933384"/>
          </a:xfrm>
          <a:prstGeom prst="rect">
            <a:avLst/>
          </a:prstGeom>
          <a:noFill/>
        </p:spPr>
        <p:txBody>
          <a:bodyPr wrap="square" rtlCol="0">
            <a:spAutoFit/>
          </a:bodyPr>
          <a:lstStyle/>
          <a:p>
            <a:pPr>
              <a:lnSpc>
                <a:spcPct val="80000"/>
              </a:lnSpc>
            </a:pPr>
            <a:r>
              <a:rPr lang="en-US" sz="7200" b="1" dirty="0">
                <a:solidFill>
                  <a:prstClr val="black"/>
                </a:solidFill>
                <a:latin typeface="Aptos Display" panose="02110004020202020204"/>
              </a:rPr>
              <a:t>Last Command</a:t>
            </a:r>
          </a:p>
          <a:p>
            <a:pPr>
              <a:lnSpc>
                <a:spcPct val="80000"/>
              </a:lnSpc>
            </a:pPr>
            <a:endParaRPr lang="en-US" sz="4000" b="1" dirty="0">
              <a:solidFill>
                <a:prstClr val="white"/>
              </a:solidFill>
              <a:latin typeface="Engravers MT" panose="02090707080505020304" pitchFamily="18" charset="77"/>
            </a:endParaRPr>
          </a:p>
          <a:p>
            <a:pPr>
              <a:lnSpc>
                <a:spcPct val="80000"/>
              </a:lnSpc>
            </a:pPr>
            <a:endParaRPr lang="en-US" sz="4000" b="1" dirty="0">
              <a:solidFill>
                <a:prstClr val="white"/>
              </a:solidFill>
              <a:latin typeface="Engravers MT" panose="02090707080505020304" pitchFamily="18" charset="77"/>
            </a:endParaRPr>
          </a:p>
          <a:p>
            <a:pPr>
              <a:lnSpc>
                <a:spcPct val="80000"/>
              </a:lnSpc>
            </a:pPr>
            <a:r>
              <a:rPr lang="en-US" sz="4400" b="1" dirty="0">
                <a:solidFill>
                  <a:prstClr val="white"/>
                </a:solidFill>
                <a:effectLst>
                  <a:glow rad="127000">
                    <a:srgbClr val="6A5840"/>
                  </a:glow>
                </a:effectLst>
                <a:latin typeface="Engravers MT" panose="02090707080505020304" pitchFamily="18" charset="77"/>
              </a:rPr>
              <a:t>Matthew</a:t>
            </a:r>
          </a:p>
          <a:p>
            <a:pPr>
              <a:lnSpc>
                <a:spcPct val="80000"/>
              </a:lnSpc>
            </a:pPr>
            <a:r>
              <a:rPr lang="en-US" sz="4400" b="1" dirty="0">
                <a:solidFill>
                  <a:prstClr val="white"/>
                </a:solidFill>
                <a:effectLst>
                  <a:glow rad="127000">
                    <a:srgbClr val="6A5840"/>
                  </a:glow>
                </a:effectLst>
                <a:latin typeface="Engravers MT" panose="02090707080505020304" pitchFamily="18" charset="77"/>
              </a:rPr>
              <a:t>28:16-20</a:t>
            </a:r>
          </a:p>
        </p:txBody>
      </p:sp>
      <p:sp>
        <p:nvSpPr>
          <p:cNvPr id="8" name="Rectangle 7">
            <a:extLst>
              <a:ext uri="{FF2B5EF4-FFF2-40B4-BE49-F238E27FC236}">
                <a16:creationId xmlns:a16="http://schemas.microsoft.com/office/drawing/2014/main" id="{B506D8DB-CB04-DD95-9A19-CC95902F982B}"/>
              </a:ext>
            </a:extLst>
          </p:cNvPr>
          <p:cNvSpPr/>
          <p:nvPr/>
        </p:nvSpPr>
        <p:spPr>
          <a:xfrm>
            <a:off x="7519043" y="1747754"/>
            <a:ext cx="92598" cy="3478929"/>
          </a:xfrm>
          <a:prstGeom prst="rect">
            <a:avLst/>
          </a:prstGeom>
          <a:solidFill>
            <a:srgbClr val="705E4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C5A1E88-55BB-44FB-6C72-CADF7F2FF1E5}"/>
              </a:ext>
            </a:extLst>
          </p:cNvPr>
          <p:cNvSpPr txBox="1"/>
          <p:nvPr/>
        </p:nvSpPr>
        <p:spPr>
          <a:xfrm>
            <a:off x="3623144" y="6148933"/>
            <a:ext cx="8489707" cy="603755"/>
          </a:xfrm>
          <a:prstGeom prst="rect">
            <a:avLst/>
          </a:prstGeom>
          <a:noFill/>
        </p:spPr>
        <p:txBody>
          <a:bodyPr wrap="square" rtlCol="0">
            <a:spAutoFit/>
          </a:bodyPr>
          <a:lstStyle/>
          <a:p>
            <a:pPr algn="r">
              <a:lnSpc>
                <a:spcPct val="80000"/>
              </a:lnSpc>
            </a:pPr>
            <a:r>
              <a:rPr lang="en-US" sz="4000" b="1" dirty="0">
                <a:solidFill>
                  <a:prstClr val="black"/>
                </a:solidFill>
                <a:latin typeface="Aptos Display" panose="02110004020202020204"/>
              </a:rPr>
              <a:t>What is the mission of God’s people?</a:t>
            </a:r>
          </a:p>
        </p:txBody>
      </p:sp>
    </p:spTree>
    <p:extLst>
      <p:ext uri="{BB962C8B-B14F-4D97-AF65-F5344CB8AC3E}">
        <p14:creationId xmlns:p14="http://schemas.microsoft.com/office/powerpoint/2010/main" val="40755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2699009"/>
          </a:xfrm>
          <a:prstGeom prst="rect">
            <a:avLst/>
          </a:prstGeom>
          <a:noFill/>
        </p:spPr>
        <p:txBody>
          <a:bodyPr wrap="square">
            <a:spAutoFit/>
          </a:bodyPr>
          <a:lstStyle/>
          <a:p>
            <a:pPr lvl="0">
              <a:lnSpc>
                <a:spcPct val="90000"/>
              </a:lnSpc>
              <a:defRPr/>
            </a:pPr>
            <a:r>
              <a:rPr lang="en-US" sz="3800" b="1" dirty="0">
                <a:effectLst/>
                <a:latin typeface="Aptos Narrow" panose="020B0004020202020204" pitchFamily="34" charset="0"/>
                <a:ea typeface="Calibri" panose="020F0502020204030204" pitchFamily="34" charset="0"/>
                <a:cs typeface="Arial" panose="020B0604020202020204" pitchFamily="34" charset="0"/>
              </a:rPr>
              <a:t>We </a:t>
            </a:r>
            <a:r>
              <a:rPr lang="en-US" sz="38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enemies. </a:t>
            </a:r>
            <a:endParaRPr kumimoji="0" lang="en-US" sz="3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4888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3 </a:t>
            </a:r>
            <a:r>
              <a:rPr lang="en-US" sz="4000" b="0" i="0" dirty="0">
                <a:solidFill>
                  <a:srgbClr val="000000"/>
                </a:solidFill>
                <a:effectLst/>
                <a:latin typeface="Aptos" panose="020B0004020202020204" pitchFamily="34" charset="0"/>
              </a:rPr>
              <a:t>But Jonah rose to flee to Tarshish from the presence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He went down to Joppa and found a ship going to Tarshish. So he paid the fare and went down into it, to go with them</a:t>
            </a:r>
            <a:r>
              <a:rPr lang="en-US" sz="4000" dirty="0">
                <a:solidFill>
                  <a:srgbClr val="000000"/>
                </a:solidFill>
                <a:latin typeface="Aptos" panose="020B0004020202020204" pitchFamily="34" charset="0"/>
              </a:rPr>
              <a:t> to Tarshish, </a:t>
            </a:r>
            <a:r>
              <a:rPr lang="en-US" sz="4000" b="0" i="0" dirty="0">
                <a:solidFill>
                  <a:srgbClr val="000000"/>
                </a:solidFill>
                <a:effectLst/>
                <a:latin typeface="Aptos" panose="020B0004020202020204" pitchFamily="34" charset="0"/>
              </a:rPr>
              <a:t> away from the presence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16793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toon of a cartoon of a person with a beard and a scroll&#10;&#10;Description automatically generated">
            <a:extLst>
              <a:ext uri="{FF2B5EF4-FFF2-40B4-BE49-F238E27FC236}">
                <a16:creationId xmlns:a16="http://schemas.microsoft.com/office/drawing/2014/main" id="{FA5B15FE-4C1A-269E-61C6-070C6B492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50182"/>
          </a:xfrm>
          <a:prstGeom prst="rect">
            <a:avLst/>
          </a:prstGeom>
        </p:spPr>
      </p:pic>
      <p:sp>
        <p:nvSpPr>
          <p:cNvPr id="9" name="&quot;Not Allowed&quot; Symbol 8">
            <a:extLst>
              <a:ext uri="{FF2B5EF4-FFF2-40B4-BE49-F238E27FC236}">
                <a16:creationId xmlns:a16="http://schemas.microsoft.com/office/drawing/2014/main" id="{711A4306-5451-07C6-AEBE-8C606A88C6E8}"/>
              </a:ext>
            </a:extLst>
          </p:cNvPr>
          <p:cNvSpPr/>
          <p:nvPr/>
        </p:nvSpPr>
        <p:spPr>
          <a:xfrm>
            <a:off x="139700" y="543098"/>
            <a:ext cx="2816860" cy="2459182"/>
          </a:xfrm>
          <a:prstGeom prst="noSmoking">
            <a:avLst>
              <a:gd name="adj" fmla="val 760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2771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4638001"/>
          </a:xfrm>
          <a:prstGeom prst="rect">
            <a:avLst/>
          </a:prstGeom>
          <a:noFill/>
        </p:spPr>
        <p:txBody>
          <a:bodyPr wrap="square">
            <a:spAutoFit/>
          </a:bodyPr>
          <a:lstStyle/>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 5).</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4" name="Rectangle: Rounded Corners 3">
            <a:extLst>
              <a:ext uri="{FF2B5EF4-FFF2-40B4-BE49-F238E27FC236}">
                <a16:creationId xmlns:a16="http://schemas.microsoft.com/office/drawing/2014/main" id="{9F2E976A-2473-3962-4597-B1D577DD760F}"/>
              </a:ext>
            </a:extLst>
          </p:cNvPr>
          <p:cNvSpPr/>
          <p:nvPr/>
        </p:nvSpPr>
        <p:spPr>
          <a:xfrm>
            <a:off x="411481" y="3305338"/>
            <a:ext cx="9052560" cy="20286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God’s “people” often fail to “love your neighbor as yourself” </a:t>
            </a:r>
          </a:p>
          <a:p>
            <a:pPr algn="ctr"/>
            <a:r>
              <a:rPr lang="en-US" sz="4000" b="1" dirty="0">
                <a:solidFill>
                  <a:schemeClr val="tx1"/>
                </a:solidFill>
                <a:latin typeface="Aptos Narrow" panose="020B0004020202020204" pitchFamily="34" charset="0"/>
              </a:rPr>
              <a:t>(Luke 10:27)</a:t>
            </a:r>
          </a:p>
        </p:txBody>
      </p:sp>
    </p:spTree>
    <p:extLst>
      <p:ext uri="{BB962C8B-B14F-4D97-AF65-F5344CB8AC3E}">
        <p14:creationId xmlns:p14="http://schemas.microsoft.com/office/powerpoint/2010/main" val="18412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chemeClr val="bg1">
                    <a:lumMod val="65000"/>
                  </a:schemeClr>
                </a:solidFill>
                <a:effectLst/>
                <a:latin typeface="Aptos" panose="020B0004020202020204" pitchFamily="34" charset="0"/>
              </a:rPr>
              <a:t>3 </a:t>
            </a:r>
            <a:r>
              <a:rPr lang="en-US" sz="4000" b="0" i="0" dirty="0">
                <a:solidFill>
                  <a:schemeClr val="bg1">
                    <a:lumMod val="65000"/>
                  </a:schemeClr>
                </a:solidFill>
                <a:effectLst/>
                <a:latin typeface="Aptos" panose="020B0004020202020204" pitchFamily="34" charset="0"/>
              </a:rPr>
              <a:t>But Jonah rose to flee to Tarshish from the presence of the </a:t>
            </a:r>
            <a:r>
              <a:rPr lang="en-US" sz="4000" b="0" i="0" cap="small" dirty="0">
                <a:solidFill>
                  <a:schemeClr val="bg1">
                    <a:lumMod val="65000"/>
                  </a:schemeClr>
                </a:solidFill>
                <a:effectLst/>
                <a:latin typeface="Aptos" panose="020B0004020202020204" pitchFamily="34" charset="0"/>
              </a:rPr>
              <a:t>Lord</a:t>
            </a:r>
            <a:r>
              <a:rPr lang="en-US" sz="4000" b="0" i="0" dirty="0">
                <a:solidFill>
                  <a:schemeClr val="bg1">
                    <a:lumMod val="65000"/>
                  </a:schemeClr>
                </a:solidFill>
                <a:effectLst/>
                <a:latin typeface="Aptos" panose="020B0004020202020204" pitchFamily="34" charset="0"/>
              </a:rPr>
              <a:t>. He went </a:t>
            </a:r>
            <a:r>
              <a:rPr lang="en-US" sz="4000" b="1" i="0" dirty="0">
                <a:effectLst/>
                <a:latin typeface="Aptos" panose="020B0004020202020204" pitchFamily="34" charset="0"/>
              </a:rPr>
              <a:t>down</a:t>
            </a:r>
            <a:r>
              <a:rPr lang="en-US" sz="4000" b="0" i="0" dirty="0">
                <a:solidFill>
                  <a:schemeClr val="bg1">
                    <a:lumMod val="65000"/>
                  </a:schemeClr>
                </a:solidFill>
                <a:effectLst/>
                <a:latin typeface="Aptos" panose="020B0004020202020204" pitchFamily="34" charset="0"/>
              </a:rPr>
              <a:t> to Joppa and found a ship going to Tarshish. So he paid the fare and went </a:t>
            </a:r>
            <a:r>
              <a:rPr lang="en-US" sz="4000" b="1" i="0" dirty="0">
                <a:effectLst/>
                <a:latin typeface="Aptos" panose="020B0004020202020204" pitchFamily="34" charset="0"/>
              </a:rPr>
              <a:t>down</a:t>
            </a:r>
            <a:r>
              <a:rPr lang="en-US" sz="4000" b="0" i="0" dirty="0">
                <a:solidFill>
                  <a:schemeClr val="bg1">
                    <a:lumMod val="65000"/>
                  </a:schemeClr>
                </a:solidFill>
                <a:effectLst/>
                <a:latin typeface="Aptos" panose="020B0004020202020204" pitchFamily="34" charset="0"/>
              </a:rPr>
              <a:t> into it, to go with them to Tarshish, </a:t>
            </a:r>
            <a:r>
              <a:rPr lang="en-US" sz="4000" b="1" i="0" dirty="0">
                <a:effectLst/>
                <a:latin typeface="Aptos" panose="020B0004020202020204" pitchFamily="34" charset="0"/>
              </a:rPr>
              <a:t>away from the presence of the </a:t>
            </a:r>
            <a:r>
              <a:rPr lang="en-US" sz="4000" b="1" i="0" cap="small" dirty="0">
                <a:effectLst/>
                <a:latin typeface="Aptos" panose="020B0004020202020204" pitchFamily="34" charset="0"/>
              </a:rPr>
              <a:t>Lord</a:t>
            </a:r>
            <a:r>
              <a:rPr lang="en-US" sz="4000" b="1" i="0" dirty="0">
                <a:effectLst/>
                <a:latin typeface="Aptos" panose="020B0004020202020204" pitchFamily="34" charset="0"/>
              </a:rPr>
              <a:t>.</a:t>
            </a:r>
          </a:p>
        </p:txBody>
      </p:sp>
    </p:spTree>
    <p:extLst>
      <p:ext uri="{BB962C8B-B14F-4D97-AF65-F5344CB8AC3E}">
        <p14:creationId xmlns:p14="http://schemas.microsoft.com/office/powerpoint/2010/main" val="402686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europe with water and land with Mediterranean Sea in the background&#10;&#10;Description automatically generated">
            <a:extLst>
              <a:ext uri="{FF2B5EF4-FFF2-40B4-BE49-F238E27FC236}">
                <a16:creationId xmlns:a16="http://schemas.microsoft.com/office/drawing/2014/main" id="{C6FAF781-0DA3-31F1-9011-361D8EB4073E}"/>
              </a:ext>
            </a:extLst>
          </p:cNvPr>
          <p:cNvPicPr>
            <a:picLocks noChangeAspect="1"/>
          </p:cNvPicPr>
          <p:nvPr/>
        </p:nvPicPr>
        <p:blipFill>
          <a:blip r:embed="rId3">
            <a:extLst>
              <a:ext uri="{28A0092B-C50C-407E-A947-70E740481C1C}">
                <a14:useLocalDpi xmlns:a14="http://schemas.microsoft.com/office/drawing/2010/main" val="0"/>
              </a:ext>
            </a:extLst>
          </a:blip>
          <a:srcRect t="778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E7893E4F-C747-7B31-AA9C-CC6FD1D7A4D0}"/>
              </a:ext>
            </a:extLst>
          </p:cNvPr>
          <p:cNvSpPr txBox="1"/>
          <p:nvPr/>
        </p:nvSpPr>
        <p:spPr>
          <a:xfrm>
            <a:off x="-20" y="124579"/>
            <a:ext cx="12192000" cy="974241"/>
          </a:xfrm>
          <a:prstGeom prst="rect">
            <a:avLst/>
          </a:prstGeom>
          <a:noFill/>
        </p:spPr>
        <p:txBody>
          <a:bodyPr wrap="square" rtlCol="0">
            <a:spAutoFit/>
          </a:bodyPr>
          <a:lstStyle/>
          <a:p>
            <a:pPr algn="ctr">
              <a:lnSpc>
                <a:spcPct val="85000"/>
              </a:lnSpc>
            </a:pPr>
            <a:r>
              <a:rPr lang="en-US" sz="6600" b="1" dirty="0">
                <a:solidFill>
                  <a:schemeClr val="bg1"/>
                </a:solidFill>
                <a:effectLst>
                  <a:glow rad="127000">
                    <a:prstClr val="black"/>
                  </a:glow>
                </a:effectLst>
                <a:latin typeface="Aptos" panose="02110004020202020204"/>
              </a:rPr>
              <a:t>Jonah’s Flight</a:t>
            </a:r>
          </a:p>
        </p:txBody>
      </p:sp>
      <p:sp>
        <p:nvSpPr>
          <p:cNvPr id="7" name="Oval 6">
            <a:extLst>
              <a:ext uri="{FF2B5EF4-FFF2-40B4-BE49-F238E27FC236}">
                <a16:creationId xmlns:a16="http://schemas.microsoft.com/office/drawing/2014/main" id="{7C40DB99-3A7E-8B14-DBCB-7A8FCFFD7F6A}"/>
              </a:ext>
            </a:extLst>
          </p:cNvPr>
          <p:cNvSpPr/>
          <p:nvPr/>
        </p:nvSpPr>
        <p:spPr>
          <a:xfrm>
            <a:off x="10119360" y="446685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1</a:t>
            </a:r>
          </a:p>
        </p:txBody>
      </p:sp>
      <p:sp>
        <p:nvSpPr>
          <p:cNvPr id="11" name="Oval 10">
            <a:extLst>
              <a:ext uri="{FF2B5EF4-FFF2-40B4-BE49-F238E27FC236}">
                <a16:creationId xmlns:a16="http://schemas.microsoft.com/office/drawing/2014/main" id="{42017522-367C-BA20-F1D3-6A36CF03256B}"/>
              </a:ext>
            </a:extLst>
          </p:cNvPr>
          <p:cNvSpPr/>
          <p:nvPr/>
        </p:nvSpPr>
        <p:spPr>
          <a:xfrm>
            <a:off x="11338560" y="39639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2</a:t>
            </a:r>
          </a:p>
        </p:txBody>
      </p:sp>
      <p:sp>
        <p:nvSpPr>
          <p:cNvPr id="12" name="Oval 11">
            <a:extLst>
              <a:ext uri="{FF2B5EF4-FFF2-40B4-BE49-F238E27FC236}">
                <a16:creationId xmlns:a16="http://schemas.microsoft.com/office/drawing/2014/main" id="{9539753F-F3ED-AE1F-29A9-92DF81DB4747}"/>
              </a:ext>
            </a:extLst>
          </p:cNvPr>
          <p:cNvSpPr/>
          <p:nvPr/>
        </p:nvSpPr>
        <p:spPr>
          <a:xfrm>
            <a:off x="9951720" y="48021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3</a:t>
            </a:r>
          </a:p>
        </p:txBody>
      </p:sp>
      <p:sp>
        <p:nvSpPr>
          <p:cNvPr id="13" name="Oval 12">
            <a:extLst>
              <a:ext uri="{FF2B5EF4-FFF2-40B4-BE49-F238E27FC236}">
                <a16:creationId xmlns:a16="http://schemas.microsoft.com/office/drawing/2014/main" id="{4F853B57-50D5-06DA-8314-F8ECDE15FE30}"/>
              </a:ext>
            </a:extLst>
          </p:cNvPr>
          <p:cNvSpPr/>
          <p:nvPr/>
        </p:nvSpPr>
        <p:spPr>
          <a:xfrm>
            <a:off x="746760" y="391821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4</a:t>
            </a:r>
          </a:p>
        </p:txBody>
      </p:sp>
      <p:sp>
        <p:nvSpPr>
          <p:cNvPr id="15" name="TextBox 14">
            <a:extLst>
              <a:ext uri="{FF2B5EF4-FFF2-40B4-BE49-F238E27FC236}">
                <a16:creationId xmlns:a16="http://schemas.microsoft.com/office/drawing/2014/main" id="{1F3CE12C-3B2D-5EEF-4C40-B43B053CABAC}"/>
              </a:ext>
            </a:extLst>
          </p:cNvPr>
          <p:cNvSpPr txBox="1"/>
          <p:nvPr/>
        </p:nvSpPr>
        <p:spPr>
          <a:xfrm>
            <a:off x="8016240" y="4007125"/>
            <a:ext cx="243840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Gath-</a:t>
            </a:r>
            <a:r>
              <a:rPr lang="en-US" sz="2800" b="1" dirty="0" err="1">
                <a:solidFill>
                  <a:schemeClr val="bg1"/>
                </a:solidFill>
                <a:effectLst>
                  <a:glow rad="127000">
                    <a:schemeClr val="tx1"/>
                  </a:glow>
                </a:effectLst>
                <a:latin typeface="Aptos" panose="020B0004020202020204" pitchFamily="34" charset="0"/>
              </a:rPr>
              <a:t>hepher</a:t>
            </a:r>
            <a:endParaRPr lang="en-US" sz="2800" b="1" dirty="0">
              <a:solidFill>
                <a:schemeClr val="bg1"/>
              </a:solidFill>
              <a:effectLst>
                <a:glow rad="127000">
                  <a:schemeClr val="tx1"/>
                </a:glow>
              </a:effectLst>
            </a:endParaRPr>
          </a:p>
        </p:txBody>
      </p:sp>
      <p:sp>
        <p:nvSpPr>
          <p:cNvPr id="16" name="TextBox 15">
            <a:extLst>
              <a:ext uri="{FF2B5EF4-FFF2-40B4-BE49-F238E27FC236}">
                <a16:creationId xmlns:a16="http://schemas.microsoft.com/office/drawing/2014/main" id="{365F4840-B23B-FC12-3A1E-C13C8AC0315A}"/>
              </a:ext>
            </a:extLst>
          </p:cNvPr>
          <p:cNvSpPr txBox="1"/>
          <p:nvPr/>
        </p:nvSpPr>
        <p:spPr>
          <a:xfrm>
            <a:off x="10454640" y="3394995"/>
            <a:ext cx="155448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Ninevah</a:t>
            </a:r>
            <a:endParaRPr lang="en-US" sz="2800" b="1" dirty="0">
              <a:solidFill>
                <a:schemeClr val="bg1"/>
              </a:solidFill>
              <a:effectLst>
                <a:glow rad="127000">
                  <a:schemeClr val="tx1"/>
                </a:glow>
              </a:effectLst>
            </a:endParaRPr>
          </a:p>
        </p:txBody>
      </p:sp>
      <p:sp>
        <p:nvSpPr>
          <p:cNvPr id="17" name="TextBox 16">
            <a:extLst>
              <a:ext uri="{FF2B5EF4-FFF2-40B4-BE49-F238E27FC236}">
                <a16:creationId xmlns:a16="http://schemas.microsoft.com/office/drawing/2014/main" id="{0D783691-2E89-962F-4E37-5A09655A4F44}"/>
              </a:ext>
            </a:extLst>
          </p:cNvPr>
          <p:cNvSpPr txBox="1"/>
          <p:nvPr/>
        </p:nvSpPr>
        <p:spPr>
          <a:xfrm>
            <a:off x="8884920" y="5065479"/>
            <a:ext cx="123444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Joppa</a:t>
            </a:r>
            <a:endParaRPr lang="en-US" sz="2800" b="1" dirty="0">
              <a:solidFill>
                <a:schemeClr val="bg1"/>
              </a:solidFill>
              <a:effectLst>
                <a:glow rad="127000">
                  <a:schemeClr val="tx1"/>
                </a:glow>
              </a:effectLst>
            </a:endParaRPr>
          </a:p>
        </p:txBody>
      </p:sp>
      <p:sp>
        <p:nvSpPr>
          <p:cNvPr id="18" name="TextBox 17">
            <a:extLst>
              <a:ext uri="{FF2B5EF4-FFF2-40B4-BE49-F238E27FC236}">
                <a16:creationId xmlns:a16="http://schemas.microsoft.com/office/drawing/2014/main" id="{F10F0B34-C798-4CB6-95BA-60085029D2E6}"/>
              </a:ext>
            </a:extLst>
          </p:cNvPr>
          <p:cNvSpPr txBox="1"/>
          <p:nvPr/>
        </p:nvSpPr>
        <p:spPr>
          <a:xfrm>
            <a:off x="411480" y="3340562"/>
            <a:ext cx="173736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Tarshish</a:t>
            </a:r>
            <a:endParaRPr lang="en-US" sz="2800" b="1" dirty="0">
              <a:solidFill>
                <a:schemeClr val="bg1"/>
              </a:solidFill>
              <a:effectLst>
                <a:glow rad="127000">
                  <a:schemeClr val="tx1"/>
                </a:glow>
              </a:effectLst>
            </a:endParaRPr>
          </a:p>
        </p:txBody>
      </p:sp>
      <p:sp>
        <p:nvSpPr>
          <p:cNvPr id="19" name="TextBox 18">
            <a:extLst>
              <a:ext uri="{FF2B5EF4-FFF2-40B4-BE49-F238E27FC236}">
                <a16:creationId xmlns:a16="http://schemas.microsoft.com/office/drawing/2014/main" id="{7BAC3AF7-B75A-C807-BE3F-218ECEFC7A44}"/>
              </a:ext>
            </a:extLst>
          </p:cNvPr>
          <p:cNvSpPr txBox="1"/>
          <p:nvPr/>
        </p:nvSpPr>
        <p:spPr>
          <a:xfrm>
            <a:off x="-20" y="5047694"/>
            <a:ext cx="7711440" cy="1831335"/>
          </a:xfrm>
          <a:prstGeom prst="rect">
            <a:avLst/>
          </a:prstGeom>
          <a:solidFill>
            <a:schemeClr val="tx1"/>
          </a:solidFill>
        </p:spPr>
        <p:txBody>
          <a:bodyPr wrap="square" rtlCol="0">
            <a:spAutoFit/>
          </a:bodyPr>
          <a:lstStyle/>
          <a:p>
            <a:pPr>
              <a:lnSpc>
                <a:spcPct val="85000"/>
              </a:lnSpc>
            </a:pPr>
            <a:r>
              <a:rPr lang="en-US" sz="4400" b="1" dirty="0">
                <a:solidFill>
                  <a:schemeClr val="bg1"/>
                </a:solidFill>
                <a:effectLst>
                  <a:glow rad="127000">
                    <a:prstClr val="black"/>
                  </a:glow>
                </a:effectLst>
                <a:latin typeface="Aptos" panose="02110004020202020204"/>
              </a:rPr>
              <a:t>Not just down, </a:t>
            </a:r>
          </a:p>
          <a:p>
            <a:pPr>
              <a:lnSpc>
                <a:spcPct val="85000"/>
              </a:lnSpc>
            </a:pPr>
            <a:r>
              <a:rPr lang="en-US" sz="4400" b="1" dirty="0">
                <a:solidFill>
                  <a:schemeClr val="bg1"/>
                </a:solidFill>
                <a:effectLst>
                  <a:glow rad="127000">
                    <a:prstClr val="black"/>
                  </a:glow>
                </a:effectLst>
                <a:latin typeface="Aptos" panose="02110004020202020204"/>
              </a:rPr>
              <a:t>but in the opposite direction </a:t>
            </a:r>
          </a:p>
          <a:p>
            <a:pPr>
              <a:lnSpc>
                <a:spcPct val="85000"/>
              </a:lnSpc>
            </a:pPr>
            <a:r>
              <a:rPr lang="en-US" sz="4400" b="1" dirty="0">
                <a:solidFill>
                  <a:schemeClr val="bg1"/>
                </a:solidFill>
                <a:effectLst>
                  <a:glow rad="127000">
                    <a:prstClr val="black"/>
                  </a:glow>
                </a:effectLst>
                <a:latin typeface="Aptos" panose="02110004020202020204"/>
              </a:rPr>
              <a:t>and as far as possible </a:t>
            </a:r>
          </a:p>
        </p:txBody>
      </p:sp>
    </p:spTree>
    <p:extLst>
      <p:ext uri="{BB962C8B-B14F-4D97-AF65-F5344CB8AC3E}">
        <p14:creationId xmlns:p14="http://schemas.microsoft.com/office/powerpoint/2010/main" val="164003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europe with water and land with Mediterranean Sea in the background&#10;&#10;Description automatically generated">
            <a:extLst>
              <a:ext uri="{FF2B5EF4-FFF2-40B4-BE49-F238E27FC236}">
                <a16:creationId xmlns:a16="http://schemas.microsoft.com/office/drawing/2014/main" id="{C6FAF781-0DA3-31F1-9011-361D8EB4073E}"/>
              </a:ext>
            </a:extLst>
          </p:cNvPr>
          <p:cNvPicPr>
            <a:picLocks noChangeAspect="1"/>
          </p:cNvPicPr>
          <p:nvPr/>
        </p:nvPicPr>
        <p:blipFill>
          <a:blip r:embed="rId3">
            <a:extLst>
              <a:ext uri="{28A0092B-C50C-407E-A947-70E740481C1C}">
                <a14:useLocalDpi xmlns:a14="http://schemas.microsoft.com/office/drawing/2010/main" val="0"/>
              </a:ext>
            </a:extLst>
          </a:blip>
          <a:srcRect t="778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E7893E4F-C747-7B31-AA9C-CC6FD1D7A4D0}"/>
              </a:ext>
            </a:extLst>
          </p:cNvPr>
          <p:cNvSpPr txBox="1"/>
          <p:nvPr/>
        </p:nvSpPr>
        <p:spPr>
          <a:xfrm>
            <a:off x="-20" y="124579"/>
            <a:ext cx="12192000" cy="974241"/>
          </a:xfrm>
          <a:prstGeom prst="rect">
            <a:avLst/>
          </a:prstGeom>
          <a:noFill/>
        </p:spPr>
        <p:txBody>
          <a:bodyPr wrap="square" rtlCol="0">
            <a:spAutoFit/>
          </a:bodyPr>
          <a:lstStyle/>
          <a:p>
            <a:pPr algn="ctr">
              <a:lnSpc>
                <a:spcPct val="85000"/>
              </a:lnSpc>
            </a:pPr>
            <a:r>
              <a:rPr lang="en-US" sz="6600" b="1" dirty="0">
                <a:solidFill>
                  <a:schemeClr val="bg1"/>
                </a:solidFill>
                <a:effectLst>
                  <a:glow rad="127000">
                    <a:prstClr val="black"/>
                  </a:glow>
                </a:effectLst>
                <a:latin typeface="Aptos" panose="02110004020202020204"/>
              </a:rPr>
              <a:t>Jonah’s Flight</a:t>
            </a:r>
          </a:p>
        </p:txBody>
      </p:sp>
      <p:sp>
        <p:nvSpPr>
          <p:cNvPr id="7" name="Oval 6">
            <a:extLst>
              <a:ext uri="{FF2B5EF4-FFF2-40B4-BE49-F238E27FC236}">
                <a16:creationId xmlns:a16="http://schemas.microsoft.com/office/drawing/2014/main" id="{7C40DB99-3A7E-8B14-DBCB-7A8FCFFD7F6A}"/>
              </a:ext>
            </a:extLst>
          </p:cNvPr>
          <p:cNvSpPr/>
          <p:nvPr/>
        </p:nvSpPr>
        <p:spPr>
          <a:xfrm>
            <a:off x="10119360" y="446685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1</a:t>
            </a:r>
          </a:p>
        </p:txBody>
      </p:sp>
      <p:sp>
        <p:nvSpPr>
          <p:cNvPr id="11" name="Oval 10">
            <a:extLst>
              <a:ext uri="{FF2B5EF4-FFF2-40B4-BE49-F238E27FC236}">
                <a16:creationId xmlns:a16="http://schemas.microsoft.com/office/drawing/2014/main" id="{42017522-367C-BA20-F1D3-6A36CF03256B}"/>
              </a:ext>
            </a:extLst>
          </p:cNvPr>
          <p:cNvSpPr/>
          <p:nvPr/>
        </p:nvSpPr>
        <p:spPr>
          <a:xfrm>
            <a:off x="11338560" y="39639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2</a:t>
            </a:r>
          </a:p>
        </p:txBody>
      </p:sp>
      <p:sp>
        <p:nvSpPr>
          <p:cNvPr id="12" name="Oval 11">
            <a:extLst>
              <a:ext uri="{FF2B5EF4-FFF2-40B4-BE49-F238E27FC236}">
                <a16:creationId xmlns:a16="http://schemas.microsoft.com/office/drawing/2014/main" id="{9539753F-F3ED-AE1F-29A9-92DF81DB4747}"/>
              </a:ext>
            </a:extLst>
          </p:cNvPr>
          <p:cNvSpPr/>
          <p:nvPr/>
        </p:nvSpPr>
        <p:spPr>
          <a:xfrm>
            <a:off x="9951720" y="48021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3</a:t>
            </a:r>
          </a:p>
        </p:txBody>
      </p:sp>
      <p:sp>
        <p:nvSpPr>
          <p:cNvPr id="13" name="Oval 12">
            <a:extLst>
              <a:ext uri="{FF2B5EF4-FFF2-40B4-BE49-F238E27FC236}">
                <a16:creationId xmlns:a16="http://schemas.microsoft.com/office/drawing/2014/main" id="{4F853B57-50D5-06DA-8314-F8ECDE15FE30}"/>
              </a:ext>
            </a:extLst>
          </p:cNvPr>
          <p:cNvSpPr/>
          <p:nvPr/>
        </p:nvSpPr>
        <p:spPr>
          <a:xfrm>
            <a:off x="746760" y="391821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4</a:t>
            </a:r>
          </a:p>
        </p:txBody>
      </p:sp>
      <p:sp>
        <p:nvSpPr>
          <p:cNvPr id="15" name="TextBox 14">
            <a:extLst>
              <a:ext uri="{FF2B5EF4-FFF2-40B4-BE49-F238E27FC236}">
                <a16:creationId xmlns:a16="http://schemas.microsoft.com/office/drawing/2014/main" id="{1F3CE12C-3B2D-5EEF-4C40-B43B053CABAC}"/>
              </a:ext>
            </a:extLst>
          </p:cNvPr>
          <p:cNvSpPr txBox="1"/>
          <p:nvPr/>
        </p:nvSpPr>
        <p:spPr>
          <a:xfrm>
            <a:off x="8016240" y="4007125"/>
            <a:ext cx="243840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Gath-</a:t>
            </a:r>
            <a:r>
              <a:rPr lang="en-US" sz="2800" b="1" dirty="0" err="1">
                <a:solidFill>
                  <a:schemeClr val="bg1"/>
                </a:solidFill>
                <a:effectLst>
                  <a:glow rad="127000">
                    <a:schemeClr val="tx1"/>
                  </a:glow>
                </a:effectLst>
                <a:latin typeface="Aptos" panose="020B0004020202020204" pitchFamily="34" charset="0"/>
              </a:rPr>
              <a:t>hepher</a:t>
            </a:r>
            <a:endParaRPr lang="en-US" sz="2800" b="1" dirty="0">
              <a:solidFill>
                <a:schemeClr val="bg1"/>
              </a:solidFill>
              <a:effectLst>
                <a:glow rad="127000">
                  <a:schemeClr val="tx1"/>
                </a:glow>
              </a:effectLst>
            </a:endParaRPr>
          </a:p>
        </p:txBody>
      </p:sp>
      <p:sp>
        <p:nvSpPr>
          <p:cNvPr id="16" name="TextBox 15">
            <a:extLst>
              <a:ext uri="{FF2B5EF4-FFF2-40B4-BE49-F238E27FC236}">
                <a16:creationId xmlns:a16="http://schemas.microsoft.com/office/drawing/2014/main" id="{365F4840-B23B-FC12-3A1E-C13C8AC0315A}"/>
              </a:ext>
            </a:extLst>
          </p:cNvPr>
          <p:cNvSpPr txBox="1"/>
          <p:nvPr/>
        </p:nvSpPr>
        <p:spPr>
          <a:xfrm>
            <a:off x="10454640" y="3394995"/>
            <a:ext cx="155448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Ninevah</a:t>
            </a:r>
            <a:endParaRPr lang="en-US" sz="2800" b="1" dirty="0">
              <a:solidFill>
                <a:schemeClr val="bg1"/>
              </a:solidFill>
              <a:effectLst>
                <a:glow rad="127000">
                  <a:schemeClr val="tx1"/>
                </a:glow>
              </a:effectLst>
            </a:endParaRPr>
          </a:p>
        </p:txBody>
      </p:sp>
      <p:sp>
        <p:nvSpPr>
          <p:cNvPr id="17" name="TextBox 16">
            <a:extLst>
              <a:ext uri="{FF2B5EF4-FFF2-40B4-BE49-F238E27FC236}">
                <a16:creationId xmlns:a16="http://schemas.microsoft.com/office/drawing/2014/main" id="{0D783691-2E89-962F-4E37-5A09655A4F44}"/>
              </a:ext>
            </a:extLst>
          </p:cNvPr>
          <p:cNvSpPr txBox="1"/>
          <p:nvPr/>
        </p:nvSpPr>
        <p:spPr>
          <a:xfrm>
            <a:off x="8884920" y="5065479"/>
            <a:ext cx="123444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Joppa</a:t>
            </a:r>
            <a:endParaRPr lang="en-US" sz="2800" b="1" dirty="0">
              <a:solidFill>
                <a:schemeClr val="bg1"/>
              </a:solidFill>
              <a:effectLst>
                <a:glow rad="127000">
                  <a:schemeClr val="tx1"/>
                </a:glow>
              </a:effectLst>
            </a:endParaRPr>
          </a:p>
        </p:txBody>
      </p:sp>
      <p:sp>
        <p:nvSpPr>
          <p:cNvPr id="18" name="TextBox 17">
            <a:extLst>
              <a:ext uri="{FF2B5EF4-FFF2-40B4-BE49-F238E27FC236}">
                <a16:creationId xmlns:a16="http://schemas.microsoft.com/office/drawing/2014/main" id="{F10F0B34-C798-4CB6-95BA-60085029D2E6}"/>
              </a:ext>
            </a:extLst>
          </p:cNvPr>
          <p:cNvSpPr txBox="1"/>
          <p:nvPr/>
        </p:nvSpPr>
        <p:spPr>
          <a:xfrm>
            <a:off x="411480" y="3340562"/>
            <a:ext cx="173736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Tarshish</a:t>
            </a:r>
            <a:endParaRPr lang="en-US" sz="2800" b="1" dirty="0">
              <a:solidFill>
                <a:schemeClr val="bg1"/>
              </a:solidFill>
              <a:effectLst>
                <a:glow rad="127000">
                  <a:schemeClr val="tx1"/>
                </a:glow>
              </a:effectLst>
            </a:endParaRPr>
          </a:p>
        </p:txBody>
      </p:sp>
      <p:sp>
        <p:nvSpPr>
          <p:cNvPr id="19" name="TextBox 18">
            <a:extLst>
              <a:ext uri="{FF2B5EF4-FFF2-40B4-BE49-F238E27FC236}">
                <a16:creationId xmlns:a16="http://schemas.microsoft.com/office/drawing/2014/main" id="{7BAC3AF7-B75A-C807-BE3F-218ECEFC7A44}"/>
              </a:ext>
            </a:extLst>
          </p:cNvPr>
          <p:cNvSpPr txBox="1"/>
          <p:nvPr/>
        </p:nvSpPr>
        <p:spPr>
          <a:xfrm>
            <a:off x="-40" y="-24599"/>
            <a:ext cx="12191980" cy="2226572"/>
          </a:xfrm>
          <a:prstGeom prst="rect">
            <a:avLst/>
          </a:prstGeom>
          <a:solidFill>
            <a:schemeClr val="tx1"/>
          </a:solidFill>
        </p:spPr>
        <p:txBody>
          <a:bodyPr wrap="square" rtlCol="0">
            <a:spAutoFit/>
          </a:bodyPr>
          <a:lstStyle/>
          <a:p>
            <a:pPr algn="ctr">
              <a:lnSpc>
                <a:spcPct val="85000"/>
              </a:lnSpc>
            </a:pPr>
            <a:r>
              <a:rPr lang="en-US" sz="5400" b="1" dirty="0">
                <a:solidFill>
                  <a:schemeClr val="bg1"/>
                </a:solidFill>
                <a:effectLst>
                  <a:glow rad="127000">
                    <a:prstClr val="black"/>
                  </a:glow>
                </a:effectLst>
                <a:latin typeface="Aptos" panose="02110004020202020204"/>
              </a:rPr>
              <a:t>When we decide to run from the Lord, Satan is happy </a:t>
            </a:r>
          </a:p>
          <a:p>
            <a:pPr algn="ctr">
              <a:lnSpc>
                <a:spcPct val="85000"/>
              </a:lnSpc>
            </a:pPr>
            <a:r>
              <a:rPr lang="en-US" sz="5400" b="1" dirty="0">
                <a:solidFill>
                  <a:schemeClr val="bg1"/>
                </a:solidFill>
                <a:effectLst>
                  <a:glow rad="127000">
                    <a:prstClr val="black"/>
                  </a:glow>
                </a:effectLst>
                <a:latin typeface="Aptos" panose="02110004020202020204"/>
              </a:rPr>
              <a:t>to provide the transportation.</a:t>
            </a:r>
          </a:p>
        </p:txBody>
      </p:sp>
    </p:spTree>
    <p:extLst>
      <p:ext uri="{BB962C8B-B14F-4D97-AF65-F5344CB8AC3E}">
        <p14:creationId xmlns:p14="http://schemas.microsoft.com/office/powerpoint/2010/main" val="17144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3253006"/>
          </a:xfrm>
          <a:prstGeom prst="rect">
            <a:avLst/>
          </a:prstGeom>
          <a:noFill/>
        </p:spPr>
        <p:txBody>
          <a:bodyPr wrap="square">
            <a:spAutoFit/>
          </a:bodyPr>
          <a:lstStyle/>
          <a:p>
            <a:pPr lvl="0">
              <a:lnSpc>
                <a:spcPct val="90000"/>
              </a:lnSpc>
              <a:defRPr/>
            </a:pP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We </a:t>
            </a:r>
            <a:r>
              <a:rPr lang="en-US" sz="3800"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solidFill>
                <a:schemeClr val="bg1">
                  <a:lumMod val="65000"/>
                </a:schemeClr>
              </a:solidFill>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ask, “what is our Ninevah?”</a:t>
            </a: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9173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Help">
            <a:extLst>
              <a:ext uri="{FF2B5EF4-FFF2-40B4-BE49-F238E27FC236}">
                <a16:creationId xmlns:a16="http://schemas.microsoft.com/office/drawing/2014/main" id="{ED7FAEE5-D58E-E2F4-1E39-CDBD13E60145}"/>
              </a:ext>
            </a:extLst>
          </p:cNvPr>
          <p:cNvSpPr/>
          <p:nvPr/>
        </p:nvSpPr>
        <p:spPr>
          <a:xfrm>
            <a:off x="1526820" y="650234"/>
            <a:ext cx="1944000" cy="1944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4C4FF0FD-2AF7-9779-B498-86F0E93A50DB}"/>
              </a:ext>
            </a:extLst>
          </p:cNvPr>
          <p:cNvSpPr/>
          <p:nvPr/>
        </p:nvSpPr>
        <p:spPr>
          <a:xfrm>
            <a:off x="338820" y="3064574"/>
            <a:ext cx="4320000" cy="3077146"/>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4400" b="1" kern="1200" dirty="0">
                <a:latin typeface="Aptos Narrow" panose="020B0004020202020204" pitchFamily="34" charset="0"/>
              </a:rPr>
              <a:t>What happens when you don’t go to Ninevah?</a:t>
            </a:r>
            <a:endParaRPr lang="en-US" sz="4400" kern="1200" dirty="0">
              <a:latin typeface="Aptos Narrow" panose="020B0004020202020204" pitchFamily="34" charset="0"/>
            </a:endParaRPr>
          </a:p>
        </p:txBody>
      </p:sp>
      <p:sp>
        <p:nvSpPr>
          <p:cNvPr id="8" name="Freeform: Shape 7">
            <a:extLst>
              <a:ext uri="{FF2B5EF4-FFF2-40B4-BE49-F238E27FC236}">
                <a16:creationId xmlns:a16="http://schemas.microsoft.com/office/drawing/2014/main" id="{B4EAA381-3BD5-4F0D-1361-7C244F813D07}"/>
              </a:ext>
            </a:extLst>
          </p:cNvPr>
          <p:cNvSpPr/>
          <p:nvPr/>
        </p:nvSpPr>
        <p:spPr>
          <a:xfrm>
            <a:off x="5110020" y="3064574"/>
            <a:ext cx="6777180" cy="3077146"/>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4400" b="1" i="0" kern="1200" baseline="0" dirty="0">
                <a:latin typeface="Aptos Narrow" panose="020B0004020202020204" pitchFamily="34" charset="0"/>
              </a:rPr>
              <a:t>"What are the consequences when we avoid God's calling, like Jonah avoided Nineveh?"</a:t>
            </a:r>
            <a:endParaRPr lang="en-US" sz="4400" kern="1200" dirty="0">
              <a:latin typeface="Aptos Narrow" panose="020B0004020202020204" pitchFamily="34" charset="0"/>
            </a:endParaRPr>
          </a:p>
        </p:txBody>
      </p:sp>
      <p:pic>
        <p:nvPicPr>
          <p:cNvPr id="12" name="Graphic 11" descr="Lightning with solid fill">
            <a:extLst>
              <a:ext uri="{FF2B5EF4-FFF2-40B4-BE49-F238E27FC236}">
                <a16:creationId xmlns:a16="http://schemas.microsoft.com/office/drawing/2014/main" id="{EFA75831-0542-BCFA-C21E-AE0B2D6A61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8382" y="518160"/>
            <a:ext cx="2712720" cy="2712720"/>
          </a:xfrm>
          <a:prstGeom prst="rect">
            <a:avLst/>
          </a:prstGeom>
        </p:spPr>
      </p:pic>
    </p:spTree>
    <p:extLst>
      <p:ext uri="{BB962C8B-B14F-4D97-AF65-F5344CB8AC3E}">
        <p14:creationId xmlns:p14="http://schemas.microsoft.com/office/powerpoint/2010/main" val="423379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4 </a:t>
            </a:r>
            <a:r>
              <a:rPr lang="en-US" sz="4000" b="0" i="0" dirty="0">
                <a:solidFill>
                  <a:srgbClr val="000000"/>
                </a:solidFill>
                <a:effectLst/>
                <a:latin typeface="Aptos" panose="020B0004020202020204" pitchFamily="34" charset="0"/>
              </a:rPr>
              <a:t>But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hurled a great wind upon the sea, and there was a mighty tempest on the sea, so that the ship threatened to break up. </a:t>
            </a:r>
            <a:r>
              <a:rPr lang="en-US" sz="4000" b="1" i="0" baseline="30000" dirty="0">
                <a:solidFill>
                  <a:srgbClr val="000000"/>
                </a:solidFill>
                <a:effectLst/>
                <a:latin typeface="Aptos" panose="020B0004020202020204" pitchFamily="34" charset="0"/>
              </a:rPr>
              <a:t>5 </a:t>
            </a:r>
            <a:r>
              <a:rPr lang="en-US" sz="4000" b="0" i="0" dirty="0">
                <a:solidFill>
                  <a:srgbClr val="000000"/>
                </a:solidFill>
                <a:effectLst/>
                <a:latin typeface="Aptos" panose="020B0004020202020204" pitchFamily="34" charset="0"/>
              </a:rPr>
              <a:t>Then the mariners were afraid, and each cried out to his god. And they hurled the cargo that was in the ship into the sea to lighten it for them. </a:t>
            </a:r>
          </a:p>
        </p:txBody>
      </p:sp>
    </p:spTree>
    <p:extLst>
      <p:ext uri="{BB962C8B-B14F-4D97-AF65-F5344CB8AC3E}">
        <p14:creationId xmlns:p14="http://schemas.microsoft.com/office/powerpoint/2010/main" val="13324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4EAA381-3BD5-4F0D-1361-7C244F813D07}"/>
              </a:ext>
            </a:extLst>
          </p:cNvPr>
          <p:cNvSpPr/>
          <p:nvPr/>
        </p:nvSpPr>
        <p:spPr>
          <a:xfrm>
            <a:off x="3235500" y="1086422"/>
            <a:ext cx="6777180" cy="699706"/>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6600" b="1" i="0" kern="1200" baseline="0" dirty="0">
                <a:latin typeface="Aptos Narrow" panose="020B0004020202020204" pitchFamily="34" charset="0"/>
              </a:rPr>
              <a:t>Consequences</a:t>
            </a:r>
            <a:endParaRPr lang="en-US" sz="4400" kern="1200" dirty="0">
              <a:latin typeface="Aptos Narrow" panose="020B0004020202020204" pitchFamily="34" charset="0"/>
            </a:endParaRPr>
          </a:p>
        </p:txBody>
      </p:sp>
      <p:pic>
        <p:nvPicPr>
          <p:cNvPr id="12" name="Graphic 11" descr="Lightning with solid fill">
            <a:extLst>
              <a:ext uri="{FF2B5EF4-FFF2-40B4-BE49-F238E27FC236}">
                <a16:creationId xmlns:a16="http://schemas.microsoft.com/office/drawing/2014/main" id="{EFA75831-0542-BCFA-C21E-AE0B2D6A61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780" y="688848"/>
            <a:ext cx="2712720" cy="2712720"/>
          </a:xfrm>
          <a:prstGeom prst="rect">
            <a:avLst/>
          </a:prstGeom>
        </p:spPr>
      </p:pic>
      <p:sp>
        <p:nvSpPr>
          <p:cNvPr id="2" name="Freeform: Shape 1">
            <a:extLst>
              <a:ext uri="{FF2B5EF4-FFF2-40B4-BE49-F238E27FC236}">
                <a16:creationId xmlns:a16="http://schemas.microsoft.com/office/drawing/2014/main" id="{C51E9D19-C0EB-B137-D5E3-0E2B664A7424}"/>
              </a:ext>
            </a:extLst>
          </p:cNvPr>
          <p:cNvSpPr/>
          <p:nvPr/>
        </p:nvSpPr>
        <p:spPr>
          <a:xfrm>
            <a:off x="781860" y="3322986"/>
            <a:ext cx="10907220" cy="2199989"/>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4800" b="1" i="0" kern="1200" baseline="0" dirty="0">
                <a:latin typeface="Aptos Narrow" panose="020B0004020202020204" pitchFamily="34" charset="0"/>
              </a:rPr>
              <a:t>Disobedience to God impacts not just us, but the lives of others around us."</a:t>
            </a:r>
            <a:endParaRPr lang="en-US" sz="4800" kern="1200" dirty="0">
              <a:latin typeface="Aptos Narrow" panose="020B0004020202020204" pitchFamily="34" charset="0"/>
            </a:endParaRPr>
          </a:p>
        </p:txBody>
      </p:sp>
    </p:spTree>
    <p:extLst>
      <p:ext uri="{BB962C8B-B14F-4D97-AF65-F5344CB8AC3E}">
        <p14:creationId xmlns:p14="http://schemas.microsoft.com/office/powerpoint/2010/main" val="34185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1" i="0" baseline="30000" dirty="0">
                <a:solidFill>
                  <a:schemeClr val="bg1">
                    <a:lumMod val="65000"/>
                  </a:schemeClr>
                </a:solidFill>
                <a:effectLst/>
                <a:latin typeface="Aptos" panose="020B0004020202020204" pitchFamily="34" charset="0"/>
              </a:rPr>
              <a:t>4 </a:t>
            </a:r>
            <a:r>
              <a:rPr lang="en-US" sz="4000" b="0" i="0" dirty="0">
                <a:solidFill>
                  <a:schemeClr val="bg1">
                    <a:lumMod val="65000"/>
                  </a:schemeClr>
                </a:solidFill>
                <a:effectLst/>
                <a:latin typeface="Aptos" panose="020B0004020202020204" pitchFamily="34" charset="0"/>
              </a:rPr>
              <a:t>But the </a:t>
            </a:r>
            <a:r>
              <a:rPr lang="en-US" sz="4000" b="0" i="0" cap="small" dirty="0">
                <a:solidFill>
                  <a:schemeClr val="bg1">
                    <a:lumMod val="65000"/>
                  </a:schemeClr>
                </a:solidFill>
                <a:effectLst/>
                <a:latin typeface="Aptos" panose="020B0004020202020204" pitchFamily="34" charset="0"/>
              </a:rPr>
              <a:t>Lord</a:t>
            </a:r>
            <a:r>
              <a:rPr lang="en-US" sz="4000" b="0" i="0" dirty="0">
                <a:solidFill>
                  <a:schemeClr val="bg1">
                    <a:lumMod val="65000"/>
                  </a:schemeClr>
                </a:solidFill>
                <a:effectLst/>
                <a:latin typeface="Aptos" panose="020B0004020202020204" pitchFamily="34" charset="0"/>
              </a:rPr>
              <a:t> hurled a great wind upon the sea, and there was a mighty tempest on the sea, so that the ship threatened to break up. </a:t>
            </a:r>
            <a:r>
              <a:rPr lang="en-US" sz="4000" b="1" i="0" baseline="30000" dirty="0">
                <a:solidFill>
                  <a:schemeClr val="bg1">
                    <a:lumMod val="65000"/>
                  </a:schemeClr>
                </a:solidFill>
                <a:effectLst/>
                <a:latin typeface="Aptos" panose="020B0004020202020204" pitchFamily="34" charset="0"/>
              </a:rPr>
              <a:t>5 </a:t>
            </a:r>
            <a:r>
              <a:rPr lang="en-US" sz="4000" b="0" i="0" dirty="0">
                <a:solidFill>
                  <a:schemeClr val="bg1">
                    <a:lumMod val="65000"/>
                  </a:schemeClr>
                </a:solidFill>
                <a:effectLst/>
                <a:latin typeface="Aptos" panose="020B0004020202020204" pitchFamily="34" charset="0"/>
              </a:rPr>
              <a:t>Then the mariners were afraid, and </a:t>
            </a:r>
            <a:r>
              <a:rPr lang="en-US" sz="4000" b="0" i="0" dirty="0">
                <a:solidFill>
                  <a:srgbClr val="000000"/>
                </a:solidFill>
                <a:effectLst/>
                <a:latin typeface="Aptos" panose="020B0004020202020204" pitchFamily="34" charset="0"/>
              </a:rPr>
              <a:t>each cried out to his god. And they hurled the cargo that was in the ship into the sea to lighten it for them. </a:t>
            </a:r>
          </a:p>
        </p:txBody>
      </p:sp>
      <p:sp>
        <p:nvSpPr>
          <p:cNvPr id="2" name="Oval 1">
            <a:extLst>
              <a:ext uri="{FF2B5EF4-FFF2-40B4-BE49-F238E27FC236}">
                <a16:creationId xmlns:a16="http://schemas.microsoft.com/office/drawing/2014/main" id="{C9DBF906-4470-1241-C706-D8EF23F324C0}"/>
              </a:ext>
            </a:extLst>
          </p:cNvPr>
          <p:cNvSpPr/>
          <p:nvPr/>
        </p:nvSpPr>
        <p:spPr>
          <a:xfrm>
            <a:off x="5632704" y="2357639"/>
            <a:ext cx="335280" cy="35052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1</a:t>
            </a:r>
          </a:p>
        </p:txBody>
      </p:sp>
      <p:sp>
        <p:nvSpPr>
          <p:cNvPr id="4" name="Oval 3">
            <a:extLst>
              <a:ext uri="{FF2B5EF4-FFF2-40B4-BE49-F238E27FC236}">
                <a16:creationId xmlns:a16="http://schemas.microsoft.com/office/drawing/2014/main" id="{1FF61939-B23B-04C5-3B5A-7D4B5015D164}"/>
              </a:ext>
            </a:extLst>
          </p:cNvPr>
          <p:cNvSpPr/>
          <p:nvPr/>
        </p:nvSpPr>
        <p:spPr>
          <a:xfrm>
            <a:off x="1146048" y="2915423"/>
            <a:ext cx="335280" cy="35052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2</a:t>
            </a:r>
          </a:p>
        </p:txBody>
      </p:sp>
    </p:spTree>
    <p:extLst>
      <p:ext uri="{BB962C8B-B14F-4D97-AF65-F5344CB8AC3E}">
        <p14:creationId xmlns:p14="http://schemas.microsoft.com/office/powerpoint/2010/main" val="152829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16600" b="1" dirty="0">
              <a:solidFill>
                <a:schemeClr val="tx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19077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drawing of a glass&#10;&#10;Description automatically generated">
            <a:extLst>
              <a:ext uri="{FF2B5EF4-FFF2-40B4-BE49-F238E27FC236}">
                <a16:creationId xmlns:a16="http://schemas.microsoft.com/office/drawing/2014/main" id="{1179A32B-0475-E598-79A3-53A3F294D39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4914900"/>
          </a:xfrm>
          <a:prstGeom prst="rect">
            <a:avLst/>
          </a:prstGeom>
        </p:spPr>
      </p:pic>
      <p:pic>
        <p:nvPicPr>
          <p:cNvPr id="9" name="Picture 8" descr="A cartoon of a person with a beard&#10;&#10;Description automatically generated">
            <a:extLst>
              <a:ext uri="{FF2B5EF4-FFF2-40B4-BE49-F238E27FC236}">
                <a16:creationId xmlns:a16="http://schemas.microsoft.com/office/drawing/2014/main" id="{696B264F-D5F0-74F7-066C-A9F96A07788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sp>
        <p:nvSpPr>
          <p:cNvPr id="3" name="TextBox 2">
            <a:extLst>
              <a:ext uri="{FF2B5EF4-FFF2-40B4-BE49-F238E27FC236}">
                <a16:creationId xmlns:a16="http://schemas.microsoft.com/office/drawing/2014/main" id="{28881806-A5FD-C4BE-A05D-5B51A2365FFD}"/>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spTree>
    <p:extLst>
      <p:ext uri="{BB962C8B-B14F-4D97-AF65-F5344CB8AC3E}">
        <p14:creationId xmlns:p14="http://schemas.microsoft.com/office/powerpoint/2010/main" val="21826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DFF87-048B-163C-4DC1-468EB8BF7725}"/>
              </a:ext>
            </a:extLst>
          </p:cNvPr>
          <p:cNvSpPr txBox="1"/>
          <p:nvPr/>
        </p:nvSpPr>
        <p:spPr>
          <a:xfrm>
            <a:off x="146304" y="0"/>
            <a:ext cx="10594848" cy="6186309"/>
          </a:xfrm>
          <a:prstGeom prst="rect">
            <a:avLst/>
          </a:prstGeom>
          <a:noFill/>
        </p:spPr>
        <p:txBody>
          <a:bodyPr wrap="square">
            <a:spAutoFit/>
          </a:bodyPr>
          <a:lstStyle/>
          <a:p>
            <a:pPr algn="l"/>
            <a:r>
              <a:rPr lang="en-US" sz="3600" b="0" i="0" dirty="0">
                <a:solidFill>
                  <a:srgbClr val="000000"/>
                </a:solidFill>
                <a:effectLst/>
                <a:latin typeface="Aptos Narrow" panose="020B0004020202020204" pitchFamily="34" charset="0"/>
              </a:rPr>
              <a:t>Psalm 7:16</a:t>
            </a:r>
          </a:p>
          <a:p>
            <a:pPr algn="l"/>
            <a:r>
              <a:rPr lang="en-US" sz="3600" b="1" i="0" baseline="30000" dirty="0">
                <a:solidFill>
                  <a:srgbClr val="000000"/>
                </a:solidFill>
                <a:effectLst/>
                <a:latin typeface="Aptos Narrow" panose="020B0004020202020204" pitchFamily="34" charset="0"/>
              </a:rPr>
              <a:t>16 </a:t>
            </a:r>
            <a:r>
              <a:rPr lang="en-US" sz="3600" b="0" i="0" dirty="0">
                <a:solidFill>
                  <a:srgbClr val="000000"/>
                </a:solidFill>
                <a:effectLst/>
                <a:latin typeface="Aptos Narrow" panose="020B0004020202020204" pitchFamily="34" charset="0"/>
              </a:rPr>
              <a:t>His mischief returns upon his own head,</a:t>
            </a:r>
            <a:br>
              <a:rPr lang="en-US" sz="3600" b="0" i="0" dirty="0">
                <a:solidFill>
                  <a:srgbClr val="000000"/>
                </a:solidFill>
                <a:effectLst/>
                <a:latin typeface="Aptos Narrow" panose="020B0004020202020204" pitchFamily="34" charset="0"/>
              </a:rPr>
            </a:br>
            <a:r>
              <a:rPr lang="en-US" sz="3600" b="0" i="0" dirty="0">
                <a:solidFill>
                  <a:srgbClr val="000000"/>
                </a:solidFill>
                <a:effectLst/>
                <a:latin typeface="Aptos Narrow" panose="020B0004020202020204" pitchFamily="34" charset="0"/>
              </a:rPr>
              <a:t>    and on his own skull his violence descends.</a:t>
            </a:r>
          </a:p>
          <a:p>
            <a:pPr algn="l"/>
            <a:endParaRPr lang="en-US" sz="3600" b="0" i="0" dirty="0">
              <a:solidFill>
                <a:srgbClr val="000000"/>
              </a:solidFill>
              <a:effectLst/>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Proverbs 26:27</a:t>
            </a:r>
          </a:p>
          <a:p>
            <a:pPr algn="l"/>
            <a:r>
              <a:rPr lang="en-US" sz="3600" b="1" i="0" baseline="30000" dirty="0">
                <a:solidFill>
                  <a:srgbClr val="000000"/>
                </a:solidFill>
                <a:effectLst/>
                <a:latin typeface="Aptos Narrow" panose="020B0004020202020204" pitchFamily="34" charset="0"/>
              </a:rPr>
              <a:t>27 </a:t>
            </a:r>
            <a:r>
              <a:rPr lang="en-US" sz="3600" b="0" i="0" dirty="0">
                <a:solidFill>
                  <a:srgbClr val="000000"/>
                </a:solidFill>
                <a:effectLst/>
                <a:latin typeface="Aptos Narrow" panose="020B0004020202020204" pitchFamily="34" charset="0"/>
              </a:rPr>
              <a:t>Whoever digs a pit will fall into it,</a:t>
            </a:r>
            <a:br>
              <a:rPr lang="en-US" sz="3600" b="0" i="0" dirty="0">
                <a:solidFill>
                  <a:srgbClr val="000000"/>
                </a:solidFill>
                <a:effectLst/>
                <a:latin typeface="Aptos Narrow" panose="020B0004020202020204" pitchFamily="34" charset="0"/>
              </a:rPr>
            </a:br>
            <a:r>
              <a:rPr lang="en-US" sz="3600" b="0" i="0" dirty="0">
                <a:solidFill>
                  <a:srgbClr val="000000"/>
                </a:solidFill>
                <a:effectLst/>
                <a:latin typeface="Aptos Narrow" panose="020B0004020202020204" pitchFamily="34" charset="0"/>
              </a:rPr>
              <a:t>    and a stone will come back on him who starts it rolling.</a:t>
            </a:r>
          </a:p>
          <a:p>
            <a:pPr algn="l"/>
            <a:endParaRPr lang="en-US" sz="3600" dirty="0">
              <a:solidFill>
                <a:srgbClr val="000000"/>
              </a:solidFill>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Digging your own grave</a:t>
            </a:r>
          </a:p>
          <a:p>
            <a:pPr algn="l"/>
            <a:endParaRPr lang="en-US" sz="3600" dirty="0">
              <a:solidFill>
                <a:srgbClr val="000000"/>
              </a:solidFill>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Give someone enough rope to hang themselves</a:t>
            </a:r>
          </a:p>
        </p:txBody>
      </p:sp>
    </p:spTree>
    <p:extLst>
      <p:ext uri="{BB962C8B-B14F-4D97-AF65-F5344CB8AC3E}">
        <p14:creationId xmlns:p14="http://schemas.microsoft.com/office/powerpoint/2010/main" val="47521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0" i="0" dirty="0">
                <a:solidFill>
                  <a:srgbClr val="000000"/>
                </a:solidFill>
                <a:effectLst/>
                <a:latin typeface="Aptos" panose="020B0004020202020204" pitchFamily="34" charset="0"/>
              </a:rPr>
              <a:t>But Jonah had gone down into the inner part of the ship and had lain down and was fast asleep. </a:t>
            </a:r>
            <a:r>
              <a:rPr lang="en-US" sz="4000" b="1" i="0" baseline="30000" dirty="0">
                <a:solidFill>
                  <a:srgbClr val="000000"/>
                </a:solidFill>
                <a:effectLst/>
                <a:latin typeface="Aptos" panose="020B0004020202020204" pitchFamily="34" charset="0"/>
              </a:rPr>
              <a:t>6 </a:t>
            </a:r>
            <a:r>
              <a:rPr lang="en-US" sz="4000" b="0" i="0" dirty="0">
                <a:solidFill>
                  <a:srgbClr val="000000"/>
                </a:solidFill>
                <a:effectLst/>
                <a:latin typeface="Aptos" panose="020B0004020202020204" pitchFamily="34" charset="0"/>
              </a:rPr>
              <a:t>So the captain came and said to him, “What do you mean, you sleeper? Arise, call out to your god! Perhaps the god will give a thought to us, that we may not perish.”</a:t>
            </a:r>
          </a:p>
        </p:txBody>
      </p:sp>
    </p:spTree>
    <p:extLst>
      <p:ext uri="{BB962C8B-B14F-4D97-AF65-F5344CB8AC3E}">
        <p14:creationId xmlns:p14="http://schemas.microsoft.com/office/powerpoint/2010/main" val="18152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16600" b="1" dirty="0">
              <a:solidFill>
                <a:schemeClr val="tx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9600" b="1" dirty="0">
              <a:solidFill>
                <a:schemeClr val="tx1"/>
              </a:solidFill>
              <a:latin typeface="Aptos" panose="020B0004020202020204" pitchFamily="34" charset="0"/>
            </a:endParaRPr>
          </a:p>
        </p:txBody>
      </p:sp>
      <p:sp>
        <p:nvSpPr>
          <p:cNvPr id="2" name="Rectangle: Rounded Corners 1">
            <a:extLst>
              <a:ext uri="{FF2B5EF4-FFF2-40B4-BE49-F238E27FC236}">
                <a16:creationId xmlns:a16="http://schemas.microsoft.com/office/drawing/2014/main" id="{F9C2C3F4-BCF3-3EDB-025D-170FABC53EB7}"/>
              </a:ext>
            </a:extLst>
          </p:cNvPr>
          <p:cNvSpPr/>
          <p:nvPr/>
        </p:nvSpPr>
        <p:spPr>
          <a:xfrm>
            <a:off x="2606040" y="2919984"/>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-2</a:t>
            </a:r>
            <a:endParaRPr lang="en-US" sz="16600" b="1" dirty="0">
              <a:solidFill>
                <a:schemeClr val="tx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2</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31424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016758"/>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7 </a:t>
            </a:r>
            <a:r>
              <a:rPr lang="en-US" sz="4000" b="0" i="0" dirty="0">
                <a:solidFill>
                  <a:srgbClr val="000000"/>
                </a:solidFill>
                <a:effectLst/>
                <a:latin typeface="Aptos" panose="020B0004020202020204" pitchFamily="34" charset="0"/>
              </a:rPr>
              <a:t>And they said to one another, “Come, let us cast lots, that we may know on whose account this evil has come upon us.” So they cast lots, and the lot fell on Jonah. </a:t>
            </a:r>
            <a:r>
              <a:rPr lang="en-US" sz="4000" b="1" i="0" baseline="30000" dirty="0">
                <a:solidFill>
                  <a:srgbClr val="000000"/>
                </a:solidFill>
                <a:effectLst/>
                <a:latin typeface="Aptos" panose="020B0004020202020204" pitchFamily="34" charset="0"/>
              </a:rPr>
              <a:t>8 </a:t>
            </a:r>
            <a:r>
              <a:rPr lang="en-US" sz="4000" b="0" i="0" dirty="0">
                <a:solidFill>
                  <a:srgbClr val="000000"/>
                </a:solidFill>
                <a:effectLst/>
                <a:latin typeface="Aptos" panose="020B0004020202020204" pitchFamily="34" charset="0"/>
              </a:rPr>
              <a:t>Then they said to him, “Tell us on whose account this evil has come upon us. What is your occupation? And where do you come from? What is your country? And of what people are you?” </a:t>
            </a:r>
          </a:p>
        </p:txBody>
      </p:sp>
    </p:spTree>
    <p:extLst>
      <p:ext uri="{BB962C8B-B14F-4D97-AF65-F5344CB8AC3E}">
        <p14:creationId xmlns:p14="http://schemas.microsoft.com/office/powerpoint/2010/main" val="38536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009962-CD4D-1D21-B48C-6DAB2CF6CC38}"/>
              </a:ext>
            </a:extLst>
          </p:cNvPr>
          <p:cNvGrpSpPr/>
          <p:nvPr/>
        </p:nvGrpSpPr>
        <p:grpSpPr>
          <a:xfrm>
            <a:off x="182197" y="946307"/>
            <a:ext cx="11461163" cy="2435521"/>
            <a:chOff x="808417" y="3948936"/>
            <a:chExt cx="11461163" cy="2435521"/>
          </a:xfrm>
        </p:grpSpPr>
        <p:pic>
          <p:nvPicPr>
            <p:cNvPr id="6" name="Picture 2" descr="Facebook Comments Clipart">
              <a:extLst>
                <a:ext uri="{FF2B5EF4-FFF2-40B4-BE49-F238E27FC236}">
                  <a16:creationId xmlns:a16="http://schemas.microsoft.com/office/drawing/2014/main" id="{B107E399-2AA6-99C9-13AD-23E64C04EB5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417" y="3948936"/>
              <a:ext cx="1818405" cy="14547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7F32A5-2EA2-6896-C033-588F7A0F5F37}"/>
                </a:ext>
              </a:extLst>
            </p:cNvPr>
            <p:cNvSpPr txBox="1"/>
            <p:nvPr/>
          </p:nvSpPr>
          <p:spPr>
            <a:xfrm>
              <a:off x="2626821" y="4076133"/>
              <a:ext cx="9642759" cy="2308324"/>
            </a:xfrm>
            <a:prstGeom prst="rect">
              <a:avLst/>
            </a:prstGeom>
            <a:noFill/>
          </p:spPr>
          <p:txBody>
            <a:bodyPr wrap="square" rtlCol="0">
              <a:spAutoFit/>
            </a:bodyPr>
            <a:lstStyle/>
            <a:p>
              <a:pPr fontAlgn="base">
                <a:spcBef>
                  <a:spcPct val="0"/>
                </a:spcBef>
                <a:spcAft>
                  <a:spcPct val="0"/>
                </a:spcAft>
              </a:pPr>
              <a:r>
                <a:rPr lang="en-US" sz="3600" b="1" i="1" dirty="0">
                  <a:solidFill>
                    <a:srgbClr val="000000"/>
                  </a:solidFill>
                  <a:latin typeface="Aptos" panose="020B0004020202020204" pitchFamily="34" charset="0"/>
                </a:rPr>
                <a:t>Casting lots was a method used by the Jews of the Old Testament and by the Christian disciples prior to Pentecost to determine the will of God.</a:t>
              </a:r>
            </a:p>
          </p:txBody>
        </p:sp>
      </p:grpSp>
      <p:sp>
        <p:nvSpPr>
          <p:cNvPr id="8" name="Rectangle 7">
            <a:extLst>
              <a:ext uri="{FF2B5EF4-FFF2-40B4-BE49-F238E27FC236}">
                <a16:creationId xmlns:a16="http://schemas.microsoft.com/office/drawing/2014/main" id="{B2080082-8198-F7C8-C0A9-5D3C914856F9}"/>
              </a:ext>
            </a:extLst>
          </p:cNvPr>
          <p:cNvSpPr/>
          <p:nvPr/>
        </p:nvSpPr>
        <p:spPr>
          <a:xfrm>
            <a:off x="579777" y="3812262"/>
            <a:ext cx="10666686" cy="2308324"/>
          </a:xfrm>
          <a:prstGeom prst="rect">
            <a:avLst/>
          </a:prstGeom>
        </p:spPr>
        <p:txBody>
          <a:bodyPr wrap="square">
            <a:spAutoFit/>
          </a:bodyPr>
          <a:lstStyle/>
          <a:p>
            <a:pPr marL="342900" indent="-342900">
              <a:buFont typeface="Arial" panose="020B0604020202020204" pitchFamily="34" charset="0"/>
              <a:buChar char="•"/>
            </a:pPr>
            <a:r>
              <a:rPr lang="en-US" sz="3600" b="1" dirty="0">
                <a:solidFill>
                  <a:srgbClr val="000000"/>
                </a:solidFill>
                <a:latin typeface="Aptos" panose="020B0004020202020204" pitchFamily="34" charset="0"/>
                <a:cs typeface="Arial" panose="020B0604020202020204" pitchFamily="34" charset="0"/>
              </a:rPr>
              <a:t>Cited in scriptures</a:t>
            </a:r>
          </a:p>
          <a:p>
            <a:pPr marL="342900" indent="-342900">
              <a:buFont typeface="Arial" panose="020B0604020202020204" pitchFamily="34" charset="0"/>
              <a:buChar char="•"/>
            </a:pPr>
            <a:r>
              <a:rPr lang="en-US" sz="3600" b="1" dirty="0">
                <a:solidFill>
                  <a:srgbClr val="000000"/>
                </a:solidFill>
                <a:latin typeface="Aptos" panose="020B0004020202020204" pitchFamily="34" charset="0"/>
                <a:cs typeface="Arial" panose="020B0604020202020204" pitchFamily="34" charset="0"/>
              </a:rPr>
              <a:t>Not condemned by God</a:t>
            </a:r>
          </a:p>
          <a:p>
            <a:pPr marL="342900" indent="-342900">
              <a:buFont typeface="Arial" panose="020B0604020202020204" pitchFamily="34" charset="0"/>
              <a:buChar char="•"/>
            </a:pPr>
            <a:r>
              <a:rPr lang="en-US" sz="3600" b="1" dirty="0">
                <a:solidFill>
                  <a:srgbClr val="000000"/>
                </a:solidFill>
                <a:latin typeface="Aptos" panose="020B0004020202020204" pitchFamily="34" charset="0"/>
                <a:cs typeface="Arial" panose="020B0604020202020204" pitchFamily="34" charset="0"/>
              </a:rPr>
              <a:t>In NT, last used after choosing of Mathias to replace Judas</a:t>
            </a:r>
          </a:p>
        </p:txBody>
      </p:sp>
    </p:spTree>
    <p:extLst>
      <p:ext uri="{BB962C8B-B14F-4D97-AF65-F5344CB8AC3E}">
        <p14:creationId xmlns:p14="http://schemas.microsoft.com/office/powerpoint/2010/main" val="4752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E919A5-5BF3-9B8F-B095-F19A4299ED2F}"/>
              </a:ext>
            </a:extLst>
          </p:cNvPr>
          <p:cNvSpPr/>
          <p:nvPr/>
        </p:nvSpPr>
        <p:spPr>
          <a:xfrm>
            <a:off x="2815336" y="2529278"/>
            <a:ext cx="1378712" cy="53644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B26AF9D-F771-2056-1ADE-293D469F7A2D}"/>
              </a:ext>
            </a:extLst>
          </p:cNvPr>
          <p:cNvSpPr/>
          <p:nvPr/>
        </p:nvSpPr>
        <p:spPr>
          <a:xfrm>
            <a:off x="127000" y="1267968"/>
            <a:ext cx="1019048" cy="53644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9 </a:t>
            </a:r>
            <a:r>
              <a:rPr lang="en-US" sz="4000" b="0" i="0" dirty="0">
                <a:solidFill>
                  <a:srgbClr val="000000"/>
                </a:solidFill>
                <a:effectLst/>
                <a:latin typeface="Aptos" panose="020B0004020202020204" pitchFamily="34" charset="0"/>
              </a:rPr>
              <a:t>And he said to them, “I am a Hebrew, and I fear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the God of heaven, who made the sea and the dry land.” </a:t>
            </a:r>
            <a:r>
              <a:rPr lang="en-US" sz="4000" b="1" i="0" baseline="30000" dirty="0">
                <a:solidFill>
                  <a:srgbClr val="000000"/>
                </a:solidFill>
                <a:effectLst/>
                <a:latin typeface="Aptos" panose="020B0004020202020204" pitchFamily="34" charset="0"/>
              </a:rPr>
              <a:t>10 </a:t>
            </a:r>
            <a:r>
              <a:rPr lang="en-US" sz="4000" b="0" i="0" dirty="0">
                <a:solidFill>
                  <a:srgbClr val="000000"/>
                </a:solidFill>
                <a:effectLst/>
                <a:latin typeface="Aptos" panose="020B0004020202020204" pitchFamily="34" charset="0"/>
              </a:rPr>
              <a:t>Then the men were exceedingly afraid and said to him, “What is this that you have done!” For the men knew that he was fleeing from the presence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because he had told them.</a:t>
            </a:r>
          </a:p>
        </p:txBody>
      </p:sp>
    </p:spTree>
    <p:extLst>
      <p:ext uri="{BB962C8B-B14F-4D97-AF65-F5344CB8AC3E}">
        <p14:creationId xmlns:p14="http://schemas.microsoft.com/office/powerpoint/2010/main" val="8481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SCORE</a:t>
            </a:r>
            <a:endParaRPr kumimoji="0" lang="en-US"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Jonah                   Gentiles</a:t>
            </a:r>
            <a:endParaRPr kumimoji="0" lang="en-US"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-2</a:t>
            </a:r>
            <a:endParaRPr kumimoji="0" lang="en-US" sz="16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2</a:t>
            </a:r>
            <a:endParaRPr kumimoji="0" lang="en-US" sz="9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16600" b="1" dirty="0">
              <a:solidFill>
                <a:schemeClr val="tx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71B6180C-089C-DBF8-BA8E-C3629670B4E9}"/>
              </a:ext>
            </a:extLst>
          </p:cNvPr>
          <p:cNvSpPr/>
          <p:nvPr/>
        </p:nvSpPr>
        <p:spPr>
          <a:xfrm>
            <a:off x="6941820" y="2935224"/>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06468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11 </a:t>
            </a:r>
            <a:r>
              <a:rPr lang="en-US" sz="4000" b="0" i="0" dirty="0">
                <a:solidFill>
                  <a:srgbClr val="000000"/>
                </a:solidFill>
                <a:effectLst/>
                <a:latin typeface="Aptos" panose="020B0004020202020204" pitchFamily="34" charset="0"/>
              </a:rPr>
              <a:t>Then they said to him, “What shall we do to you, that the sea may quiet down for us?” For the sea grew more and more tempestuous. </a:t>
            </a:r>
            <a:r>
              <a:rPr lang="en-US" sz="4000" b="1" i="0" baseline="30000" dirty="0">
                <a:solidFill>
                  <a:srgbClr val="000000"/>
                </a:solidFill>
                <a:effectLst/>
                <a:latin typeface="Aptos" panose="020B0004020202020204" pitchFamily="34" charset="0"/>
              </a:rPr>
              <a:t>12 </a:t>
            </a:r>
            <a:r>
              <a:rPr lang="en-US" sz="4000" b="0" i="0" dirty="0">
                <a:solidFill>
                  <a:srgbClr val="000000"/>
                </a:solidFill>
                <a:effectLst/>
                <a:latin typeface="Aptos" panose="020B0004020202020204" pitchFamily="34" charset="0"/>
              </a:rPr>
              <a:t>He said to them, “Pick me up and hurl me into the sea; then the sea will quiet down for you, for I know it is because of me that this great tempest has come upon you.” </a:t>
            </a:r>
          </a:p>
        </p:txBody>
      </p:sp>
    </p:spTree>
    <p:extLst>
      <p:ext uri="{BB962C8B-B14F-4D97-AF65-F5344CB8AC3E}">
        <p14:creationId xmlns:p14="http://schemas.microsoft.com/office/powerpoint/2010/main" val="22686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16600" b="1" dirty="0">
              <a:solidFill>
                <a:schemeClr val="tx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9600" b="1" dirty="0">
              <a:solidFill>
                <a:schemeClr val="tx1"/>
              </a:solidFill>
              <a:latin typeface="Aptos" panose="020B0004020202020204" pitchFamily="34" charset="0"/>
            </a:endParaRPr>
          </a:p>
        </p:txBody>
      </p:sp>
      <p:sp>
        <p:nvSpPr>
          <p:cNvPr id="2" name="Rectangle: Rounded Corners 1">
            <a:extLst>
              <a:ext uri="{FF2B5EF4-FFF2-40B4-BE49-F238E27FC236}">
                <a16:creationId xmlns:a16="http://schemas.microsoft.com/office/drawing/2014/main" id="{E2CF4F4A-B374-54CD-D520-A9F6EB4A3F8D}"/>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16600" b="1" dirty="0">
              <a:solidFill>
                <a:schemeClr val="tx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88B128B7-6DF3-E65F-D3D9-55F858AEEA86}"/>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3856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016758"/>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13 </a:t>
            </a:r>
            <a:r>
              <a:rPr lang="en-US" sz="4000" b="0" i="0" dirty="0">
                <a:solidFill>
                  <a:srgbClr val="000000"/>
                </a:solidFill>
                <a:effectLst/>
                <a:latin typeface="Aptos" panose="020B0004020202020204" pitchFamily="34" charset="0"/>
              </a:rPr>
              <a:t>Nevertheless, the men rowed hard to get back to dry land, but they could not, for the sea grew more and more tempestuous against them. </a:t>
            </a:r>
            <a:r>
              <a:rPr lang="en-US" sz="4000" b="1" i="0" baseline="30000" dirty="0">
                <a:solidFill>
                  <a:srgbClr val="000000"/>
                </a:solidFill>
                <a:effectLst/>
                <a:latin typeface="Aptos" panose="020B0004020202020204" pitchFamily="34" charset="0"/>
              </a:rPr>
              <a:t>14 </a:t>
            </a:r>
            <a:r>
              <a:rPr lang="en-US" sz="4000" b="0" i="0" dirty="0">
                <a:solidFill>
                  <a:srgbClr val="000000"/>
                </a:solidFill>
                <a:effectLst/>
                <a:latin typeface="Aptos" panose="020B0004020202020204" pitchFamily="34" charset="0"/>
              </a:rPr>
              <a:t>Therefore they called out to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“O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let us not perish for this man's life, and lay not on us innocent blood, for you, O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have done as it pleased you.” </a:t>
            </a:r>
            <a:r>
              <a:rPr lang="en-US" sz="4000" b="1" i="0" baseline="30000" dirty="0">
                <a:solidFill>
                  <a:srgbClr val="000000"/>
                </a:solidFill>
                <a:effectLst/>
                <a:latin typeface="Aptos" panose="020B0004020202020204" pitchFamily="34" charset="0"/>
              </a:rPr>
              <a:t>15 </a:t>
            </a:r>
            <a:r>
              <a:rPr lang="en-US" sz="4000" b="0" i="0" dirty="0">
                <a:solidFill>
                  <a:srgbClr val="000000"/>
                </a:solidFill>
                <a:effectLst/>
                <a:latin typeface="Aptos" panose="020B0004020202020204" pitchFamily="34" charset="0"/>
              </a:rPr>
              <a:t>So they picked up Jonah and hurled him into the sea, </a:t>
            </a:r>
          </a:p>
        </p:txBody>
      </p:sp>
    </p:spTree>
    <p:extLst>
      <p:ext uri="{BB962C8B-B14F-4D97-AF65-F5344CB8AC3E}">
        <p14:creationId xmlns:p14="http://schemas.microsoft.com/office/powerpoint/2010/main" val="277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person with a beard&#10;&#10;Description automatically generated">
            <a:extLst>
              <a:ext uri="{FF2B5EF4-FFF2-40B4-BE49-F238E27FC236}">
                <a16:creationId xmlns:a16="http://schemas.microsoft.com/office/drawing/2014/main" id="{3380D2DB-E2A6-39C7-3AAF-FF00CC320F7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pic>
        <p:nvPicPr>
          <p:cNvPr id="11" name="Graphic 10" descr="Whale outline">
            <a:extLst>
              <a:ext uri="{FF2B5EF4-FFF2-40B4-BE49-F238E27FC236}">
                <a16:creationId xmlns:a16="http://schemas.microsoft.com/office/drawing/2014/main" id="{5375E7DF-4865-FE52-ECC6-FFB282859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473" y="0"/>
            <a:ext cx="3969742" cy="3969742"/>
          </a:xfrm>
          <a:prstGeom prst="rect">
            <a:avLst/>
          </a:prstGeom>
        </p:spPr>
      </p:pic>
      <p:sp>
        <p:nvSpPr>
          <p:cNvPr id="12" name="TextBox 11">
            <a:extLst>
              <a:ext uri="{FF2B5EF4-FFF2-40B4-BE49-F238E27FC236}">
                <a16:creationId xmlns:a16="http://schemas.microsoft.com/office/drawing/2014/main" id="{1CE8ED81-3F45-FCA8-1042-6513CD5B0149}"/>
              </a:ext>
            </a:extLst>
          </p:cNvPr>
          <p:cNvSpPr txBox="1"/>
          <p:nvPr/>
        </p:nvSpPr>
        <p:spPr>
          <a:xfrm>
            <a:off x="4222749" y="2552169"/>
            <a:ext cx="7651751" cy="1598130"/>
          </a:xfrm>
          <a:prstGeom prst="rect">
            <a:avLst/>
          </a:prstGeom>
          <a:noFill/>
        </p:spPr>
        <p:txBody>
          <a:bodyPr wrap="square" rtlCol="0">
            <a:spAutoFit/>
          </a:bodyPr>
          <a:lstStyle/>
          <a:p>
            <a:pPr algn="ctr">
              <a:lnSpc>
                <a:spcPct val="80000"/>
              </a:lnSpc>
            </a:pPr>
            <a:r>
              <a:rPr lang="en-US" sz="6000" b="1" dirty="0">
                <a:solidFill>
                  <a:prstClr val="black"/>
                </a:solidFill>
                <a:latin typeface="Aptos Narrow" panose="020B0004020202020204" pitchFamily="34" charset="0"/>
              </a:rPr>
              <a:t>The Prophet </a:t>
            </a:r>
          </a:p>
          <a:p>
            <a:pPr algn="ctr">
              <a:lnSpc>
                <a:spcPct val="80000"/>
              </a:lnSpc>
            </a:pPr>
            <a:r>
              <a:rPr lang="en-US" sz="6000" b="1" dirty="0">
                <a:solidFill>
                  <a:prstClr val="black"/>
                </a:solidFill>
                <a:latin typeface="Aptos Narrow" panose="020B0004020202020204" pitchFamily="34" charset="0"/>
              </a:rPr>
              <a:t>Swallowed by a Whale</a:t>
            </a:r>
          </a:p>
        </p:txBody>
      </p:sp>
      <p:sp>
        <p:nvSpPr>
          <p:cNvPr id="4" name="TextBox 3">
            <a:extLst>
              <a:ext uri="{FF2B5EF4-FFF2-40B4-BE49-F238E27FC236}">
                <a16:creationId xmlns:a16="http://schemas.microsoft.com/office/drawing/2014/main" id="{A4217A2F-ECAC-CD7B-6855-02B8A8DCA47D}"/>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spTree>
    <p:extLst>
      <p:ext uri="{BB962C8B-B14F-4D97-AF65-F5344CB8AC3E}">
        <p14:creationId xmlns:p14="http://schemas.microsoft.com/office/powerpoint/2010/main" val="30722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6133795"/>
          </a:xfrm>
          <a:prstGeom prst="rect">
            <a:avLst/>
          </a:prstGeom>
          <a:noFill/>
        </p:spPr>
        <p:txBody>
          <a:bodyPr wrap="square">
            <a:spAutoFit/>
          </a:bodyPr>
          <a:lstStyle/>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(1:3,5).</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consequences</a:t>
            </a:r>
            <a:r>
              <a:rPr kumimoji="0" lang="en-US" sz="4000" b="1" i="0" u="none" strike="noStrike" kern="1200" cap="none" spc="0" normalizeH="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demonstrate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sovereignty over all creation (1:4-16</a:t>
            </a:r>
            <a:r>
              <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5" name="Rectangle: Rounded Corners 4">
            <a:extLst>
              <a:ext uri="{FF2B5EF4-FFF2-40B4-BE49-F238E27FC236}">
                <a16:creationId xmlns:a16="http://schemas.microsoft.com/office/drawing/2014/main" id="{0ECAF434-74B0-DAF3-2A41-1DB64F723ECD}"/>
              </a:ext>
            </a:extLst>
          </p:cNvPr>
          <p:cNvSpPr/>
          <p:nvPr/>
        </p:nvSpPr>
        <p:spPr>
          <a:xfrm>
            <a:off x="472441" y="4617720"/>
            <a:ext cx="9052560" cy="8967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The earth is the Lord’s (Ps 24:1)</a:t>
            </a:r>
          </a:p>
        </p:txBody>
      </p:sp>
    </p:spTree>
    <p:extLst>
      <p:ext uri="{BB962C8B-B14F-4D97-AF65-F5344CB8AC3E}">
        <p14:creationId xmlns:p14="http://schemas.microsoft.com/office/powerpoint/2010/main" val="1163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4140108"/>
          </a:xfrm>
          <a:prstGeom prst="rect">
            <a:avLst/>
          </a:prstGeom>
          <a:noFill/>
        </p:spPr>
        <p:txBody>
          <a:bodyPr wrap="square">
            <a:spAutoFit/>
          </a:bodyPr>
          <a:lstStyle/>
          <a:p>
            <a:pPr lvl="0">
              <a:lnSpc>
                <a:spcPct val="90000"/>
              </a:lnSpc>
              <a:defRPr/>
            </a:pP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We </a:t>
            </a:r>
            <a:r>
              <a:rPr lang="en-US" sz="3800"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solidFill>
                <a:schemeClr val="bg1">
                  <a:lumMod val="65000"/>
                </a:schemeClr>
              </a:solidFill>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lumMod val="65000"/>
                </a:schemeClr>
              </a:solidFill>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We </a:t>
            </a:r>
            <a:r>
              <a:rPr lang="en-US" sz="4000"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need to ask, “what is our Ninevah?”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acknowledge God’s</a:t>
            </a:r>
            <a:endParaRPr lang="en-US" sz="4000" b="1" dirty="0">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latin typeface="Aptos Narrow" panose="020B0004020202020204" pitchFamily="34" charset="0"/>
                <a:ea typeface="Calibri" panose="020F0502020204030204" pitchFamily="34" charset="0"/>
                <a:cs typeface="Arial" panose="020B0604020202020204" pitchFamily="34" charset="0"/>
              </a:rPr>
              <a:t>sovereignty  </a:t>
            </a:r>
            <a:r>
              <a:rPr lang="en-US" sz="4000" b="1" dirty="0">
                <a:effectLst/>
                <a:latin typeface="Aptos Narrow" panose="020B0004020202020204" pitchFamily="34" charset="0"/>
                <a:ea typeface="Calibri" panose="020F0502020204030204" pitchFamily="34" charset="0"/>
                <a:cs typeface="Arial" panose="020B0604020202020204" pitchFamily="34" charset="0"/>
              </a:rPr>
              <a:t>with our words and our actions</a:t>
            </a:r>
            <a:r>
              <a:rPr lang="en-US" sz="4000" b="1" dirty="0">
                <a:latin typeface="Aptos Narrow" panose="020B0004020202020204" pitchFamily="34" charset="0"/>
                <a:ea typeface="Calibri" panose="020F0502020204030204" pitchFamily="34" charset="0"/>
                <a:cs typeface="Arial" panose="020B0604020202020204" pitchFamily="34" charset="0"/>
              </a:rPr>
              <a:t>.</a:t>
            </a:r>
            <a:endParaRPr lang="en-US" sz="4000" b="1" dirty="0">
              <a:effectLst/>
              <a:latin typeface="Aptos Narrow"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0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0" i="0" dirty="0">
                <a:solidFill>
                  <a:srgbClr val="000000"/>
                </a:solidFill>
                <a:effectLst/>
                <a:latin typeface="Aptos" panose="020B0004020202020204" pitchFamily="34" charset="0"/>
              </a:rPr>
              <a:t>and the sea ceased from its raging. </a:t>
            </a:r>
            <a:r>
              <a:rPr lang="en-US" sz="4000" b="1" i="0" baseline="30000" dirty="0">
                <a:solidFill>
                  <a:srgbClr val="000000"/>
                </a:solidFill>
                <a:effectLst/>
                <a:latin typeface="Aptos" panose="020B0004020202020204" pitchFamily="34" charset="0"/>
              </a:rPr>
              <a:t>16 </a:t>
            </a:r>
            <a:r>
              <a:rPr lang="en-US" sz="4000" b="0" i="0" dirty="0">
                <a:solidFill>
                  <a:srgbClr val="000000"/>
                </a:solidFill>
                <a:effectLst/>
                <a:latin typeface="Aptos" panose="020B0004020202020204" pitchFamily="34" charset="0"/>
              </a:rPr>
              <a:t>Then the men feared the</a:t>
            </a:r>
            <a:r>
              <a:rPr lang="en-US" sz="4000" b="0" i="0" cap="small" dirty="0">
                <a:solidFill>
                  <a:srgbClr val="000000"/>
                </a:solidFill>
                <a:effectLst/>
                <a:latin typeface="Aptos" panose="020B0004020202020204" pitchFamily="34" charset="0"/>
              </a:rPr>
              <a:t> Lord</a:t>
            </a:r>
            <a:r>
              <a:rPr lang="en-US" sz="4000" b="0" i="0" dirty="0">
                <a:solidFill>
                  <a:srgbClr val="000000"/>
                </a:solidFill>
                <a:effectLst/>
                <a:latin typeface="Aptos" panose="020B0004020202020204" pitchFamily="34" charset="0"/>
              </a:rPr>
              <a:t> exceedingly, and they offered a sacrifice to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and made vows.</a:t>
            </a:r>
          </a:p>
          <a:p>
            <a:pPr algn="l"/>
            <a:endParaRPr lang="en-US" sz="4000" b="1" i="0" dirty="0">
              <a:solidFill>
                <a:srgbClr val="000000"/>
              </a:solidFill>
              <a:effectLst/>
              <a:latin typeface="Aptos" panose="020B0004020202020204" pitchFamily="34" charset="0"/>
            </a:endParaRPr>
          </a:p>
          <a:p>
            <a:pPr algn="l"/>
            <a:r>
              <a:rPr lang="en-US" sz="4000" b="1" i="0" baseline="30000" dirty="0">
                <a:solidFill>
                  <a:srgbClr val="000000"/>
                </a:solidFill>
                <a:effectLst/>
                <a:latin typeface="Aptos" panose="020B0004020202020204" pitchFamily="34" charset="0"/>
              </a:rPr>
              <a:t>17</a:t>
            </a:r>
            <a:r>
              <a:rPr lang="en-US" sz="4000" b="0" i="0" dirty="0">
                <a:solidFill>
                  <a:srgbClr val="000000"/>
                </a:solidFill>
                <a:effectLst/>
                <a:latin typeface="Aptos" panose="020B0004020202020204" pitchFamily="34" charset="0"/>
              </a:rPr>
              <a:t> And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appointed a great fish to swallow up Jonah. And Jonah was in the belly of the fish three days and three nights.</a:t>
            </a:r>
          </a:p>
        </p:txBody>
      </p:sp>
    </p:spTree>
    <p:extLst>
      <p:ext uri="{BB962C8B-B14F-4D97-AF65-F5344CB8AC3E}">
        <p14:creationId xmlns:p14="http://schemas.microsoft.com/office/powerpoint/2010/main" val="39675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7241791"/>
          </a:xfrm>
          <a:prstGeom prst="rect">
            <a:avLst/>
          </a:prstGeom>
          <a:noFill/>
        </p:spPr>
        <p:txBody>
          <a:bodyPr wrap="square">
            <a:spAutoFit/>
          </a:bodyPr>
          <a:lstStyle/>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 5).</a:t>
            </a:r>
          </a:p>
          <a:p>
            <a:pPr lvl="0">
              <a:lnSpc>
                <a:spcPct val="90000"/>
              </a:lnSpc>
              <a:defRPr/>
            </a:pPr>
            <a:endParaRPr kumimoji="0" lang="en-US" sz="28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ACA8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consequences</a:t>
            </a:r>
            <a:r>
              <a:rPr kumimoji="0" lang="en-US" sz="4000" b="1" i="0" u="none" strike="noStrike" kern="1200" cap="none" spc="0" normalizeH="0" noProof="0" dirty="0">
                <a:ln>
                  <a:noFill/>
                </a:ln>
                <a:solidFill>
                  <a:srgbClr val="ACA8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demonstrate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sovereignty over all creation (1:4-16</a:t>
            </a:r>
            <a:r>
              <a:rPr kumimoji="0" lang="en-US" sz="40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provision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mercy and discipline (1:17).</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A58FE9E0-0D9C-9F39-BF30-35159D3F08EF}"/>
              </a:ext>
            </a:extLst>
          </p:cNvPr>
          <p:cNvSpPr/>
          <p:nvPr/>
        </p:nvSpPr>
        <p:spPr>
          <a:xfrm>
            <a:off x="320040" y="5989320"/>
            <a:ext cx="11170920" cy="76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For the Lord disciplines those He loves' (Prov 3:12).</a:t>
            </a:r>
          </a:p>
        </p:txBody>
      </p:sp>
    </p:spTree>
    <p:extLst>
      <p:ext uri="{BB962C8B-B14F-4D97-AF65-F5344CB8AC3E}">
        <p14:creationId xmlns:p14="http://schemas.microsoft.com/office/powerpoint/2010/main" val="64421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5635902"/>
          </a:xfrm>
          <a:prstGeom prst="rect">
            <a:avLst/>
          </a:prstGeom>
          <a:noFill/>
        </p:spPr>
        <p:txBody>
          <a:bodyPr wrap="square">
            <a:spAutoFit/>
          </a:bodyPr>
          <a:lstStyle/>
          <a:p>
            <a:pPr lvl="0">
              <a:lnSpc>
                <a:spcPct val="90000"/>
              </a:lnSpc>
              <a:defRPr/>
            </a:pPr>
            <a:r>
              <a:rPr lang="en-US" sz="3800" b="1" dirty="0">
                <a:effectLst/>
                <a:latin typeface="Aptos Narrow" panose="020B0004020202020204" pitchFamily="34" charset="0"/>
                <a:ea typeface="Calibri" panose="020F0502020204030204" pitchFamily="34" charset="0"/>
                <a:cs typeface="Arial" panose="020B0604020202020204" pitchFamily="34" charset="0"/>
              </a:rPr>
              <a:t>We </a:t>
            </a:r>
            <a:r>
              <a:rPr lang="en-US" sz="38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ask, “what is our Ninevah?”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acknowledge God’s</a:t>
            </a:r>
            <a:endParaRPr lang="en-US" sz="4000" b="1" dirty="0">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latin typeface="Aptos Narrow" panose="020B0004020202020204" pitchFamily="34" charset="0"/>
                <a:ea typeface="Calibri" panose="020F0502020204030204" pitchFamily="34" charset="0"/>
                <a:cs typeface="Arial" panose="020B0604020202020204" pitchFamily="34" charset="0"/>
              </a:rPr>
              <a:t>sovereignty  </a:t>
            </a:r>
            <a:r>
              <a:rPr lang="en-US" sz="4000" b="1" dirty="0">
                <a:effectLst/>
                <a:latin typeface="Aptos Narrow" panose="020B0004020202020204" pitchFamily="34" charset="0"/>
                <a:ea typeface="Calibri" panose="020F0502020204030204" pitchFamily="34" charset="0"/>
                <a:cs typeface="Arial" panose="020B0604020202020204" pitchFamily="34" charset="0"/>
              </a:rPr>
              <a:t>with our words and our actions</a:t>
            </a:r>
            <a:r>
              <a:rPr lang="en-US" sz="4000" b="1" dirty="0">
                <a:latin typeface="Aptos Narrow" panose="020B0004020202020204" pitchFamily="34" charset="0"/>
                <a:ea typeface="Calibri" panose="020F0502020204030204" pitchFamily="34" charset="0"/>
                <a:cs typeface="Arial" panose="020B0604020202020204" pitchFamily="34" charset="0"/>
              </a:rPr>
              <a:t>.</a:t>
            </a:r>
            <a:endParaRPr lang="en-US" sz="4000" b="1" dirty="0">
              <a:effectLst/>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accept not just God’s</a:t>
            </a: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mercy, but also his discipline. </a:t>
            </a: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6957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195575"/>
            <a:ext cx="12039600" cy="6078715"/>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Ch 2 </a:t>
            </a:r>
            <a:r>
              <a:rPr lang="en-US" sz="3600" b="1" baseline="30000" dirty="0">
                <a:solidFill>
                  <a:srgbClr val="FFFFFF"/>
                </a:solidFill>
                <a:effectLst>
                  <a:glow rad="127000">
                    <a:srgbClr val="000000">
                      <a:alpha val="40000"/>
                    </a:srgbClr>
                  </a:glow>
                </a:effectLst>
                <a:latin typeface="Aptos Narrow" panose="020B0004020202020204" pitchFamily="34" charset="0"/>
              </a:rPr>
              <a:t>1</a:t>
            </a:r>
            <a:r>
              <a:rPr lang="en-US" sz="3600" b="1" dirty="0">
                <a:solidFill>
                  <a:srgbClr val="FFFFFF"/>
                </a:solidFill>
                <a:effectLst>
                  <a:glow rad="127000">
                    <a:srgbClr val="000000">
                      <a:alpha val="40000"/>
                    </a:srgbClr>
                  </a:glow>
                </a:effectLst>
                <a:latin typeface="Aptos Narrow" panose="020B0004020202020204" pitchFamily="34" charset="0"/>
              </a:rPr>
              <a:t> Then Jonah prayed to the Lord his God from the belly of the fish, </a:t>
            </a:r>
            <a:r>
              <a:rPr lang="en-US" sz="3600" b="1" baseline="30000" dirty="0">
                <a:solidFill>
                  <a:srgbClr val="FFFFFF"/>
                </a:solidFill>
                <a:effectLst>
                  <a:glow rad="127000">
                    <a:srgbClr val="000000">
                      <a:alpha val="40000"/>
                    </a:srgbClr>
                  </a:glow>
                </a:effectLst>
                <a:latin typeface="Aptos Narrow" panose="020B0004020202020204" pitchFamily="34" charset="0"/>
              </a:rPr>
              <a:t>2</a:t>
            </a:r>
            <a:r>
              <a:rPr lang="en-US" sz="3600" b="1" dirty="0">
                <a:solidFill>
                  <a:srgbClr val="FFFFFF"/>
                </a:solidFill>
                <a:effectLst>
                  <a:glow rad="127000">
                    <a:srgbClr val="000000">
                      <a:alpha val="40000"/>
                    </a:srgbClr>
                  </a:glow>
                </a:effectLst>
                <a:latin typeface="Aptos Narrow" panose="020B0004020202020204" pitchFamily="34" charset="0"/>
              </a:rPr>
              <a:t> saying,</a:t>
            </a:r>
          </a:p>
          <a:p>
            <a:pPr lvl="0">
              <a:lnSpc>
                <a:spcPct val="90000"/>
              </a:lnSpc>
              <a:defRPr/>
            </a:pPr>
            <a:endParaRPr lang="en-US" sz="3600" b="1" dirty="0">
              <a:solidFill>
                <a:srgbClr val="FFFFFF"/>
              </a:solidFill>
              <a:effectLst>
                <a:glow rad="127000">
                  <a:srgbClr val="000000">
                    <a:alpha val="40000"/>
                  </a:srgbClr>
                </a:glow>
              </a:effectLst>
              <a:latin typeface="Aptos Narrow" panose="020B0004020202020204" pitchFamily="34" charset="0"/>
            </a:endParaRP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“I called out to the Lord, out of my distress,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and he answered me;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out of the belly of </a:t>
            </a:r>
            <a:r>
              <a:rPr lang="en-US" sz="3600" b="1" dirty="0" err="1">
                <a:solidFill>
                  <a:srgbClr val="FFFFFF"/>
                </a:solidFill>
                <a:effectLst>
                  <a:glow rad="127000">
                    <a:srgbClr val="000000">
                      <a:alpha val="40000"/>
                    </a:srgbClr>
                  </a:glow>
                </a:effectLst>
                <a:latin typeface="Aptos Narrow" panose="020B0004020202020204" pitchFamily="34" charset="0"/>
              </a:rPr>
              <a:t>Sheol</a:t>
            </a:r>
            <a:r>
              <a:rPr lang="en-US" sz="3600" b="1" dirty="0">
                <a:solidFill>
                  <a:srgbClr val="FFFFFF"/>
                </a:solidFill>
                <a:effectLst>
                  <a:glow rad="127000">
                    <a:srgbClr val="000000">
                      <a:alpha val="40000"/>
                    </a:srgbClr>
                  </a:glow>
                </a:effectLst>
                <a:latin typeface="Aptos Narrow" panose="020B0004020202020204" pitchFamily="34" charset="0"/>
              </a:rPr>
              <a:t> I cried,</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and you heard my voice.</a:t>
            </a:r>
          </a:p>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3</a:t>
            </a:r>
            <a:r>
              <a:rPr lang="en-US" sz="3600" b="1" dirty="0">
                <a:solidFill>
                  <a:srgbClr val="FFFFFF"/>
                </a:solidFill>
                <a:effectLst>
                  <a:glow rad="127000">
                    <a:srgbClr val="000000">
                      <a:alpha val="40000"/>
                    </a:srgbClr>
                  </a:glow>
                </a:effectLst>
                <a:latin typeface="Aptos Narrow" panose="020B0004020202020204" pitchFamily="34" charset="0"/>
              </a:rPr>
              <a:t> For you cast me into the deep,</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into the heart of the seas,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and the flood surrounded me;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all your waves and your billows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passed over me.</a:t>
            </a:r>
          </a:p>
        </p:txBody>
      </p:sp>
    </p:spTree>
    <p:extLst>
      <p:ext uri="{BB962C8B-B14F-4D97-AF65-F5344CB8AC3E}">
        <p14:creationId xmlns:p14="http://schemas.microsoft.com/office/powerpoint/2010/main" val="14588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98039"/>
            <a:ext cx="12039600" cy="6078715"/>
          </a:xfrm>
          <a:prstGeom prst="rect">
            <a:avLst/>
          </a:prstGeom>
          <a:noFill/>
        </p:spPr>
        <p:txBody>
          <a:bodyPr wrap="square">
            <a:spAutoFit/>
          </a:bodyPr>
          <a:lstStyle/>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4</a:t>
            </a:r>
            <a:r>
              <a:rPr lang="en-US" sz="3600" b="1" dirty="0">
                <a:solidFill>
                  <a:srgbClr val="FFFFFF"/>
                </a:solidFill>
                <a:effectLst>
                  <a:glow rad="127000">
                    <a:srgbClr val="000000">
                      <a:alpha val="40000"/>
                    </a:srgbClr>
                  </a:glow>
                </a:effectLst>
                <a:latin typeface="Aptos Narrow" panose="020B0004020202020204" pitchFamily="34" charset="0"/>
              </a:rPr>
              <a:t> Then I said, ‘I am driven away</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from your sight;</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yet I shall again look</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upon your holy temple.’</a:t>
            </a:r>
          </a:p>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5</a:t>
            </a:r>
            <a:r>
              <a:rPr lang="en-US" sz="3600" b="1" dirty="0">
                <a:solidFill>
                  <a:srgbClr val="FFFFFF"/>
                </a:solidFill>
                <a:effectLst>
                  <a:glow rad="127000">
                    <a:srgbClr val="000000">
                      <a:alpha val="40000"/>
                    </a:srgbClr>
                  </a:glow>
                </a:effectLst>
                <a:latin typeface="Aptos Narrow" panose="020B0004020202020204" pitchFamily="34" charset="0"/>
              </a:rPr>
              <a:t> The waters closed in over me to take my life;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the deep surrounded me;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weeds were wrapped about my head</a:t>
            </a:r>
          </a:p>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6</a:t>
            </a:r>
            <a:r>
              <a:rPr lang="en-US" sz="3600" b="1" dirty="0">
                <a:solidFill>
                  <a:srgbClr val="FFFFFF"/>
                </a:solidFill>
                <a:effectLst>
                  <a:glow rad="127000">
                    <a:srgbClr val="000000">
                      <a:alpha val="40000"/>
                    </a:srgbClr>
                  </a:glow>
                </a:effectLst>
                <a:latin typeface="Aptos Narrow" panose="020B0004020202020204" pitchFamily="34" charset="0"/>
              </a:rPr>
              <a:t>  	at the roots of the mountains.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I went down to the land</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whose bars closed upon me forever;</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yet you brought up my life from the pit,</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O Lord my God.</a:t>
            </a:r>
            <a:endParaRPr kumimoji="0" lang="en-US" sz="3600" b="1" i="0" u="none" strike="noStrike" kern="1200" cap="none" spc="0" normalizeH="0" baseline="0" noProof="0" dirty="0">
              <a:ln>
                <a:noFill/>
              </a:ln>
              <a:solidFill>
                <a:srgbClr val="FFFFFF"/>
              </a:solidFill>
              <a:effectLst>
                <a:glow rad="127000">
                  <a:srgbClr val="000000">
                    <a:alpha val="40000"/>
                  </a:srgbClr>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18843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98039"/>
            <a:ext cx="12039600" cy="6577313"/>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7 When my life was fainting away,</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I remembered the Lord,</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and my prayer came to you,</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into your holy temple.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what I have vowed I will pay.</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Salvation belongs to the Lord!”</a:t>
            </a:r>
          </a:p>
          <a:p>
            <a:pPr lvl="0">
              <a:lnSpc>
                <a:spcPct val="90000"/>
              </a:lnSpc>
              <a:defRPr/>
            </a:pPr>
            <a:endParaRPr lang="en-US" sz="3600" b="1" dirty="0">
              <a:solidFill>
                <a:srgbClr val="FFFFFF"/>
              </a:solidFill>
              <a:effectLst>
                <a:glow rad="127000">
                  <a:srgbClr val="000000">
                    <a:alpha val="40000"/>
                  </a:srgbClr>
                </a:glow>
              </a:effectLst>
              <a:latin typeface="Aptos Narrow" panose="020B0004020202020204" pitchFamily="34" charset="0"/>
            </a:endParaRP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10 And the Lord spoke to the fish, and it vomited Jonah out upon the dry land.</a:t>
            </a:r>
            <a:endParaRPr kumimoji="0" lang="en-US" sz="3600" b="1" i="0" u="none" strike="noStrike" kern="1200" cap="none" spc="0" normalizeH="0" baseline="0" noProof="0" dirty="0">
              <a:ln>
                <a:noFill/>
              </a:ln>
              <a:solidFill>
                <a:srgbClr val="FFFFFF"/>
              </a:solidFill>
              <a:effectLst>
                <a:glow rad="127000">
                  <a:srgbClr val="000000">
                    <a:alpha val="40000"/>
                  </a:srgbClr>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66229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3" name="TextBox 2">
            <a:extLst>
              <a:ext uri="{FF2B5EF4-FFF2-40B4-BE49-F238E27FC236}">
                <a16:creationId xmlns:a16="http://schemas.microsoft.com/office/drawing/2014/main" id="{F5CB2005-CDAB-92CD-0750-E3A4511593E6}"/>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1591333"/>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2862322"/>
          </a:xfrm>
          <a:prstGeom prst="rect">
            <a:avLst/>
          </a:prstGeom>
          <a:noFill/>
        </p:spPr>
        <p:txBody>
          <a:bodyPr wrap="square">
            <a:spAutoFit/>
          </a:bodyPr>
          <a:lstStyle/>
          <a:p>
            <a:r>
              <a:rPr lang="en-US" sz="3600" b="1" dirty="0">
                <a:solidFill>
                  <a:schemeClr val="bg1"/>
                </a:solidFill>
                <a:latin typeface="Aptos Narrow" panose="020B0004020202020204" pitchFamily="34" charset="0"/>
              </a:rPr>
              <a:t>Hosea 6:6 </a:t>
            </a:r>
          </a:p>
          <a:p>
            <a:r>
              <a:rPr lang="en-US" sz="3600" b="1" dirty="0">
                <a:solidFill>
                  <a:schemeClr val="bg1"/>
                </a:solidFill>
                <a:latin typeface="Aptos Narrow" panose="020B0004020202020204" pitchFamily="34" charset="0"/>
              </a:rPr>
              <a:t>For I desire steadfast love </a:t>
            </a:r>
          </a:p>
          <a:p>
            <a:r>
              <a:rPr lang="en-US" sz="3600" b="1" dirty="0">
                <a:solidFill>
                  <a:schemeClr val="bg1"/>
                </a:solidFill>
                <a:latin typeface="Aptos Narrow" panose="020B0004020202020204" pitchFamily="34" charset="0"/>
              </a:rPr>
              <a:t>	and not sacrifice,</a:t>
            </a:r>
          </a:p>
          <a:p>
            <a:r>
              <a:rPr lang="en-US" sz="3600" b="1" dirty="0">
                <a:solidFill>
                  <a:schemeClr val="bg1"/>
                </a:solidFill>
                <a:latin typeface="Aptos Narrow" panose="020B0004020202020204" pitchFamily="34" charset="0"/>
              </a:rPr>
              <a:t>the knowledge of God </a:t>
            </a:r>
          </a:p>
          <a:p>
            <a:r>
              <a:rPr lang="en-US" sz="3600" b="1" dirty="0">
                <a:solidFill>
                  <a:schemeClr val="bg1"/>
                </a:solidFill>
                <a:latin typeface="Aptos Narrow" panose="020B0004020202020204" pitchFamily="34" charset="0"/>
              </a:rPr>
              <a:t>	rather than burnt offerings.</a:t>
            </a:r>
          </a:p>
        </p:txBody>
      </p:sp>
    </p:spTree>
    <p:extLst>
      <p:ext uri="{BB962C8B-B14F-4D97-AF65-F5344CB8AC3E}">
        <p14:creationId xmlns:p14="http://schemas.microsoft.com/office/powerpoint/2010/main" val="299106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2089931"/>
          </a:xfrm>
          <a:prstGeom prst="rect">
            <a:avLst/>
          </a:prstGeom>
          <a:noFill/>
        </p:spPr>
        <p:txBody>
          <a:bodyPr wrap="square">
            <a:spAutoFit/>
          </a:bodyPr>
          <a:lstStyle/>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Isaiah 1:11</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3416320"/>
          </a:xfrm>
          <a:prstGeom prst="rect">
            <a:avLst/>
          </a:prstGeom>
          <a:noFill/>
        </p:spPr>
        <p:txBody>
          <a:bodyPr wrap="square">
            <a:spAutoFit/>
          </a:bodyPr>
          <a:lstStyle/>
          <a:p>
            <a:r>
              <a:rPr lang="en-US" sz="3600" b="1" dirty="0">
                <a:solidFill>
                  <a:schemeClr val="bg1"/>
                </a:solidFill>
                <a:latin typeface="Aptos Narrow" panose="020B0004020202020204" pitchFamily="34" charset="0"/>
              </a:rPr>
              <a:t>“What to me is the multitude of your sacrifices? says the Lord; I have had enough of burnt offerings of rams and the fat of well-fed beasts; I do not delight in the blood of bulls, or of lambs, or of goats.</a:t>
            </a:r>
          </a:p>
        </p:txBody>
      </p:sp>
      <p:sp>
        <p:nvSpPr>
          <p:cNvPr id="5" name="TextBox 4">
            <a:extLst>
              <a:ext uri="{FF2B5EF4-FFF2-40B4-BE49-F238E27FC236}">
                <a16:creationId xmlns:a16="http://schemas.microsoft.com/office/drawing/2014/main" id="{23D0E724-ED15-417D-B9FF-FAE2ECDD2B60}"/>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7" name="TextBox 6">
            <a:extLst>
              <a:ext uri="{FF2B5EF4-FFF2-40B4-BE49-F238E27FC236}">
                <a16:creationId xmlns:a16="http://schemas.microsoft.com/office/drawing/2014/main" id="{A1E81F41-2277-8B1C-2AA5-AEFE7DC357C6}"/>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Tree>
    <p:extLst>
      <p:ext uri="{BB962C8B-B14F-4D97-AF65-F5344CB8AC3E}">
        <p14:creationId xmlns:p14="http://schemas.microsoft.com/office/powerpoint/2010/main" val="96770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42F0B-62C7-4BC1-3BD9-CF1EAE3732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7037" y="2263517"/>
            <a:ext cx="3297926" cy="3334034"/>
          </a:xfrm>
          <a:prstGeom prst="rect">
            <a:avLst/>
          </a:prstGeom>
        </p:spPr>
      </p:pic>
      <p:sp>
        <p:nvSpPr>
          <p:cNvPr id="4" name="TextBox 3">
            <a:extLst>
              <a:ext uri="{FF2B5EF4-FFF2-40B4-BE49-F238E27FC236}">
                <a16:creationId xmlns:a16="http://schemas.microsoft.com/office/drawing/2014/main" id="{C03869FE-318D-7FEB-42B6-EBC92659699C}"/>
              </a:ext>
            </a:extLst>
          </p:cNvPr>
          <p:cNvSpPr txBox="1"/>
          <p:nvPr/>
        </p:nvSpPr>
        <p:spPr>
          <a:xfrm>
            <a:off x="733571" y="438901"/>
            <a:ext cx="10477500" cy="1598130"/>
          </a:xfrm>
          <a:prstGeom prst="rect">
            <a:avLst/>
          </a:prstGeom>
          <a:noFill/>
        </p:spPr>
        <p:txBody>
          <a:bodyPr wrap="square" rtlCol="0">
            <a:spAutoFit/>
          </a:bodyPr>
          <a:lstStyle/>
          <a:p>
            <a:pPr algn="ctr">
              <a:lnSpc>
                <a:spcPct val="80000"/>
              </a:lnSpc>
            </a:pPr>
            <a:r>
              <a:rPr lang="en-US" sz="6000" b="1" dirty="0">
                <a:solidFill>
                  <a:prstClr val="black"/>
                </a:solidFill>
                <a:latin typeface="Aptos Narrow" panose="020B0004020202020204" pitchFamily="34" charset="0"/>
              </a:rPr>
              <a:t>The Most Successful Prophet </a:t>
            </a:r>
          </a:p>
          <a:p>
            <a:pPr algn="ctr">
              <a:lnSpc>
                <a:spcPct val="80000"/>
              </a:lnSpc>
            </a:pPr>
            <a:r>
              <a:rPr lang="en-US" sz="6000" b="1" dirty="0">
                <a:solidFill>
                  <a:prstClr val="black"/>
                </a:solidFill>
                <a:latin typeface="Aptos Narrow" panose="020B0004020202020204" pitchFamily="34" charset="0"/>
              </a:rPr>
              <a:t>in the Old Testament</a:t>
            </a:r>
          </a:p>
        </p:txBody>
      </p:sp>
      <p:grpSp>
        <p:nvGrpSpPr>
          <p:cNvPr id="25" name="Group 24">
            <a:extLst>
              <a:ext uri="{FF2B5EF4-FFF2-40B4-BE49-F238E27FC236}">
                <a16:creationId xmlns:a16="http://schemas.microsoft.com/office/drawing/2014/main" id="{1ED42120-E34E-B2EF-D261-7FDFD3D91086}"/>
              </a:ext>
            </a:extLst>
          </p:cNvPr>
          <p:cNvGrpSpPr/>
          <p:nvPr/>
        </p:nvGrpSpPr>
        <p:grpSpPr>
          <a:xfrm>
            <a:off x="8034500" y="1862534"/>
            <a:ext cx="3176571" cy="3476567"/>
            <a:chOff x="7823926" y="1784934"/>
            <a:chExt cx="3176571" cy="3476567"/>
          </a:xfrm>
        </p:grpSpPr>
        <p:pic>
          <p:nvPicPr>
            <p:cNvPr id="16" name="Graphic 15" descr="Balloons with solid fill">
              <a:extLst>
                <a:ext uri="{FF2B5EF4-FFF2-40B4-BE49-F238E27FC236}">
                  <a16:creationId xmlns:a16="http://schemas.microsoft.com/office/drawing/2014/main" id="{C1D54E11-3C38-C69C-8558-D2CC1A5739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3926" y="1784934"/>
              <a:ext cx="2145600" cy="2145600"/>
            </a:xfrm>
            <a:prstGeom prst="rect">
              <a:avLst/>
            </a:prstGeom>
          </p:spPr>
        </p:pic>
        <p:pic>
          <p:nvPicPr>
            <p:cNvPr id="18" name="Graphic 17" descr="Balloons outline">
              <a:extLst>
                <a:ext uri="{FF2B5EF4-FFF2-40B4-BE49-F238E27FC236}">
                  <a16:creationId xmlns:a16="http://schemas.microsoft.com/office/drawing/2014/main" id="{637D0F74-8F6F-5399-8A30-BF29EFE591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4897" y="3115901"/>
              <a:ext cx="2145600" cy="2145600"/>
            </a:xfrm>
            <a:prstGeom prst="rect">
              <a:avLst/>
            </a:prstGeom>
          </p:spPr>
        </p:pic>
      </p:grpSp>
      <p:grpSp>
        <p:nvGrpSpPr>
          <p:cNvPr id="22" name="Group 21">
            <a:extLst>
              <a:ext uri="{FF2B5EF4-FFF2-40B4-BE49-F238E27FC236}">
                <a16:creationId xmlns:a16="http://schemas.microsoft.com/office/drawing/2014/main" id="{94F191B1-D8BA-C64A-5D89-65EDE58C1CA3}"/>
              </a:ext>
            </a:extLst>
          </p:cNvPr>
          <p:cNvGrpSpPr/>
          <p:nvPr/>
        </p:nvGrpSpPr>
        <p:grpSpPr>
          <a:xfrm flipH="1">
            <a:off x="849867" y="1862534"/>
            <a:ext cx="3166362" cy="3476567"/>
            <a:chOff x="586692" y="2014562"/>
            <a:chExt cx="3176571" cy="3476567"/>
          </a:xfrm>
        </p:grpSpPr>
        <p:pic>
          <p:nvPicPr>
            <p:cNvPr id="23" name="Graphic 22" descr="Balloons with solid fill">
              <a:extLst>
                <a:ext uri="{FF2B5EF4-FFF2-40B4-BE49-F238E27FC236}">
                  <a16:creationId xmlns:a16="http://schemas.microsoft.com/office/drawing/2014/main" id="{C6B4A3A7-6B0A-C488-8F82-F10199DAA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692" y="2014562"/>
              <a:ext cx="2145600" cy="2145600"/>
            </a:xfrm>
            <a:prstGeom prst="rect">
              <a:avLst/>
            </a:prstGeom>
          </p:spPr>
        </p:pic>
        <p:pic>
          <p:nvPicPr>
            <p:cNvPr id="24" name="Graphic 23" descr="Balloons outline">
              <a:extLst>
                <a:ext uri="{FF2B5EF4-FFF2-40B4-BE49-F238E27FC236}">
                  <a16:creationId xmlns:a16="http://schemas.microsoft.com/office/drawing/2014/main" id="{EFFA602F-E67E-3194-44B7-BEB432977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7663" y="3345529"/>
              <a:ext cx="2145600" cy="2145600"/>
            </a:xfrm>
            <a:prstGeom prst="rect">
              <a:avLst/>
            </a:prstGeom>
          </p:spPr>
        </p:pic>
      </p:grpSp>
      <p:sp>
        <p:nvSpPr>
          <p:cNvPr id="3" name="TextBox 2">
            <a:extLst>
              <a:ext uri="{FF2B5EF4-FFF2-40B4-BE49-F238E27FC236}">
                <a16:creationId xmlns:a16="http://schemas.microsoft.com/office/drawing/2014/main" id="{59EEF33D-BC88-5EC4-FE61-98C3C34BA5F2}"/>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spTree>
    <p:extLst>
      <p:ext uri="{BB962C8B-B14F-4D97-AF65-F5344CB8AC3E}">
        <p14:creationId xmlns:p14="http://schemas.microsoft.com/office/powerpoint/2010/main" val="3141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fmla="#ppt_w*sin(2.5*pi*$)">
                                          <p:val>
                                            <p:fltVal val="0"/>
                                          </p:val>
                                        </p:tav>
                                        <p:tav tm="100000">
                                          <p:val>
                                            <p:fltVal val="1"/>
                                          </p:val>
                                        </p:tav>
                                      </p:tavLst>
                                    </p:anim>
                                    <p:anim calcmode="lin" valueType="num">
                                      <p:cBhvr>
                                        <p:cTn id="8" dur="5000" fill="hold"/>
                                        <p:tgtEl>
                                          <p:spTgt spid="25"/>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0" fill="hold"/>
                                        <p:tgtEl>
                                          <p:spTgt spid="22"/>
                                        </p:tgtEl>
                                        <p:attrNameLst>
                                          <p:attrName>ppt_w</p:attrName>
                                        </p:attrNameLst>
                                      </p:cBhvr>
                                      <p:tavLst>
                                        <p:tav tm="0" fmla="#ppt_w*sin(2.5*pi*$)">
                                          <p:val>
                                            <p:fltVal val="0"/>
                                          </p:val>
                                        </p:tav>
                                        <p:tav tm="100000">
                                          <p:val>
                                            <p:fltVal val="1"/>
                                          </p:val>
                                        </p:tav>
                                      </p:tavLst>
                                    </p:anim>
                                    <p:anim calcmode="lin" valueType="num">
                                      <p:cBhvr>
                                        <p:cTn id="12" dur="5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2588529"/>
          </a:xfrm>
          <a:prstGeom prst="rect">
            <a:avLst/>
          </a:prstGeom>
          <a:noFill/>
        </p:spPr>
        <p:txBody>
          <a:bodyPr wrap="square">
            <a:spAutoFit/>
          </a:bodyPr>
          <a:lstStyle/>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Isaiah 1:11</a:t>
            </a:r>
          </a:p>
          <a:p>
            <a:pPr>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Proverbs 21:3</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1200329"/>
          </a:xfrm>
          <a:prstGeom prst="rect">
            <a:avLst/>
          </a:prstGeom>
          <a:noFill/>
        </p:spPr>
        <p:txBody>
          <a:bodyPr wrap="square">
            <a:spAutoFit/>
          </a:bodyPr>
          <a:lstStyle/>
          <a:p>
            <a:r>
              <a:rPr lang="en-US" sz="3600" b="1" dirty="0">
                <a:solidFill>
                  <a:schemeClr val="bg1"/>
                </a:solidFill>
                <a:latin typeface="Aptos Narrow" panose="020B0004020202020204" pitchFamily="34" charset="0"/>
              </a:rPr>
              <a:t>To do righteousness and justice is more acceptable to the Lord than sacrifice.</a:t>
            </a:r>
          </a:p>
        </p:txBody>
      </p:sp>
      <p:sp>
        <p:nvSpPr>
          <p:cNvPr id="5" name="TextBox 4">
            <a:extLst>
              <a:ext uri="{FF2B5EF4-FFF2-40B4-BE49-F238E27FC236}">
                <a16:creationId xmlns:a16="http://schemas.microsoft.com/office/drawing/2014/main" id="{16669D24-224C-0701-9C92-42AB6156A938}"/>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7" name="TextBox 6">
            <a:extLst>
              <a:ext uri="{FF2B5EF4-FFF2-40B4-BE49-F238E27FC236}">
                <a16:creationId xmlns:a16="http://schemas.microsoft.com/office/drawing/2014/main" id="{67D39947-80B8-A889-FA3F-04C257A0DDCD}"/>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Tree>
    <p:extLst>
      <p:ext uri="{BB962C8B-B14F-4D97-AF65-F5344CB8AC3E}">
        <p14:creationId xmlns:p14="http://schemas.microsoft.com/office/powerpoint/2010/main" val="313001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3087127"/>
          </a:xfrm>
          <a:prstGeom prst="rect">
            <a:avLst/>
          </a:prstGeom>
          <a:noFill/>
        </p:spPr>
        <p:txBody>
          <a:bodyPr wrap="square">
            <a:spAutoFit/>
          </a:bodyPr>
          <a:lstStyle/>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Isaiah 1:11</a:t>
            </a:r>
          </a:p>
          <a:p>
            <a:pPr>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Proverbs 21:3</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Mark 12:33</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1754326"/>
          </a:xfrm>
          <a:prstGeom prst="rect">
            <a:avLst/>
          </a:prstGeom>
          <a:noFill/>
        </p:spPr>
        <p:txBody>
          <a:bodyPr wrap="square">
            <a:spAutoFit/>
          </a:bodyPr>
          <a:lstStyle/>
          <a:p>
            <a:r>
              <a:rPr lang="en-US" sz="3600" b="1" dirty="0">
                <a:solidFill>
                  <a:schemeClr val="bg1"/>
                </a:solidFill>
                <a:latin typeface="Aptos Narrow" panose="020B0004020202020204" pitchFamily="34" charset="0"/>
              </a:rPr>
              <a:t>to love one's neighbor as oneself, is much more than all whole burnt offerings and sacrifices.”</a:t>
            </a:r>
          </a:p>
        </p:txBody>
      </p:sp>
      <p:sp>
        <p:nvSpPr>
          <p:cNvPr id="5" name="TextBox 4">
            <a:extLst>
              <a:ext uri="{FF2B5EF4-FFF2-40B4-BE49-F238E27FC236}">
                <a16:creationId xmlns:a16="http://schemas.microsoft.com/office/drawing/2014/main" id="{0C032D56-9856-1CBE-BC17-6103351A1D7F}"/>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7" name="TextBox 6">
            <a:extLst>
              <a:ext uri="{FF2B5EF4-FFF2-40B4-BE49-F238E27FC236}">
                <a16:creationId xmlns:a16="http://schemas.microsoft.com/office/drawing/2014/main" id="{A30C6AF1-C0E2-FD11-E63F-1DF2CF324371}"/>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Tree>
    <p:extLst>
      <p:ext uri="{BB962C8B-B14F-4D97-AF65-F5344CB8AC3E}">
        <p14:creationId xmlns:p14="http://schemas.microsoft.com/office/powerpoint/2010/main" val="19538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8" name="Rectangle: Rounded Corners 7">
            <a:extLst>
              <a:ext uri="{FF2B5EF4-FFF2-40B4-BE49-F238E27FC236}">
                <a16:creationId xmlns:a16="http://schemas.microsoft.com/office/drawing/2014/main" id="{E2CF4F4A-B374-54CD-D520-A9F6EB4A3F8D}"/>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16600" b="1" dirty="0">
              <a:solidFill>
                <a:schemeClr val="tx1"/>
              </a:solidFill>
              <a:latin typeface="Aptos" panose="020B0004020202020204" pitchFamily="34" charset="0"/>
            </a:endParaRPr>
          </a:p>
        </p:txBody>
      </p:sp>
      <p:sp>
        <p:nvSpPr>
          <p:cNvPr id="9" name="Rectangle: Rounded Corners 8">
            <a:extLst>
              <a:ext uri="{FF2B5EF4-FFF2-40B4-BE49-F238E27FC236}">
                <a16:creationId xmlns:a16="http://schemas.microsoft.com/office/drawing/2014/main" id="{88B128B7-6DF3-E65F-D3D9-55F858AEEA86}"/>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9600" b="1" dirty="0">
              <a:solidFill>
                <a:schemeClr val="tx1"/>
              </a:solidFill>
              <a:latin typeface="Aptos" panose="020B0004020202020204" pitchFamily="34" charset="0"/>
            </a:endParaRPr>
          </a:p>
        </p:txBody>
      </p:sp>
      <p:sp>
        <p:nvSpPr>
          <p:cNvPr id="2" name="Rectangle: Rounded Corners 1">
            <a:extLst>
              <a:ext uri="{FF2B5EF4-FFF2-40B4-BE49-F238E27FC236}">
                <a16:creationId xmlns:a16="http://schemas.microsoft.com/office/drawing/2014/main" id="{167C6811-7288-C48F-CA22-4D4C9CE6A755}"/>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-5</a:t>
            </a:r>
            <a:endParaRPr lang="en-US" sz="16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8144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God Does Not Keep Score!                   </a:t>
            </a:r>
            <a:r>
              <a:rPr lang="en-SG" sz="4800" b="1" dirty="0">
                <a:solidFill>
                  <a:schemeClr val="bg1"/>
                </a:solidFill>
                <a:latin typeface="Aptos" panose="020B0004020202020204" pitchFamily="34" charset="0"/>
              </a:rPr>
              <a:t>Gentiles</a:t>
            </a:r>
            <a:endParaRPr lang="en-US" sz="4800" b="1"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7C1DA054-4656-D435-F0B0-E104380DBB7C}"/>
              </a:ext>
            </a:extLst>
          </p:cNvPr>
          <p:cNvSpPr txBox="1"/>
          <p:nvPr/>
        </p:nvSpPr>
        <p:spPr>
          <a:xfrm>
            <a:off x="2620850" y="2956560"/>
            <a:ext cx="6950300" cy="2630785"/>
          </a:xfrm>
          <a:prstGeom prst="rect">
            <a:avLst/>
          </a:prstGeom>
          <a:noFill/>
        </p:spPr>
        <p:txBody>
          <a:bodyPr wrap="non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Something </a:t>
            </a:r>
          </a:p>
          <a:p>
            <a:pPr algn="ctr">
              <a:lnSpc>
                <a:spcPct val="85000"/>
              </a:lnSpc>
            </a:pPr>
            <a:r>
              <a:rPr lang="en-US" sz="9600" b="1" dirty="0">
                <a:solidFill>
                  <a:srgbClr val="FF0000"/>
                </a:solidFill>
                <a:effectLst>
                  <a:glow rad="127000">
                    <a:prstClr val="black"/>
                  </a:glow>
                </a:effectLst>
                <a:latin typeface="Aptos" panose="02110004020202020204"/>
              </a:rPr>
              <a:t>Unexpected</a:t>
            </a:r>
          </a:p>
        </p:txBody>
      </p:sp>
    </p:spTree>
    <p:extLst>
      <p:ext uri="{BB962C8B-B14F-4D97-AF65-F5344CB8AC3E}">
        <p14:creationId xmlns:p14="http://schemas.microsoft.com/office/powerpoint/2010/main" val="279102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God Does Not Keep Score!                   </a:t>
            </a:r>
            <a:r>
              <a:rPr lang="en-SG" sz="4800" b="1" dirty="0">
                <a:solidFill>
                  <a:schemeClr val="bg1"/>
                </a:solidFill>
                <a:latin typeface="Aptos" panose="020B0004020202020204" pitchFamily="34" charset="0"/>
              </a:rPr>
              <a:t>Gentiles</a:t>
            </a:r>
            <a:endParaRPr lang="en-US" sz="4800" b="1" dirty="0">
              <a:solidFill>
                <a:schemeClr val="bg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167C6811-7288-C48F-CA22-4D4C9CE6A755}"/>
              </a:ext>
            </a:extLst>
          </p:cNvPr>
          <p:cNvSpPr/>
          <p:nvPr/>
        </p:nvSpPr>
        <p:spPr>
          <a:xfrm>
            <a:off x="2606040" y="2910840"/>
            <a:ext cx="7159752"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0" b="1" dirty="0">
                <a:solidFill>
                  <a:schemeClr val="tx1"/>
                </a:solidFill>
                <a:latin typeface="Aptos" panose="020B0004020202020204" pitchFamily="34" charset="0"/>
              </a:rPr>
              <a:t> </a:t>
            </a:r>
            <a:r>
              <a:rPr lang="en-SG" sz="16600" b="1" dirty="0">
                <a:solidFill>
                  <a:schemeClr val="tx1"/>
                </a:solidFill>
                <a:latin typeface="Aptos" panose="020B0004020202020204" pitchFamily="34" charset="0"/>
              </a:rPr>
              <a:t>-5,000</a:t>
            </a:r>
            <a:endParaRPr lang="en-US" sz="16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6853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Jesus</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4800" dirty="0">
                <a:solidFill>
                  <a:schemeClr val="tx1"/>
                </a:solidFill>
                <a:latin typeface="Aptos" panose="020B0004020202020204" pitchFamily="34" charset="0"/>
              </a:rPr>
              <a:t>Gen 12:3 I will bless those who bless you and curse those who treat you with contempt</a:t>
            </a:r>
            <a:r>
              <a:rPr lang="en-US" sz="4800" b="1" dirty="0">
                <a:solidFill>
                  <a:schemeClr val="tx1"/>
                </a:solidFill>
                <a:latin typeface="Aptos" panose="020B0004020202020204" pitchFamily="34" charset="0"/>
              </a:rPr>
              <a:t>. All the families on earth will be blessed </a:t>
            </a:r>
            <a:r>
              <a:rPr lang="en-US" sz="4800" dirty="0">
                <a:solidFill>
                  <a:schemeClr val="tx1"/>
                </a:solidFill>
                <a:latin typeface="Aptos" panose="020B0004020202020204" pitchFamily="34" charset="0"/>
              </a:rPr>
              <a:t>through you.”</a:t>
            </a:r>
          </a:p>
        </p:txBody>
      </p:sp>
    </p:spTree>
    <p:extLst>
      <p:ext uri="{BB962C8B-B14F-4D97-AF65-F5344CB8AC3E}">
        <p14:creationId xmlns:p14="http://schemas.microsoft.com/office/powerpoint/2010/main" val="26739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Jesus</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92000"/>
              </a:lnSpc>
            </a:pPr>
            <a:r>
              <a:rPr lang="en-US" sz="4800" dirty="0">
                <a:solidFill>
                  <a:schemeClr val="tx1"/>
                </a:solidFill>
                <a:latin typeface="Aptos Narrow" panose="020B0004020202020204" pitchFamily="34" charset="0"/>
              </a:rPr>
              <a:t>Gal 4:4-5 </a:t>
            </a:r>
            <a:r>
              <a:rPr lang="en-US" sz="4800" b="1" baseline="30000" dirty="0">
                <a:solidFill>
                  <a:schemeClr val="tx1"/>
                </a:solidFill>
                <a:latin typeface="Aptos Narrow" panose="020B0004020202020204" pitchFamily="34" charset="0"/>
              </a:rPr>
              <a:t>4</a:t>
            </a:r>
            <a:r>
              <a:rPr lang="en-US" sz="4800" dirty="0">
                <a:solidFill>
                  <a:schemeClr val="tx1"/>
                </a:solidFill>
                <a:latin typeface="Aptos Narrow" panose="020B0004020202020204" pitchFamily="34" charset="0"/>
              </a:rPr>
              <a:t> But when the fullness of time had come, God sent forth his Son, born of woman, born under the law, </a:t>
            </a:r>
            <a:r>
              <a:rPr lang="en-US" sz="4800" b="1" baseline="30000" dirty="0">
                <a:solidFill>
                  <a:schemeClr val="tx1"/>
                </a:solidFill>
                <a:latin typeface="Aptos Narrow" panose="020B0004020202020204" pitchFamily="34" charset="0"/>
              </a:rPr>
              <a:t>5</a:t>
            </a:r>
            <a:r>
              <a:rPr lang="en-US" sz="4800" dirty="0">
                <a:solidFill>
                  <a:schemeClr val="tx1"/>
                </a:solidFill>
                <a:latin typeface="Aptos Narrow" panose="020B0004020202020204" pitchFamily="34" charset="0"/>
              </a:rPr>
              <a:t> to redeem those who were under the law, so that we might receive </a:t>
            </a:r>
          </a:p>
          <a:p>
            <a:pPr algn="ctr">
              <a:lnSpc>
                <a:spcPct val="92000"/>
              </a:lnSpc>
            </a:pPr>
            <a:r>
              <a:rPr lang="en-US" sz="4800" b="1" dirty="0">
                <a:solidFill>
                  <a:schemeClr val="tx1"/>
                </a:solidFill>
                <a:latin typeface="Aptos Narrow" panose="020B0004020202020204" pitchFamily="34" charset="0"/>
              </a:rPr>
              <a:t>adoption as sons.</a:t>
            </a:r>
          </a:p>
        </p:txBody>
      </p:sp>
    </p:spTree>
    <p:extLst>
      <p:ext uri="{BB962C8B-B14F-4D97-AF65-F5344CB8AC3E}">
        <p14:creationId xmlns:p14="http://schemas.microsoft.com/office/powerpoint/2010/main" val="13721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Jesus</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92000"/>
              </a:lnSpc>
            </a:pPr>
            <a:r>
              <a:rPr lang="en-US" sz="4800" dirty="0">
                <a:solidFill>
                  <a:schemeClr val="tx1"/>
                </a:solidFill>
                <a:latin typeface="Aptos Narrow" panose="020B0004020202020204" pitchFamily="34" charset="0"/>
              </a:rPr>
              <a:t>Phil 3:8 Yes, everything else is worthless when compared with the </a:t>
            </a:r>
            <a:r>
              <a:rPr lang="en-US" sz="4800" b="1" dirty="0">
                <a:solidFill>
                  <a:schemeClr val="tx1"/>
                </a:solidFill>
                <a:latin typeface="Aptos Narrow" panose="020B0004020202020204" pitchFamily="34" charset="0"/>
              </a:rPr>
              <a:t>infinite value of knowing Christ Jesus my Lord. </a:t>
            </a:r>
          </a:p>
        </p:txBody>
      </p:sp>
    </p:spTree>
    <p:extLst>
      <p:ext uri="{BB962C8B-B14F-4D97-AF65-F5344CB8AC3E}">
        <p14:creationId xmlns:p14="http://schemas.microsoft.com/office/powerpoint/2010/main" val="2589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8091A-13AA-E581-F3A8-A4A774F7A286}"/>
              </a:ext>
            </a:extLst>
          </p:cNvPr>
          <p:cNvSpPr txBox="1"/>
          <p:nvPr/>
        </p:nvSpPr>
        <p:spPr>
          <a:xfrm>
            <a:off x="548640" y="612844"/>
            <a:ext cx="11058144" cy="4915320"/>
          </a:xfrm>
          <a:prstGeom prst="rect">
            <a:avLst/>
          </a:prstGeom>
          <a:noFill/>
        </p:spPr>
        <p:txBody>
          <a:bodyPr wrap="square">
            <a:spAutoFit/>
          </a:bodyPr>
          <a:lstStyle/>
          <a:p>
            <a:pPr>
              <a:lnSpc>
                <a:spcPct val="90000"/>
              </a:lnSpc>
            </a:pPr>
            <a:r>
              <a:rPr lang="en-US" sz="3600" b="1" dirty="0">
                <a:latin typeface="Aptos" panose="020B0004020202020204" pitchFamily="34" charset="0"/>
              </a:rPr>
              <a:t>Romans 10:9-13</a:t>
            </a:r>
          </a:p>
          <a:p>
            <a:pPr>
              <a:lnSpc>
                <a:spcPct val="90000"/>
              </a:lnSpc>
            </a:pPr>
            <a:r>
              <a:rPr lang="en-US" sz="3600" dirty="0">
                <a:latin typeface="Aptos" panose="020B0004020202020204" pitchFamily="34" charset="0"/>
              </a:rPr>
              <a:t> </a:t>
            </a:r>
            <a:r>
              <a:rPr lang="en-US" sz="3600" b="1" baseline="30000" dirty="0">
                <a:latin typeface="Aptos" panose="020B0004020202020204" pitchFamily="34" charset="0"/>
              </a:rPr>
              <a:t>9</a:t>
            </a:r>
            <a:r>
              <a:rPr lang="en-US" sz="3600" dirty="0">
                <a:latin typeface="Aptos" panose="020B0004020202020204" pitchFamily="34" charset="0"/>
              </a:rPr>
              <a:t> because, if you confess with your mouth that Jesus is Lord and believe in your heart that God raised him from the dead, you will be saved. </a:t>
            </a:r>
            <a:r>
              <a:rPr lang="en-US" sz="3600" b="1" baseline="30000" dirty="0">
                <a:latin typeface="Aptos" panose="020B0004020202020204" pitchFamily="34" charset="0"/>
              </a:rPr>
              <a:t>10</a:t>
            </a:r>
            <a:r>
              <a:rPr lang="en-US" sz="3600" dirty="0">
                <a:latin typeface="Aptos" panose="020B0004020202020204" pitchFamily="34" charset="0"/>
              </a:rPr>
              <a:t> For with the heart one believes and is justified, and with the mouth one confesses and is saved. . . .</a:t>
            </a:r>
          </a:p>
          <a:p>
            <a:pPr>
              <a:lnSpc>
                <a:spcPct val="90000"/>
              </a:lnSpc>
            </a:pPr>
            <a:endParaRPr lang="en-US" sz="3600" b="1" baseline="30000" dirty="0">
              <a:latin typeface="Aptos" panose="020B0004020202020204" pitchFamily="34" charset="0"/>
            </a:endParaRPr>
          </a:p>
          <a:p>
            <a:pPr>
              <a:lnSpc>
                <a:spcPct val="90000"/>
              </a:lnSpc>
            </a:pPr>
            <a:r>
              <a:rPr lang="en-US" sz="3600" b="1" baseline="30000" dirty="0">
                <a:latin typeface="Aptos" panose="020B0004020202020204" pitchFamily="34" charset="0"/>
              </a:rPr>
              <a:t>13</a:t>
            </a:r>
            <a:r>
              <a:rPr lang="en-US" sz="3600" dirty="0">
                <a:latin typeface="Aptos" panose="020B0004020202020204" pitchFamily="34" charset="0"/>
              </a:rPr>
              <a:t> For “everyone who calls on the name of the Lord will be saved.”</a:t>
            </a:r>
          </a:p>
          <a:p>
            <a:pPr>
              <a:lnSpc>
                <a:spcPct val="90000"/>
              </a:lnSpc>
            </a:pPr>
            <a:endParaRPr lang="en-US" sz="3600" dirty="0">
              <a:latin typeface="Aptos" panose="020B0004020202020204" pitchFamily="34" charset="0"/>
            </a:endParaRPr>
          </a:p>
        </p:txBody>
      </p:sp>
    </p:spTree>
    <p:extLst>
      <p:ext uri="{BB962C8B-B14F-4D97-AF65-F5344CB8AC3E}">
        <p14:creationId xmlns:p14="http://schemas.microsoft.com/office/powerpoint/2010/main" val="37685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8091A-13AA-E581-F3A8-A4A774F7A286}"/>
              </a:ext>
            </a:extLst>
          </p:cNvPr>
          <p:cNvSpPr txBox="1"/>
          <p:nvPr/>
        </p:nvSpPr>
        <p:spPr>
          <a:xfrm>
            <a:off x="548640" y="612844"/>
            <a:ext cx="11058144" cy="5829416"/>
          </a:xfrm>
          <a:prstGeom prst="rect">
            <a:avLst/>
          </a:prstGeom>
          <a:noFill/>
        </p:spPr>
        <p:txBody>
          <a:bodyPr wrap="square">
            <a:spAutoFit/>
          </a:bodyPr>
          <a:lstStyle/>
          <a:p>
            <a:pPr>
              <a:lnSpc>
                <a:spcPct val="90000"/>
              </a:lnSpc>
            </a:pPr>
            <a:r>
              <a:rPr lang="en-US" sz="3600" dirty="0">
                <a:latin typeface="Aptos" panose="020B0004020202020204" pitchFamily="34" charset="0"/>
              </a:rPr>
              <a:t>"Lord God, I admit that I am a sinner and that there is nothing I can do on my own.</a:t>
            </a:r>
          </a:p>
          <a:p>
            <a:pPr>
              <a:lnSpc>
                <a:spcPct val="90000"/>
              </a:lnSpc>
            </a:pPr>
            <a:endParaRPr lang="en-US" dirty="0">
              <a:latin typeface="Aptos" panose="020B0004020202020204" pitchFamily="34" charset="0"/>
            </a:endParaRPr>
          </a:p>
          <a:p>
            <a:pPr>
              <a:lnSpc>
                <a:spcPct val="90000"/>
              </a:lnSpc>
            </a:pPr>
            <a:r>
              <a:rPr lang="en-US" sz="3600" dirty="0">
                <a:latin typeface="Aptos" panose="020B0004020202020204" pitchFamily="34" charset="0"/>
              </a:rPr>
              <a:t>I know that you are full of compassion and that you love the world you created.</a:t>
            </a:r>
          </a:p>
          <a:p>
            <a:pPr>
              <a:lnSpc>
                <a:spcPct val="90000"/>
              </a:lnSpc>
            </a:pPr>
            <a:endParaRPr lang="en-US" dirty="0">
              <a:latin typeface="Aptos" panose="020B0004020202020204" pitchFamily="34" charset="0"/>
            </a:endParaRPr>
          </a:p>
          <a:p>
            <a:pPr>
              <a:lnSpc>
                <a:spcPct val="90000"/>
              </a:lnSpc>
            </a:pPr>
            <a:r>
              <a:rPr lang="en-US" sz="3600" dirty="0">
                <a:latin typeface="Aptos" panose="020B0004020202020204" pitchFamily="34" charset="0"/>
              </a:rPr>
              <a:t>I acknowledge that you alone reign over this world with all with power and wisdom.</a:t>
            </a:r>
          </a:p>
          <a:p>
            <a:pPr>
              <a:lnSpc>
                <a:spcPct val="90000"/>
              </a:lnSpc>
            </a:pPr>
            <a:endParaRPr lang="en-US" dirty="0">
              <a:latin typeface="Aptos" panose="020B0004020202020204" pitchFamily="34" charset="0"/>
            </a:endParaRPr>
          </a:p>
          <a:p>
            <a:pPr>
              <a:lnSpc>
                <a:spcPct val="90000"/>
              </a:lnSpc>
            </a:pPr>
            <a:r>
              <a:rPr lang="en-US" sz="3600" dirty="0">
                <a:latin typeface="Aptos" panose="020B0004020202020204" pitchFamily="34" charset="0"/>
              </a:rPr>
              <a:t>I come before you, knowing your mercy is abundant, and ask that you forgive me of my sins through your provision in Jesus Christ. I surrender to Your will, trusting in Your grace and the salvation You offer. </a:t>
            </a:r>
          </a:p>
        </p:txBody>
      </p:sp>
    </p:spTree>
    <p:extLst>
      <p:ext uri="{BB962C8B-B14F-4D97-AF65-F5344CB8AC3E}">
        <p14:creationId xmlns:p14="http://schemas.microsoft.com/office/powerpoint/2010/main" val="34784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869FE-318D-7FEB-42B6-EBC92659699C}"/>
              </a:ext>
            </a:extLst>
          </p:cNvPr>
          <p:cNvSpPr txBox="1"/>
          <p:nvPr/>
        </p:nvSpPr>
        <p:spPr>
          <a:xfrm>
            <a:off x="6620523" y="1667749"/>
            <a:ext cx="5205717" cy="3187219"/>
          </a:xfrm>
          <a:prstGeom prst="rect">
            <a:avLst/>
          </a:prstGeom>
          <a:noFill/>
        </p:spPr>
        <p:txBody>
          <a:bodyPr wrap="square" rtlCol="0">
            <a:spAutoFit/>
          </a:bodyPr>
          <a:lstStyle/>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isobedience</a:t>
            </a:r>
            <a:r>
              <a:rPr lang="en-US" sz="6000" b="1" dirty="0">
                <a:solidFill>
                  <a:prstClr val="black"/>
                </a:solidFill>
                <a:latin typeface="Aptos Narrow" panose="020B0004020202020204" pitchFamily="34" charset="0"/>
              </a:rPr>
              <a:t>    </a:t>
            </a: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ispleasure</a:t>
            </a:r>
            <a:endParaRPr lang="en-US" sz="6000" b="1" dirty="0">
              <a:solidFill>
                <a:prstClr val="black"/>
              </a:solidFill>
              <a:latin typeface="Aptos Narrow" panose="020B0004020202020204" pitchFamily="34" charset="0"/>
            </a:endParaRP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eeper Lessons</a:t>
            </a:r>
            <a:endParaRPr lang="en-US" sz="6000" b="1" dirty="0">
              <a:solidFill>
                <a:prstClr val="black"/>
              </a:solidFill>
              <a:latin typeface="Aptos Narrow" panose="020B0004020202020204" pitchFamily="34" charset="0"/>
            </a:endParaRPr>
          </a:p>
        </p:txBody>
      </p:sp>
      <p:pic>
        <p:nvPicPr>
          <p:cNvPr id="8" name="Picture 7">
            <a:extLst>
              <a:ext uri="{FF2B5EF4-FFF2-40B4-BE49-F238E27FC236}">
                <a16:creationId xmlns:a16="http://schemas.microsoft.com/office/drawing/2014/main" id="{61542F0B-62C7-4BC1-3BD9-CF1EAE3732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5466" y="3429000"/>
            <a:ext cx="1633321" cy="2391486"/>
          </a:xfrm>
          <a:prstGeom prst="rect">
            <a:avLst/>
          </a:prstGeom>
        </p:spPr>
      </p:pic>
      <p:grpSp>
        <p:nvGrpSpPr>
          <p:cNvPr id="22" name="Group 21">
            <a:extLst>
              <a:ext uri="{FF2B5EF4-FFF2-40B4-BE49-F238E27FC236}">
                <a16:creationId xmlns:a16="http://schemas.microsoft.com/office/drawing/2014/main" id="{94F191B1-D8BA-C64A-5D89-65EDE58C1CA3}"/>
              </a:ext>
            </a:extLst>
          </p:cNvPr>
          <p:cNvGrpSpPr/>
          <p:nvPr/>
        </p:nvGrpSpPr>
        <p:grpSpPr>
          <a:xfrm flipH="1">
            <a:off x="517075" y="3730753"/>
            <a:ext cx="1107997" cy="1280159"/>
            <a:chOff x="586692" y="2014562"/>
            <a:chExt cx="3176571" cy="3476567"/>
          </a:xfrm>
        </p:grpSpPr>
        <p:pic>
          <p:nvPicPr>
            <p:cNvPr id="23" name="Graphic 22" descr="Balloons with solid fill">
              <a:extLst>
                <a:ext uri="{FF2B5EF4-FFF2-40B4-BE49-F238E27FC236}">
                  <a16:creationId xmlns:a16="http://schemas.microsoft.com/office/drawing/2014/main" id="{C6B4A3A7-6B0A-C488-8F82-F10199DAA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692" y="2014562"/>
              <a:ext cx="2145600" cy="2145600"/>
            </a:xfrm>
            <a:prstGeom prst="rect">
              <a:avLst/>
            </a:prstGeom>
          </p:spPr>
        </p:pic>
        <p:pic>
          <p:nvPicPr>
            <p:cNvPr id="24" name="Graphic 23" descr="Balloons outline">
              <a:extLst>
                <a:ext uri="{FF2B5EF4-FFF2-40B4-BE49-F238E27FC236}">
                  <a16:creationId xmlns:a16="http://schemas.microsoft.com/office/drawing/2014/main" id="{EFFA602F-E67E-3194-44B7-BEB432977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7663" y="3345529"/>
              <a:ext cx="2145600" cy="2145600"/>
            </a:xfrm>
            <a:prstGeom prst="rect">
              <a:avLst/>
            </a:prstGeom>
          </p:spPr>
        </p:pic>
      </p:grpSp>
      <p:grpSp>
        <p:nvGrpSpPr>
          <p:cNvPr id="7" name="Group 6">
            <a:extLst>
              <a:ext uri="{FF2B5EF4-FFF2-40B4-BE49-F238E27FC236}">
                <a16:creationId xmlns:a16="http://schemas.microsoft.com/office/drawing/2014/main" id="{DC02AE7D-6B58-1018-7BD8-76BE6335A488}"/>
              </a:ext>
            </a:extLst>
          </p:cNvPr>
          <p:cNvGrpSpPr/>
          <p:nvPr/>
        </p:nvGrpSpPr>
        <p:grpSpPr>
          <a:xfrm>
            <a:off x="517076" y="52506"/>
            <a:ext cx="2233961" cy="2836096"/>
            <a:chOff x="-181473" y="0"/>
            <a:chExt cx="4001928" cy="5708934"/>
          </a:xfrm>
        </p:grpSpPr>
        <p:pic>
          <p:nvPicPr>
            <p:cNvPr id="5" name="Picture 4" descr="A cartoon of a person with a beard&#10;&#10;Description automatically generated">
              <a:extLst>
                <a:ext uri="{FF2B5EF4-FFF2-40B4-BE49-F238E27FC236}">
                  <a16:creationId xmlns:a16="http://schemas.microsoft.com/office/drawing/2014/main" id="{5225E460-B3B7-FFF5-0A3A-AA6CBF2958F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pic>
          <p:nvPicPr>
            <p:cNvPr id="6" name="Graphic 5" descr="Whale outline">
              <a:extLst>
                <a:ext uri="{FF2B5EF4-FFF2-40B4-BE49-F238E27FC236}">
                  <a16:creationId xmlns:a16="http://schemas.microsoft.com/office/drawing/2014/main" id="{8A3A957F-434E-9494-A312-6C1FA111BF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473" y="0"/>
              <a:ext cx="3969742" cy="3969742"/>
            </a:xfrm>
            <a:prstGeom prst="rect">
              <a:avLst/>
            </a:prstGeom>
          </p:spPr>
        </p:pic>
      </p:grpSp>
      <p:sp>
        <p:nvSpPr>
          <p:cNvPr id="9" name="&quot;Not Allowed&quot; Symbol 8">
            <a:extLst>
              <a:ext uri="{FF2B5EF4-FFF2-40B4-BE49-F238E27FC236}">
                <a16:creationId xmlns:a16="http://schemas.microsoft.com/office/drawing/2014/main" id="{C6792282-8295-1316-386D-207C61F6715D}"/>
              </a:ext>
            </a:extLst>
          </p:cNvPr>
          <p:cNvSpPr/>
          <p:nvPr/>
        </p:nvSpPr>
        <p:spPr>
          <a:xfrm>
            <a:off x="247552" y="253018"/>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77A1A2AF-780F-030B-34FE-25AEC97F81B3}"/>
              </a:ext>
            </a:extLst>
          </p:cNvPr>
          <p:cNvSpPr/>
          <p:nvPr/>
        </p:nvSpPr>
        <p:spPr>
          <a:xfrm>
            <a:off x="247552" y="3272399"/>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BCD7DBE-FC6C-AFC1-3C06-2876CBDA5D06}"/>
              </a:ext>
            </a:extLst>
          </p:cNvPr>
          <p:cNvSpPr txBox="1"/>
          <p:nvPr/>
        </p:nvSpPr>
        <p:spPr>
          <a:xfrm>
            <a:off x="3817395" y="1641364"/>
            <a:ext cx="2898206" cy="3084947"/>
          </a:xfrm>
          <a:prstGeom prst="rect">
            <a:avLst/>
          </a:prstGeom>
          <a:noFill/>
        </p:spPr>
        <p:txBody>
          <a:bodyPr wrap="square" rtlCol="0">
            <a:spAutoFit/>
          </a:bodyPr>
          <a:lstStyle/>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Jonah’s</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and</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reveal</a:t>
            </a:r>
            <a:endParaRPr lang="en-US" sz="4400" b="1" dirty="0">
              <a:solidFill>
                <a:prstClr val="black"/>
              </a:solidFill>
              <a:latin typeface="Aptos Narrow" panose="020B0004020202020204" pitchFamily="34" charset="0"/>
            </a:endParaRPr>
          </a:p>
        </p:txBody>
      </p:sp>
    </p:spTree>
    <p:extLst>
      <p:ext uri="{BB962C8B-B14F-4D97-AF65-F5344CB8AC3E}">
        <p14:creationId xmlns:p14="http://schemas.microsoft.com/office/powerpoint/2010/main" val="32977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Reluctant Prophet - Jonah</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7998" y="2591664"/>
            <a:ext cx="2017057" cy="3117270"/>
          </a:xfrm>
          <a:prstGeom prst="rect">
            <a:avLst/>
          </a:prstGeom>
        </p:spPr>
      </p:pic>
      <p:sp>
        <p:nvSpPr>
          <p:cNvPr id="6" name="TextBox 5">
            <a:extLst>
              <a:ext uri="{FF2B5EF4-FFF2-40B4-BE49-F238E27FC236}">
                <a16:creationId xmlns:a16="http://schemas.microsoft.com/office/drawing/2014/main" id="{506D0598-B17D-384C-94D6-FC0963BD80CA}"/>
              </a:ext>
            </a:extLst>
          </p:cNvPr>
          <p:cNvSpPr txBox="1"/>
          <p:nvPr/>
        </p:nvSpPr>
        <p:spPr>
          <a:xfrm>
            <a:off x="9154510"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1 </a:t>
            </a:r>
            <a:r>
              <a:rPr lang="en-US" sz="6000" dirty="0">
                <a:solidFill>
                  <a:prstClr val="black"/>
                </a:solidFill>
                <a:latin typeface="Aptos Narrow" panose="020B0004020202020204" pitchFamily="34" charset="0"/>
              </a:rPr>
              <a:t>(&amp;2)</a:t>
            </a:r>
          </a:p>
        </p:txBody>
      </p:sp>
      <p:sp>
        <p:nvSpPr>
          <p:cNvPr id="4" name="TextBox 3">
            <a:extLst>
              <a:ext uri="{FF2B5EF4-FFF2-40B4-BE49-F238E27FC236}">
                <a16:creationId xmlns:a16="http://schemas.microsoft.com/office/drawing/2014/main" id="{C5CE8B63-11E9-DF6A-F56D-AAA89F83F846}"/>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20713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Reluctant Prophet - Jonah</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7998" y="2591664"/>
            <a:ext cx="2017057" cy="3117270"/>
          </a:xfrm>
          <a:prstGeom prst="rect">
            <a:avLst/>
          </a:prstGeom>
        </p:spPr>
      </p:pic>
      <p:sp>
        <p:nvSpPr>
          <p:cNvPr id="6" name="TextBox 5">
            <a:extLst>
              <a:ext uri="{FF2B5EF4-FFF2-40B4-BE49-F238E27FC236}">
                <a16:creationId xmlns:a16="http://schemas.microsoft.com/office/drawing/2014/main" id="{506D0598-B17D-384C-94D6-FC0963BD80CA}"/>
              </a:ext>
            </a:extLst>
          </p:cNvPr>
          <p:cNvSpPr txBox="1"/>
          <p:nvPr/>
        </p:nvSpPr>
        <p:spPr>
          <a:xfrm>
            <a:off x="9154510"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1 </a:t>
            </a:r>
            <a:r>
              <a:rPr lang="en-US" sz="6000" dirty="0">
                <a:solidFill>
                  <a:prstClr val="black"/>
                </a:solidFill>
                <a:latin typeface="Aptos Narrow" panose="020B0004020202020204" pitchFamily="34" charset="0"/>
              </a:rPr>
              <a:t>(&amp;2)</a:t>
            </a:r>
          </a:p>
        </p:txBody>
      </p:sp>
      <p:sp>
        <p:nvSpPr>
          <p:cNvPr id="4" name="TextBox 3">
            <a:extLst>
              <a:ext uri="{FF2B5EF4-FFF2-40B4-BE49-F238E27FC236}">
                <a16:creationId xmlns:a16="http://schemas.microsoft.com/office/drawing/2014/main" id="{C5CE8B63-11E9-DF6A-F56D-AAA89F83F846}"/>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16518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Repentant People - Jonah</a:t>
            </a:r>
          </a:p>
        </p:txBody>
      </p:sp>
      <p:sp>
        <p:nvSpPr>
          <p:cNvPr id="6" name="TextBox 5">
            <a:extLst>
              <a:ext uri="{FF2B5EF4-FFF2-40B4-BE49-F238E27FC236}">
                <a16:creationId xmlns:a16="http://schemas.microsoft.com/office/drawing/2014/main" id="{506D0598-B17D-384C-94D6-FC0963BD80CA}"/>
              </a:ext>
            </a:extLst>
          </p:cNvPr>
          <p:cNvSpPr txBox="1"/>
          <p:nvPr/>
        </p:nvSpPr>
        <p:spPr>
          <a:xfrm>
            <a:off x="9154510"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3 </a:t>
            </a:r>
            <a:r>
              <a:rPr lang="en-US" sz="6000" dirty="0">
                <a:solidFill>
                  <a:prstClr val="black"/>
                </a:solidFill>
                <a:latin typeface="Aptos Narrow" panose="020B0004020202020204" pitchFamily="34" charset="0"/>
              </a:rPr>
              <a:t>(&amp;4)</a:t>
            </a:r>
          </a:p>
        </p:txBody>
      </p:sp>
      <p:pic>
        <p:nvPicPr>
          <p:cNvPr id="5" name="Picture 4" descr="A group of people kneeling on the ground&#10;&#10;Description automatically generated">
            <a:extLst>
              <a:ext uri="{FF2B5EF4-FFF2-40B4-BE49-F238E27FC236}">
                <a16:creationId xmlns:a16="http://schemas.microsoft.com/office/drawing/2014/main" id="{12C5AC11-8B86-61DD-1874-3AA45BBA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 y="2832146"/>
            <a:ext cx="3657600" cy="2948940"/>
          </a:xfrm>
          <a:prstGeom prst="rect">
            <a:avLst/>
          </a:prstGeom>
        </p:spPr>
      </p:pic>
      <p:sp>
        <p:nvSpPr>
          <p:cNvPr id="2" name="TextBox 1">
            <a:extLst>
              <a:ext uri="{FF2B5EF4-FFF2-40B4-BE49-F238E27FC236}">
                <a16:creationId xmlns:a16="http://schemas.microsoft.com/office/drawing/2014/main" id="{64722ED1-D163-5794-4AE6-8A65717F1B01}"/>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15759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smaticVTI">
  <a:themeElements>
    <a:clrScheme name="AnalogousFromRegularSeed_2SEEDS">
      <a:dk1>
        <a:srgbClr val="000000"/>
      </a:dk1>
      <a:lt1>
        <a:srgbClr val="FFFFFF"/>
      </a:lt1>
      <a:dk2>
        <a:srgbClr val="242C41"/>
      </a:dk2>
      <a:lt2>
        <a:srgbClr val="E8E5E2"/>
      </a:lt2>
      <a:accent1>
        <a:srgbClr val="3B76B1"/>
      </a:accent1>
      <a:accent2>
        <a:srgbClr val="49B0BA"/>
      </a:accent2>
      <a:accent3>
        <a:srgbClr val="4D57C3"/>
      </a:accent3>
      <a:accent4>
        <a:srgbClr val="B14B3B"/>
      </a:accent4>
      <a:accent5>
        <a:srgbClr val="C38E4D"/>
      </a:accent5>
      <a:accent6>
        <a:srgbClr val="ABA739"/>
      </a:accent6>
      <a:hlink>
        <a:srgbClr val="AF743A"/>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6167</TotalTime>
  <Words>3292</Words>
  <Application>Microsoft Office PowerPoint</Application>
  <PresentationFormat>Widescreen</PresentationFormat>
  <Paragraphs>507</Paragraphs>
  <Slides>70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Aptos</vt:lpstr>
      <vt:lpstr>Aptos Black</vt:lpstr>
      <vt:lpstr>Aptos Display</vt:lpstr>
      <vt:lpstr>Aptos Narrow</vt:lpstr>
      <vt:lpstr>Arial</vt:lpstr>
      <vt:lpstr>Arial Black</vt:lpstr>
      <vt:lpstr>Avenir Next LT Pro</vt:lpstr>
      <vt:lpstr>Engravers MT</vt:lpstr>
      <vt:lpstr>Karla</vt:lpstr>
      <vt:lpstr>Times New Roman</vt:lpstr>
      <vt:lpstr>PrismaticVTI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2</cp:revision>
  <dcterms:created xsi:type="dcterms:W3CDTF">2024-09-05T14:26:45Z</dcterms:created>
  <dcterms:modified xsi:type="dcterms:W3CDTF">2024-09-28T13:31:10Z</dcterms:modified>
</cp:coreProperties>
</file>