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8" r:id="rId3"/>
    <p:sldMasterId id="2147483690" r:id="rId4"/>
  </p:sldMasterIdLst>
  <p:notesMasterIdLst>
    <p:notesMasterId r:id="rId29"/>
  </p:notesMasterIdLst>
  <p:sldIdLst>
    <p:sldId id="263" r:id="rId5"/>
    <p:sldId id="264" r:id="rId6"/>
    <p:sldId id="273" r:id="rId7"/>
    <p:sldId id="274" r:id="rId8"/>
    <p:sldId id="275" r:id="rId9"/>
    <p:sldId id="266" r:id="rId10"/>
    <p:sldId id="276" r:id="rId11"/>
    <p:sldId id="277" r:id="rId12"/>
    <p:sldId id="278" r:id="rId13"/>
    <p:sldId id="279" r:id="rId14"/>
    <p:sldId id="280" r:id="rId15"/>
    <p:sldId id="281" r:id="rId16"/>
    <p:sldId id="289" r:id="rId17"/>
    <p:sldId id="290" r:id="rId18"/>
    <p:sldId id="282" r:id="rId19"/>
    <p:sldId id="283" r:id="rId20"/>
    <p:sldId id="291" r:id="rId21"/>
    <p:sldId id="284" r:id="rId22"/>
    <p:sldId id="285" r:id="rId23"/>
    <p:sldId id="292" r:id="rId24"/>
    <p:sldId id="286" r:id="rId25"/>
    <p:sldId id="293" r:id="rId26"/>
    <p:sldId id="294"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C31B6-9288-F346-9694-84832F83220B}" type="datetimeFigureOut">
              <a:rPr lang="en-US" smtClean="0"/>
              <a:t>8/24/24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724EE-4858-5F4D-BCBC-9CBF595504A9}" type="slidenum">
              <a:rPr lang="en-US" smtClean="0"/>
              <a:t>‹#›</a:t>
            </a:fld>
            <a:endParaRPr lang="en-US"/>
          </a:p>
        </p:txBody>
      </p:sp>
    </p:spTree>
    <p:extLst>
      <p:ext uri="{BB962C8B-B14F-4D97-AF65-F5344CB8AC3E}">
        <p14:creationId xmlns:p14="http://schemas.microsoft.com/office/powerpoint/2010/main" val="123538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724EE-4858-5F4D-BCBC-9CBF595504A9}" type="slidenum">
              <a:rPr lang="en-US" smtClean="0"/>
              <a:t>5</a:t>
            </a:fld>
            <a:endParaRPr lang="en-US"/>
          </a:p>
        </p:txBody>
      </p:sp>
    </p:spTree>
    <p:extLst>
      <p:ext uri="{BB962C8B-B14F-4D97-AF65-F5344CB8AC3E}">
        <p14:creationId xmlns:p14="http://schemas.microsoft.com/office/powerpoint/2010/main" val="239278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33494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7998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208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268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09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89723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764DE79-268F-4C1A-8933-263129D2AF90}" type="datetimeFigureOut">
              <a:rPr lang="en-US" smtClean="0"/>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2350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2344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982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1755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86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707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1741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5434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72472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4071063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075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2FF4-491C-7242-508B-749CAA9CF8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8303F15-CBE1-2A8C-1138-5B8E6519E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EC63FC-C283-6B57-D90C-53522070F9EA}"/>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B4DED3E3-49A4-4FB8-06F4-AAB69EC4B7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66D896-0C5C-9A76-F384-9B9756EACAF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0510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E571-2671-ADB8-B38C-F5C8AC92A8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60A2C-BF1F-4E06-445D-B11BDB6217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54A063-9CA9-F2B7-28B3-B7E9E7123932}"/>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A8C7B534-3780-9673-66DE-A2C508D827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FC5C0B-A88B-F5F5-68B3-A092E1B429D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6197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A4D2-DEF9-B442-5354-61B47E77A4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93ECAC-D72B-7B02-C673-385619A72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DFE431-F2F8-68DF-4EAF-A60D306713FA}"/>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1F85B9AF-2C6D-D4C1-B0F8-556DFC4570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D983C-B3B3-6E7B-0551-6B23C04F43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99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7A0E-7BD7-EA21-7FBD-8C9F64A2E0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54F2EB-B02A-AFE5-9E72-0619433171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0C5D33-C22D-7594-9ACC-B9A65AA19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3C6A81-CF82-0C5C-BCE7-12B0F4DB1D35}"/>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a:extLst>
              <a:ext uri="{FF2B5EF4-FFF2-40B4-BE49-F238E27FC236}">
                <a16:creationId xmlns:a16="http://schemas.microsoft.com/office/drawing/2014/main" id="{AF18A740-EAB1-473A-CBEA-0569E25837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702F6D-EB3E-B3D3-79B6-AC734F246D3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0274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2561-C48B-93B9-FC97-EB2511F8E0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84D58B-C9CF-BFAC-45F7-D2B3F982B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DC012B-1DC4-D78D-DBB0-8BFAE05435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33D3B9E-E335-80EA-611B-B9CF8DEA3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6E8A7D-0CE1-70E6-3787-9FED46DFEC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494A8C-AF15-C6B8-F878-31CB2B67A8B3}"/>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8" name="Footer Placeholder 7">
            <a:extLst>
              <a:ext uri="{FF2B5EF4-FFF2-40B4-BE49-F238E27FC236}">
                <a16:creationId xmlns:a16="http://schemas.microsoft.com/office/drawing/2014/main" id="{103361EE-6D15-50A8-A318-2F1AB86632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73E202-A4E6-0AE4-9C5B-5A845D25DED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59380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3E5F-FCC9-3D3B-547C-CE5F6C47C3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EFC9F0-3D09-F40E-143A-279BBE04D5C4}"/>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4" name="Footer Placeholder 3">
            <a:extLst>
              <a:ext uri="{FF2B5EF4-FFF2-40B4-BE49-F238E27FC236}">
                <a16:creationId xmlns:a16="http://schemas.microsoft.com/office/drawing/2014/main" id="{48FBD2C6-3DE5-A7C6-203F-F71770732C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08BCA-3CD6-33F6-44AA-1ED55E21D3A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3440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57EEF-C822-4A3E-DE6D-12450D760B0F}"/>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3" name="Footer Placeholder 2">
            <a:extLst>
              <a:ext uri="{FF2B5EF4-FFF2-40B4-BE49-F238E27FC236}">
                <a16:creationId xmlns:a16="http://schemas.microsoft.com/office/drawing/2014/main" id="{C08EF9D5-52E8-157F-BAC6-F0808521F5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620025-F2F2-1771-09C5-9D20DEEB088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2769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74A7-0DE6-6931-2EA7-87F15B2C80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57A4E7-9891-A4DF-84E8-396C2D704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90CF69-9CF4-1D67-2BA3-ED8F07E67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62FFC8-DE14-907B-0A6B-5638EE3BBF62}"/>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a:extLst>
              <a:ext uri="{FF2B5EF4-FFF2-40B4-BE49-F238E27FC236}">
                <a16:creationId xmlns:a16="http://schemas.microsoft.com/office/drawing/2014/main" id="{2AF9D0D1-7CEB-CB54-B6F3-B8718BD7C1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C6B94-3625-690A-D164-B152FB318ED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42134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7883-00DA-33C9-4531-130714008D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542501-56A4-DB6C-3FE9-43C53232D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A8756-54A9-DA51-8421-2596468EE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AA5DEE-E001-86C5-1076-298FE091FE78}"/>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a:extLst>
              <a:ext uri="{FF2B5EF4-FFF2-40B4-BE49-F238E27FC236}">
                <a16:creationId xmlns:a16="http://schemas.microsoft.com/office/drawing/2014/main" id="{F78108E4-226F-2F7C-65BF-25D7C8BD4B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0F5B1E-BBE8-0EA5-28C2-CB5FFD5A34D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7125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8F63-237C-1AEB-BB96-9E71991DFE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9CBFDC-2732-2872-B78F-88B711CDFF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91C9AA-C9F3-50D8-A1CA-C48EFE3E757B}"/>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E43CB700-186D-86AC-D1F0-EAF5158F50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573EDD-7C4C-863A-9031-0C3F3623988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7917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C6FB3-4378-F87E-501C-60F002E970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AD08DB-A8C0-E9D5-8422-32F0256D3C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EEC86B-5405-3D30-796A-8F6486FB438E}"/>
              </a:ext>
            </a:extLst>
          </p:cNvPr>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675D35A6-8769-16F3-A52A-5D1339B5D8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F90145-6FDF-3D65-DB44-B060A62EAC0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340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8F63A3B-78C7-47BE-AE5E-E10140E04643}"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660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755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7175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763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3906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6687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5262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0266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764DE79-268F-4C1A-8933-263129D2AF90}" type="datetimeFigureOut">
              <a:rPr lang="en-US" smtClean="0"/>
              <a:t>8/24/24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991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99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44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8/24/24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64DE79-268F-4C1A-8933-263129D2AF90}" type="datetimeFigureOut">
              <a:rPr lang="en-US" smtClean="0"/>
              <a:t>8/24/24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6009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92AD0-296D-2748-FB71-8F62968716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E5C2A7-7791-DF63-BDAF-D3FBA3CF9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2C088-786B-7AE9-D90B-4854218588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8/24/24</a:t>
            </a:fld>
            <a:endParaRPr lang="en-US" dirty="0"/>
          </a:p>
        </p:txBody>
      </p:sp>
      <p:sp>
        <p:nvSpPr>
          <p:cNvPr id="5" name="Footer Placeholder 4">
            <a:extLst>
              <a:ext uri="{FF2B5EF4-FFF2-40B4-BE49-F238E27FC236}">
                <a16:creationId xmlns:a16="http://schemas.microsoft.com/office/drawing/2014/main" id="{F8AF15C2-AAC2-A0B9-20C8-E94CACAE3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CB4064-B9E4-FDA3-C197-87F69B3CB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927456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764DE79-268F-4C1A-8933-263129D2AF90}" type="datetimeFigureOut">
              <a:rPr lang="en-US" smtClean="0"/>
              <a:t>8/24/24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8F63A3B-78C7-47BE-AE5E-E10140E04643}"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959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887A0-9BE0-5D62-2CF2-4FDC7287D590}"/>
              </a:ext>
            </a:extLst>
          </p:cNvPr>
          <p:cNvSpPr txBox="1"/>
          <p:nvPr/>
        </p:nvSpPr>
        <p:spPr>
          <a:xfrm>
            <a:off x="115234" y="218112"/>
            <a:ext cx="11961531" cy="618630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30000" noProof="0" dirty="0">
                <a:ln>
                  <a:noFill/>
                </a:ln>
                <a:solidFill>
                  <a:srgbClr val="000000"/>
                </a:solidFill>
                <a:effectLst/>
                <a:uLnTx/>
                <a:uFillTx/>
                <a:latin typeface="system-ui"/>
                <a:ea typeface="+mn-ea"/>
                <a:cs typeface="+mn-cs"/>
              </a:rPr>
              <a:t>15</a:t>
            </a:r>
            <a:r>
              <a:rPr kumimoji="0" lang="en-SG" sz="3600" b="1" i="0" u="none" strike="noStrike" kern="1200" cap="none" spc="0" normalizeH="0" baseline="0" noProof="0" dirty="0">
                <a:ln>
                  <a:noFill/>
                </a:ln>
                <a:solidFill>
                  <a:srgbClr val="000000"/>
                </a:solidFill>
                <a:effectLst/>
                <a:uLnTx/>
                <a:uFillTx/>
                <a:latin typeface="system-ui"/>
                <a:ea typeface="+mn-ea"/>
                <a:cs typeface="+mn-cs"/>
              </a:rPr>
              <a:t> When they had finished breakfast, Jesus said to Simon Peter, “Simon, son of John, do you love me more than these?” He said to him, “Yes, Lord; you know that I love you.” He said to him, “Feed my lambs.”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16</a:t>
            </a:r>
            <a:r>
              <a:rPr kumimoji="0" lang="en-SG" sz="3600" b="1" i="0" u="none" strike="noStrike" kern="1200" cap="none" spc="0" normalizeH="0" baseline="0" noProof="0" dirty="0">
                <a:ln>
                  <a:noFill/>
                </a:ln>
                <a:solidFill>
                  <a:srgbClr val="000000"/>
                </a:solidFill>
                <a:effectLst/>
                <a:uLnTx/>
                <a:uFillTx/>
                <a:latin typeface="system-ui"/>
                <a:ea typeface="+mn-ea"/>
                <a:cs typeface="+mn-cs"/>
              </a:rPr>
              <a:t> He said to him a second time, “Simon, son of John, do you love me?” He said to him, “Yes, Lord; you know that I love you.” He said to him, “Tend my sheep.”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17</a:t>
            </a:r>
            <a:r>
              <a:rPr kumimoji="0" lang="en-SG" sz="3600" b="1" i="0" u="none" strike="noStrike" kern="1200" cap="none" spc="0" normalizeH="0" baseline="0" noProof="0" dirty="0">
                <a:ln>
                  <a:noFill/>
                </a:ln>
                <a:solidFill>
                  <a:srgbClr val="000000"/>
                </a:solidFill>
                <a:effectLst/>
                <a:uLnTx/>
                <a:uFillTx/>
                <a:latin typeface="system-ui"/>
                <a:ea typeface="+mn-ea"/>
                <a:cs typeface="+mn-cs"/>
              </a:rPr>
              <a:t> He said to him the third time, “Simon, son of John, do you love me?” Peter was grieved because he said to him the third time, “Do you love me?” and he said to him, “Lord, you know everything; you know that I love you.” Jesus said to him, “Feed my sheep.”</a:t>
            </a:r>
          </a:p>
        </p:txBody>
      </p:sp>
    </p:spTree>
    <p:extLst>
      <p:ext uri="{BB962C8B-B14F-4D97-AF65-F5344CB8AC3E}">
        <p14:creationId xmlns:p14="http://schemas.microsoft.com/office/powerpoint/2010/main" val="196542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ldren: Jesus forgives Peter (John 21:15-19) — St Alban's Anglican Church">
            <a:extLst>
              <a:ext uri="{FF2B5EF4-FFF2-40B4-BE49-F238E27FC236}">
                <a16:creationId xmlns:a16="http://schemas.microsoft.com/office/drawing/2014/main" id="{F8082A45-78E7-59F6-73E4-A5D6C951A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178" y="290384"/>
            <a:ext cx="8369643" cy="627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0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918519" y="261791"/>
            <a:ext cx="10354962" cy="2970044"/>
          </a:xfrm>
          <a:prstGeom prst="rect">
            <a:avLst/>
          </a:prstGeom>
          <a:noFill/>
        </p:spPr>
        <p:txBody>
          <a:bodyPr wrap="square" rtlCol="0">
            <a:spAutoFit/>
          </a:bodyPr>
          <a:lstStyle/>
          <a:p>
            <a:r>
              <a:rPr lang="en-US" sz="3200" b="1" dirty="0"/>
              <a:t>John 21:15-17</a:t>
            </a:r>
          </a:p>
          <a:p>
            <a:pPr marL="514350" indent="-514350">
              <a:buFont typeface="+mj-lt"/>
              <a:buAutoNum type="arabicPeriod"/>
            </a:pPr>
            <a:endParaRPr lang="en-US" sz="3200" dirty="0"/>
          </a:p>
          <a:p>
            <a:pPr marL="514350" indent="-514350">
              <a:buFont typeface="+mj-lt"/>
              <a:buAutoNum type="arabicPeriod"/>
            </a:pPr>
            <a:r>
              <a:rPr lang="en-US" sz="3200" dirty="0"/>
              <a:t>Peter denied him before others – Jesus now questions him before the brothers.</a:t>
            </a:r>
          </a:p>
          <a:p>
            <a:pPr marL="457200" indent="-457200">
              <a:buFont typeface="+mj-lt"/>
              <a:buAutoNum type="arabicPeriod"/>
            </a:pPr>
            <a:endParaRPr lang="en-US" sz="2300" dirty="0"/>
          </a:p>
          <a:p>
            <a:endParaRPr lang="en-US" dirty="0"/>
          </a:p>
          <a:p>
            <a:pPr marL="342900" indent="-342900">
              <a:buFontTx/>
              <a:buAutoNum type="arabicPeriod"/>
            </a:pPr>
            <a:endParaRPr lang="en-US" dirty="0"/>
          </a:p>
        </p:txBody>
      </p:sp>
    </p:spTree>
    <p:extLst>
      <p:ext uri="{BB962C8B-B14F-4D97-AF65-F5344CB8AC3E}">
        <p14:creationId xmlns:p14="http://schemas.microsoft.com/office/powerpoint/2010/main" val="342511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918519" y="261791"/>
            <a:ext cx="10354962" cy="4139595"/>
          </a:xfrm>
          <a:prstGeom prst="rect">
            <a:avLst/>
          </a:prstGeom>
          <a:noFill/>
        </p:spPr>
        <p:txBody>
          <a:bodyPr wrap="square" rtlCol="0">
            <a:spAutoFit/>
          </a:bodyPr>
          <a:lstStyle/>
          <a:p>
            <a:r>
              <a:rPr lang="en-US" sz="3200" b="1" dirty="0"/>
              <a:t>John 21:15-17</a:t>
            </a:r>
          </a:p>
          <a:p>
            <a:pPr marL="514350" indent="-514350">
              <a:buFont typeface="+mj-lt"/>
              <a:buAutoNum type="arabicPeriod"/>
            </a:pPr>
            <a:endParaRPr lang="en-US" sz="3200" dirty="0"/>
          </a:p>
          <a:p>
            <a:pPr marL="514350" indent="-514350">
              <a:buFont typeface="+mj-lt"/>
              <a:buAutoNum type="arabicPeriod"/>
            </a:pPr>
            <a:r>
              <a:rPr lang="en-US" sz="3200" dirty="0"/>
              <a:t>Peter denied him before others – Jesus now questions him before the brothers.</a:t>
            </a:r>
          </a:p>
          <a:p>
            <a:pPr marL="457200" indent="-457200">
              <a:buFont typeface="+mj-lt"/>
              <a:buAutoNum type="arabicPeriod"/>
            </a:pPr>
            <a:endParaRPr lang="en-US" sz="2300" dirty="0"/>
          </a:p>
          <a:p>
            <a:pPr marL="514350" indent="-514350">
              <a:buFont typeface="+mj-lt"/>
              <a:buAutoNum type="arabicPeriod"/>
            </a:pPr>
            <a:r>
              <a:rPr lang="en-US" sz="3200" dirty="0"/>
              <a:t>Peter is questioned the same number of times he denied Jesus.</a:t>
            </a:r>
          </a:p>
          <a:p>
            <a:pPr marL="228600" indent="-228600">
              <a:buFont typeface="+mj-lt"/>
              <a:buAutoNum type="arabicPeriod"/>
            </a:pPr>
            <a:endParaRPr lang="en-US" sz="1200" dirty="0"/>
          </a:p>
          <a:p>
            <a:endParaRPr lang="en-US" dirty="0"/>
          </a:p>
          <a:p>
            <a:pPr marL="342900" indent="-342900">
              <a:buFontTx/>
              <a:buAutoNum type="arabicPeriod"/>
            </a:pPr>
            <a:endParaRPr lang="en-US" dirty="0"/>
          </a:p>
        </p:txBody>
      </p:sp>
    </p:spTree>
    <p:extLst>
      <p:ext uri="{BB962C8B-B14F-4D97-AF65-F5344CB8AC3E}">
        <p14:creationId xmlns:p14="http://schemas.microsoft.com/office/powerpoint/2010/main" val="333660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918519" y="261791"/>
            <a:ext cx="10354962" cy="5616922"/>
          </a:xfrm>
          <a:prstGeom prst="rect">
            <a:avLst/>
          </a:prstGeom>
          <a:noFill/>
        </p:spPr>
        <p:txBody>
          <a:bodyPr wrap="square" rtlCol="0">
            <a:spAutoFit/>
          </a:bodyPr>
          <a:lstStyle/>
          <a:p>
            <a:r>
              <a:rPr lang="en-US" sz="3200" b="1" dirty="0"/>
              <a:t>John 21:15-17</a:t>
            </a:r>
          </a:p>
          <a:p>
            <a:pPr marL="514350" indent="-514350">
              <a:buFont typeface="+mj-lt"/>
              <a:buAutoNum type="arabicPeriod"/>
            </a:pPr>
            <a:endParaRPr lang="en-US" sz="3200" dirty="0"/>
          </a:p>
          <a:p>
            <a:pPr marL="514350" indent="-514350">
              <a:buFont typeface="+mj-lt"/>
              <a:buAutoNum type="arabicPeriod"/>
            </a:pPr>
            <a:r>
              <a:rPr lang="en-US" sz="3200" dirty="0"/>
              <a:t>Peter denied him before others – Jesus now questions him before the brothers.</a:t>
            </a:r>
          </a:p>
          <a:p>
            <a:pPr marL="457200" indent="-457200">
              <a:buFont typeface="+mj-lt"/>
              <a:buAutoNum type="arabicPeriod"/>
            </a:pPr>
            <a:endParaRPr lang="en-US" sz="2300" dirty="0"/>
          </a:p>
          <a:p>
            <a:pPr marL="514350" indent="-514350">
              <a:buFont typeface="+mj-lt"/>
              <a:buAutoNum type="arabicPeriod"/>
            </a:pPr>
            <a:r>
              <a:rPr lang="en-US" sz="3200" dirty="0"/>
              <a:t>Peter is questioned the same number of times he denied Jesus.</a:t>
            </a:r>
          </a:p>
          <a:p>
            <a:pPr marL="228600" indent="-228600">
              <a:buFont typeface="+mj-lt"/>
              <a:buAutoNum type="arabicPeriod"/>
            </a:pPr>
            <a:endParaRPr lang="en-US" sz="1200" dirty="0"/>
          </a:p>
          <a:p>
            <a:pPr marL="514350" indent="-514350">
              <a:buFont typeface="+mj-lt"/>
              <a:buAutoNum type="arabicPeriod"/>
            </a:pPr>
            <a:r>
              <a:rPr lang="en-US" sz="3200" dirty="0"/>
              <a:t>Jesus does not condemn him for his PAST -  “Why did you…?”  but asks him about his PRESENT relationship – “Do you love me…?” </a:t>
            </a:r>
          </a:p>
          <a:p>
            <a:pPr marL="342900" indent="-342900">
              <a:buFontTx/>
              <a:buAutoNum type="arabicPeriod"/>
            </a:pPr>
            <a:endParaRPr lang="en-US" dirty="0"/>
          </a:p>
          <a:p>
            <a:pPr marL="342900" indent="-342900">
              <a:buFontTx/>
              <a:buAutoNum type="arabicPeriod"/>
            </a:pPr>
            <a:endParaRPr lang="en-US" dirty="0"/>
          </a:p>
        </p:txBody>
      </p:sp>
    </p:spTree>
    <p:extLst>
      <p:ext uri="{BB962C8B-B14F-4D97-AF65-F5344CB8AC3E}">
        <p14:creationId xmlns:p14="http://schemas.microsoft.com/office/powerpoint/2010/main" val="178740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e Gospel according to John / Jey J. Kanagaraj &amp; Ian S. Kemp">
            <a:extLst>
              <a:ext uri="{FF2B5EF4-FFF2-40B4-BE49-F238E27FC236}">
                <a16:creationId xmlns:a16="http://schemas.microsoft.com/office/drawing/2014/main" id="{119AB663-1019-820E-ED1F-709112667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2" y="889000"/>
            <a:ext cx="3098800" cy="5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5B7490-B5CB-0651-1B9A-3F4F2CA823E4}"/>
              </a:ext>
            </a:extLst>
          </p:cNvPr>
          <p:cNvSpPr txBox="1"/>
          <p:nvPr/>
        </p:nvSpPr>
        <p:spPr>
          <a:xfrm>
            <a:off x="4373430" y="459800"/>
            <a:ext cx="6796216" cy="5509200"/>
          </a:xfrm>
          <a:prstGeom prst="rect">
            <a:avLst/>
          </a:prstGeom>
          <a:noFill/>
        </p:spPr>
        <p:txBody>
          <a:bodyPr wrap="square" rtlCol="0">
            <a:spAutoFit/>
          </a:bodyPr>
          <a:lstStyle/>
          <a:p>
            <a:pPr algn="just"/>
            <a:r>
              <a:rPr lang="en-US" sz="3200" b="1" dirty="0"/>
              <a:t>T</a:t>
            </a:r>
            <a:r>
              <a:rPr lang="en-SG" sz="3200" b="1" dirty="0">
                <a:latin typeface="Times New Roman" panose="02020603050405020304" pitchFamily="18" charset="0"/>
                <a:ea typeface="Calibri" panose="020F0502020204030204" pitchFamily="34" charset="0"/>
              </a:rPr>
              <a:t>he question of our love for Jesus </a:t>
            </a:r>
            <a:r>
              <a:rPr lang="en-US" sz="3200" b="1" dirty="0"/>
              <a:t>“</a:t>
            </a:r>
            <a:r>
              <a:rPr lang="en-SG" sz="3200" b="1" dirty="0">
                <a:effectLst/>
                <a:latin typeface="Times New Roman" panose="02020603050405020304" pitchFamily="18" charset="0"/>
                <a:ea typeface="Calibri" panose="020F0502020204030204" pitchFamily="34" charset="0"/>
              </a:rPr>
              <a:t>is the basis of all genuine Christianity… The test is not moral perfection, not academic excellence, not brilliance in ministry, not a display of spiritual gifts, not any agenda of our own, but simply a relationship with Jesus the risen Lord, one of wholehearted devotion and love for him. Jesus is interested in one thing – do we love him?”</a:t>
            </a:r>
            <a:r>
              <a:rPr lang="en-SG" sz="3200" b="1" dirty="0">
                <a:effectLst/>
              </a:rPr>
              <a:t> </a:t>
            </a:r>
            <a:endParaRPr lang="en-US" sz="3200" b="1" dirty="0"/>
          </a:p>
        </p:txBody>
      </p:sp>
      <p:sp>
        <p:nvSpPr>
          <p:cNvPr id="4" name="TextBox 3">
            <a:extLst>
              <a:ext uri="{FF2B5EF4-FFF2-40B4-BE49-F238E27FC236}">
                <a16:creationId xmlns:a16="http://schemas.microsoft.com/office/drawing/2014/main" id="{49B818B6-D3B1-8C6C-365A-CE642A18092E}"/>
              </a:ext>
            </a:extLst>
          </p:cNvPr>
          <p:cNvSpPr txBox="1"/>
          <p:nvPr/>
        </p:nvSpPr>
        <p:spPr>
          <a:xfrm>
            <a:off x="4256473" y="5969000"/>
            <a:ext cx="7559749" cy="584775"/>
          </a:xfrm>
          <a:prstGeom prst="rect">
            <a:avLst/>
          </a:prstGeom>
          <a:noFill/>
        </p:spPr>
        <p:txBody>
          <a:bodyPr wrap="square">
            <a:spAutoFit/>
          </a:bodyPr>
          <a:lstStyle/>
          <a:p>
            <a:r>
              <a:rPr lang="en-SG" sz="1600" b="1" i="0" dirty="0">
                <a:solidFill>
                  <a:srgbClr val="343A40"/>
                </a:solidFill>
                <a:effectLst/>
                <a:latin typeface="Lato" panose="020F0502020204030204" pitchFamily="34" charset="0"/>
              </a:rPr>
              <a:t>Jey J. </a:t>
            </a:r>
            <a:r>
              <a:rPr lang="en-SG" sz="1600" b="1" i="0" dirty="0" err="1">
                <a:solidFill>
                  <a:srgbClr val="343A40"/>
                </a:solidFill>
                <a:effectLst/>
                <a:latin typeface="Lato" panose="020F0502020204030204" pitchFamily="34" charset="0"/>
              </a:rPr>
              <a:t>Kanagaraj</a:t>
            </a:r>
            <a:r>
              <a:rPr lang="en-SG" sz="1600" b="1" i="0" dirty="0">
                <a:solidFill>
                  <a:srgbClr val="343A40"/>
                </a:solidFill>
                <a:effectLst/>
                <a:latin typeface="Lato" panose="020F0502020204030204" pitchFamily="34" charset="0"/>
              </a:rPr>
              <a:t> and Ian S. Kemp, </a:t>
            </a:r>
            <a:r>
              <a:rPr lang="en-SG" sz="1600" b="1" i="1" dirty="0">
                <a:solidFill>
                  <a:srgbClr val="343A40"/>
                </a:solidFill>
                <a:effectLst/>
                <a:latin typeface="Lato" panose="020F0502020204030204" pitchFamily="34" charset="0"/>
              </a:rPr>
              <a:t>The Gospel According to John</a:t>
            </a:r>
            <a:r>
              <a:rPr lang="en-SG" sz="1600" b="1" i="0" dirty="0">
                <a:solidFill>
                  <a:srgbClr val="343A40"/>
                </a:solidFill>
                <a:effectLst/>
                <a:latin typeface="Lato" panose="020F0502020204030204" pitchFamily="34" charset="0"/>
              </a:rPr>
              <a:t>, (Singapore: Asia Theological Association, 2002), page 411 and 412.</a:t>
            </a:r>
            <a:endParaRPr lang="en-US" sz="1600" b="1" dirty="0"/>
          </a:p>
        </p:txBody>
      </p:sp>
    </p:spTree>
    <p:extLst>
      <p:ext uri="{BB962C8B-B14F-4D97-AF65-F5344CB8AC3E}">
        <p14:creationId xmlns:p14="http://schemas.microsoft.com/office/powerpoint/2010/main" val="209125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1037968" y="580768"/>
            <a:ext cx="10354962"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John 21:15-17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en-US" sz="1200" dirty="0">
              <a:solidFill>
                <a:prstClr val="black"/>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r>
              <a:rPr lang="en-US" sz="3200" dirty="0">
                <a:solidFill>
                  <a:prstClr val="black"/>
                </a:solidFill>
                <a:latin typeface="Gill Sans MT" panose="020B0502020104020203"/>
              </a:rPr>
              <a:t>4. ”Do you love me more than these?” – Who or what are the ”these” referred to? Either the other disciples, or the context of where they were – fishing boats, water, the life Peter knew.</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en-US" sz="3200" dirty="0">
              <a:solidFill>
                <a:prstClr val="black"/>
              </a:solidFill>
              <a:latin typeface="Gill Sans MT" panose="020B0502020104020203"/>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026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1037968" y="580768"/>
            <a:ext cx="10354962"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John 21:15-17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en-US" sz="1200" dirty="0">
              <a:solidFill>
                <a:prstClr val="black"/>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r>
              <a:rPr lang="en-US" sz="3200" dirty="0">
                <a:solidFill>
                  <a:prstClr val="black"/>
                </a:solidFill>
                <a:latin typeface="Gill Sans MT" panose="020B0502020104020203"/>
              </a:rPr>
              <a:t>4. ”Do you love me more than these?” – Who or what are the ”these” referred to – either the other disciples, or the context of where they were – fishing boats, water, the life Peter knew.</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lang="en-US" sz="3200" dirty="0">
              <a:solidFill>
                <a:prstClr val="black"/>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r>
              <a:rPr lang="en-US" sz="3200" dirty="0">
                <a:solidFill>
                  <a:prstClr val="black"/>
                </a:solidFill>
                <a:latin typeface="Gill Sans MT" panose="020B0502020104020203"/>
              </a:rPr>
              <a:t>5 .Jesus and Peter use different words for love – “</a:t>
            </a:r>
            <a:r>
              <a:rPr lang="en-US" sz="3200" i="1" dirty="0" err="1">
                <a:solidFill>
                  <a:prstClr val="black"/>
                </a:solidFill>
                <a:latin typeface="Gill Sans MT" panose="020B0502020104020203"/>
              </a:rPr>
              <a:t>Agapao</a:t>
            </a:r>
            <a:r>
              <a:rPr lang="en-US" sz="3200" dirty="0">
                <a:solidFill>
                  <a:prstClr val="black"/>
                </a:solidFill>
                <a:latin typeface="Gill Sans MT" panose="020B0502020104020203"/>
              </a:rPr>
              <a:t>” and “</a:t>
            </a:r>
            <a:r>
              <a:rPr lang="en-US" sz="3200" i="1" dirty="0" err="1">
                <a:solidFill>
                  <a:prstClr val="black"/>
                </a:solidFill>
                <a:latin typeface="Gill Sans MT" panose="020B0502020104020203"/>
              </a:rPr>
              <a:t>Phileo</a:t>
            </a:r>
            <a:r>
              <a:rPr lang="en-US" sz="3200" dirty="0">
                <a:solidFill>
                  <a:prstClr val="black"/>
                </a:solidFill>
                <a:latin typeface="Gill Sans MT" panose="020B0502020104020203"/>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35302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om Rejection To Redemption - ppt download">
            <a:extLst>
              <a:ext uri="{FF2B5EF4-FFF2-40B4-BE49-F238E27FC236}">
                <a16:creationId xmlns:a16="http://schemas.microsoft.com/office/drawing/2014/main" id="{9EDFA35E-0D0B-873B-7123-5302F270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079"/>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7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ve Defined. - ppt download">
            <a:extLst>
              <a:ext uri="{FF2B5EF4-FFF2-40B4-BE49-F238E27FC236}">
                <a16:creationId xmlns:a16="http://schemas.microsoft.com/office/drawing/2014/main" id="{BD2D4096-4024-8DB5-14D3-819AD1634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3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3D09E-B802-E3EC-922B-4CC9C8EB8EFD}"/>
              </a:ext>
            </a:extLst>
          </p:cNvPr>
          <p:cNvSpPr txBox="1"/>
          <p:nvPr/>
        </p:nvSpPr>
        <p:spPr>
          <a:xfrm>
            <a:off x="2668772" y="4306186"/>
            <a:ext cx="71450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Calibri" panose="020F0502020204030204"/>
              </a:rPr>
              <a:t>Do You Still Love Me?</a:t>
            </a:r>
            <a:endPar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mn-cs"/>
              </a:rPr>
              <a:t>John 21:15-25</a:t>
            </a:r>
          </a:p>
        </p:txBody>
      </p:sp>
      <p:pic>
        <p:nvPicPr>
          <p:cNvPr id="3" name="Picture 2">
            <a:extLst>
              <a:ext uri="{FF2B5EF4-FFF2-40B4-BE49-F238E27FC236}">
                <a16:creationId xmlns:a16="http://schemas.microsoft.com/office/drawing/2014/main" id="{F320A41F-B0CC-6825-25D4-B0621E315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311" y="516237"/>
            <a:ext cx="81280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0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1037968" y="580768"/>
            <a:ext cx="10354962"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ill Sans MT" panose="020B0502020104020203"/>
                <a:ea typeface="+mn-ea"/>
                <a:cs typeface="+mn-cs"/>
              </a:rPr>
              <a:t>John 21:15-17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4. ”Do you love me more than these?” – Who or what are the ”these” referred to – either the other disciples, or the context of where they were – fishing boats, water, the life Peter knew.</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5 .Jesus and Peter use different words for love – “</a:t>
            </a:r>
            <a:r>
              <a:rPr kumimoji="0" lang="en-US" sz="3200" b="0" i="1" u="none" strike="noStrike" kern="1200" cap="none" spc="0" normalizeH="0" baseline="0" noProof="0" dirty="0" err="1">
                <a:ln>
                  <a:noFill/>
                </a:ln>
                <a:solidFill>
                  <a:prstClr val="black"/>
                </a:solidFill>
                <a:effectLst/>
                <a:uLnTx/>
                <a:uFillTx/>
                <a:latin typeface="Gill Sans MT" panose="020B0502020104020203"/>
                <a:ea typeface="+mn-ea"/>
                <a:cs typeface="+mn-cs"/>
              </a:rPr>
              <a:t>Agapao</a:t>
            </a: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 and “</a:t>
            </a:r>
            <a:r>
              <a:rPr kumimoji="0" lang="en-US" sz="3200" b="0" i="1" u="none" strike="noStrike" kern="1200" cap="none" spc="0" normalizeH="0" baseline="0" noProof="0" dirty="0" err="1">
                <a:ln>
                  <a:noFill/>
                </a:ln>
                <a:solidFill>
                  <a:prstClr val="black"/>
                </a:solidFill>
                <a:effectLst/>
                <a:uLnTx/>
                <a:uFillTx/>
                <a:latin typeface="Gill Sans MT" panose="020B0502020104020203"/>
                <a:ea typeface="+mn-ea"/>
                <a:cs typeface="+mn-cs"/>
              </a:rPr>
              <a:t>Phileo</a:t>
            </a: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6. Peter is being restored progressively back to full leadership.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6348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887A0-9BE0-5D62-2CF2-4FDC7287D590}"/>
              </a:ext>
            </a:extLst>
          </p:cNvPr>
          <p:cNvSpPr txBox="1"/>
          <p:nvPr/>
        </p:nvSpPr>
        <p:spPr>
          <a:xfrm>
            <a:off x="78164" y="86916"/>
            <a:ext cx="12035672" cy="67710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100" b="1" i="0" u="none" strike="noStrike" kern="1200" cap="none" spc="0" normalizeH="0" baseline="30000" noProof="0" dirty="0">
                <a:ln>
                  <a:noFill/>
                </a:ln>
                <a:solidFill>
                  <a:srgbClr val="000000"/>
                </a:solidFill>
                <a:effectLst/>
                <a:uLnTx/>
                <a:uFillTx/>
                <a:latin typeface="system-ui"/>
                <a:ea typeface="+mn-ea"/>
                <a:cs typeface="+mn-cs"/>
              </a:rPr>
              <a:t>18</a:t>
            </a:r>
            <a:r>
              <a:rPr kumimoji="0" lang="en-SG" sz="3100" b="1" i="0" u="none" strike="noStrike" kern="1200" cap="none" spc="0" normalizeH="0" baseline="0" noProof="0" dirty="0">
                <a:ln>
                  <a:noFill/>
                </a:ln>
                <a:solidFill>
                  <a:srgbClr val="000000"/>
                </a:solidFill>
                <a:effectLst/>
                <a:uLnTx/>
                <a:uFillTx/>
                <a:latin typeface="system-ui"/>
                <a:ea typeface="+mn-ea"/>
                <a:cs typeface="+mn-cs"/>
              </a:rPr>
              <a:t> Truly, truly, I say to you, when you were young, you used to dress yourself and walk wherever you wanted, but when you are old, you will stretch out your hands, and another will dress you and carry you where you do not want to go.”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19</a:t>
            </a:r>
            <a:r>
              <a:rPr kumimoji="0" lang="en-SG" sz="3100" b="1" i="0" u="none" strike="noStrike" kern="1200" cap="none" spc="0" normalizeH="0" baseline="0" noProof="0" dirty="0">
                <a:ln>
                  <a:noFill/>
                </a:ln>
                <a:solidFill>
                  <a:srgbClr val="000000"/>
                </a:solidFill>
                <a:effectLst/>
                <a:uLnTx/>
                <a:uFillTx/>
                <a:latin typeface="system-ui"/>
                <a:ea typeface="+mn-ea"/>
                <a:cs typeface="+mn-cs"/>
              </a:rPr>
              <a:t> (This he said to show by what kind of death he was to glorify God.) And after saying this he said to him, “Follow me.”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100" b="1" i="0" u="none" strike="noStrike" kern="1200" cap="none" spc="0" normalizeH="0" baseline="30000" noProof="0" dirty="0">
                <a:ln>
                  <a:noFill/>
                </a:ln>
                <a:solidFill>
                  <a:srgbClr val="000000"/>
                </a:solidFill>
                <a:effectLst/>
                <a:uLnTx/>
                <a:uFillTx/>
                <a:latin typeface="system-ui"/>
                <a:ea typeface="+mn-ea"/>
                <a:cs typeface="+mn-cs"/>
              </a:rPr>
              <a:t>20</a:t>
            </a:r>
            <a:r>
              <a:rPr kumimoji="0" lang="en-SG" sz="3100" b="1" i="0" u="none" strike="noStrike" kern="1200" cap="none" spc="0" normalizeH="0" baseline="0" noProof="0" dirty="0">
                <a:ln>
                  <a:noFill/>
                </a:ln>
                <a:solidFill>
                  <a:srgbClr val="000000"/>
                </a:solidFill>
                <a:effectLst/>
                <a:uLnTx/>
                <a:uFillTx/>
                <a:latin typeface="system-ui"/>
                <a:ea typeface="+mn-ea"/>
                <a:cs typeface="+mn-cs"/>
              </a:rPr>
              <a:t> Peter turned and saw the disciple whom Jesus loved following them, the one who also had leaned back against him during the supper and had said, “Lord, who is it that is going to betray you?”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21</a:t>
            </a:r>
            <a:r>
              <a:rPr kumimoji="0" lang="en-SG" sz="3100" b="1" i="0" u="none" strike="noStrike" kern="1200" cap="none" spc="0" normalizeH="0" baseline="0" noProof="0" dirty="0">
                <a:ln>
                  <a:noFill/>
                </a:ln>
                <a:solidFill>
                  <a:srgbClr val="000000"/>
                </a:solidFill>
                <a:effectLst/>
                <a:uLnTx/>
                <a:uFillTx/>
                <a:latin typeface="system-ui"/>
                <a:ea typeface="+mn-ea"/>
                <a:cs typeface="+mn-cs"/>
              </a:rPr>
              <a:t> When Peter saw him, he said to Jesus, “Lord, what about this man?”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22</a:t>
            </a:r>
            <a:r>
              <a:rPr kumimoji="0" lang="en-SG" sz="3100" b="1" i="0" u="none" strike="noStrike" kern="1200" cap="none" spc="0" normalizeH="0" baseline="0" noProof="0" dirty="0">
                <a:ln>
                  <a:noFill/>
                </a:ln>
                <a:solidFill>
                  <a:srgbClr val="000000"/>
                </a:solidFill>
                <a:effectLst/>
                <a:uLnTx/>
                <a:uFillTx/>
                <a:latin typeface="system-ui"/>
                <a:ea typeface="+mn-ea"/>
                <a:cs typeface="+mn-cs"/>
              </a:rPr>
              <a:t> Jesus said to him, “If it is my will that he remain until I come, what is that to you? You follow me!”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23</a:t>
            </a:r>
            <a:r>
              <a:rPr kumimoji="0" lang="en-SG" sz="3100" b="1" i="0" u="none" strike="noStrike" kern="1200" cap="none" spc="0" normalizeH="0" baseline="0" noProof="0" dirty="0">
                <a:ln>
                  <a:noFill/>
                </a:ln>
                <a:solidFill>
                  <a:srgbClr val="000000"/>
                </a:solidFill>
                <a:effectLst/>
                <a:uLnTx/>
                <a:uFillTx/>
                <a:latin typeface="system-ui"/>
                <a:ea typeface="+mn-ea"/>
                <a:cs typeface="+mn-cs"/>
              </a:rPr>
              <a:t> So the saying spread abroad among the brothers that this disciple was not to die; yet Jesus did not say to him that he was not to die, but, “If it is my will that he remain until I come, what is that to you?”</a:t>
            </a:r>
          </a:p>
        </p:txBody>
      </p:sp>
    </p:spTree>
    <p:extLst>
      <p:ext uri="{BB962C8B-B14F-4D97-AF65-F5344CB8AC3E}">
        <p14:creationId xmlns:p14="http://schemas.microsoft.com/office/powerpoint/2010/main" val="395446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2F5BA20F-56D6-EC95-C425-EC11CED76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1" y="0"/>
            <a:ext cx="11802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05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87FC-D32E-EBEE-0FE2-FA107E5B55F2}"/>
              </a:ext>
            </a:extLst>
          </p:cNvPr>
          <p:cNvSpPr txBox="1"/>
          <p:nvPr/>
        </p:nvSpPr>
        <p:spPr>
          <a:xfrm>
            <a:off x="1080498" y="718992"/>
            <a:ext cx="10354962" cy="35702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Gill Sans MT" panose="020B0502020104020203"/>
                <a:ea typeface="+mn-ea"/>
                <a:cs typeface="+mn-cs"/>
              </a:rPr>
              <a:t>John 21:15-25 - APPLICATION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Gill Sans MT" panose="020B0502020104020203"/>
              </a:rPr>
              <a:t>How does Peter’s restoration  speak to us today?</a:t>
            </a:r>
            <a:endParaRPr kumimoji="0" lang="en-US" sz="54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descr="The Jewishness of Peter – Israel My Glory">
            <a:extLst>
              <a:ext uri="{FF2B5EF4-FFF2-40B4-BE49-F238E27FC236}">
                <a16:creationId xmlns:a16="http://schemas.microsoft.com/office/drawing/2014/main" id="{BBFEB893-516D-7581-B2E4-899D95A1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60" y="3789178"/>
            <a:ext cx="3942483" cy="212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2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od Knows What He's About | Insight for Living Canada">
            <a:extLst>
              <a:ext uri="{FF2B5EF4-FFF2-40B4-BE49-F238E27FC236}">
                <a16:creationId xmlns:a16="http://schemas.microsoft.com/office/drawing/2014/main" id="{CB9715AB-7AA7-138D-B4EA-771543D63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931" y="651671"/>
            <a:ext cx="4542138" cy="519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5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887A0-9BE0-5D62-2CF2-4FDC7287D590}"/>
              </a:ext>
            </a:extLst>
          </p:cNvPr>
          <p:cNvSpPr txBox="1"/>
          <p:nvPr/>
        </p:nvSpPr>
        <p:spPr>
          <a:xfrm>
            <a:off x="115234" y="218112"/>
            <a:ext cx="11961531" cy="618630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600" b="1" i="0" u="none" strike="noStrike" kern="1200" cap="none" spc="0" normalizeH="0" baseline="30000" noProof="0" dirty="0">
                <a:ln>
                  <a:noFill/>
                </a:ln>
                <a:solidFill>
                  <a:srgbClr val="000000"/>
                </a:solidFill>
                <a:effectLst/>
                <a:uLnTx/>
                <a:uFillTx/>
                <a:latin typeface="system-ui"/>
                <a:ea typeface="+mn-ea"/>
                <a:cs typeface="+mn-cs"/>
              </a:rPr>
              <a:t>15</a:t>
            </a:r>
            <a:r>
              <a:rPr kumimoji="0" lang="en-SG" sz="3600" b="1" i="0" u="none" strike="noStrike" kern="1200" cap="none" spc="0" normalizeH="0" baseline="0" noProof="0" dirty="0">
                <a:ln>
                  <a:noFill/>
                </a:ln>
                <a:solidFill>
                  <a:srgbClr val="000000"/>
                </a:solidFill>
                <a:effectLst/>
                <a:uLnTx/>
                <a:uFillTx/>
                <a:latin typeface="system-ui"/>
                <a:ea typeface="+mn-ea"/>
                <a:cs typeface="+mn-cs"/>
              </a:rPr>
              <a:t> When they had finished breakfast, Jesus said to Simon Peter, “Simon, son of John, do you love me more than these?” He said to him, “Yes, Lord; you know that I love you.” He said to him, “Feed my lambs.”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16</a:t>
            </a:r>
            <a:r>
              <a:rPr kumimoji="0" lang="en-SG" sz="3600" b="1" i="0" u="none" strike="noStrike" kern="1200" cap="none" spc="0" normalizeH="0" baseline="0" noProof="0" dirty="0">
                <a:ln>
                  <a:noFill/>
                </a:ln>
                <a:solidFill>
                  <a:srgbClr val="000000"/>
                </a:solidFill>
                <a:effectLst/>
                <a:uLnTx/>
                <a:uFillTx/>
                <a:latin typeface="system-ui"/>
                <a:ea typeface="+mn-ea"/>
                <a:cs typeface="+mn-cs"/>
              </a:rPr>
              <a:t> He said to him a second time, “Simon, son of John, do you love me?” He said to him, “Yes, Lord; you know that I love you.” He said to him, “Tend my sheep.” </a:t>
            </a:r>
            <a:r>
              <a:rPr kumimoji="0" lang="en-SG" sz="3600" b="1" i="0" u="none" strike="noStrike" kern="1200" cap="none" spc="0" normalizeH="0" baseline="30000" noProof="0" dirty="0">
                <a:ln>
                  <a:noFill/>
                </a:ln>
                <a:solidFill>
                  <a:srgbClr val="000000"/>
                </a:solidFill>
                <a:effectLst/>
                <a:uLnTx/>
                <a:uFillTx/>
                <a:latin typeface="system-ui"/>
                <a:ea typeface="+mn-ea"/>
                <a:cs typeface="+mn-cs"/>
              </a:rPr>
              <a:t>17</a:t>
            </a:r>
            <a:r>
              <a:rPr kumimoji="0" lang="en-SG" sz="3600" b="1" i="0" u="none" strike="noStrike" kern="1200" cap="none" spc="0" normalizeH="0" baseline="0" noProof="0" dirty="0">
                <a:ln>
                  <a:noFill/>
                </a:ln>
                <a:solidFill>
                  <a:srgbClr val="000000"/>
                </a:solidFill>
                <a:effectLst/>
                <a:uLnTx/>
                <a:uFillTx/>
                <a:latin typeface="system-ui"/>
                <a:ea typeface="+mn-ea"/>
                <a:cs typeface="+mn-cs"/>
              </a:rPr>
              <a:t> He said to him the third time, “Simon, son of John, do you love me?” Peter was grieved because he said to him the third time, “Do you love me?” and he said to him, “Lord, you know everything; you know that I love you.” Jesus said to him, “Feed my sheep.”</a:t>
            </a:r>
          </a:p>
        </p:txBody>
      </p:sp>
    </p:spTree>
    <p:extLst>
      <p:ext uri="{BB962C8B-B14F-4D97-AF65-F5344CB8AC3E}">
        <p14:creationId xmlns:p14="http://schemas.microsoft.com/office/powerpoint/2010/main" val="1200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887A0-9BE0-5D62-2CF2-4FDC7287D590}"/>
              </a:ext>
            </a:extLst>
          </p:cNvPr>
          <p:cNvSpPr txBox="1"/>
          <p:nvPr/>
        </p:nvSpPr>
        <p:spPr>
          <a:xfrm>
            <a:off x="78164" y="86916"/>
            <a:ext cx="12035672" cy="67710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100" b="1" i="0" u="none" strike="noStrike" kern="1200" cap="none" spc="0" normalizeH="0" baseline="30000" noProof="0" dirty="0">
                <a:ln>
                  <a:noFill/>
                </a:ln>
                <a:solidFill>
                  <a:srgbClr val="000000"/>
                </a:solidFill>
                <a:effectLst/>
                <a:uLnTx/>
                <a:uFillTx/>
                <a:latin typeface="system-ui"/>
                <a:ea typeface="+mn-ea"/>
                <a:cs typeface="+mn-cs"/>
              </a:rPr>
              <a:t>18</a:t>
            </a:r>
            <a:r>
              <a:rPr kumimoji="0" lang="en-SG" sz="3100" b="1" i="0" u="none" strike="noStrike" kern="1200" cap="none" spc="0" normalizeH="0" baseline="0" noProof="0" dirty="0">
                <a:ln>
                  <a:noFill/>
                </a:ln>
                <a:solidFill>
                  <a:srgbClr val="000000"/>
                </a:solidFill>
                <a:effectLst/>
                <a:uLnTx/>
                <a:uFillTx/>
                <a:latin typeface="system-ui"/>
                <a:ea typeface="+mn-ea"/>
                <a:cs typeface="+mn-cs"/>
              </a:rPr>
              <a:t> Truly, truly, I say to you, when you were young, you used to dress yourself and walk wherever you wanted, but when you are old, you will stretch out your hands, and another will dress you and carry you where you do not want to go.”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19</a:t>
            </a:r>
            <a:r>
              <a:rPr kumimoji="0" lang="en-SG" sz="3100" b="1" i="0" u="none" strike="noStrike" kern="1200" cap="none" spc="0" normalizeH="0" baseline="0" noProof="0" dirty="0">
                <a:ln>
                  <a:noFill/>
                </a:ln>
                <a:solidFill>
                  <a:srgbClr val="000000"/>
                </a:solidFill>
                <a:effectLst/>
                <a:uLnTx/>
                <a:uFillTx/>
                <a:latin typeface="system-ui"/>
                <a:ea typeface="+mn-ea"/>
                <a:cs typeface="+mn-cs"/>
              </a:rPr>
              <a:t> (This he said to show by what kind of death he was to glorify God.) And after saying this he said to him, “Follow me.”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SG" sz="3100" b="1" i="0" u="none" strike="noStrike" kern="1200" cap="none" spc="0" normalizeH="0" baseline="30000" noProof="0" dirty="0">
                <a:ln>
                  <a:noFill/>
                </a:ln>
                <a:solidFill>
                  <a:srgbClr val="000000"/>
                </a:solidFill>
                <a:effectLst/>
                <a:uLnTx/>
                <a:uFillTx/>
                <a:latin typeface="system-ui"/>
                <a:ea typeface="+mn-ea"/>
                <a:cs typeface="+mn-cs"/>
              </a:rPr>
              <a:t>20</a:t>
            </a:r>
            <a:r>
              <a:rPr kumimoji="0" lang="en-SG" sz="3100" b="1" i="0" u="none" strike="noStrike" kern="1200" cap="none" spc="0" normalizeH="0" baseline="0" noProof="0" dirty="0">
                <a:ln>
                  <a:noFill/>
                </a:ln>
                <a:solidFill>
                  <a:srgbClr val="000000"/>
                </a:solidFill>
                <a:effectLst/>
                <a:uLnTx/>
                <a:uFillTx/>
                <a:latin typeface="system-ui"/>
                <a:ea typeface="+mn-ea"/>
                <a:cs typeface="+mn-cs"/>
              </a:rPr>
              <a:t> Peter turned and saw the disciple whom Jesus loved following them, the one who also had leaned back against him during the supper and had said, “Lord, who is it that is going to betray you?”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21</a:t>
            </a:r>
            <a:r>
              <a:rPr kumimoji="0" lang="en-SG" sz="3100" b="1" i="0" u="none" strike="noStrike" kern="1200" cap="none" spc="0" normalizeH="0" baseline="0" noProof="0" dirty="0">
                <a:ln>
                  <a:noFill/>
                </a:ln>
                <a:solidFill>
                  <a:srgbClr val="000000"/>
                </a:solidFill>
                <a:effectLst/>
                <a:uLnTx/>
                <a:uFillTx/>
                <a:latin typeface="system-ui"/>
                <a:ea typeface="+mn-ea"/>
                <a:cs typeface="+mn-cs"/>
              </a:rPr>
              <a:t> When Peter saw him, he said to Jesus, “Lord, what about this man?”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22</a:t>
            </a:r>
            <a:r>
              <a:rPr kumimoji="0" lang="en-SG" sz="3100" b="1" i="0" u="none" strike="noStrike" kern="1200" cap="none" spc="0" normalizeH="0" baseline="0" noProof="0" dirty="0">
                <a:ln>
                  <a:noFill/>
                </a:ln>
                <a:solidFill>
                  <a:srgbClr val="000000"/>
                </a:solidFill>
                <a:effectLst/>
                <a:uLnTx/>
                <a:uFillTx/>
                <a:latin typeface="system-ui"/>
                <a:ea typeface="+mn-ea"/>
                <a:cs typeface="+mn-cs"/>
              </a:rPr>
              <a:t> Jesus said to him, “If it is my will that he remain until I come, what is that to you? You follow me!” </a:t>
            </a:r>
            <a:r>
              <a:rPr kumimoji="0" lang="en-SG" sz="3100" b="1" i="0" u="none" strike="noStrike" kern="1200" cap="none" spc="0" normalizeH="0" baseline="30000" noProof="0" dirty="0">
                <a:ln>
                  <a:noFill/>
                </a:ln>
                <a:solidFill>
                  <a:srgbClr val="000000"/>
                </a:solidFill>
                <a:effectLst/>
                <a:uLnTx/>
                <a:uFillTx/>
                <a:latin typeface="system-ui"/>
                <a:ea typeface="+mn-ea"/>
                <a:cs typeface="+mn-cs"/>
              </a:rPr>
              <a:t>23</a:t>
            </a:r>
            <a:r>
              <a:rPr kumimoji="0" lang="en-SG" sz="3100" b="1" i="0" u="none" strike="noStrike" kern="1200" cap="none" spc="0" normalizeH="0" baseline="0" noProof="0" dirty="0">
                <a:ln>
                  <a:noFill/>
                </a:ln>
                <a:solidFill>
                  <a:srgbClr val="000000"/>
                </a:solidFill>
                <a:effectLst/>
                <a:uLnTx/>
                <a:uFillTx/>
                <a:latin typeface="system-ui"/>
                <a:ea typeface="+mn-ea"/>
                <a:cs typeface="+mn-cs"/>
              </a:rPr>
              <a:t> So the saying spread abroad among the brothers that this disciple was not to die; yet Jesus did not say to him that he was not to die, but, “If it is my will that he remain until I come, what is that to you?”</a:t>
            </a:r>
          </a:p>
        </p:txBody>
      </p:sp>
    </p:spTree>
    <p:extLst>
      <p:ext uri="{BB962C8B-B14F-4D97-AF65-F5344CB8AC3E}">
        <p14:creationId xmlns:p14="http://schemas.microsoft.com/office/powerpoint/2010/main" val="293486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887A0-9BE0-5D62-2CF2-4FDC7287D590}"/>
              </a:ext>
            </a:extLst>
          </p:cNvPr>
          <p:cNvSpPr txBox="1"/>
          <p:nvPr/>
        </p:nvSpPr>
        <p:spPr>
          <a:xfrm>
            <a:off x="156328" y="131614"/>
            <a:ext cx="11829726"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30000" noProof="0" dirty="0">
                <a:ln>
                  <a:noFill/>
                </a:ln>
                <a:solidFill>
                  <a:srgbClr val="000000"/>
                </a:solidFill>
                <a:effectLst/>
                <a:uLnTx/>
                <a:uFillTx/>
                <a:latin typeface="system-ui"/>
                <a:ea typeface="+mn-ea"/>
                <a:cs typeface="+mn-cs"/>
              </a:rPr>
              <a:t>24</a:t>
            </a:r>
            <a:r>
              <a:rPr kumimoji="0" lang="en-SG" sz="3200" b="1" i="0" u="none" strike="noStrike" kern="1200" cap="none" spc="0" normalizeH="0" baseline="0" noProof="0" dirty="0">
                <a:ln>
                  <a:noFill/>
                </a:ln>
                <a:solidFill>
                  <a:srgbClr val="000000"/>
                </a:solidFill>
                <a:effectLst/>
                <a:uLnTx/>
                <a:uFillTx/>
                <a:latin typeface="system-ui"/>
                <a:ea typeface="+mn-ea"/>
                <a:cs typeface="+mn-cs"/>
              </a:rPr>
              <a:t> This is the disciple who is bearing witness about these things, and who has written these things, and we know that his testimony is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30000" noProof="0" dirty="0">
                <a:ln>
                  <a:noFill/>
                </a:ln>
                <a:solidFill>
                  <a:srgbClr val="000000"/>
                </a:solidFill>
                <a:effectLst/>
                <a:uLnTx/>
                <a:uFillTx/>
                <a:latin typeface="system-ui"/>
                <a:ea typeface="+mn-ea"/>
                <a:cs typeface="+mn-cs"/>
              </a:rPr>
              <a:t>25</a:t>
            </a:r>
            <a:r>
              <a:rPr kumimoji="0" lang="en-SG" sz="3200" b="1" i="0" u="none" strike="noStrike" kern="1200" cap="none" spc="0" normalizeH="0" baseline="0" noProof="0" dirty="0">
                <a:ln>
                  <a:noFill/>
                </a:ln>
                <a:solidFill>
                  <a:srgbClr val="000000"/>
                </a:solidFill>
                <a:effectLst/>
                <a:uLnTx/>
                <a:uFillTx/>
                <a:latin typeface="system-ui"/>
                <a:ea typeface="+mn-ea"/>
                <a:cs typeface="+mn-cs"/>
              </a:rPr>
              <a:t> Now there are also many other things that Jesus did. Were every one of them to be written, I suppose that the world itself could not contain the books that would be written.</a:t>
            </a:r>
          </a:p>
        </p:txBody>
      </p:sp>
    </p:spTree>
    <p:extLst>
      <p:ext uri="{BB962C8B-B14F-4D97-AF65-F5344CB8AC3E}">
        <p14:creationId xmlns:p14="http://schemas.microsoft.com/office/powerpoint/2010/main" val="195641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hn 21:1-14">
            <a:extLst>
              <a:ext uri="{FF2B5EF4-FFF2-40B4-BE49-F238E27FC236}">
                <a16:creationId xmlns:a16="http://schemas.microsoft.com/office/drawing/2014/main" id="{9A0E375F-7BFE-ACFD-5BE6-46E2960DC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51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ames Hudson Taylor Quote: “All God's giants have been weak men who did  great things for">
            <a:extLst>
              <a:ext uri="{FF2B5EF4-FFF2-40B4-BE49-F238E27FC236}">
                <a16:creationId xmlns:a16="http://schemas.microsoft.com/office/drawing/2014/main" id="{BD313C6A-1E64-C767-7F36-05940F4FE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0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rdan Management &amp; Consulting | Los Angeles CA">
            <a:extLst>
              <a:ext uri="{FF2B5EF4-FFF2-40B4-BE49-F238E27FC236}">
                <a16:creationId xmlns:a16="http://schemas.microsoft.com/office/drawing/2014/main" id="{768272E3-4B89-C505-2EDC-9B9B7CA6E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5465">
            <a:off x="8909216" y="42528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urnaround Management Consulting - Interim Executives vs. Management  Consultants">
            <a:extLst>
              <a:ext uri="{FF2B5EF4-FFF2-40B4-BE49-F238E27FC236}">
                <a16:creationId xmlns:a16="http://schemas.microsoft.com/office/drawing/2014/main" id="{7A2E293D-DAEB-EE07-A378-119902D88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68" y="584993"/>
            <a:ext cx="8293315" cy="55331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ld Paper Scroll Isolated Over White Background. 3d Stock Illustration -  Illustration of document, background: 111086364">
            <a:extLst>
              <a:ext uri="{FF2B5EF4-FFF2-40B4-BE49-F238E27FC236}">
                <a16:creationId xmlns:a16="http://schemas.microsoft.com/office/drawing/2014/main" id="{56937522-118C-E8CD-BF61-5E05A5DC6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2495">
            <a:off x="8946602" y="3991232"/>
            <a:ext cx="3027095" cy="1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534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Jewishness of Peter – Israel My Glory">
            <a:extLst>
              <a:ext uri="{FF2B5EF4-FFF2-40B4-BE49-F238E27FC236}">
                <a16:creationId xmlns:a16="http://schemas.microsoft.com/office/drawing/2014/main" id="{28348E85-3B36-17F2-26CE-C290D1915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12192000" cy="65833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6335B9-A4D3-4B2C-05C3-CFA374E491ED}"/>
              </a:ext>
            </a:extLst>
          </p:cNvPr>
          <p:cNvSpPr txBox="1"/>
          <p:nvPr/>
        </p:nvSpPr>
        <p:spPr>
          <a:xfrm>
            <a:off x="2335428" y="6012002"/>
            <a:ext cx="9662983" cy="707886"/>
          </a:xfrm>
          <a:prstGeom prst="rect">
            <a:avLst/>
          </a:prstGeom>
          <a:noFill/>
        </p:spPr>
        <p:txBody>
          <a:bodyPr wrap="square" rtlCol="0">
            <a:spAutoFit/>
          </a:bodyPr>
          <a:lstStyle/>
          <a:p>
            <a:r>
              <a:rPr lang="en-US" sz="4000" b="1" dirty="0">
                <a:solidFill>
                  <a:schemeClr val="bg1"/>
                </a:solidFill>
              </a:rPr>
              <a:t>Peter -The Little Rock (Matthew 16:13-20)</a:t>
            </a:r>
          </a:p>
        </p:txBody>
      </p:sp>
      <p:pic>
        <p:nvPicPr>
          <p:cNvPr id="3" name="Picture 2" descr="The Jewishness of Peter – Israel My Glory">
            <a:extLst>
              <a:ext uri="{FF2B5EF4-FFF2-40B4-BE49-F238E27FC236}">
                <a16:creationId xmlns:a16="http://schemas.microsoft.com/office/drawing/2014/main" id="{68526D82-F222-CA8A-5F5A-1C194E840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
            <a:ext cx="12192000" cy="658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7493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1308</Words>
  <Application>Microsoft Macintosh PowerPoint</Application>
  <PresentationFormat>Widescreen</PresentationFormat>
  <Paragraphs>64</Paragraphs>
  <Slides>24</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Aptos</vt:lpstr>
      <vt:lpstr>Aptos Display</vt:lpstr>
      <vt:lpstr>Arial</vt:lpstr>
      <vt:lpstr>Calibri</vt:lpstr>
      <vt:lpstr>Calibri Light</vt:lpstr>
      <vt:lpstr>Californian FB</vt:lpstr>
      <vt:lpstr>Gill Sans MT</vt:lpstr>
      <vt:lpstr>Helvetica</vt:lpstr>
      <vt:lpstr>Lato</vt:lpstr>
      <vt:lpstr>system-ui</vt:lpstr>
      <vt:lpstr>Times New Roman</vt:lpstr>
      <vt:lpstr>Office Theme</vt:lpstr>
      <vt:lpstr>Celestial</vt:lpstr>
      <vt:lpstr>1_Office Theme</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Manik Corea</cp:lastModifiedBy>
  <cp:revision>3</cp:revision>
  <dcterms:created xsi:type="dcterms:W3CDTF">2024-08-23T12:17:19Z</dcterms:created>
  <dcterms:modified xsi:type="dcterms:W3CDTF">2024-08-24T08:54:16Z</dcterms:modified>
</cp:coreProperties>
</file>