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8"/>
  </p:notesMasterIdLst>
  <p:sldIdLst>
    <p:sldId id="256" r:id="rId2"/>
    <p:sldId id="264" r:id="rId3"/>
    <p:sldId id="262" r:id="rId4"/>
    <p:sldId id="305" r:id="rId5"/>
    <p:sldId id="263" r:id="rId6"/>
    <p:sldId id="268" r:id="rId7"/>
    <p:sldId id="265" r:id="rId8"/>
    <p:sldId id="267" r:id="rId9"/>
    <p:sldId id="282" r:id="rId10"/>
    <p:sldId id="332" r:id="rId11"/>
    <p:sldId id="261" r:id="rId12"/>
    <p:sldId id="273" r:id="rId13"/>
    <p:sldId id="269" r:id="rId14"/>
    <p:sldId id="274" r:id="rId15"/>
    <p:sldId id="276" r:id="rId16"/>
    <p:sldId id="271" r:id="rId17"/>
    <p:sldId id="277" r:id="rId18"/>
    <p:sldId id="270" r:id="rId19"/>
    <p:sldId id="278" r:id="rId20"/>
    <p:sldId id="275" r:id="rId21"/>
    <p:sldId id="279" r:id="rId22"/>
    <p:sldId id="280" r:id="rId23"/>
    <p:sldId id="281" r:id="rId24"/>
    <p:sldId id="303" r:id="rId25"/>
    <p:sldId id="333" r:id="rId26"/>
    <p:sldId id="258" r:id="rId27"/>
    <p:sldId id="294" r:id="rId28"/>
    <p:sldId id="293" r:id="rId29"/>
    <p:sldId id="288" r:id="rId30"/>
    <p:sldId id="301" r:id="rId31"/>
    <p:sldId id="310" r:id="rId32"/>
    <p:sldId id="292" r:id="rId33"/>
    <p:sldId id="296" r:id="rId34"/>
    <p:sldId id="298" r:id="rId35"/>
    <p:sldId id="297" r:id="rId36"/>
    <p:sldId id="299" r:id="rId37"/>
    <p:sldId id="300" r:id="rId38"/>
    <p:sldId id="295" r:id="rId39"/>
    <p:sldId id="304" r:id="rId40"/>
    <p:sldId id="334" r:id="rId41"/>
    <p:sldId id="285" r:id="rId42"/>
    <p:sldId id="307" r:id="rId43"/>
    <p:sldId id="308" r:id="rId44"/>
    <p:sldId id="311" r:id="rId45"/>
    <p:sldId id="312" r:id="rId46"/>
    <p:sldId id="313" r:id="rId47"/>
    <p:sldId id="314" r:id="rId48"/>
    <p:sldId id="317" r:id="rId49"/>
    <p:sldId id="309" r:id="rId50"/>
    <p:sldId id="316" r:id="rId51"/>
    <p:sldId id="306" r:id="rId52"/>
    <p:sldId id="321" r:id="rId53"/>
    <p:sldId id="286" r:id="rId54"/>
    <p:sldId id="345" r:id="rId55"/>
    <p:sldId id="346" r:id="rId56"/>
    <p:sldId id="344" r:id="rId57"/>
    <p:sldId id="318" r:id="rId58"/>
    <p:sldId id="320" r:id="rId59"/>
    <p:sldId id="323" r:id="rId60"/>
    <p:sldId id="324" r:id="rId61"/>
    <p:sldId id="319" r:id="rId62"/>
    <p:sldId id="325" r:id="rId63"/>
    <p:sldId id="335" r:id="rId64"/>
    <p:sldId id="330" r:id="rId65"/>
    <p:sldId id="337" r:id="rId66"/>
    <p:sldId id="331" r:id="rId67"/>
    <p:sldId id="328" r:id="rId68"/>
    <p:sldId id="327" r:id="rId69"/>
    <p:sldId id="326" r:id="rId70"/>
    <p:sldId id="339" r:id="rId71"/>
    <p:sldId id="338" r:id="rId72"/>
    <p:sldId id="336" r:id="rId73"/>
    <p:sldId id="342" r:id="rId74"/>
    <p:sldId id="341" r:id="rId75"/>
    <p:sldId id="340" r:id="rId76"/>
    <p:sldId id="343"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EAF1CE"/>
    <a:srgbClr val="F9F9F9"/>
    <a:srgbClr val="000066"/>
    <a:srgbClr val="0000CC"/>
    <a:srgbClr val="B6D7A8"/>
    <a:srgbClr val="F9CB9C"/>
    <a:srgbClr val="D9D2E9"/>
    <a:srgbClr val="EAD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83137" autoAdjust="0"/>
  </p:normalViewPr>
  <p:slideViewPr>
    <p:cSldViewPr snapToGrid="0">
      <p:cViewPr varScale="1">
        <p:scale>
          <a:sx n="51" d="100"/>
          <a:sy n="51" d="100"/>
        </p:scale>
        <p:origin x="62"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5B3AA-A561-4582-B042-E903C2BEE53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4C4C547-BD1E-435E-86DC-06081A07907E}">
      <dgm:prSet custT="1"/>
      <dgm:spPr/>
      <dgm:t>
        <a:bodyPr/>
        <a:lstStyle/>
        <a:p>
          <a:r>
            <a:rPr lang="en-US" sz="3200" b="1" i="0" baseline="0" dirty="0">
              <a:solidFill>
                <a:schemeClr val="tx1"/>
              </a:solidFill>
            </a:rPr>
            <a:t>I am the bread of life (6:35)</a:t>
          </a:r>
          <a:endParaRPr lang="en-US" sz="3200" dirty="0">
            <a:solidFill>
              <a:schemeClr val="tx1"/>
            </a:solidFill>
          </a:endParaRPr>
        </a:p>
      </dgm:t>
    </dgm:pt>
    <dgm:pt modelId="{425776CA-0BD5-4977-B451-1EF0297D1633}" type="parTrans" cxnId="{8F47A5F6-22AA-4A3F-8366-5B50559897D2}">
      <dgm:prSet/>
      <dgm:spPr/>
      <dgm:t>
        <a:bodyPr/>
        <a:lstStyle/>
        <a:p>
          <a:endParaRPr lang="en-US" sz="1600">
            <a:solidFill>
              <a:schemeClr val="tx1"/>
            </a:solidFill>
          </a:endParaRPr>
        </a:p>
      </dgm:t>
    </dgm:pt>
    <dgm:pt modelId="{E9275F78-4CDC-4BD5-97BB-4A8EA5DC6FC3}" type="sibTrans" cxnId="{8F47A5F6-22AA-4A3F-8366-5B50559897D2}">
      <dgm:prSet/>
      <dgm:spPr/>
      <dgm:t>
        <a:bodyPr/>
        <a:lstStyle/>
        <a:p>
          <a:endParaRPr lang="en-US" sz="1600">
            <a:solidFill>
              <a:schemeClr val="tx1"/>
            </a:solidFill>
          </a:endParaRPr>
        </a:p>
      </dgm:t>
    </dgm:pt>
    <dgm:pt modelId="{39DAF95E-A74A-466B-919D-9902B4DFDE5F}">
      <dgm:prSet custT="1"/>
      <dgm:spPr/>
      <dgm:t>
        <a:bodyPr/>
        <a:lstStyle/>
        <a:p>
          <a:r>
            <a:rPr lang="en-US" sz="3200" b="1" i="0" baseline="0">
              <a:solidFill>
                <a:schemeClr val="tx1"/>
              </a:solidFill>
            </a:rPr>
            <a:t>I am the light of the world (8:12)</a:t>
          </a:r>
          <a:endParaRPr lang="en-US" sz="3200">
            <a:solidFill>
              <a:schemeClr val="tx1"/>
            </a:solidFill>
          </a:endParaRPr>
        </a:p>
      </dgm:t>
    </dgm:pt>
    <dgm:pt modelId="{A704069D-FB92-4ABC-A60F-2F0CB7D571BA}" type="parTrans" cxnId="{F12A9F2C-C3A9-4980-98CA-565D66AFDA46}">
      <dgm:prSet/>
      <dgm:spPr/>
      <dgm:t>
        <a:bodyPr/>
        <a:lstStyle/>
        <a:p>
          <a:endParaRPr lang="en-US" sz="1600">
            <a:solidFill>
              <a:schemeClr val="tx1"/>
            </a:solidFill>
          </a:endParaRPr>
        </a:p>
      </dgm:t>
    </dgm:pt>
    <dgm:pt modelId="{E4C74837-5EA5-4A84-A4F1-72313F8681A5}" type="sibTrans" cxnId="{F12A9F2C-C3A9-4980-98CA-565D66AFDA46}">
      <dgm:prSet/>
      <dgm:spPr/>
      <dgm:t>
        <a:bodyPr/>
        <a:lstStyle/>
        <a:p>
          <a:endParaRPr lang="en-US" sz="1600">
            <a:solidFill>
              <a:schemeClr val="tx1"/>
            </a:solidFill>
          </a:endParaRPr>
        </a:p>
      </dgm:t>
    </dgm:pt>
    <dgm:pt modelId="{852291F4-FCEB-42D1-A885-E5BEF2402CD5}">
      <dgm:prSet custT="1"/>
      <dgm:spPr/>
      <dgm:t>
        <a:bodyPr/>
        <a:lstStyle/>
        <a:p>
          <a:r>
            <a:rPr lang="en-US" sz="3200" b="1" i="0" baseline="0" dirty="0">
              <a:solidFill>
                <a:schemeClr val="tx1"/>
              </a:solidFill>
            </a:rPr>
            <a:t>I am the door [of the sheep] (10:7)</a:t>
          </a:r>
          <a:endParaRPr lang="en-US" sz="3200" dirty="0">
            <a:solidFill>
              <a:schemeClr val="tx1"/>
            </a:solidFill>
          </a:endParaRPr>
        </a:p>
      </dgm:t>
    </dgm:pt>
    <dgm:pt modelId="{9613D3EA-44CD-4C58-B702-835683A2CCFB}" type="parTrans" cxnId="{CBB07430-EE15-4A4E-8B57-C89798ACA504}">
      <dgm:prSet/>
      <dgm:spPr/>
      <dgm:t>
        <a:bodyPr/>
        <a:lstStyle/>
        <a:p>
          <a:endParaRPr lang="en-US" sz="1600">
            <a:solidFill>
              <a:schemeClr val="tx1"/>
            </a:solidFill>
          </a:endParaRPr>
        </a:p>
      </dgm:t>
    </dgm:pt>
    <dgm:pt modelId="{0C233EFF-FF6B-42F1-BF17-A1266C9E408B}" type="sibTrans" cxnId="{CBB07430-EE15-4A4E-8B57-C89798ACA504}">
      <dgm:prSet/>
      <dgm:spPr/>
      <dgm:t>
        <a:bodyPr/>
        <a:lstStyle/>
        <a:p>
          <a:endParaRPr lang="en-US" sz="1600">
            <a:solidFill>
              <a:schemeClr val="tx1"/>
            </a:solidFill>
          </a:endParaRPr>
        </a:p>
      </dgm:t>
    </dgm:pt>
    <dgm:pt modelId="{AF5D52A2-1321-4202-87E9-37496D450E64}">
      <dgm:prSet custT="1"/>
      <dgm:spPr/>
      <dgm:t>
        <a:bodyPr/>
        <a:lstStyle/>
        <a:p>
          <a:r>
            <a:rPr lang="en-US" sz="3200" b="1" i="0" baseline="0">
              <a:solidFill>
                <a:schemeClr val="tx1"/>
              </a:solidFill>
            </a:rPr>
            <a:t>I am the good shepherd (10:11, 14)</a:t>
          </a:r>
          <a:endParaRPr lang="en-US" sz="3200">
            <a:solidFill>
              <a:schemeClr val="tx1"/>
            </a:solidFill>
          </a:endParaRPr>
        </a:p>
      </dgm:t>
    </dgm:pt>
    <dgm:pt modelId="{65E19768-C8EE-4F67-80BC-ABAF4376CD06}" type="parTrans" cxnId="{DA758104-CA7E-438A-BFAC-E9633AA6132D}">
      <dgm:prSet/>
      <dgm:spPr/>
      <dgm:t>
        <a:bodyPr/>
        <a:lstStyle/>
        <a:p>
          <a:endParaRPr lang="en-US" sz="1600">
            <a:solidFill>
              <a:schemeClr val="tx1"/>
            </a:solidFill>
          </a:endParaRPr>
        </a:p>
      </dgm:t>
    </dgm:pt>
    <dgm:pt modelId="{9D14FD01-49E7-4767-9563-07D4B507BE16}" type="sibTrans" cxnId="{DA758104-CA7E-438A-BFAC-E9633AA6132D}">
      <dgm:prSet/>
      <dgm:spPr/>
      <dgm:t>
        <a:bodyPr/>
        <a:lstStyle/>
        <a:p>
          <a:endParaRPr lang="en-US" sz="1600">
            <a:solidFill>
              <a:schemeClr val="tx1"/>
            </a:solidFill>
          </a:endParaRPr>
        </a:p>
      </dgm:t>
    </dgm:pt>
    <dgm:pt modelId="{1B0055A5-E10A-43EA-8825-89F3886CCA53}">
      <dgm:prSet custT="1"/>
      <dgm:spPr/>
      <dgm:t>
        <a:bodyPr/>
        <a:lstStyle/>
        <a:p>
          <a:r>
            <a:rPr lang="en-US" sz="3200" b="1" i="0" baseline="0" dirty="0">
              <a:solidFill>
                <a:schemeClr val="tx1"/>
              </a:solidFill>
            </a:rPr>
            <a:t>I am the resurrection and the life (11:25)</a:t>
          </a:r>
          <a:endParaRPr lang="en-US" sz="3200" dirty="0">
            <a:solidFill>
              <a:schemeClr val="tx1"/>
            </a:solidFill>
          </a:endParaRPr>
        </a:p>
      </dgm:t>
    </dgm:pt>
    <dgm:pt modelId="{86EFBA4D-37A3-4D70-B537-86919DB6492B}" type="parTrans" cxnId="{EDD5E292-FA72-46B2-9A84-E0AE33A050BE}">
      <dgm:prSet/>
      <dgm:spPr/>
      <dgm:t>
        <a:bodyPr/>
        <a:lstStyle/>
        <a:p>
          <a:endParaRPr lang="en-US" sz="1600">
            <a:solidFill>
              <a:schemeClr val="tx1"/>
            </a:solidFill>
          </a:endParaRPr>
        </a:p>
      </dgm:t>
    </dgm:pt>
    <dgm:pt modelId="{BF63881C-85C9-41EC-BE37-F5729B4CFF74}" type="sibTrans" cxnId="{EDD5E292-FA72-46B2-9A84-E0AE33A050BE}">
      <dgm:prSet/>
      <dgm:spPr/>
      <dgm:t>
        <a:bodyPr/>
        <a:lstStyle/>
        <a:p>
          <a:endParaRPr lang="en-US" sz="1600">
            <a:solidFill>
              <a:schemeClr val="tx1"/>
            </a:solidFill>
          </a:endParaRPr>
        </a:p>
      </dgm:t>
    </dgm:pt>
    <dgm:pt modelId="{E3AD85A9-A013-4205-93B1-8C60688098F4}">
      <dgm:prSet custT="1"/>
      <dgm:spPr/>
      <dgm:t>
        <a:bodyPr/>
        <a:lstStyle/>
        <a:p>
          <a:r>
            <a:rPr lang="en-US" sz="3200" b="1">
              <a:solidFill>
                <a:schemeClr val="tx1"/>
              </a:solidFill>
            </a:rPr>
            <a:t>I am the way, the truth, and the life (14:6)</a:t>
          </a:r>
          <a:endParaRPr lang="en-US" sz="3200">
            <a:solidFill>
              <a:schemeClr val="tx1"/>
            </a:solidFill>
          </a:endParaRPr>
        </a:p>
      </dgm:t>
    </dgm:pt>
    <dgm:pt modelId="{76975712-7096-4733-BF2A-1A57E91D1402}" type="parTrans" cxnId="{0CB0E9FC-AC1A-43D1-BA05-3E8C923938D1}">
      <dgm:prSet/>
      <dgm:spPr/>
      <dgm:t>
        <a:bodyPr/>
        <a:lstStyle/>
        <a:p>
          <a:endParaRPr lang="en-US" sz="1600">
            <a:solidFill>
              <a:schemeClr val="tx1"/>
            </a:solidFill>
          </a:endParaRPr>
        </a:p>
      </dgm:t>
    </dgm:pt>
    <dgm:pt modelId="{C2C4BB5D-B03B-4C8D-86BA-8538ED5BA7A2}" type="sibTrans" cxnId="{0CB0E9FC-AC1A-43D1-BA05-3E8C923938D1}">
      <dgm:prSet/>
      <dgm:spPr/>
      <dgm:t>
        <a:bodyPr/>
        <a:lstStyle/>
        <a:p>
          <a:endParaRPr lang="en-US" sz="1600">
            <a:solidFill>
              <a:schemeClr val="tx1"/>
            </a:solidFill>
          </a:endParaRPr>
        </a:p>
      </dgm:t>
    </dgm:pt>
    <dgm:pt modelId="{9E29407A-534B-46F9-B8B3-62CD30023F37}">
      <dgm:prSet custT="1"/>
      <dgm:spPr/>
      <dgm:t>
        <a:bodyPr/>
        <a:lstStyle/>
        <a:p>
          <a:r>
            <a:rPr lang="en-US" sz="3200" b="1">
              <a:solidFill>
                <a:schemeClr val="tx1"/>
              </a:solidFill>
            </a:rPr>
            <a:t>I am the true vine (15:1)</a:t>
          </a:r>
          <a:endParaRPr lang="en-US" sz="3200">
            <a:solidFill>
              <a:schemeClr val="tx1"/>
            </a:solidFill>
          </a:endParaRPr>
        </a:p>
      </dgm:t>
    </dgm:pt>
    <dgm:pt modelId="{BE1BB1D6-45AC-43CA-9736-8FB703E7541F}" type="parTrans" cxnId="{0C90A7D3-D104-453B-A7E7-82FF1484F029}">
      <dgm:prSet/>
      <dgm:spPr/>
      <dgm:t>
        <a:bodyPr/>
        <a:lstStyle/>
        <a:p>
          <a:endParaRPr lang="en-US" sz="1600">
            <a:solidFill>
              <a:schemeClr val="tx1"/>
            </a:solidFill>
          </a:endParaRPr>
        </a:p>
      </dgm:t>
    </dgm:pt>
    <dgm:pt modelId="{0497F9FD-3BC6-4B08-8BCF-FA5BD0B88733}" type="sibTrans" cxnId="{0C90A7D3-D104-453B-A7E7-82FF1484F029}">
      <dgm:prSet/>
      <dgm:spPr/>
      <dgm:t>
        <a:bodyPr/>
        <a:lstStyle/>
        <a:p>
          <a:endParaRPr lang="en-US" sz="1600">
            <a:solidFill>
              <a:schemeClr val="tx1"/>
            </a:solidFill>
          </a:endParaRPr>
        </a:p>
      </dgm:t>
    </dgm:pt>
    <dgm:pt modelId="{153BCADD-2DDD-4805-9365-36AE37A4FD88}" type="pres">
      <dgm:prSet presAssocID="{9655B3AA-A561-4582-B042-E903C2BEE531}" presName="vert0" presStyleCnt="0">
        <dgm:presLayoutVars>
          <dgm:dir/>
          <dgm:animOne val="branch"/>
          <dgm:animLvl val="lvl"/>
        </dgm:presLayoutVars>
      </dgm:prSet>
      <dgm:spPr/>
    </dgm:pt>
    <dgm:pt modelId="{A0056921-6891-4E38-B208-07C870239C23}" type="pres">
      <dgm:prSet presAssocID="{34C4C547-BD1E-435E-86DC-06081A07907E}" presName="thickLine" presStyleLbl="alignNode1" presStyleIdx="0" presStyleCnt="7"/>
      <dgm:spPr/>
    </dgm:pt>
    <dgm:pt modelId="{8A8B0956-31DE-4BA2-8F40-B64523E4564E}" type="pres">
      <dgm:prSet presAssocID="{34C4C547-BD1E-435E-86DC-06081A07907E}" presName="horz1" presStyleCnt="0"/>
      <dgm:spPr/>
    </dgm:pt>
    <dgm:pt modelId="{7E44BB9A-4489-402A-B392-65008DC770C8}" type="pres">
      <dgm:prSet presAssocID="{34C4C547-BD1E-435E-86DC-06081A07907E}" presName="tx1" presStyleLbl="revTx" presStyleIdx="0" presStyleCnt="7"/>
      <dgm:spPr/>
    </dgm:pt>
    <dgm:pt modelId="{0FE6F3A9-8CCA-4CFC-832F-087382840CF9}" type="pres">
      <dgm:prSet presAssocID="{34C4C547-BD1E-435E-86DC-06081A07907E}" presName="vert1" presStyleCnt="0"/>
      <dgm:spPr/>
    </dgm:pt>
    <dgm:pt modelId="{0AC4D772-F73E-4CE6-B5FF-4ADA719C38EF}" type="pres">
      <dgm:prSet presAssocID="{39DAF95E-A74A-466B-919D-9902B4DFDE5F}" presName="thickLine" presStyleLbl="alignNode1" presStyleIdx="1" presStyleCnt="7"/>
      <dgm:spPr/>
    </dgm:pt>
    <dgm:pt modelId="{BE87582E-CC3A-4EB7-9278-6A763B12DEE8}" type="pres">
      <dgm:prSet presAssocID="{39DAF95E-A74A-466B-919D-9902B4DFDE5F}" presName="horz1" presStyleCnt="0"/>
      <dgm:spPr/>
    </dgm:pt>
    <dgm:pt modelId="{B0CDCBD3-D54F-4370-8B20-E6D449A1E5BE}" type="pres">
      <dgm:prSet presAssocID="{39DAF95E-A74A-466B-919D-9902B4DFDE5F}" presName="tx1" presStyleLbl="revTx" presStyleIdx="1" presStyleCnt="7"/>
      <dgm:spPr/>
    </dgm:pt>
    <dgm:pt modelId="{F8F4D153-568C-4155-AAD4-D306CD6DEAEB}" type="pres">
      <dgm:prSet presAssocID="{39DAF95E-A74A-466B-919D-9902B4DFDE5F}" presName="vert1" presStyleCnt="0"/>
      <dgm:spPr/>
    </dgm:pt>
    <dgm:pt modelId="{30DA0994-08E9-4778-9AAA-7073621CF055}" type="pres">
      <dgm:prSet presAssocID="{852291F4-FCEB-42D1-A885-E5BEF2402CD5}" presName="thickLine" presStyleLbl="alignNode1" presStyleIdx="2" presStyleCnt="7"/>
      <dgm:spPr/>
    </dgm:pt>
    <dgm:pt modelId="{8F522B91-480B-469F-A9D7-C62AF42494FA}" type="pres">
      <dgm:prSet presAssocID="{852291F4-FCEB-42D1-A885-E5BEF2402CD5}" presName="horz1" presStyleCnt="0"/>
      <dgm:spPr/>
    </dgm:pt>
    <dgm:pt modelId="{428F9CFB-5998-4FCF-8C37-8C96081B5094}" type="pres">
      <dgm:prSet presAssocID="{852291F4-FCEB-42D1-A885-E5BEF2402CD5}" presName="tx1" presStyleLbl="revTx" presStyleIdx="2" presStyleCnt="7"/>
      <dgm:spPr/>
    </dgm:pt>
    <dgm:pt modelId="{5F5A8CD7-C57D-4FF9-81BB-7585AB449588}" type="pres">
      <dgm:prSet presAssocID="{852291F4-FCEB-42D1-A885-E5BEF2402CD5}" presName="vert1" presStyleCnt="0"/>
      <dgm:spPr/>
    </dgm:pt>
    <dgm:pt modelId="{B262996F-5653-47CA-A805-79EA2EC962DF}" type="pres">
      <dgm:prSet presAssocID="{AF5D52A2-1321-4202-87E9-37496D450E64}" presName="thickLine" presStyleLbl="alignNode1" presStyleIdx="3" presStyleCnt="7"/>
      <dgm:spPr/>
    </dgm:pt>
    <dgm:pt modelId="{7E91C0FF-58E4-4854-9C16-E93606C96F22}" type="pres">
      <dgm:prSet presAssocID="{AF5D52A2-1321-4202-87E9-37496D450E64}" presName="horz1" presStyleCnt="0"/>
      <dgm:spPr/>
    </dgm:pt>
    <dgm:pt modelId="{2FE747CD-AF73-4BDB-B52D-555217E6D939}" type="pres">
      <dgm:prSet presAssocID="{AF5D52A2-1321-4202-87E9-37496D450E64}" presName="tx1" presStyleLbl="revTx" presStyleIdx="3" presStyleCnt="7"/>
      <dgm:spPr/>
    </dgm:pt>
    <dgm:pt modelId="{E10B0C8E-822D-49FE-BE45-7146DC10FC13}" type="pres">
      <dgm:prSet presAssocID="{AF5D52A2-1321-4202-87E9-37496D450E64}" presName="vert1" presStyleCnt="0"/>
      <dgm:spPr/>
    </dgm:pt>
    <dgm:pt modelId="{F54D39E2-289F-42B5-B412-B4A414BAFE26}" type="pres">
      <dgm:prSet presAssocID="{1B0055A5-E10A-43EA-8825-89F3886CCA53}" presName="thickLine" presStyleLbl="alignNode1" presStyleIdx="4" presStyleCnt="7"/>
      <dgm:spPr/>
    </dgm:pt>
    <dgm:pt modelId="{ACB6E45F-190D-40D2-9B9B-560C7C0A6B02}" type="pres">
      <dgm:prSet presAssocID="{1B0055A5-E10A-43EA-8825-89F3886CCA53}" presName="horz1" presStyleCnt="0"/>
      <dgm:spPr/>
    </dgm:pt>
    <dgm:pt modelId="{A0CD823D-83FF-47E2-AB13-40ABF9088C4B}" type="pres">
      <dgm:prSet presAssocID="{1B0055A5-E10A-43EA-8825-89F3886CCA53}" presName="tx1" presStyleLbl="revTx" presStyleIdx="4" presStyleCnt="7"/>
      <dgm:spPr/>
    </dgm:pt>
    <dgm:pt modelId="{C521C3CD-6336-4E65-97AE-D7BF35BC55B3}" type="pres">
      <dgm:prSet presAssocID="{1B0055A5-E10A-43EA-8825-89F3886CCA53}" presName="vert1" presStyleCnt="0"/>
      <dgm:spPr/>
    </dgm:pt>
    <dgm:pt modelId="{3925B5F7-F39E-4160-95F7-E5B0B9029137}" type="pres">
      <dgm:prSet presAssocID="{E3AD85A9-A013-4205-93B1-8C60688098F4}" presName="thickLine" presStyleLbl="alignNode1" presStyleIdx="5" presStyleCnt="7"/>
      <dgm:spPr/>
    </dgm:pt>
    <dgm:pt modelId="{206CB28B-CE84-4BF7-A508-76C8D3AADCC3}" type="pres">
      <dgm:prSet presAssocID="{E3AD85A9-A013-4205-93B1-8C60688098F4}" presName="horz1" presStyleCnt="0"/>
      <dgm:spPr/>
    </dgm:pt>
    <dgm:pt modelId="{B17D6D79-72EB-4FEC-B864-EC61B0B8FEB1}" type="pres">
      <dgm:prSet presAssocID="{E3AD85A9-A013-4205-93B1-8C60688098F4}" presName="tx1" presStyleLbl="revTx" presStyleIdx="5" presStyleCnt="7"/>
      <dgm:spPr/>
    </dgm:pt>
    <dgm:pt modelId="{39920144-9B96-4811-8EF8-58D3F79F1482}" type="pres">
      <dgm:prSet presAssocID="{E3AD85A9-A013-4205-93B1-8C60688098F4}" presName="vert1" presStyleCnt="0"/>
      <dgm:spPr/>
    </dgm:pt>
    <dgm:pt modelId="{B708407F-5965-4D35-8212-35D6FF5CB183}" type="pres">
      <dgm:prSet presAssocID="{9E29407A-534B-46F9-B8B3-62CD30023F37}" presName="thickLine" presStyleLbl="alignNode1" presStyleIdx="6" presStyleCnt="7"/>
      <dgm:spPr/>
    </dgm:pt>
    <dgm:pt modelId="{1B944EC8-9AB2-4ABC-BDDD-0534A26F8D92}" type="pres">
      <dgm:prSet presAssocID="{9E29407A-534B-46F9-B8B3-62CD30023F37}" presName="horz1" presStyleCnt="0"/>
      <dgm:spPr/>
    </dgm:pt>
    <dgm:pt modelId="{DC1292E1-1289-46C9-B5A3-2420E8089B53}" type="pres">
      <dgm:prSet presAssocID="{9E29407A-534B-46F9-B8B3-62CD30023F37}" presName="tx1" presStyleLbl="revTx" presStyleIdx="6" presStyleCnt="7"/>
      <dgm:spPr/>
    </dgm:pt>
    <dgm:pt modelId="{61DDF8F5-2BF7-4DC9-891A-6AEBFCB6A97F}" type="pres">
      <dgm:prSet presAssocID="{9E29407A-534B-46F9-B8B3-62CD30023F37}" presName="vert1" presStyleCnt="0"/>
      <dgm:spPr/>
    </dgm:pt>
  </dgm:ptLst>
  <dgm:cxnLst>
    <dgm:cxn modelId="{DA758104-CA7E-438A-BFAC-E9633AA6132D}" srcId="{9655B3AA-A561-4582-B042-E903C2BEE531}" destId="{AF5D52A2-1321-4202-87E9-37496D450E64}" srcOrd="3" destOrd="0" parTransId="{65E19768-C8EE-4F67-80BC-ABAF4376CD06}" sibTransId="{9D14FD01-49E7-4767-9563-07D4B507BE16}"/>
    <dgm:cxn modelId="{BE124629-69CA-491D-81BB-2DCBE4F9D0CF}" type="presOf" srcId="{E3AD85A9-A013-4205-93B1-8C60688098F4}" destId="{B17D6D79-72EB-4FEC-B864-EC61B0B8FEB1}" srcOrd="0" destOrd="0" presId="urn:microsoft.com/office/officeart/2008/layout/LinedList"/>
    <dgm:cxn modelId="{F12A9F2C-C3A9-4980-98CA-565D66AFDA46}" srcId="{9655B3AA-A561-4582-B042-E903C2BEE531}" destId="{39DAF95E-A74A-466B-919D-9902B4DFDE5F}" srcOrd="1" destOrd="0" parTransId="{A704069D-FB92-4ABC-A60F-2F0CB7D571BA}" sibTransId="{E4C74837-5EA5-4A84-A4F1-72313F8681A5}"/>
    <dgm:cxn modelId="{CBB07430-EE15-4A4E-8B57-C89798ACA504}" srcId="{9655B3AA-A561-4582-B042-E903C2BEE531}" destId="{852291F4-FCEB-42D1-A885-E5BEF2402CD5}" srcOrd="2" destOrd="0" parTransId="{9613D3EA-44CD-4C58-B702-835683A2CCFB}" sibTransId="{0C233EFF-FF6B-42F1-BF17-A1266C9E408B}"/>
    <dgm:cxn modelId="{D4900D53-7605-4387-A934-B4F1F0FCBA8B}" type="presOf" srcId="{852291F4-FCEB-42D1-A885-E5BEF2402CD5}" destId="{428F9CFB-5998-4FCF-8C37-8C96081B5094}" srcOrd="0" destOrd="0" presId="urn:microsoft.com/office/officeart/2008/layout/LinedList"/>
    <dgm:cxn modelId="{5A4CE27B-3EDE-42C2-9316-680C9C09FCBC}" type="presOf" srcId="{9E29407A-534B-46F9-B8B3-62CD30023F37}" destId="{DC1292E1-1289-46C9-B5A3-2420E8089B53}" srcOrd="0" destOrd="0" presId="urn:microsoft.com/office/officeart/2008/layout/LinedList"/>
    <dgm:cxn modelId="{21222C83-F688-4D70-88F1-07A5954F4144}" type="presOf" srcId="{9655B3AA-A561-4582-B042-E903C2BEE531}" destId="{153BCADD-2DDD-4805-9365-36AE37A4FD88}" srcOrd="0" destOrd="0" presId="urn:microsoft.com/office/officeart/2008/layout/LinedList"/>
    <dgm:cxn modelId="{EDD5E292-FA72-46B2-9A84-E0AE33A050BE}" srcId="{9655B3AA-A561-4582-B042-E903C2BEE531}" destId="{1B0055A5-E10A-43EA-8825-89F3886CCA53}" srcOrd="4" destOrd="0" parTransId="{86EFBA4D-37A3-4D70-B537-86919DB6492B}" sibTransId="{BF63881C-85C9-41EC-BE37-F5729B4CFF74}"/>
    <dgm:cxn modelId="{DA89459E-EC04-4040-86FF-680F6FEE569F}" type="presOf" srcId="{AF5D52A2-1321-4202-87E9-37496D450E64}" destId="{2FE747CD-AF73-4BDB-B52D-555217E6D939}" srcOrd="0" destOrd="0" presId="urn:microsoft.com/office/officeart/2008/layout/LinedList"/>
    <dgm:cxn modelId="{0C90A7D3-D104-453B-A7E7-82FF1484F029}" srcId="{9655B3AA-A561-4582-B042-E903C2BEE531}" destId="{9E29407A-534B-46F9-B8B3-62CD30023F37}" srcOrd="6" destOrd="0" parTransId="{BE1BB1D6-45AC-43CA-9736-8FB703E7541F}" sibTransId="{0497F9FD-3BC6-4B08-8BCF-FA5BD0B88733}"/>
    <dgm:cxn modelId="{71880EDE-06E7-47B7-A1CA-D1EB4D822958}" type="presOf" srcId="{34C4C547-BD1E-435E-86DC-06081A07907E}" destId="{7E44BB9A-4489-402A-B392-65008DC770C8}" srcOrd="0" destOrd="0" presId="urn:microsoft.com/office/officeart/2008/layout/LinedList"/>
    <dgm:cxn modelId="{894175E6-4470-44FD-9814-8CC60CCB3F02}" type="presOf" srcId="{1B0055A5-E10A-43EA-8825-89F3886CCA53}" destId="{A0CD823D-83FF-47E2-AB13-40ABF9088C4B}" srcOrd="0" destOrd="0" presId="urn:microsoft.com/office/officeart/2008/layout/LinedList"/>
    <dgm:cxn modelId="{9331D9F5-A790-41EA-A440-EF0877373D71}" type="presOf" srcId="{39DAF95E-A74A-466B-919D-9902B4DFDE5F}" destId="{B0CDCBD3-D54F-4370-8B20-E6D449A1E5BE}" srcOrd="0" destOrd="0" presId="urn:microsoft.com/office/officeart/2008/layout/LinedList"/>
    <dgm:cxn modelId="{8F47A5F6-22AA-4A3F-8366-5B50559897D2}" srcId="{9655B3AA-A561-4582-B042-E903C2BEE531}" destId="{34C4C547-BD1E-435E-86DC-06081A07907E}" srcOrd="0" destOrd="0" parTransId="{425776CA-0BD5-4977-B451-1EF0297D1633}" sibTransId="{E9275F78-4CDC-4BD5-97BB-4A8EA5DC6FC3}"/>
    <dgm:cxn modelId="{0CB0E9FC-AC1A-43D1-BA05-3E8C923938D1}" srcId="{9655B3AA-A561-4582-B042-E903C2BEE531}" destId="{E3AD85A9-A013-4205-93B1-8C60688098F4}" srcOrd="5" destOrd="0" parTransId="{76975712-7096-4733-BF2A-1A57E91D1402}" sibTransId="{C2C4BB5D-B03B-4C8D-86BA-8538ED5BA7A2}"/>
    <dgm:cxn modelId="{60C5BEFD-D9D0-42ED-B491-FF6B5FCEA4BC}" type="presParOf" srcId="{153BCADD-2DDD-4805-9365-36AE37A4FD88}" destId="{A0056921-6891-4E38-B208-07C870239C23}" srcOrd="0" destOrd="0" presId="urn:microsoft.com/office/officeart/2008/layout/LinedList"/>
    <dgm:cxn modelId="{55DD0CB0-BFEA-4CD6-BF50-D8EAE4644A4A}" type="presParOf" srcId="{153BCADD-2DDD-4805-9365-36AE37A4FD88}" destId="{8A8B0956-31DE-4BA2-8F40-B64523E4564E}" srcOrd="1" destOrd="0" presId="urn:microsoft.com/office/officeart/2008/layout/LinedList"/>
    <dgm:cxn modelId="{11570F43-AEFB-4714-A0B2-DAFE2681ED86}" type="presParOf" srcId="{8A8B0956-31DE-4BA2-8F40-B64523E4564E}" destId="{7E44BB9A-4489-402A-B392-65008DC770C8}" srcOrd="0" destOrd="0" presId="urn:microsoft.com/office/officeart/2008/layout/LinedList"/>
    <dgm:cxn modelId="{B103C88E-7CAD-411C-996F-8AE124853C5F}" type="presParOf" srcId="{8A8B0956-31DE-4BA2-8F40-B64523E4564E}" destId="{0FE6F3A9-8CCA-4CFC-832F-087382840CF9}" srcOrd="1" destOrd="0" presId="urn:microsoft.com/office/officeart/2008/layout/LinedList"/>
    <dgm:cxn modelId="{F8DEDBB4-C4BD-4690-85B1-AE529577F598}" type="presParOf" srcId="{153BCADD-2DDD-4805-9365-36AE37A4FD88}" destId="{0AC4D772-F73E-4CE6-B5FF-4ADA719C38EF}" srcOrd="2" destOrd="0" presId="urn:microsoft.com/office/officeart/2008/layout/LinedList"/>
    <dgm:cxn modelId="{577433AC-9767-4D22-8B44-FE2BE67CE199}" type="presParOf" srcId="{153BCADD-2DDD-4805-9365-36AE37A4FD88}" destId="{BE87582E-CC3A-4EB7-9278-6A763B12DEE8}" srcOrd="3" destOrd="0" presId="urn:microsoft.com/office/officeart/2008/layout/LinedList"/>
    <dgm:cxn modelId="{504E978C-C3B0-4A53-B589-73329F84CE57}" type="presParOf" srcId="{BE87582E-CC3A-4EB7-9278-6A763B12DEE8}" destId="{B0CDCBD3-D54F-4370-8B20-E6D449A1E5BE}" srcOrd="0" destOrd="0" presId="urn:microsoft.com/office/officeart/2008/layout/LinedList"/>
    <dgm:cxn modelId="{C3ED5A65-D460-40C8-A641-9AF6F629CCE2}" type="presParOf" srcId="{BE87582E-CC3A-4EB7-9278-6A763B12DEE8}" destId="{F8F4D153-568C-4155-AAD4-D306CD6DEAEB}" srcOrd="1" destOrd="0" presId="urn:microsoft.com/office/officeart/2008/layout/LinedList"/>
    <dgm:cxn modelId="{6EF826A0-ED53-4B16-B9DA-44619CA4FF4C}" type="presParOf" srcId="{153BCADD-2DDD-4805-9365-36AE37A4FD88}" destId="{30DA0994-08E9-4778-9AAA-7073621CF055}" srcOrd="4" destOrd="0" presId="urn:microsoft.com/office/officeart/2008/layout/LinedList"/>
    <dgm:cxn modelId="{1E7F8F64-7DB0-46BA-BD77-26252E072778}" type="presParOf" srcId="{153BCADD-2DDD-4805-9365-36AE37A4FD88}" destId="{8F522B91-480B-469F-A9D7-C62AF42494FA}" srcOrd="5" destOrd="0" presId="urn:microsoft.com/office/officeart/2008/layout/LinedList"/>
    <dgm:cxn modelId="{AA4A5BC5-6EA4-41A6-A52F-1E761C021673}" type="presParOf" srcId="{8F522B91-480B-469F-A9D7-C62AF42494FA}" destId="{428F9CFB-5998-4FCF-8C37-8C96081B5094}" srcOrd="0" destOrd="0" presId="urn:microsoft.com/office/officeart/2008/layout/LinedList"/>
    <dgm:cxn modelId="{A923F804-338D-41E5-9A35-392734B78F0B}" type="presParOf" srcId="{8F522B91-480B-469F-A9D7-C62AF42494FA}" destId="{5F5A8CD7-C57D-4FF9-81BB-7585AB449588}" srcOrd="1" destOrd="0" presId="urn:microsoft.com/office/officeart/2008/layout/LinedList"/>
    <dgm:cxn modelId="{62B282CD-697B-4F88-A0AC-B382B615CA68}" type="presParOf" srcId="{153BCADD-2DDD-4805-9365-36AE37A4FD88}" destId="{B262996F-5653-47CA-A805-79EA2EC962DF}" srcOrd="6" destOrd="0" presId="urn:microsoft.com/office/officeart/2008/layout/LinedList"/>
    <dgm:cxn modelId="{604D9C4E-2BCE-4F23-93C4-3E46D7A623BA}" type="presParOf" srcId="{153BCADD-2DDD-4805-9365-36AE37A4FD88}" destId="{7E91C0FF-58E4-4854-9C16-E93606C96F22}" srcOrd="7" destOrd="0" presId="urn:microsoft.com/office/officeart/2008/layout/LinedList"/>
    <dgm:cxn modelId="{18300A52-F364-4160-B4C0-C5F51ECA209F}" type="presParOf" srcId="{7E91C0FF-58E4-4854-9C16-E93606C96F22}" destId="{2FE747CD-AF73-4BDB-B52D-555217E6D939}" srcOrd="0" destOrd="0" presId="urn:microsoft.com/office/officeart/2008/layout/LinedList"/>
    <dgm:cxn modelId="{C98A66E7-03BC-4C93-8A39-AA09E384EB4C}" type="presParOf" srcId="{7E91C0FF-58E4-4854-9C16-E93606C96F22}" destId="{E10B0C8E-822D-49FE-BE45-7146DC10FC13}" srcOrd="1" destOrd="0" presId="urn:microsoft.com/office/officeart/2008/layout/LinedList"/>
    <dgm:cxn modelId="{67BFDE3B-806C-4552-84ED-B8C39136E5BF}" type="presParOf" srcId="{153BCADD-2DDD-4805-9365-36AE37A4FD88}" destId="{F54D39E2-289F-42B5-B412-B4A414BAFE26}" srcOrd="8" destOrd="0" presId="urn:microsoft.com/office/officeart/2008/layout/LinedList"/>
    <dgm:cxn modelId="{1BD470E4-3449-4352-AE97-99374D528217}" type="presParOf" srcId="{153BCADD-2DDD-4805-9365-36AE37A4FD88}" destId="{ACB6E45F-190D-40D2-9B9B-560C7C0A6B02}" srcOrd="9" destOrd="0" presId="urn:microsoft.com/office/officeart/2008/layout/LinedList"/>
    <dgm:cxn modelId="{6E607197-B26E-4ED4-B13F-ADD628756886}" type="presParOf" srcId="{ACB6E45F-190D-40D2-9B9B-560C7C0A6B02}" destId="{A0CD823D-83FF-47E2-AB13-40ABF9088C4B}" srcOrd="0" destOrd="0" presId="urn:microsoft.com/office/officeart/2008/layout/LinedList"/>
    <dgm:cxn modelId="{0741DA76-CCC0-428A-B376-364E18AECE24}" type="presParOf" srcId="{ACB6E45F-190D-40D2-9B9B-560C7C0A6B02}" destId="{C521C3CD-6336-4E65-97AE-D7BF35BC55B3}" srcOrd="1" destOrd="0" presId="urn:microsoft.com/office/officeart/2008/layout/LinedList"/>
    <dgm:cxn modelId="{228405AA-F88A-4C56-9823-49EF0BF92279}" type="presParOf" srcId="{153BCADD-2DDD-4805-9365-36AE37A4FD88}" destId="{3925B5F7-F39E-4160-95F7-E5B0B9029137}" srcOrd="10" destOrd="0" presId="urn:microsoft.com/office/officeart/2008/layout/LinedList"/>
    <dgm:cxn modelId="{435990C3-9ED8-4C10-96F3-533AF9E6BDB1}" type="presParOf" srcId="{153BCADD-2DDD-4805-9365-36AE37A4FD88}" destId="{206CB28B-CE84-4BF7-A508-76C8D3AADCC3}" srcOrd="11" destOrd="0" presId="urn:microsoft.com/office/officeart/2008/layout/LinedList"/>
    <dgm:cxn modelId="{733CC0A5-019C-438A-96E2-D2B6E5272940}" type="presParOf" srcId="{206CB28B-CE84-4BF7-A508-76C8D3AADCC3}" destId="{B17D6D79-72EB-4FEC-B864-EC61B0B8FEB1}" srcOrd="0" destOrd="0" presId="urn:microsoft.com/office/officeart/2008/layout/LinedList"/>
    <dgm:cxn modelId="{1A3A050A-76A1-497A-BB92-0E4BA111207E}" type="presParOf" srcId="{206CB28B-CE84-4BF7-A508-76C8D3AADCC3}" destId="{39920144-9B96-4811-8EF8-58D3F79F1482}" srcOrd="1" destOrd="0" presId="urn:microsoft.com/office/officeart/2008/layout/LinedList"/>
    <dgm:cxn modelId="{7D2D7832-DD39-4C9E-8CF4-026562897628}" type="presParOf" srcId="{153BCADD-2DDD-4805-9365-36AE37A4FD88}" destId="{B708407F-5965-4D35-8212-35D6FF5CB183}" srcOrd="12" destOrd="0" presId="urn:microsoft.com/office/officeart/2008/layout/LinedList"/>
    <dgm:cxn modelId="{0D03259C-A1C4-41CE-9725-D29EBBD15A94}" type="presParOf" srcId="{153BCADD-2DDD-4805-9365-36AE37A4FD88}" destId="{1B944EC8-9AB2-4ABC-BDDD-0534A26F8D92}" srcOrd="13" destOrd="0" presId="urn:microsoft.com/office/officeart/2008/layout/LinedList"/>
    <dgm:cxn modelId="{24FCDB32-4EAC-4427-B3FD-7B57B20DA10D}" type="presParOf" srcId="{1B944EC8-9AB2-4ABC-BDDD-0534A26F8D92}" destId="{DC1292E1-1289-46C9-B5A3-2420E8089B53}" srcOrd="0" destOrd="0" presId="urn:microsoft.com/office/officeart/2008/layout/LinedList"/>
    <dgm:cxn modelId="{E1861CCA-C9E6-444F-80D5-0B946CC3E781}" type="presParOf" srcId="{1B944EC8-9AB2-4ABC-BDDD-0534A26F8D92}" destId="{61DDF8F5-2BF7-4DC9-891A-6AEBFCB6A9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56921-6891-4E38-B208-07C870239C23}">
      <dsp:nvSpPr>
        <dsp:cNvPr id="0" name=""/>
        <dsp:cNvSpPr/>
      </dsp:nvSpPr>
      <dsp:spPr>
        <a:xfrm>
          <a:off x="0" y="717"/>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4BB9A-4489-402A-B392-65008DC770C8}">
      <dsp:nvSpPr>
        <dsp:cNvPr id="0" name=""/>
        <dsp:cNvSpPr/>
      </dsp:nvSpPr>
      <dsp:spPr>
        <a:xfrm>
          <a:off x="0" y="717"/>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0" kern="1200" baseline="0" dirty="0">
              <a:solidFill>
                <a:schemeClr val="tx1"/>
              </a:solidFill>
            </a:rPr>
            <a:t>I am the bread of life (6:35)</a:t>
          </a:r>
          <a:endParaRPr lang="en-US" sz="3200" kern="1200" dirty="0">
            <a:solidFill>
              <a:schemeClr val="tx1"/>
            </a:solidFill>
          </a:endParaRPr>
        </a:p>
      </dsp:txBody>
      <dsp:txXfrm>
        <a:off x="0" y="717"/>
        <a:ext cx="8713646" cy="839257"/>
      </dsp:txXfrm>
    </dsp:sp>
    <dsp:sp modelId="{0AC4D772-F73E-4CE6-B5FF-4ADA719C38EF}">
      <dsp:nvSpPr>
        <dsp:cNvPr id="0" name=""/>
        <dsp:cNvSpPr/>
      </dsp:nvSpPr>
      <dsp:spPr>
        <a:xfrm>
          <a:off x="0" y="839974"/>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DCBD3-D54F-4370-8B20-E6D449A1E5BE}">
      <dsp:nvSpPr>
        <dsp:cNvPr id="0" name=""/>
        <dsp:cNvSpPr/>
      </dsp:nvSpPr>
      <dsp:spPr>
        <a:xfrm>
          <a:off x="0" y="839974"/>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0" kern="1200" baseline="0">
              <a:solidFill>
                <a:schemeClr val="tx1"/>
              </a:solidFill>
            </a:rPr>
            <a:t>I am the light of the world (8:12)</a:t>
          </a:r>
          <a:endParaRPr lang="en-US" sz="3200" kern="1200">
            <a:solidFill>
              <a:schemeClr val="tx1"/>
            </a:solidFill>
          </a:endParaRPr>
        </a:p>
      </dsp:txBody>
      <dsp:txXfrm>
        <a:off x="0" y="839974"/>
        <a:ext cx="8713646" cy="839257"/>
      </dsp:txXfrm>
    </dsp:sp>
    <dsp:sp modelId="{30DA0994-08E9-4778-9AAA-7073621CF055}">
      <dsp:nvSpPr>
        <dsp:cNvPr id="0" name=""/>
        <dsp:cNvSpPr/>
      </dsp:nvSpPr>
      <dsp:spPr>
        <a:xfrm>
          <a:off x="0" y="1679231"/>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F9CFB-5998-4FCF-8C37-8C96081B5094}">
      <dsp:nvSpPr>
        <dsp:cNvPr id="0" name=""/>
        <dsp:cNvSpPr/>
      </dsp:nvSpPr>
      <dsp:spPr>
        <a:xfrm>
          <a:off x="0" y="1679231"/>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0" kern="1200" baseline="0" dirty="0">
              <a:solidFill>
                <a:schemeClr val="tx1"/>
              </a:solidFill>
            </a:rPr>
            <a:t>I am the door [of the sheep] (10:7)</a:t>
          </a:r>
          <a:endParaRPr lang="en-US" sz="3200" kern="1200" dirty="0">
            <a:solidFill>
              <a:schemeClr val="tx1"/>
            </a:solidFill>
          </a:endParaRPr>
        </a:p>
      </dsp:txBody>
      <dsp:txXfrm>
        <a:off x="0" y="1679231"/>
        <a:ext cx="8713646" cy="839257"/>
      </dsp:txXfrm>
    </dsp:sp>
    <dsp:sp modelId="{B262996F-5653-47CA-A805-79EA2EC962DF}">
      <dsp:nvSpPr>
        <dsp:cNvPr id="0" name=""/>
        <dsp:cNvSpPr/>
      </dsp:nvSpPr>
      <dsp:spPr>
        <a:xfrm>
          <a:off x="0" y="2518488"/>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747CD-AF73-4BDB-B52D-555217E6D939}">
      <dsp:nvSpPr>
        <dsp:cNvPr id="0" name=""/>
        <dsp:cNvSpPr/>
      </dsp:nvSpPr>
      <dsp:spPr>
        <a:xfrm>
          <a:off x="0" y="2518488"/>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0" kern="1200" baseline="0">
              <a:solidFill>
                <a:schemeClr val="tx1"/>
              </a:solidFill>
            </a:rPr>
            <a:t>I am the good shepherd (10:11, 14)</a:t>
          </a:r>
          <a:endParaRPr lang="en-US" sz="3200" kern="1200">
            <a:solidFill>
              <a:schemeClr val="tx1"/>
            </a:solidFill>
          </a:endParaRPr>
        </a:p>
      </dsp:txBody>
      <dsp:txXfrm>
        <a:off x="0" y="2518488"/>
        <a:ext cx="8713646" cy="839257"/>
      </dsp:txXfrm>
    </dsp:sp>
    <dsp:sp modelId="{F54D39E2-289F-42B5-B412-B4A414BAFE26}">
      <dsp:nvSpPr>
        <dsp:cNvPr id="0" name=""/>
        <dsp:cNvSpPr/>
      </dsp:nvSpPr>
      <dsp:spPr>
        <a:xfrm>
          <a:off x="0" y="3357745"/>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D823D-83FF-47E2-AB13-40ABF9088C4B}">
      <dsp:nvSpPr>
        <dsp:cNvPr id="0" name=""/>
        <dsp:cNvSpPr/>
      </dsp:nvSpPr>
      <dsp:spPr>
        <a:xfrm>
          <a:off x="0" y="3357745"/>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0" kern="1200" baseline="0" dirty="0">
              <a:solidFill>
                <a:schemeClr val="tx1"/>
              </a:solidFill>
            </a:rPr>
            <a:t>I am the resurrection and the life (11:25)</a:t>
          </a:r>
          <a:endParaRPr lang="en-US" sz="3200" kern="1200" dirty="0">
            <a:solidFill>
              <a:schemeClr val="tx1"/>
            </a:solidFill>
          </a:endParaRPr>
        </a:p>
      </dsp:txBody>
      <dsp:txXfrm>
        <a:off x="0" y="3357745"/>
        <a:ext cx="8713646" cy="839257"/>
      </dsp:txXfrm>
    </dsp:sp>
    <dsp:sp modelId="{3925B5F7-F39E-4160-95F7-E5B0B9029137}">
      <dsp:nvSpPr>
        <dsp:cNvPr id="0" name=""/>
        <dsp:cNvSpPr/>
      </dsp:nvSpPr>
      <dsp:spPr>
        <a:xfrm>
          <a:off x="0" y="4197002"/>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D6D79-72EB-4FEC-B864-EC61B0B8FEB1}">
      <dsp:nvSpPr>
        <dsp:cNvPr id="0" name=""/>
        <dsp:cNvSpPr/>
      </dsp:nvSpPr>
      <dsp:spPr>
        <a:xfrm>
          <a:off x="0" y="4197002"/>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solidFill>
                <a:schemeClr val="tx1"/>
              </a:solidFill>
            </a:rPr>
            <a:t>I am the way, the truth, and the life (14:6)</a:t>
          </a:r>
          <a:endParaRPr lang="en-US" sz="3200" kern="1200">
            <a:solidFill>
              <a:schemeClr val="tx1"/>
            </a:solidFill>
          </a:endParaRPr>
        </a:p>
      </dsp:txBody>
      <dsp:txXfrm>
        <a:off x="0" y="4197002"/>
        <a:ext cx="8713646" cy="839257"/>
      </dsp:txXfrm>
    </dsp:sp>
    <dsp:sp modelId="{B708407F-5965-4D35-8212-35D6FF5CB183}">
      <dsp:nvSpPr>
        <dsp:cNvPr id="0" name=""/>
        <dsp:cNvSpPr/>
      </dsp:nvSpPr>
      <dsp:spPr>
        <a:xfrm>
          <a:off x="0" y="5036259"/>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292E1-1289-46C9-B5A3-2420E8089B53}">
      <dsp:nvSpPr>
        <dsp:cNvPr id="0" name=""/>
        <dsp:cNvSpPr/>
      </dsp:nvSpPr>
      <dsp:spPr>
        <a:xfrm>
          <a:off x="0" y="5036259"/>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solidFill>
                <a:schemeClr val="tx1"/>
              </a:solidFill>
            </a:rPr>
            <a:t>I am the true vine (15:1)</a:t>
          </a:r>
          <a:endParaRPr lang="en-US" sz="3200" kern="1200">
            <a:solidFill>
              <a:schemeClr val="tx1"/>
            </a:solidFill>
          </a:endParaRPr>
        </a:p>
      </dsp:txBody>
      <dsp:txXfrm>
        <a:off x="0" y="5036259"/>
        <a:ext cx="8713646" cy="8392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FE524-8ADA-4627-8F5A-3B1D86F681B9}" type="datetimeFigureOut">
              <a:rPr lang="en-US" smtClean="0"/>
              <a:t>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29748-AC32-4BC6-A0FE-051661AF5B8B}" type="slidenum">
              <a:rPr lang="en-US" smtClean="0"/>
              <a:t>‹#›</a:t>
            </a:fld>
            <a:endParaRPr lang="en-US"/>
          </a:p>
        </p:txBody>
      </p:sp>
    </p:spTree>
    <p:extLst>
      <p:ext uri="{BB962C8B-B14F-4D97-AF65-F5344CB8AC3E}">
        <p14:creationId xmlns:p14="http://schemas.microsoft.com/office/powerpoint/2010/main" val="160190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by jplenio1 on </a:t>
            </a:r>
            <a:r>
              <a:rPr lang="en-US" dirty="0" err="1"/>
              <a:t>Freepik</a:t>
            </a:r>
            <a:endParaRPr lang="en-US" dirty="0"/>
          </a:p>
          <a:p>
            <a:r>
              <a:rPr lang="en-US" dirty="0"/>
              <a:t>https://www.freepik.com/free-photo/piano-keys_12686534.htm#fromView=image_search_similar&amp;page=1&amp;position=0&amp;uuid=7f762733-a432-4f0a-a957-76dec2573b21</a:t>
            </a:r>
          </a:p>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12</a:t>
            </a:fld>
            <a:endParaRPr lang="en-US"/>
          </a:p>
        </p:txBody>
      </p:sp>
    </p:spTree>
    <p:extLst>
      <p:ext uri="{BB962C8B-B14F-4D97-AF65-F5344CB8AC3E}">
        <p14:creationId xmlns:p14="http://schemas.microsoft.com/office/powerpoint/2010/main" val="337784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https://www.nbcnews.com/sports/olympics/live-blog/olympic-games-2024-live-updates-rcna162869</a:t>
            </a:r>
          </a:p>
          <a:p>
            <a:endParaRPr lang="en-US" dirty="0"/>
          </a:p>
          <a:p>
            <a:r>
              <a:rPr lang="en-US" dirty="0"/>
              <a:t>https://olympics.com/en/news/back-to-beijing-usain-bolt-s-100m-world-record-with-an-untied-shoelace</a:t>
            </a:r>
          </a:p>
        </p:txBody>
      </p:sp>
      <p:sp>
        <p:nvSpPr>
          <p:cNvPr id="4" name="Slide Number Placeholder 3"/>
          <p:cNvSpPr>
            <a:spLocks noGrp="1"/>
          </p:cNvSpPr>
          <p:nvPr>
            <p:ph type="sldNum" sz="quarter" idx="5"/>
          </p:nvPr>
        </p:nvSpPr>
        <p:spPr/>
        <p:txBody>
          <a:bodyPr/>
          <a:lstStyle/>
          <a:p>
            <a:fld id="{85C29748-AC32-4BC6-A0FE-051661AF5B8B}" type="slidenum">
              <a:rPr lang="en-US" smtClean="0"/>
              <a:t>26</a:t>
            </a:fld>
            <a:endParaRPr lang="en-US"/>
          </a:p>
        </p:txBody>
      </p:sp>
    </p:spTree>
    <p:extLst>
      <p:ext uri="{BB962C8B-B14F-4D97-AF65-F5344CB8AC3E}">
        <p14:creationId xmlns:p14="http://schemas.microsoft.com/office/powerpoint/2010/main" val="422177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https://www.nbcnews.com/sports/olympics/live-blog/olympic-games-2024-live-updates-rcna162869</a:t>
            </a:r>
          </a:p>
          <a:p>
            <a:endParaRPr lang="en-US" dirty="0"/>
          </a:p>
          <a:p>
            <a:r>
              <a:rPr lang="en-US" dirty="0"/>
              <a:t>https://olympics.com/en/news/back-to-beijing-usain-bolt-s-100m-world-record-with-an-untied-shoelace</a:t>
            </a:r>
          </a:p>
        </p:txBody>
      </p:sp>
      <p:sp>
        <p:nvSpPr>
          <p:cNvPr id="4" name="Slide Number Placeholder 3"/>
          <p:cNvSpPr>
            <a:spLocks noGrp="1"/>
          </p:cNvSpPr>
          <p:nvPr>
            <p:ph type="sldNum" sz="quarter" idx="5"/>
          </p:nvPr>
        </p:nvSpPr>
        <p:spPr/>
        <p:txBody>
          <a:bodyPr/>
          <a:lstStyle/>
          <a:p>
            <a:fld id="{85C29748-AC32-4BC6-A0FE-051661AF5B8B}" type="slidenum">
              <a:rPr lang="en-US" smtClean="0"/>
              <a:t>27</a:t>
            </a:fld>
            <a:endParaRPr lang="en-US"/>
          </a:p>
        </p:txBody>
      </p:sp>
    </p:spTree>
    <p:extLst>
      <p:ext uri="{BB962C8B-B14F-4D97-AF65-F5344CB8AC3E}">
        <p14:creationId xmlns:p14="http://schemas.microsoft.com/office/powerpoint/2010/main" val="20038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https://www.nbcnews.com/sports/olympics/live-blog/olympic-games-2024-live-updates-rcna162869</a:t>
            </a:r>
          </a:p>
          <a:p>
            <a:endParaRPr lang="en-US" dirty="0"/>
          </a:p>
          <a:p>
            <a:r>
              <a:rPr lang="en-US" dirty="0"/>
              <a:t>https://olympics.com/en/news/back-to-beijing-usain-bolt-s-100m-world-record-with-an-untied-shoelace</a:t>
            </a:r>
          </a:p>
        </p:txBody>
      </p:sp>
      <p:sp>
        <p:nvSpPr>
          <p:cNvPr id="4" name="Slide Number Placeholder 3"/>
          <p:cNvSpPr>
            <a:spLocks noGrp="1"/>
          </p:cNvSpPr>
          <p:nvPr>
            <p:ph type="sldNum" sz="quarter" idx="5"/>
          </p:nvPr>
        </p:nvSpPr>
        <p:spPr/>
        <p:txBody>
          <a:bodyPr/>
          <a:lstStyle/>
          <a:p>
            <a:fld id="{85C29748-AC32-4BC6-A0FE-051661AF5B8B}" type="slidenum">
              <a:rPr lang="en-US" smtClean="0"/>
              <a:t>28</a:t>
            </a:fld>
            <a:endParaRPr lang="en-US"/>
          </a:p>
        </p:txBody>
      </p:sp>
    </p:spTree>
    <p:extLst>
      <p:ext uri="{BB962C8B-B14F-4D97-AF65-F5344CB8AC3E}">
        <p14:creationId xmlns:p14="http://schemas.microsoft.com/office/powerpoint/2010/main" val="76019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https://www.freebibleimages.org/photos/lumo-emmaus/</a:t>
            </a:r>
          </a:p>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33</a:t>
            </a:fld>
            <a:endParaRPr lang="en-US"/>
          </a:p>
        </p:txBody>
      </p:sp>
    </p:spTree>
    <p:extLst>
      <p:ext uri="{BB962C8B-B14F-4D97-AF65-F5344CB8AC3E}">
        <p14:creationId xmlns:p14="http://schemas.microsoft.com/office/powerpoint/2010/main" val="422194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34</a:t>
            </a:fld>
            <a:endParaRPr lang="en-US"/>
          </a:p>
        </p:txBody>
      </p:sp>
    </p:spTree>
    <p:extLst>
      <p:ext uri="{BB962C8B-B14F-4D97-AF65-F5344CB8AC3E}">
        <p14:creationId xmlns:p14="http://schemas.microsoft.com/office/powerpoint/2010/main" val="165075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35</a:t>
            </a:fld>
            <a:endParaRPr lang="en-US"/>
          </a:p>
        </p:txBody>
      </p:sp>
    </p:spTree>
    <p:extLst>
      <p:ext uri="{BB962C8B-B14F-4D97-AF65-F5344CB8AC3E}">
        <p14:creationId xmlns:p14="http://schemas.microsoft.com/office/powerpoint/2010/main" val="3712594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https://www.freebibleimages.org/photos/lumo-emmaus/</a:t>
            </a:r>
          </a:p>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36</a:t>
            </a:fld>
            <a:endParaRPr lang="en-US"/>
          </a:p>
        </p:txBody>
      </p:sp>
    </p:spTree>
    <p:extLst>
      <p:ext uri="{BB962C8B-B14F-4D97-AF65-F5344CB8AC3E}">
        <p14:creationId xmlns:p14="http://schemas.microsoft.com/office/powerpoint/2010/main" val="4102206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https://www.freebibleimages.org/illustrations/gnpi-101-jesus-resurrection/</a:t>
            </a:r>
          </a:p>
        </p:txBody>
      </p:sp>
      <p:sp>
        <p:nvSpPr>
          <p:cNvPr id="4" name="Slide Number Placeholder 3"/>
          <p:cNvSpPr>
            <a:spLocks noGrp="1"/>
          </p:cNvSpPr>
          <p:nvPr>
            <p:ph type="sldNum" sz="quarter" idx="5"/>
          </p:nvPr>
        </p:nvSpPr>
        <p:spPr/>
        <p:txBody>
          <a:bodyPr/>
          <a:lstStyle/>
          <a:p>
            <a:fld id="{85C29748-AC32-4BC6-A0FE-051661AF5B8B}" type="slidenum">
              <a:rPr lang="en-US" smtClean="0"/>
              <a:t>38</a:t>
            </a:fld>
            <a:endParaRPr lang="en-US"/>
          </a:p>
        </p:txBody>
      </p:sp>
    </p:spTree>
    <p:extLst>
      <p:ext uri="{BB962C8B-B14F-4D97-AF65-F5344CB8AC3E}">
        <p14:creationId xmlns:p14="http://schemas.microsoft.com/office/powerpoint/2010/main" val="334398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https://www.freebibleimages.org/illustrations/gnpi-101-jesus-resurrection/</a:t>
            </a:r>
          </a:p>
        </p:txBody>
      </p:sp>
      <p:sp>
        <p:nvSpPr>
          <p:cNvPr id="4" name="Slide Number Placeholder 3"/>
          <p:cNvSpPr>
            <a:spLocks noGrp="1"/>
          </p:cNvSpPr>
          <p:nvPr>
            <p:ph type="sldNum" sz="quarter" idx="5"/>
          </p:nvPr>
        </p:nvSpPr>
        <p:spPr/>
        <p:txBody>
          <a:bodyPr/>
          <a:lstStyle/>
          <a:p>
            <a:fld id="{85C29748-AC32-4BC6-A0FE-051661AF5B8B}" type="slidenum">
              <a:rPr lang="en-US" smtClean="0"/>
              <a:t>45</a:t>
            </a:fld>
            <a:endParaRPr lang="en-US"/>
          </a:p>
        </p:txBody>
      </p:sp>
    </p:spTree>
    <p:extLst>
      <p:ext uri="{BB962C8B-B14F-4D97-AF65-F5344CB8AC3E}">
        <p14:creationId xmlns:p14="http://schemas.microsoft.com/office/powerpoint/2010/main" val="295635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https://unsplash.com/photos/white-cross-on-green-grass-field-during-daytime-ESBjOXo2ens</a:t>
            </a:r>
          </a:p>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67</a:t>
            </a:fld>
            <a:endParaRPr lang="en-US"/>
          </a:p>
        </p:txBody>
      </p:sp>
    </p:spTree>
    <p:extLst>
      <p:ext uri="{BB962C8B-B14F-4D97-AF65-F5344CB8AC3E}">
        <p14:creationId xmlns:p14="http://schemas.microsoft.com/office/powerpoint/2010/main" val="259624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13</a:t>
            </a:fld>
            <a:endParaRPr lang="en-US"/>
          </a:p>
        </p:txBody>
      </p:sp>
    </p:spTree>
    <p:extLst>
      <p:ext uri="{BB962C8B-B14F-4D97-AF65-F5344CB8AC3E}">
        <p14:creationId xmlns:p14="http://schemas.microsoft.com/office/powerpoint/2010/main" val="321085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https://www.huffpost.com/entry/how-to-deal-temper-tantrums_l_621d138fe4b06e1cc5938c39</a:t>
            </a:r>
          </a:p>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68</a:t>
            </a:fld>
            <a:endParaRPr lang="en-US"/>
          </a:p>
        </p:txBody>
      </p:sp>
    </p:spTree>
    <p:extLst>
      <p:ext uri="{BB962C8B-B14F-4D97-AF65-F5344CB8AC3E}">
        <p14:creationId xmlns:p14="http://schemas.microsoft.com/office/powerpoint/2010/main" val="208223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https://unsplash.com/photos/man-covering-his-mouth-uFjORuZQczQ</a:t>
            </a:r>
          </a:p>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69</a:t>
            </a:fld>
            <a:endParaRPr lang="en-US"/>
          </a:p>
        </p:txBody>
      </p:sp>
    </p:spTree>
    <p:extLst>
      <p:ext uri="{BB962C8B-B14F-4D97-AF65-F5344CB8AC3E}">
        <p14:creationId xmlns:p14="http://schemas.microsoft.com/office/powerpoint/2010/main" val="354645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16</a:t>
            </a:fld>
            <a:endParaRPr lang="en-US"/>
          </a:p>
        </p:txBody>
      </p:sp>
    </p:spTree>
    <p:extLst>
      <p:ext uri="{BB962C8B-B14F-4D97-AF65-F5344CB8AC3E}">
        <p14:creationId xmlns:p14="http://schemas.microsoft.com/office/powerpoint/2010/main" val="25418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17</a:t>
            </a:fld>
            <a:endParaRPr lang="en-US"/>
          </a:p>
        </p:txBody>
      </p:sp>
    </p:spTree>
    <p:extLst>
      <p:ext uri="{BB962C8B-B14F-4D97-AF65-F5344CB8AC3E}">
        <p14:creationId xmlns:p14="http://schemas.microsoft.com/office/powerpoint/2010/main" val="424695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18</a:t>
            </a:fld>
            <a:endParaRPr lang="en-US"/>
          </a:p>
        </p:txBody>
      </p:sp>
    </p:spTree>
    <p:extLst>
      <p:ext uri="{BB962C8B-B14F-4D97-AF65-F5344CB8AC3E}">
        <p14:creationId xmlns:p14="http://schemas.microsoft.com/office/powerpoint/2010/main" val="170463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19</a:t>
            </a:fld>
            <a:endParaRPr lang="en-US"/>
          </a:p>
        </p:txBody>
      </p:sp>
    </p:spTree>
    <p:extLst>
      <p:ext uri="{BB962C8B-B14F-4D97-AF65-F5344CB8AC3E}">
        <p14:creationId xmlns:p14="http://schemas.microsoft.com/office/powerpoint/2010/main" val="280108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20</a:t>
            </a:fld>
            <a:endParaRPr lang="en-US"/>
          </a:p>
        </p:txBody>
      </p:sp>
    </p:spTree>
    <p:extLst>
      <p:ext uri="{BB962C8B-B14F-4D97-AF65-F5344CB8AC3E}">
        <p14:creationId xmlns:p14="http://schemas.microsoft.com/office/powerpoint/2010/main" val="189738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21</a:t>
            </a:fld>
            <a:endParaRPr lang="en-US"/>
          </a:p>
        </p:txBody>
      </p:sp>
    </p:spTree>
    <p:extLst>
      <p:ext uri="{BB962C8B-B14F-4D97-AF65-F5344CB8AC3E}">
        <p14:creationId xmlns:p14="http://schemas.microsoft.com/office/powerpoint/2010/main" val="207364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22</a:t>
            </a:fld>
            <a:endParaRPr lang="en-US"/>
          </a:p>
        </p:txBody>
      </p:sp>
    </p:spTree>
    <p:extLst>
      <p:ext uri="{BB962C8B-B14F-4D97-AF65-F5344CB8AC3E}">
        <p14:creationId xmlns:p14="http://schemas.microsoft.com/office/powerpoint/2010/main" val="13631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756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AED6C-5F16-D023-0F42-13E6FA7114BC}"/>
              </a:ext>
            </a:extLst>
          </p:cNvPr>
          <p:cNvSpPr/>
          <p:nvPr userDrawn="1"/>
        </p:nvSpPr>
        <p:spPr>
          <a:xfrm>
            <a:off x="0" y="0"/>
            <a:ext cx="12192000" cy="6858000"/>
          </a:xfrm>
          <a:prstGeom prst="rect">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83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4"/>
            <a:ext cx="11254154" cy="63389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791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3352C7-5080-F305-01C9-8622B74C920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E6D004A-A4BA-5B91-0841-0A9C36DEB89A}"/>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E4F7260-DE26-6C0C-FDA9-54CD1F4F6CED}"/>
              </a:ext>
            </a:extLst>
          </p:cNvPr>
          <p:cNvSpPr/>
          <p:nvPr userDrawn="1"/>
        </p:nvSpPr>
        <p:spPr>
          <a:xfrm>
            <a:off x="468923" y="519044"/>
            <a:ext cx="11254154" cy="633895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9317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0" y="519045"/>
            <a:ext cx="12192000"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205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3352C7-5080-F305-01C9-8622B74C920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E6D004A-A4BA-5B91-0841-0A9C36DEB89A}"/>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E4F7260-DE26-6C0C-FDA9-54CD1F4F6CED}"/>
              </a:ext>
            </a:extLst>
          </p:cNvPr>
          <p:cNvSpPr/>
          <p:nvPr userDrawn="1"/>
        </p:nvSpPr>
        <p:spPr>
          <a:xfrm>
            <a:off x="0" y="519045"/>
            <a:ext cx="12192000" cy="5819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464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81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pic>
        <p:nvPicPr>
          <p:cNvPr id="2" name="Picture 1" descr="A stone wall with a round object in it&#10;&#10;Description automatically generated">
            <a:extLst>
              <a:ext uri="{FF2B5EF4-FFF2-40B4-BE49-F238E27FC236}">
                <a16:creationId xmlns:a16="http://schemas.microsoft.com/office/drawing/2014/main" id="{A41B8E73-E7D1-FF08-9FDE-43FAF69524E5}"/>
              </a:ext>
            </a:extLst>
          </p:cNvPr>
          <p:cNvPicPr>
            <a:picLocks noChangeAspect="1"/>
          </p:cNvPicPr>
          <p:nvPr userDrawn="1"/>
        </p:nvPicPr>
        <p:blipFill>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spTree>
    <p:extLst>
      <p:ext uri="{BB962C8B-B14F-4D97-AF65-F5344CB8AC3E}">
        <p14:creationId xmlns:p14="http://schemas.microsoft.com/office/powerpoint/2010/main" val="154646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tx1"/>
        </a:solidFill>
        <a:effectLst/>
      </p:bgPr>
    </p:bg>
    <p:spTree>
      <p:nvGrpSpPr>
        <p:cNvPr id="1" name=""/>
        <p:cNvGrpSpPr/>
        <p:nvPr/>
      </p:nvGrpSpPr>
      <p:grpSpPr>
        <a:xfrm>
          <a:off x="0" y="0"/>
          <a:ext cx="0" cy="0"/>
          <a:chOff x="0" y="0"/>
          <a:chExt cx="0" cy="0"/>
        </a:xfrm>
      </p:grpSpPr>
      <p:pic>
        <p:nvPicPr>
          <p:cNvPr id="2" name="Picture 1" descr="A stone wall with a round object in it&#10;&#10;Description automatically generated">
            <a:extLst>
              <a:ext uri="{FF2B5EF4-FFF2-40B4-BE49-F238E27FC236}">
                <a16:creationId xmlns:a16="http://schemas.microsoft.com/office/drawing/2014/main" id="{A41B8E73-E7D1-FF08-9FDE-43FAF69524E5}"/>
              </a:ext>
            </a:extLst>
          </p:cNvPr>
          <p:cNvPicPr>
            <a:picLocks noChangeAspect="1"/>
          </p:cNvPicPr>
          <p:nvPr userDrawn="1"/>
        </p:nvPicPr>
        <p:blipFill>
          <a:blip r:embed="rId2">
            <a:extLst>
              <a:ext uri="{28A0092B-C50C-407E-A947-70E740481C1C}">
                <a14:useLocalDpi xmlns:a14="http://schemas.microsoft.com/office/drawing/2010/main" val="0"/>
              </a:ext>
            </a:extLst>
          </a:blip>
          <a:srcRect l="1333"/>
          <a:stretch/>
        </p:blipFill>
        <p:spPr>
          <a:xfrm>
            <a:off x="7840060" y="4291820"/>
            <a:ext cx="4351940" cy="2447967"/>
          </a:xfrm>
          <a:prstGeom prst="rect">
            <a:avLst/>
          </a:prstGeom>
          <a:effectLst>
            <a:softEdge rad="152400"/>
          </a:effectLst>
        </p:spPr>
      </p:pic>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2192000" cy="653577"/>
          </a:xfrm>
          <a:prstGeom prst="rect">
            <a:avLst/>
          </a:prstGeom>
          <a:noFill/>
        </p:spPr>
        <p:txBody>
          <a:bodyPr wrap="square">
            <a:spAutoFit/>
          </a:bodyPr>
          <a:lstStyle/>
          <a:p>
            <a:pPr algn="l">
              <a:lnSpc>
                <a:spcPct val="85000"/>
              </a:lnSpc>
            </a:pP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John 20:1-31  The Resurrection</a:t>
            </a:r>
          </a:p>
        </p:txBody>
      </p:sp>
    </p:spTree>
    <p:extLst>
      <p:ext uri="{BB962C8B-B14F-4D97-AF65-F5344CB8AC3E}">
        <p14:creationId xmlns:p14="http://schemas.microsoft.com/office/powerpoint/2010/main" val="3536223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bg>
      <p:bgPr>
        <a:solidFill>
          <a:schemeClr val="tx1"/>
        </a:solidFill>
        <a:effectLst/>
      </p:bgPr>
    </p:bg>
    <p:spTree>
      <p:nvGrpSpPr>
        <p:cNvPr id="1" name=""/>
        <p:cNvGrpSpPr/>
        <p:nvPr/>
      </p:nvGrpSpPr>
      <p:grpSpPr>
        <a:xfrm>
          <a:off x="0" y="0"/>
          <a:ext cx="0" cy="0"/>
          <a:chOff x="0" y="0"/>
          <a:chExt cx="0" cy="0"/>
        </a:xfrm>
      </p:grpSpPr>
      <p:pic>
        <p:nvPicPr>
          <p:cNvPr id="2" name="Picture 1" descr="Close up of a piano keys&#10;&#10;Description automatically generated">
            <a:extLst>
              <a:ext uri="{FF2B5EF4-FFF2-40B4-BE49-F238E27FC236}">
                <a16:creationId xmlns:a16="http://schemas.microsoft.com/office/drawing/2014/main" id="{317C0B7E-F622-AD7D-32B6-D7D5110EDA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 y="4450976"/>
            <a:ext cx="12191980" cy="2407024"/>
          </a:xfrm>
          <a:prstGeom prst="rect">
            <a:avLst/>
          </a:prstGeom>
        </p:spPr>
      </p:pic>
    </p:spTree>
    <p:extLst>
      <p:ext uri="{BB962C8B-B14F-4D97-AF65-F5344CB8AC3E}">
        <p14:creationId xmlns:p14="http://schemas.microsoft.com/office/powerpoint/2010/main" val="28527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vintage weighing scales">
            <a:extLst>
              <a:ext uri="{FF2B5EF4-FFF2-40B4-BE49-F238E27FC236}">
                <a16:creationId xmlns:a16="http://schemas.microsoft.com/office/drawing/2014/main" id="{4C79E926-437F-87A7-0B61-863CF447CB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b="25469"/>
          <a:stretch/>
        </p:blipFill>
        <p:spPr>
          <a:xfrm>
            <a:off x="8848739" y="3539318"/>
            <a:ext cx="2804147" cy="2799637"/>
          </a:xfrm>
          <a:prstGeom prst="rect">
            <a:avLst/>
          </a:prstGeom>
          <a:effectLst>
            <a:softEdge rad="127000"/>
          </a:effectLst>
        </p:spPr>
      </p:pic>
    </p:spTree>
    <p:extLst>
      <p:ext uri="{BB962C8B-B14F-4D97-AF65-F5344CB8AC3E}">
        <p14:creationId xmlns:p14="http://schemas.microsoft.com/office/powerpoint/2010/main" val="328608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lose up of binoculars on a table looking at sunset">
            <a:extLst>
              <a:ext uri="{FF2B5EF4-FFF2-40B4-BE49-F238E27FC236}">
                <a16:creationId xmlns:a16="http://schemas.microsoft.com/office/drawing/2014/main" id="{07F0A554-E020-19B3-B0B9-7A3C72FA19EA}"/>
              </a:ext>
            </a:extLst>
          </p:cNvPr>
          <p:cNvPicPr>
            <a:picLocks noChangeAspect="1"/>
          </p:cNvPicPr>
          <p:nvPr userDrawn="1"/>
        </p:nvPicPr>
        <p:blipFill>
          <a:blip r:embed="rId2" cstate="email">
            <a:extLst>
              <a:ext uri="{28A0092B-C50C-407E-A947-70E740481C1C}">
                <a14:useLocalDpi xmlns:a14="http://schemas.microsoft.com/office/drawing/2010/main"/>
              </a:ext>
            </a:extLst>
          </a:blip>
          <a:srcRect b="-2"/>
          <a:stretch/>
        </p:blipFill>
        <p:spPr>
          <a:xfrm>
            <a:off x="8848739" y="3429000"/>
            <a:ext cx="2804147" cy="2808343"/>
          </a:xfrm>
          <a:prstGeom prst="rect">
            <a:avLst/>
          </a:prstGeom>
          <a:effectLst>
            <a:softEdge rad="127000"/>
          </a:effectLst>
        </p:spPr>
      </p:pic>
    </p:spTree>
    <p:extLst>
      <p:ext uri="{BB962C8B-B14F-4D97-AF65-F5344CB8AC3E}">
        <p14:creationId xmlns:p14="http://schemas.microsoft.com/office/powerpoint/2010/main" val="414862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lose up of binoculars on a table looking at sunset">
            <a:extLst>
              <a:ext uri="{FF2B5EF4-FFF2-40B4-BE49-F238E27FC236}">
                <a16:creationId xmlns:a16="http://schemas.microsoft.com/office/drawing/2014/main" id="{07F0A554-E020-19B3-B0B9-7A3C72FA19EA}"/>
              </a:ext>
            </a:extLst>
          </p:cNvPr>
          <p:cNvPicPr>
            <a:picLocks noChangeAspect="1"/>
          </p:cNvPicPr>
          <p:nvPr userDrawn="1"/>
        </p:nvPicPr>
        <p:blipFill>
          <a:blip r:embed="rId2" cstate="email">
            <a:extLst>
              <a:ext uri="{28A0092B-C50C-407E-A947-70E740481C1C}">
                <a14:useLocalDpi xmlns:a14="http://schemas.microsoft.com/office/drawing/2010/main"/>
              </a:ext>
            </a:extLst>
          </a:blip>
          <a:srcRect b="-2"/>
          <a:stretch/>
        </p:blipFill>
        <p:spPr>
          <a:xfrm>
            <a:off x="588659" y="3429000"/>
            <a:ext cx="2804147" cy="2808343"/>
          </a:xfrm>
          <a:prstGeom prst="rect">
            <a:avLst/>
          </a:prstGeom>
          <a:effectLst>
            <a:softEdge rad="127000"/>
          </a:effectLst>
        </p:spPr>
      </p:pic>
    </p:spTree>
    <p:extLst>
      <p:ext uri="{BB962C8B-B14F-4D97-AF65-F5344CB8AC3E}">
        <p14:creationId xmlns:p14="http://schemas.microsoft.com/office/powerpoint/2010/main" val="136607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4"/>
            <a:ext cx="11254154" cy="6338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lose up of binoculars on a table looking at sunset">
            <a:extLst>
              <a:ext uri="{FF2B5EF4-FFF2-40B4-BE49-F238E27FC236}">
                <a16:creationId xmlns:a16="http://schemas.microsoft.com/office/drawing/2014/main" id="{9DD5030A-A39A-DEA2-3569-9E26DEE9991D}"/>
              </a:ext>
            </a:extLst>
          </p:cNvPr>
          <p:cNvPicPr>
            <a:picLocks noChangeAspect="1"/>
          </p:cNvPicPr>
          <p:nvPr userDrawn="1"/>
        </p:nvPicPr>
        <p:blipFill>
          <a:blip r:embed="rId2" cstate="email">
            <a:extLst>
              <a:ext uri="{28A0092B-C50C-407E-A947-70E740481C1C}">
                <a14:useLocalDpi xmlns:a14="http://schemas.microsoft.com/office/drawing/2010/main"/>
              </a:ext>
            </a:extLst>
          </a:blip>
          <a:srcRect b="-2"/>
          <a:stretch/>
        </p:blipFill>
        <p:spPr>
          <a:xfrm>
            <a:off x="8848739" y="3429000"/>
            <a:ext cx="2804147" cy="2808343"/>
          </a:xfrm>
          <a:prstGeom prst="rect">
            <a:avLst/>
          </a:prstGeom>
          <a:effectLst>
            <a:softEdge rad="127000"/>
          </a:effectLst>
        </p:spPr>
      </p:pic>
    </p:spTree>
    <p:extLst>
      <p:ext uri="{BB962C8B-B14F-4D97-AF65-F5344CB8AC3E}">
        <p14:creationId xmlns:p14="http://schemas.microsoft.com/office/powerpoint/2010/main" val="397807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4"/>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Run with solid fill">
            <a:extLst>
              <a:ext uri="{FF2B5EF4-FFF2-40B4-BE49-F238E27FC236}">
                <a16:creationId xmlns:a16="http://schemas.microsoft.com/office/drawing/2014/main" id="{721D6C78-6E6C-D33D-6429-1F66245C05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15407" y="4097468"/>
            <a:ext cx="2346960" cy="2346960"/>
          </a:xfrm>
          <a:prstGeom prst="rect">
            <a:avLst/>
          </a:prstGeom>
        </p:spPr>
      </p:pic>
    </p:spTree>
    <p:extLst>
      <p:ext uri="{BB962C8B-B14F-4D97-AF65-F5344CB8AC3E}">
        <p14:creationId xmlns:p14="http://schemas.microsoft.com/office/powerpoint/2010/main" val="63960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0" y="519044"/>
            <a:ext cx="11723077" cy="6338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Run with solid fill">
            <a:extLst>
              <a:ext uri="{FF2B5EF4-FFF2-40B4-BE49-F238E27FC236}">
                <a16:creationId xmlns:a16="http://schemas.microsoft.com/office/drawing/2014/main" id="{721D6C78-6E6C-D33D-6429-1F66245C05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15407" y="4097468"/>
            <a:ext cx="2346960" cy="2346960"/>
          </a:xfrm>
          <a:prstGeom prst="rect">
            <a:avLst/>
          </a:prstGeom>
        </p:spPr>
      </p:pic>
    </p:spTree>
    <p:extLst>
      <p:ext uri="{BB962C8B-B14F-4D97-AF65-F5344CB8AC3E}">
        <p14:creationId xmlns:p14="http://schemas.microsoft.com/office/powerpoint/2010/main" val="73474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3352C7-5080-F305-01C9-8622B74C920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E6D004A-A4BA-5B91-0841-0A9C36DEB89A}"/>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964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3352C7-5080-F305-01C9-8622B74C920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E6D004A-A4BA-5B91-0841-0A9C36DEB89A}"/>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E4F7260-DE26-6C0C-FDA9-54CD1F4F6CED}"/>
              </a:ext>
            </a:extLst>
          </p:cNvPr>
          <p:cNvSpPr/>
          <p:nvPr userDrawn="1"/>
        </p:nvSpPr>
        <p:spPr>
          <a:xfrm>
            <a:off x="1523999" y="-3"/>
            <a:ext cx="9144001"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543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BA98A9-0102-16B7-5B16-4A87B2DA4DD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974314"/>
      </p:ext>
    </p:extLst>
  </p:cSld>
  <p:clrMap bg1="lt1" tx1="dk1" bg2="lt2" tx2="dk2" accent1="accent1" accent2="accent2" accent3="accent3" accent4="accent4" accent5="accent5" accent6="accent6" hlink="hlink" folHlink="folHlink"/>
  <p:sldLayoutIdLst>
    <p:sldLayoutId id="2147483662" r:id="rId1"/>
    <p:sldLayoutId id="2147483681" r:id="rId2"/>
    <p:sldLayoutId id="2147483679" r:id="rId3"/>
    <p:sldLayoutId id="2147483683" r:id="rId4"/>
    <p:sldLayoutId id="2147483677" r:id="rId5"/>
    <p:sldLayoutId id="2147483678" r:id="rId6"/>
    <p:sldLayoutId id="2147483680" r:id="rId7"/>
    <p:sldLayoutId id="2147483670" r:id="rId8"/>
    <p:sldLayoutId id="2147483674" r:id="rId9"/>
    <p:sldLayoutId id="2147483669" r:id="rId10"/>
    <p:sldLayoutId id="2147483668" r:id="rId11"/>
    <p:sldLayoutId id="2147483671" r:id="rId12"/>
    <p:sldLayoutId id="2147483667" r:id="rId13"/>
    <p:sldLayoutId id="2147483672" r:id="rId14"/>
    <p:sldLayoutId id="2147483663" r:id="rId15"/>
    <p:sldLayoutId id="2147483676" r:id="rId16"/>
    <p:sldLayoutId id="2147483682" r:id="rId17"/>
    <p:sldLayoutId id="2147483675" r:id="rId18"/>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video" Target="https://www.youtube.com/embed/vJG698U2Mvo?start=10&amp;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4.sv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6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49F54E-CCEA-B537-02C8-34A5D8CD5B86}"/>
              </a:ext>
            </a:extLst>
          </p:cNvPr>
          <p:cNvSpPr>
            <a:spLocks noGrp="1"/>
          </p:cNvSpPr>
          <p:nvPr>
            <p:ph type="ctrTitle" idx="4294967295"/>
          </p:nvPr>
        </p:nvSpPr>
        <p:spPr>
          <a:xfrm>
            <a:off x="5371057" y="2028407"/>
            <a:ext cx="6015789" cy="2796945"/>
          </a:xfrm>
          <a:prstGeom prst="rect">
            <a:avLst/>
          </a:prstGeom>
        </p:spPr>
        <p:txBody>
          <a:bodyPr>
            <a:normAutofit/>
          </a:bodyPr>
          <a:lstStyle/>
          <a:p>
            <a:pPr algn="ctr"/>
            <a:r>
              <a:rPr lang="en-US" sz="8000" dirty="0"/>
              <a:t>Time to Take a Test</a:t>
            </a:r>
          </a:p>
        </p:txBody>
      </p:sp>
      <p:pic>
        <p:nvPicPr>
          <p:cNvPr id="16" name="Picture 15" descr="Close up of binoculars on a table looking at sunset">
            <a:extLst>
              <a:ext uri="{FF2B5EF4-FFF2-40B4-BE49-F238E27FC236}">
                <a16:creationId xmlns:a16="http://schemas.microsoft.com/office/drawing/2014/main" id="{9E5E3D97-2BDA-4E5E-3FE6-DCDDA319C2B6}"/>
              </a:ext>
            </a:extLst>
          </p:cNvPr>
          <p:cNvPicPr>
            <a:picLocks noChangeAspect="1"/>
          </p:cNvPicPr>
          <p:nvPr/>
        </p:nvPicPr>
        <p:blipFill>
          <a:blip r:embed="rId2" cstate="email">
            <a:extLst>
              <a:ext uri="{28A0092B-C50C-407E-A947-70E740481C1C}">
                <a14:useLocalDpi xmlns:a14="http://schemas.microsoft.com/office/drawing/2010/main"/>
              </a:ext>
            </a:extLst>
          </a:blip>
          <a:srcRect b="-2"/>
          <a:stretch/>
        </p:blipFill>
        <p:spPr>
          <a:xfrm>
            <a:off x="20" y="758953"/>
            <a:ext cx="5327883" cy="5335854"/>
          </a:xfrm>
          <a:prstGeom prst="rect">
            <a:avLst/>
          </a:prstGeom>
        </p:spPr>
      </p:pic>
    </p:spTree>
    <p:extLst>
      <p:ext uri="{BB962C8B-B14F-4D97-AF65-F5344CB8AC3E}">
        <p14:creationId xmlns:p14="http://schemas.microsoft.com/office/powerpoint/2010/main" val="426150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412428" y="482606"/>
            <a:ext cx="2624665" cy="3293529"/>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404" r="25841"/>
          <a:stretch/>
        </p:blipFill>
        <p:spPr>
          <a:xfrm>
            <a:off x="1089686" y="698083"/>
            <a:ext cx="1200912" cy="2624662"/>
          </a:xfrm>
          <a:prstGeom prst="rect">
            <a:avLst/>
          </a:prstGeom>
        </p:spPr>
      </p:pic>
      <p:sp>
        <p:nvSpPr>
          <p:cNvPr id="5" name="TextBox 4">
            <a:extLst>
              <a:ext uri="{FF2B5EF4-FFF2-40B4-BE49-F238E27FC236}">
                <a16:creationId xmlns:a16="http://schemas.microsoft.com/office/drawing/2014/main" id="{220D1B4D-A25F-7874-82B8-2E8EA3026CA1}"/>
              </a:ext>
            </a:extLst>
          </p:cNvPr>
          <p:cNvSpPr txBox="1"/>
          <p:nvPr/>
        </p:nvSpPr>
        <p:spPr>
          <a:xfrm>
            <a:off x="3543327" y="1040918"/>
            <a:ext cx="6454114" cy="1938992"/>
          </a:xfrm>
          <a:prstGeom prst="rect">
            <a:avLst/>
          </a:prstGeom>
          <a:noFill/>
        </p:spPr>
        <p:txBody>
          <a:bodyPr wrap="square">
            <a:spAutoFit/>
          </a:bodyPr>
          <a:lstStyle/>
          <a:p>
            <a:r>
              <a:rPr lang="en-US" sz="4000" dirty="0">
                <a:effectLst/>
                <a:latin typeface="Aptos Display" panose="020B0004020202020204" pitchFamily="34" charset="0"/>
                <a:ea typeface="Calibri" panose="020F0502020204030204" pitchFamily="34" charset="0"/>
                <a:cs typeface="Arial" panose="020B0604020202020204" pitchFamily="34" charset="0"/>
              </a:rPr>
              <a:t>1.  Mary went to the tomb looking for the body of Jesus. (1-2)</a:t>
            </a:r>
            <a:endParaRPr lang="en-US" sz="4000" dirty="0">
              <a:latin typeface="Aptos Display" panose="020B0004020202020204" pitchFamily="34" charset="0"/>
            </a:endParaRPr>
          </a:p>
        </p:txBody>
      </p:sp>
    </p:spTree>
    <p:extLst>
      <p:ext uri="{BB962C8B-B14F-4D97-AF65-F5344CB8AC3E}">
        <p14:creationId xmlns:p14="http://schemas.microsoft.com/office/powerpoint/2010/main" val="275568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6247864"/>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1</a:t>
            </a:r>
            <a:r>
              <a:rPr lang="en-US" sz="4000" b="1" i="0" dirty="0">
                <a:solidFill>
                  <a:srgbClr val="000000"/>
                </a:solidFill>
                <a:effectLst/>
                <a:latin typeface="Aptos" panose="020B0004020202020204" pitchFamily="34" charset="0"/>
              </a:rPr>
              <a:t> </a:t>
            </a:r>
            <a:r>
              <a:rPr lang="en-US" sz="4000" b="0" i="0" dirty="0">
                <a:solidFill>
                  <a:srgbClr val="000000"/>
                </a:solidFill>
                <a:effectLst/>
                <a:latin typeface="Aptos" panose="020B0004020202020204" pitchFamily="34" charset="0"/>
              </a:rPr>
              <a:t>Now on the first day of the week Mary Magdalene </a:t>
            </a:r>
            <a:r>
              <a:rPr lang="en-US" sz="4000" b="0" i="0" dirty="0">
                <a:solidFill>
                  <a:schemeClr val="bg1">
                    <a:lumMod val="50000"/>
                  </a:schemeClr>
                </a:solidFill>
                <a:effectLst/>
                <a:latin typeface="Aptos" panose="020B0004020202020204" pitchFamily="34" charset="0"/>
              </a:rPr>
              <a:t>came to the tomb early, </a:t>
            </a:r>
            <a:r>
              <a:rPr lang="en-US" sz="4000" b="0" i="0" dirty="0">
                <a:solidFill>
                  <a:schemeClr val="bg1">
                    <a:lumMod val="75000"/>
                  </a:schemeClr>
                </a:solidFill>
                <a:effectLst/>
                <a:latin typeface="Aptos" panose="020B0004020202020204" pitchFamily="34" charset="0"/>
              </a:rPr>
              <a:t>while it was still dark, and saw </a:t>
            </a:r>
            <a:r>
              <a:rPr lang="en-US" sz="4000" b="0" i="0" dirty="0">
                <a:solidFill>
                  <a:schemeClr val="bg1">
                    <a:lumMod val="85000"/>
                  </a:schemeClr>
                </a:solidFill>
                <a:effectLst/>
                <a:latin typeface="Aptos" panose="020B0004020202020204" pitchFamily="34" charset="0"/>
              </a:rPr>
              <a:t>that the stone had been taken </a:t>
            </a:r>
            <a:r>
              <a:rPr lang="en-US" sz="4000" b="0" i="0" dirty="0">
                <a:solidFill>
                  <a:schemeClr val="bg1">
                    <a:lumMod val="95000"/>
                  </a:schemeClr>
                </a:solidFill>
                <a:effectLst/>
                <a:latin typeface="Aptos" panose="020B0004020202020204" pitchFamily="34" charset="0"/>
              </a:rPr>
              <a:t>away from the tomb. </a:t>
            </a:r>
            <a:r>
              <a:rPr lang="en-US" sz="4000" b="1" i="0" baseline="30000" dirty="0">
                <a:solidFill>
                  <a:schemeClr val="bg1">
                    <a:lumMod val="95000"/>
                  </a:schemeClr>
                </a:solidFill>
                <a:effectLst/>
                <a:latin typeface="Aptos" panose="020B0004020202020204" pitchFamily="34" charset="0"/>
              </a:rPr>
              <a:t>2 </a:t>
            </a:r>
            <a:r>
              <a:rPr lang="en-US" sz="4000" b="0" i="0" dirty="0">
                <a:solidFill>
                  <a:schemeClr val="bg1">
                    <a:lumMod val="95000"/>
                  </a:schemeClr>
                </a:solidFill>
                <a:effectLst/>
                <a:latin typeface="Aptos" panose="020B0004020202020204" pitchFamily="34" charset="0"/>
              </a:rPr>
              <a:t>So she ran </a:t>
            </a:r>
            <a:r>
              <a:rPr lang="en-US" sz="4000" b="0" i="0" dirty="0">
                <a:solidFill>
                  <a:srgbClr val="F9F9F9"/>
                </a:solidFill>
                <a:effectLst/>
                <a:latin typeface="Aptos" panose="020B0004020202020204" pitchFamily="34" charset="0"/>
              </a:rPr>
              <a:t>and went to Simon Peter and the other disciple, the one whom Jesus loved, and said to them, “They have taken the Lord out of the tomb, and we do not know where they have laid him.” </a:t>
            </a:r>
          </a:p>
          <a:p>
            <a:pPr algn="r"/>
            <a:r>
              <a:rPr lang="en-US" sz="4000" b="1" dirty="0"/>
              <a:t>John 20:1-2</a:t>
            </a:r>
          </a:p>
          <a:p>
            <a:pPr algn="ctr"/>
            <a:endParaRPr lang="en-US" sz="4000" dirty="0">
              <a:latin typeface="Aptos" panose="020B0004020202020204" pitchFamily="34" charset="0"/>
            </a:endParaRPr>
          </a:p>
        </p:txBody>
      </p:sp>
    </p:spTree>
    <p:extLst>
      <p:ext uri="{BB962C8B-B14F-4D97-AF65-F5344CB8AC3E}">
        <p14:creationId xmlns:p14="http://schemas.microsoft.com/office/powerpoint/2010/main" val="182790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AB063F-BEA6-F03E-678A-D50C9B4D1C35}"/>
              </a:ext>
            </a:extLst>
          </p:cNvPr>
          <p:cNvSpPr txBox="1"/>
          <p:nvPr/>
        </p:nvSpPr>
        <p:spPr>
          <a:xfrm>
            <a:off x="182880" y="182880"/>
            <a:ext cx="11689080" cy="4832092"/>
          </a:xfrm>
          <a:prstGeom prst="rect">
            <a:avLst/>
          </a:prstGeom>
          <a:noFill/>
        </p:spPr>
        <p:txBody>
          <a:bodyPr wrap="square">
            <a:spAutoFit/>
          </a:bodyPr>
          <a:lstStyle/>
          <a:p>
            <a:r>
              <a:rPr lang="en-US" sz="4400" b="1" i="0" dirty="0">
                <a:solidFill>
                  <a:schemeClr val="bg1"/>
                </a:solidFill>
                <a:effectLst>
                  <a:glow rad="127000">
                    <a:schemeClr val="tx1"/>
                  </a:glow>
                </a:effectLst>
                <a:latin typeface="Aptos Display" panose="020B0004020202020204" pitchFamily="34" charset="0"/>
              </a:rPr>
              <a:t>         John:  Mary Magdalene</a:t>
            </a:r>
          </a:p>
          <a:p>
            <a:r>
              <a:rPr lang="en-US" sz="4400" b="1" i="0" dirty="0">
                <a:solidFill>
                  <a:schemeClr val="bg1"/>
                </a:solidFill>
                <a:effectLst>
                  <a:glow rad="127000">
                    <a:schemeClr val="tx1"/>
                  </a:glow>
                </a:effectLst>
                <a:latin typeface="Aptos Display" panose="020B0004020202020204" pitchFamily="34" charset="0"/>
              </a:rPr>
              <a:t>Matthew:  Mary Magdalene and the other Mary </a:t>
            </a:r>
          </a:p>
          <a:p>
            <a:r>
              <a:rPr lang="en-US" sz="4400" b="1" dirty="0">
                <a:solidFill>
                  <a:schemeClr val="bg1"/>
                </a:solidFill>
                <a:effectLst>
                  <a:glow rad="127000">
                    <a:schemeClr val="tx1"/>
                  </a:glow>
                </a:effectLst>
                <a:latin typeface="Aptos Display" panose="020B0004020202020204" pitchFamily="34" charset="0"/>
              </a:rPr>
              <a:t>        Mark:  Mary Magdalene, Mary the mother of </a:t>
            </a:r>
          </a:p>
          <a:p>
            <a:r>
              <a:rPr lang="en-US" sz="4400" b="1" dirty="0">
                <a:solidFill>
                  <a:schemeClr val="bg1"/>
                </a:solidFill>
                <a:effectLst>
                  <a:glow rad="127000">
                    <a:schemeClr val="tx1"/>
                  </a:glow>
                </a:effectLst>
                <a:latin typeface="Aptos Display" panose="020B0004020202020204" pitchFamily="34" charset="0"/>
              </a:rPr>
              <a:t>                       James, and Salome</a:t>
            </a:r>
          </a:p>
          <a:p>
            <a:r>
              <a:rPr lang="en-US" sz="4400" b="1" dirty="0">
                <a:solidFill>
                  <a:schemeClr val="bg1"/>
                </a:solidFill>
                <a:effectLst>
                  <a:glow rad="127000">
                    <a:schemeClr val="tx1"/>
                  </a:glow>
                </a:effectLst>
                <a:latin typeface="Aptos Display" panose="020B0004020202020204" pitchFamily="34" charset="0"/>
              </a:rPr>
              <a:t>        Luke:   Mary Magdalene and Joanna and Mary </a:t>
            </a:r>
          </a:p>
          <a:p>
            <a:r>
              <a:rPr lang="en-US" sz="4400" b="1" dirty="0">
                <a:solidFill>
                  <a:schemeClr val="bg1"/>
                </a:solidFill>
                <a:effectLst>
                  <a:glow rad="127000">
                    <a:schemeClr val="tx1"/>
                  </a:glow>
                </a:effectLst>
                <a:latin typeface="Aptos Display" panose="020B0004020202020204" pitchFamily="34" charset="0"/>
              </a:rPr>
              <a:t>                       the mother of James and the other </a:t>
            </a:r>
          </a:p>
          <a:p>
            <a:r>
              <a:rPr lang="en-US" sz="4400" b="1" dirty="0">
                <a:solidFill>
                  <a:schemeClr val="bg1"/>
                </a:solidFill>
                <a:effectLst>
                  <a:glow rad="127000">
                    <a:schemeClr val="tx1"/>
                  </a:glow>
                </a:effectLst>
                <a:latin typeface="Aptos Display" panose="020B0004020202020204" pitchFamily="34" charset="0"/>
              </a:rPr>
              <a:t>                       women with them</a:t>
            </a:r>
          </a:p>
        </p:txBody>
      </p:sp>
    </p:spTree>
    <p:extLst>
      <p:ext uri="{BB962C8B-B14F-4D97-AF65-F5344CB8AC3E}">
        <p14:creationId xmlns:p14="http://schemas.microsoft.com/office/powerpoint/2010/main" val="356347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581549-EFA0-68FC-F169-2BFDFE350936}"/>
              </a:ext>
            </a:extLst>
          </p:cNvPr>
          <p:cNvSpPr txBox="1"/>
          <p:nvPr/>
        </p:nvSpPr>
        <p:spPr>
          <a:xfrm>
            <a:off x="0" y="212740"/>
            <a:ext cx="12191980" cy="2123658"/>
          </a:xfrm>
          <a:prstGeom prst="rect">
            <a:avLst/>
          </a:prstGeom>
          <a:noFill/>
        </p:spPr>
        <p:txBody>
          <a:bodyPr wrap="square">
            <a:spAutoFit/>
          </a:bodyPr>
          <a:lstStyle/>
          <a:p>
            <a:pPr algn="ctr"/>
            <a:r>
              <a:rPr lang="en-US" sz="6600" b="1" dirty="0">
                <a:solidFill>
                  <a:schemeClr val="bg1"/>
                </a:solidFill>
                <a:latin typeface="Aptos" panose="020B0004020202020204" pitchFamily="34" charset="0"/>
              </a:rPr>
              <a:t>Harmonized Account </a:t>
            </a:r>
          </a:p>
          <a:p>
            <a:pPr algn="ctr"/>
            <a:r>
              <a:rPr lang="en-US" sz="6600" b="1" dirty="0">
                <a:solidFill>
                  <a:schemeClr val="bg1"/>
                </a:solidFill>
                <a:latin typeface="Aptos" panose="020B0004020202020204" pitchFamily="34" charset="0"/>
              </a:rPr>
              <a:t>of the Resurrection</a:t>
            </a:r>
            <a:endParaRPr lang="en-US" sz="6600" dirty="0">
              <a:solidFill>
                <a:schemeClr val="bg1"/>
              </a:solidFill>
              <a:latin typeface="Aptos" panose="020B0004020202020204" pitchFamily="34" charset="0"/>
            </a:endParaRPr>
          </a:p>
        </p:txBody>
      </p:sp>
    </p:spTree>
    <p:extLst>
      <p:ext uri="{BB962C8B-B14F-4D97-AF65-F5344CB8AC3E}">
        <p14:creationId xmlns:p14="http://schemas.microsoft.com/office/powerpoint/2010/main" val="105508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EB8F85-48C7-F36B-E444-AA68FCF1E8DA}"/>
              </a:ext>
            </a:extLst>
          </p:cNvPr>
          <p:cNvPicPr>
            <a:picLocks noChangeAspect="1"/>
          </p:cNvPicPr>
          <p:nvPr/>
        </p:nvPicPr>
        <p:blipFill>
          <a:blip r:embed="rId2">
            <a:biLevel thresh="75000"/>
          </a:blip>
          <a:stretch>
            <a:fillRect/>
          </a:stretch>
        </p:blipFill>
        <p:spPr>
          <a:xfrm>
            <a:off x="7278188" y="5441734"/>
            <a:ext cx="4639492" cy="1416266"/>
          </a:xfrm>
          <a:prstGeom prst="rect">
            <a:avLst/>
          </a:prstGeom>
        </p:spPr>
      </p:pic>
      <p:sp>
        <p:nvSpPr>
          <p:cNvPr id="4" name="TextBox 3">
            <a:extLst>
              <a:ext uri="{FF2B5EF4-FFF2-40B4-BE49-F238E27FC236}">
                <a16:creationId xmlns:a16="http://schemas.microsoft.com/office/drawing/2014/main" id="{C28192D7-C88A-5BAD-D93E-97310A61F3AC}"/>
              </a:ext>
            </a:extLst>
          </p:cNvPr>
          <p:cNvSpPr txBox="1"/>
          <p:nvPr/>
        </p:nvSpPr>
        <p:spPr>
          <a:xfrm>
            <a:off x="137160" y="0"/>
            <a:ext cx="12054840" cy="4832092"/>
          </a:xfrm>
          <a:prstGeom prst="rect">
            <a:avLst/>
          </a:prstGeom>
          <a:noFill/>
        </p:spPr>
        <p:txBody>
          <a:bodyPr wrap="square">
            <a:spAutoFit/>
          </a:bodyPr>
          <a:lstStyle/>
          <a:p>
            <a:r>
              <a:rPr lang="en-US" sz="4400" dirty="0">
                <a:solidFill>
                  <a:schemeClr val="bg1"/>
                </a:solidFill>
                <a:latin typeface="Aptos" panose="020B0004020202020204" pitchFamily="34" charset="0"/>
              </a:rPr>
              <a:t>The resurrection accounts from the four Gospels are superbly consistent eyewitness testimonies. The central truths - that Jesus was resurrected from the dead and that the resurrected Jesus appeared to many people - are clearly taught in each of the four Gospels.</a:t>
            </a:r>
          </a:p>
          <a:p>
            <a:r>
              <a:rPr lang="en-US" sz="4400" dirty="0">
                <a:solidFill>
                  <a:schemeClr val="bg1"/>
                </a:solidFill>
                <a:latin typeface="Aptos" panose="020B0004020202020204" pitchFamily="34" charset="0"/>
              </a:rPr>
              <a:t>Side issues . . . . Inconsistent  . . . </a:t>
            </a:r>
            <a:endParaRPr lang="en-US" sz="4400" b="1" dirty="0">
              <a:solidFill>
                <a:srgbClr val="FFFF00"/>
              </a:solidFill>
              <a:latin typeface="Aptos" panose="020B0004020202020204" pitchFamily="34" charset="0"/>
            </a:endParaRPr>
          </a:p>
        </p:txBody>
      </p:sp>
    </p:spTree>
    <p:extLst>
      <p:ext uri="{BB962C8B-B14F-4D97-AF65-F5344CB8AC3E}">
        <p14:creationId xmlns:p14="http://schemas.microsoft.com/office/powerpoint/2010/main" val="26860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EB8F85-48C7-F36B-E444-AA68FCF1E8DA}"/>
              </a:ext>
            </a:extLst>
          </p:cNvPr>
          <p:cNvPicPr>
            <a:picLocks noChangeAspect="1"/>
          </p:cNvPicPr>
          <p:nvPr/>
        </p:nvPicPr>
        <p:blipFill>
          <a:blip r:embed="rId2">
            <a:biLevel thresh="75000"/>
          </a:blip>
          <a:stretch>
            <a:fillRect/>
          </a:stretch>
        </p:blipFill>
        <p:spPr>
          <a:xfrm>
            <a:off x="7278188" y="5441734"/>
            <a:ext cx="4639492" cy="1416266"/>
          </a:xfrm>
          <a:prstGeom prst="rect">
            <a:avLst/>
          </a:prstGeom>
        </p:spPr>
      </p:pic>
      <p:sp>
        <p:nvSpPr>
          <p:cNvPr id="4" name="TextBox 3">
            <a:extLst>
              <a:ext uri="{FF2B5EF4-FFF2-40B4-BE49-F238E27FC236}">
                <a16:creationId xmlns:a16="http://schemas.microsoft.com/office/drawing/2014/main" id="{C28192D7-C88A-5BAD-D93E-97310A61F3AC}"/>
              </a:ext>
            </a:extLst>
          </p:cNvPr>
          <p:cNvSpPr txBox="1"/>
          <p:nvPr/>
        </p:nvSpPr>
        <p:spPr>
          <a:xfrm>
            <a:off x="137160" y="0"/>
            <a:ext cx="12054840" cy="5509200"/>
          </a:xfrm>
          <a:prstGeom prst="rect">
            <a:avLst/>
          </a:prstGeom>
          <a:noFill/>
        </p:spPr>
        <p:txBody>
          <a:bodyPr wrap="square">
            <a:spAutoFit/>
          </a:bodyPr>
          <a:lstStyle/>
          <a:p>
            <a:r>
              <a:rPr lang="en-US" sz="4400" dirty="0">
                <a:solidFill>
                  <a:schemeClr val="bg1"/>
                </a:solidFill>
                <a:latin typeface="Aptos" panose="020B0004020202020204" pitchFamily="34" charset="0"/>
              </a:rPr>
              <a:t>The resurrection accounts from the four Gospels are superbly consistent eyewitness testimonies. The central truths - that Jesus was resurrected from the dead and that the resurrected Jesus appeared to many people - are clearly taught in each of the four Gospels.</a:t>
            </a:r>
          </a:p>
          <a:p>
            <a:r>
              <a:rPr lang="en-US" sz="4400" dirty="0">
                <a:solidFill>
                  <a:schemeClr val="bg1"/>
                </a:solidFill>
                <a:latin typeface="Aptos" panose="020B0004020202020204" pitchFamily="34" charset="0"/>
              </a:rPr>
              <a:t>Side issues . . . . Inconsistent  . . . </a:t>
            </a:r>
            <a:r>
              <a:rPr lang="en-US" sz="4400" b="1" dirty="0">
                <a:solidFill>
                  <a:srgbClr val="FFFF00"/>
                </a:solidFill>
                <a:latin typeface="Aptos" panose="020B0004020202020204" pitchFamily="34" charset="0"/>
              </a:rPr>
              <a:t>it cannot be proven that the accounts are contradictory</a:t>
            </a:r>
          </a:p>
        </p:txBody>
      </p:sp>
    </p:spTree>
    <p:extLst>
      <p:ext uri="{BB962C8B-B14F-4D97-AF65-F5344CB8AC3E}">
        <p14:creationId xmlns:p14="http://schemas.microsoft.com/office/powerpoint/2010/main" val="20083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099174-6023-81F4-EB37-061A14B807AA}"/>
              </a:ext>
            </a:extLst>
          </p:cNvPr>
          <p:cNvSpPr txBox="1"/>
          <p:nvPr/>
        </p:nvSpPr>
        <p:spPr>
          <a:xfrm>
            <a:off x="198120" y="175736"/>
            <a:ext cx="11750040" cy="3724096"/>
          </a:xfrm>
          <a:prstGeom prst="rect">
            <a:avLst/>
          </a:prstGeom>
          <a:noFill/>
        </p:spPr>
        <p:txBody>
          <a:bodyPr wrap="square">
            <a:spAutoFit/>
          </a:bodyPr>
          <a:lstStyle/>
          <a:p>
            <a:r>
              <a:rPr lang="en-US" sz="4800" b="1" i="0" dirty="0">
                <a:solidFill>
                  <a:schemeClr val="bg1"/>
                </a:solidFill>
                <a:effectLst>
                  <a:glow rad="127000">
                    <a:schemeClr val="tx1"/>
                  </a:glow>
                </a:effectLst>
                <a:latin typeface="Aptos Display" panose="020B0004020202020204" pitchFamily="34" charset="0"/>
              </a:rPr>
              <a:t>You seek Jesus of Nazareth, who was crucified. He has risen; he is not here. See the place where they laid him. </a:t>
            </a:r>
            <a:r>
              <a:rPr lang="en-US" sz="4800" b="1" i="0" baseline="30000" dirty="0">
                <a:solidFill>
                  <a:schemeClr val="bg1"/>
                </a:solidFill>
                <a:effectLst>
                  <a:glow rad="127000">
                    <a:schemeClr val="tx1"/>
                  </a:glow>
                </a:effectLst>
                <a:latin typeface="Aptos Display" panose="020B0004020202020204" pitchFamily="34" charset="0"/>
              </a:rPr>
              <a:t>7 </a:t>
            </a:r>
            <a:r>
              <a:rPr lang="en-US" sz="4800" b="1" i="0" dirty="0">
                <a:solidFill>
                  <a:schemeClr val="bg1"/>
                </a:solidFill>
                <a:effectLst>
                  <a:glow rad="127000">
                    <a:schemeClr val="tx1"/>
                  </a:glow>
                </a:effectLst>
                <a:latin typeface="Aptos Display" panose="020B0004020202020204" pitchFamily="34" charset="0"/>
              </a:rPr>
              <a:t>But go, tell his disciples and Peter that . . . </a:t>
            </a:r>
          </a:p>
          <a:p>
            <a:pPr algn="r"/>
            <a:r>
              <a:rPr lang="en-US" sz="4400" b="1" dirty="0">
                <a:solidFill>
                  <a:schemeClr val="bg1"/>
                </a:solidFill>
                <a:effectLst>
                  <a:glow rad="127000">
                    <a:schemeClr val="tx1"/>
                  </a:glow>
                </a:effectLst>
              </a:rPr>
              <a:t>Mark 16:6-7</a:t>
            </a:r>
            <a:endParaRPr lang="en-US" sz="4400" dirty="0">
              <a:solidFill>
                <a:schemeClr val="bg1"/>
              </a:solidFill>
              <a:effectLst>
                <a:glow rad="127000">
                  <a:schemeClr val="tx1"/>
                </a:glow>
              </a:effectLst>
              <a:latin typeface="Aptos" panose="020B0004020202020204" pitchFamily="34" charset="0"/>
            </a:endParaRPr>
          </a:p>
        </p:txBody>
      </p:sp>
    </p:spTree>
    <p:extLst>
      <p:ext uri="{BB962C8B-B14F-4D97-AF65-F5344CB8AC3E}">
        <p14:creationId xmlns:p14="http://schemas.microsoft.com/office/powerpoint/2010/main" val="426390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099174-6023-81F4-EB37-061A14B807AA}"/>
              </a:ext>
            </a:extLst>
          </p:cNvPr>
          <p:cNvSpPr txBox="1"/>
          <p:nvPr/>
        </p:nvSpPr>
        <p:spPr>
          <a:xfrm>
            <a:off x="198120" y="175736"/>
            <a:ext cx="11750040" cy="3724096"/>
          </a:xfrm>
          <a:prstGeom prst="rect">
            <a:avLst/>
          </a:prstGeom>
          <a:noFill/>
        </p:spPr>
        <p:txBody>
          <a:bodyPr wrap="square">
            <a:spAutoFit/>
          </a:bodyPr>
          <a:lstStyle/>
          <a:p>
            <a:r>
              <a:rPr lang="en-US" sz="4800" b="1" i="0" dirty="0">
                <a:solidFill>
                  <a:schemeClr val="bg1"/>
                </a:solidFill>
                <a:effectLst>
                  <a:glow rad="127000">
                    <a:schemeClr val="tx1"/>
                  </a:glow>
                </a:effectLst>
                <a:latin typeface="Aptos Display" panose="020B0004020202020204" pitchFamily="34" charset="0"/>
              </a:rPr>
              <a:t>You seek Jesus of Nazareth, who was crucified. He has risen; he is not here. See the place where they laid him. </a:t>
            </a:r>
            <a:r>
              <a:rPr lang="en-US" sz="4800" b="1" i="0" baseline="30000" dirty="0">
                <a:solidFill>
                  <a:schemeClr val="bg1"/>
                </a:solidFill>
                <a:effectLst>
                  <a:glow rad="127000">
                    <a:schemeClr val="tx1"/>
                  </a:glow>
                </a:effectLst>
                <a:latin typeface="Aptos Display" panose="020B0004020202020204" pitchFamily="34" charset="0"/>
              </a:rPr>
              <a:t>7 </a:t>
            </a:r>
            <a:r>
              <a:rPr lang="en-US" sz="4800" b="1" i="0" dirty="0">
                <a:solidFill>
                  <a:schemeClr val="bg1"/>
                </a:solidFill>
                <a:effectLst>
                  <a:glow rad="127000">
                    <a:schemeClr val="tx1"/>
                  </a:glow>
                </a:effectLst>
                <a:latin typeface="Aptos Display" panose="020B0004020202020204" pitchFamily="34" charset="0"/>
              </a:rPr>
              <a:t>But go, tell his disciples </a:t>
            </a:r>
            <a:r>
              <a:rPr lang="en-US" sz="4800" b="1" i="0" dirty="0">
                <a:solidFill>
                  <a:srgbClr val="FFFF00"/>
                </a:solidFill>
                <a:effectLst>
                  <a:glow rad="127000">
                    <a:schemeClr val="tx1"/>
                  </a:glow>
                </a:effectLst>
                <a:latin typeface="Aptos Display" panose="020B0004020202020204" pitchFamily="34" charset="0"/>
              </a:rPr>
              <a:t>and Peter </a:t>
            </a:r>
            <a:r>
              <a:rPr lang="en-US" sz="4800" b="1" i="0" dirty="0">
                <a:solidFill>
                  <a:schemeClr val="bg1"/>
                </a:solidFill>
                <a:effectLst>
                  <a:glow rad="127000">
                    <a:schemeClr val="tx1"/>
                  </a:glow>
                </a:effectLst>
                <a:latin typeface="Aptos Display" panose="020B0004020202020204" pitchFamily="34" charset="0"/>
              </a:rPr>
              <a:t>that . . . </a:t>
            </a:r>
          </a:p>
          <a:p>
            <a:pPr algn="r"/>
            <a:r>
              <a:rPr lang="en-US" sz="4400" b="1" dirty="0">
                <a:solidFill>
                  <a:schemeClr val="bg1"/>
                </a:solidFill>
                <a:effectLst>
                  <a:glow rad="127000">
                    <a:schemeClr val="tx1"/>
                  </a:glow>
                </a:effectLst>
              </a:rPr>
              <a:t>Mark 16:6-7</a:t>
            </a:r>
            <a:endParaRPr lang="en-US" sz="4400" dirty="0">
              <a:solidFill>
                <a:schemeClr val="bg1"/>
              </a:solidFill>
              <a:effectLst>
                <a:glow rad="127000">
                  <a:schemeClr val="tx1"/>
                </a:glow>
              </a:effectLst>
              <a:latin typeface="Aptos" panose="020B0004020202020204" pitchFamily="34" charset="0"/>
            </a:endParaRPr>
          </a:p>
        </p:txBody>
      </p:sp>
    </p:spTree>
    <p:extLst>
      <p:ext uri="{BB962C8B-B14F-4D97-AF65-F5344CB8AC3E}">
        <p14:creationId xmlns:p14="http://schemas.microsoft.com/office/powerpoint/2010/main" val="162865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AB063F-BEA6-F03E-678A-D50C9B4D1C35}"/>
              </a:ext>
            </a:extLst>
          </p:cNvPr>
          <p:cNvSpPr txBox="1"/>
          <p:nvPr/>
        </p:nvSpPr>
        <p:spPr>
          <a:xfrm>
            <a:off x="182880" y="182880"/>
            <a:ext cx="11689080" cy="5262979"/>
          </a:xfrm>
          <a:prstGeom prst="rect">
            <a:avLst/>
          </a:prstGeom>
          <a:noFill/>
        </p:spPr>
        <p:txBody>
          <a:bodyPr wrap="square">
            <a:spAutoFit/>
          </a:bodyPr>
          <a:lstStyle/>
          <a:p>
            <a:r>
              <a:rPr lang="en-US" sz="4800" b="1" i="0" baseline="30000" dirty="0">
                <a:solidFill>
                  <a:schemeClr val="bg1"/>
                </a:solidFill>
                <a:effectLst>
                  <a:glow rad="127000">
                    <a:schemeClr val="tx1"/>
                  </a:glow>
                </a:effectLst>
                <a:latin typeface="Aptos Display" panose="020B0004020202020204" pitchFamily="34" charset="0"/>
              </a:rPr>
              <a:t>10</a:t>
            </a:r>
            <a:r>
              <a:rPr lang="en-US" sz="4800" b="1" i="0" dirty="0">
                <a:solidFill>
                  <a:schemeClr val="bg1"/>
                </a:solidFill>
                <a:effectLst>
                  <a:glow rad="127000">
                    <a:schemeClr val="tx1"/>
                  </a:glow>
                </a:effectLst>
                <a:latin typeface="Aptos Display" panose="020B0004020202020204" pitchFamily="34" charset="0"/>
              </a:rPr>
              <a:t> Now it was Mary Magdalene and Joanna and Mary the mother of James and the other women with them who told these things to the apostles, </a:t>
            </a:r>
            <a:r>
              <a:rPr lang="en-US" sz="4800" b="1" i="0" baseline="30000" dirty="0">
                <a:effectLst>
                  <a:glow rad="127000">
                    <a:schemeClr val="tx1"/>
                  </a:glow>
                </a:effectLst>
                <a:latin typeface="Aptos Display" panose="020B0004020202020204" pitchFamily="34" charset="0"/>
              </a:rPr>
              <a:t>11</a:t>
            </a:r>
            <a:r>
              <a:rPr lang="en-US" sz="4800" b="1" i="0" dirty="0">
                <a:effectLst>
                  <a:glow rad="127000">
                    <a:schemeClr val="tx1"/>
                  </a:glow>
                </a:effectLst>
                <a:latin typeface="Aptos Display" panose="020B0004020202020204" pitchFamily="34" charset="0"/>
              </a:rPr>
              <a:t> but these words seemed to them an idle tale, and they did not believe them.</a:t>
            </a:r>
          </a:p>
          <a:p>
            <a:pPr algn="r"/>
            <a:r>
              <a:rPr lang="en-US" sz="4800" b="1" dirty="0">
                <a:solidFill>
                  <a:schemeClr val="bg1"/>
                </a:solidFill>
                <a:effectLst>
                  <a:glow rad="127000">
                    <a:schemeClr val="tx1"/>
                  </a:glow>
                </a:effectLst>
              </a:rPr>
              <a:t>Luke 24:10-11</a:t>
            </a:r>
            <a:endParaRPr lang="en-US" sz="4800" b="1" dirty="0">
              <a:solidFill>
                <a:schemeClr val="bg1"/>
              </a:solidFill>
              <a:effectLst>
                <a:glow rad="127000">
                  <a:schemeClr val="tx1"/>
                </a:glow>
              </a:effectLst>
              <a:latin typeface="Aptos Display" panose="020B0004020202020204" pitchFamily="34" charset="0"/>
            </a:endParaRPr>
          </a:p>
        </p:txBody>
      </p:sp>
    </p:spTree>
    <p:extLst>
      <p:ext uri="{BB962C8B-B14F-4D97-AF65-F5344CB8AC3E}">
        <p14:creationId xmlns:p14="http://schemas.microsoft.com/office/powerpoint/2010/main" val="307916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AB063F-BEA6-F03E-678A-D50C9B4D1C35}"/>
              </a:ext>
            </a:extLst>
          </p:cNvPr>
          <p:cNvSpPr txBox="1"/>
          <p:nvPr/>
        </p:nvSpPr>
        <p:spPr>
          <a:xfrm>
            <a:off x="182880" y="182880"/>
            <a:ext cx="11689080" cy="5262979"/>
          </a:xfrm>
          <a:prstGeom prst="rect">
            <a:avLst/>
          </a:prstGeom>
          <a:noFill/>
        </p:spPr>
        <p:txBody>
          <a:bodyPr wrap="square">
            <a:spAutoFit/>
          </a:bodyPr>
          <a:lstStyle/>
          <a:p>
            <a:r>
              <a:rPr lang="en-US" sz="4800" b="1" i="0" baseline="30000" dirty="0">
                <a:solidFill>
                  <a:schemeClr val="bg1"/>
                </a:solidFill>
                <a:effectLst>
                  <a:glow rad="127000">
                    <a:schemeClr val="tx1"/>
                  </a:glow>
                </a:effectLst>
                <a:latin typeface="Aptos Display" panose="020B0004020202020204" pitchFamily="34" charset="0"/>
              </a:rPr>
              <a:t>10</a:t>
            </a:r>
            <a:r>
              <a:rPr lang="en-US" sz="4800" b="1" i="0" dirty="0">
                <a:solidFill>
                  <a:schemeClr val="bg1"/>
                </a:solidFill>
                <a:effectLst>
                  <a:glow rad="127000">
                    <a:schemeClr val="tx1"/>
                  </a:glow>
                </a:effectLst>
                <a:latin typeface="Aptos Display" panose="020B0004020202020204" pitchFamily="34" charset="0"/>
              </a:rPr>
              <a:t> Now it was Mary Magdalene and Joanna and Mary the mother of James and the other women with them who told these things to the apostles, </a:t>
            </a:r>
            <a:r>
              <a:rPr lang="en-US" sz="4800" b="1" i="0" baseline="30000" dirty="0">
                <a:solidFill>
                  <a:schemeClr val="bg1"/>
                </a:solidFill>
                <a:effectLst>
                  <a:glow rad="127000">
                    <a:schemeClr val="tx1"/>
                  </a:glow>
                </a:effectLst>
                <a:latin typeface="Aptos Display" panose="020B0004020202020204" pitchFamily="34" charset="0"/>
              </a:rPr>
              <a:t>11</a:t>
            </a:r>
            <a:r>
              <a:rPr lang="en-US" sz="4800" b="1" i="0" dirty="0">
                <a:solidFill>
                  <a:schemeClr val="bg1"/>
                </a:solidFill>
                <a:effectLst>
                  <a:glow rad="127000">
                    <a:schemeClr val="tx1"/>
                  </a:glow>
                </a:effectLst>
                <a:latin typeface="Aptos Display" panose="020B0004020202020204" pitchFamily="34" charset="0"/>
              </a:rPr>
              <a:t> but these words seemed to them an idle tale, and they did not believe them.</a:t>
            </a:r>
          </a:p>
          <a:p>
            <a:pPr algn="r"/>
            <a:r>
              <a:rPr lang="en-US" sz="4800" b="1" dirty="0">
                <a:solidFill>
                  <a:schemeClr val="bg1"/>
                </a:solidFill>
                <a:effectLst>
                  <a:glow rad="127000">
                    <a:schemeClr val="tx1"/>
                  </a:glow>
                </a:effectLst>
              </a:rPr>
              <a:t>Luke 24:10-11</a:t>
            </a:r>
            <a:endParaRPr lang="en-US" sz="4800" b="1" dirty="0">
              <a:solidFill>
                <a:schemeClr val="bg1"/>
              </a:solidFill>
              <a:effectLst>
                <a:glow rad="127000">
                  <a:schemeClr val="tx1"/>
                </a:glow>
              </a:effectLst>
              <a:latin typeface="Aptos Display" panose="020B0004020202020204" pitchFamily="34" charset="0"/>
            </a:endParaRPr>
          </a:p>
        </p:txBody>
      </p:sp>
    </p:spTree>
    <p:extLst>
      <p:ext uri="{BB962C8B-B14F-4D97-AF65-F5344CB8AC3E}">
        <p14:creationId xmlns:p14="http://schemas.microsoft.com/office/powerpoint/2010/main" val="31269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phic 2" descr="Man with solid fill">
            <a:extLst>
              <a:ext uri="{FF2B5EF4-FFF2-40B4-BE49-F238E27FC236}">
                <a16:creationId xmlns:a16="http://schemas.microsoft.com/office/drawing/2014/main" id="{95812C81-E65F-60EA-DFF3-C998F5C132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4568" y="799861"/>
            <a:ext cx="2318477" cy="2318477"/>
          </a:xfrm>
          <a:prstGeom prst="rect">
            <a:avLst/>
          </a:prstGeom>
        </p:spPr>
      </p:pic>
      <p:cxnSp>
        <p:nvCxnSpPr>
          <p:cNvPr id="10" name="Straight Connector 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Graphic 4" descr="Man with solid fill">
            <a:extLst>
              <a:ext uri="{FF2B5EF4-FFF2-40B4-BE49-F238E27FC236}">
                <a16:creationId xmlns:a16="http://schemas.microsoft.com/office/drawing/2014/main" id="{51644948-A5AD-7D54-8537-ECABDFEA85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0613" y="789749"/>
            <a:ext cx="2331810" cy="2331810"/>
          </a:xfrm>
          <a:prstGeom prst="rect">
            <a:avLst/>
          </a:prstGeom>
        </p:spPr>
      </p:pic>
      <p:cxnSp>
        <p:nvCxnSpPr>
          <p:cNvPr id="12" name="Straight Connector 11">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Graphic 3" descr="Man with solid fill">
            <a:extLst>
              <a:ext uri="{FF2B5EF4-FFF2-40B4-BE49-F238E27FC236}">
                <a16:creationId xmlns:a16="http://schemas.microsoft.com/office/drawing/2014/main" id="{A6100800-9955-9402-D8E1-2D627E21FC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42272" y="799862"/>
            <a:ext cx="2318478" cy="2318478"/>
          </a:xfrm>
          <a:prstGeom prst="rect">
            <a:avLst/>
          </a:prstGeom>
        </p:spPr>
      </p:pic>
      <p:sp>
        <p:nvSpPr>
          <p:cNvPr id="6" name="Title 1">
            <a:extLst>
              <a:ext uri="{FF2B5EF4-FFF2-40B4-BE49-F238E27FC236}">
                <a16:creationId xmlns:a16="http://schemas.microsoft.com/office/drawing/2014/main" id="{45FFA30C-3CCA-8ADF-9336-D0D19D82764F}"/>
              </a:ext>
            </a:extLst>
          </p:cNvPr>
          <p:cNvSpPr txBox="1">
            <a:spLocks/>
          </p:cNvSpPr>
          <p:nvPr/>
        </p:nvSpPr>
        <p:spPr>
          <a:xfrm>
            <a:off x="1133780" y="3429000"/>
            <a:ext cx="10026970" cy="2796945"/>
          </a:xfrm>
          <a:prstGeom prst="rect">
            <a:avLst/>
          </a:prstGeom>
          <a:solidFill>
            <a:schemeClr val="tx1"/>
          </a:solidFill>
        </p:spPr>
        <p:txBody>
          <a:bodyPr>
            <a:norm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algn="ctr"/>
            <a:r>
              <a:rPr lang="en-US" sz="5400" dirty="0">
                <a:solidFill>
                  <a:schemeClr val="bg1"/>
                </a:solidFill>
              </a:rPr>
              <a:t>Count how many times </a:t>
            </a:r>
          </a:p>
          <a:p>
            <a:pPr algn="ctr"/>
            <a:r>
              <a:rPr lang="en-US" sz="5400" dirty="0">
                <a:solidFill>
                  <a:schemeClr val="bg1"/>
                </a:solidFill>
              </a:rPr>
              <a:t>the players wearing white</a:t>
            </a:r>
          </a:p>
          <a:p>
            <a:pPr algn="ctr"/>
            <a:r>
              <a:rPr lang="en-US" sz="5400" dirty="0">
                <a:solidFill>
                  <a:schemeClr val="bg1"/>
                </a:solidFill>
              </a:rPr>
              <a:t>pass the basketball</a:t>
            </a:r>
          </a:p>
        </p:txBody>
      </p:sp>
    </p:spTree>
    <p:extLst>
      <p:ext uri="{BB962C8B-B14F-4D97-AF65-F5344CB8AC3E}">
        <p14:creationId xmlns:p14="http://schemas.microsoft.com/office/powerpoint/2010/main" val="83836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AB063F-BEA6-F03E-678A-D50C9B4D1C35}"/>
              </a:ext>
            </a:extLst>
          </p:cNvPr>
          <p:cNvSpPr txBox="1"/>
          <p:nvPr/>
        </p:nvSpPr>
        <p:spPr>
          <a:xfrm>
            <a:off x="182880" y="182880"/>
            <a:ext cx="11689080" cy="3046988"/>
          </a:xfrm>
          <a:prstGeom prst="rect">
            <a:avLst/>
          </a:prstGeom>
          <a:noFill/>
        </p:spPr>
        <p:txBody>
          <a:bodyPr wrap="square">
            <a:spAutoFit/>
          </a:bodyPr>
          <a:lstStyle/>
          <a:p>
            <a:r>
              <a:rPr lang="en-US" sz="4800" b="1" i="0" dirty="0">
                <a:solidFill>
                  <a:schemeClr val="bg1"/>
                </a:solidFill>
                <a:effectLst>
                  <a:glow rad="127000">
                    <a:schemeClr val="tx1"/>
                  </a:glow>
                </a:effectLst>
                <a:latin typeface="Aptos Display" panose="020B0004020202020204" pitchFamily="34" charset="0"/>
              </a:rPr>
              <a:t>to write an orderly account for you</a:t>
            </a:r>
            <a:r>
              <a:rPr lang="en-US" sz="4800" b="1" dirty="0">
                <a:solidFill>
                  <a:schemeClr val="bg1"/>
                </a:solidFill>
                <a:effectLst>
                  <a:glow rad="127000">
                    <a:schemeClr val="tx1"/>
                  </a:glow>
                </a:effectLst>
                <a:latin typeface="Aptos Display" panose="020B0004020202020204" pitchFamily="34" charset="0"/>
              </a:rPr>
              <a:t> . . .</a:t>
            </a:r>
            <a:r>
              <a:rPr lang="en-US" sz="4800" b="1" i="0" dirty="0">
                <a:solidFill>
                  <a:schemeClr val="bg1"/>
                </a:solidFill>
                <a:effectLst>
                  <a:glow rad="127000">
                    <a:schemeClr val="tx1"/>
                  </a:glow>
                </a:effectLst>
                <a:latin typeface="Aptos Display" panose="020B0004020202020204" pitchFamily="34" charset="0"/>
              </a:rPr>
              <a:t>that you may have certainty concerning the things you have been taught.</a:t>
            </a:r>
          </a:p>
          <a:p>
            <a:pPr algn="r"/>
            <a:r>
              <a:rPr lang="en-US" sz="4800" b="1" dirty="0">
                <a:solidFill>
                  <a:schemeClr val="bg1"/>
                </a:solidFill>
                <a:effectLst>
                  <a:glow rad="127000">
                    <a:schemeClr val="tx1"/>
                  </a:glow>
                </a:effectLst>
              </a:rPr>
              <a:t>Luke 1:3-4</a:t>
            </a:r>
            <a:endParaRPr lang="en-US" sz="4800" b="1" dirty="0">
              <a:solidFill>
                <a:schemeClr val="bg1"/>
              </a:solidFill>
              <a:effectLst>
                <a:glow rad="127000">
                  <a:schemeClr val="tx1"/>
                </a:glow>
              </a:effectLst>
              <a:latin typeface="Aptos Display" panose="020B0004020202020204" pitchFamily="34" charset="0"/>
            </a:endParaRPr>
          </a:p>
        </p:txBody>
      </p:sp>
    </p:spTree>
    <p:extLst>
      <p:ext uri="{BB962C8B-B14F-4D97-AF65-F5344CB8AC3E}">
        <p14:creationId xmlns:p14="http://schemas.microsoft.com/office/powerpoint/2010/main" val="33214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AB063F-BEA6-F03E-678A-D50C9B4D1C35}"/>
              </a:ext>
            </a:extLst>
          </p:cNvPr>
          <p:cNvSpPr txBox="1"/>
          <p:nvPr/>
        </p:nvSpPr>
        <p:spPr>
          <a:xfrm>
            <a:off x="182880" y="182880"/>
            <a:ext cx="11689080" cy="3785652"/>
          </a:xfrm>
          <a:prstGeom prst="rect">
            <a:avLst/>
          </a:prstGeom>
          <a:noFill/>
        </p:spPr>
        <p:txBody>
          <a:bodyPr wrap="square">
            <a:spAutoFit/>
          </a:bodyPr>
          <a:lstStyle/>
          <a:p>
            <a:r>
              <a:rPr lang="en-US" sz="4800" b="1" i="0" dirty="0">
                <a:solidFill>
                  <a:schemeClr val="bg1"/>
                </a:solidFill>
                <a:effectLst>
                  <a:glow rad="127000">
                    <a:schemeClr val="tx1"/>
                  </a:glow>
                </a:effectLst>
                <a:latin typeface="Aptos Display" panose="020B0004020202020204" pitchFamily="34" charset="0"/>
              </a:rPr>
              <a:t>but these are written so that you may believe that Jesus is the Christ, the Son of God, and that by believing you may have life in his name.</a:t>
            </a:r>
          </a:p>
          <a:p>
            <a:pPr algn="r"/>
            <a:r>
              <a:rPr lang="en-US" sz="4800" b="1" dirty="0">
                <a:solidFill>
                  <a:schemeClr val="bg1"/>
                </a:solidFill>
                <a:effectLst>
                  <a:glow rad="127000">
                    <a:schemeClr val="tx1"/>
                  </a:glow>
                </a:effectLst>
              </a:rPr>
              <a:t>John 20:31</a:t>
            </a:r>
            <a:endParaRPr lang="en-US" sz="4800" b="1" dirty="0">
              <a:solidFill>
                <a:schemeClr val="bg1"/>
              </a:solidFill>
              <a:effectLst>
                <a:glow rad="127000">
                  <a:schemeClr val="tx1"/>
                </a:glow>
              </a:effectLst>
              <a:latin typeface="Aptos Display" panose="020B0004020202020204" pitchFamily="34" charset="0"/>
            </a:endParaRPr>
          </a:p>
        </p:txBody>
      </p:sp>
    </p:spTree>
    <p:extLst>
      <p:ext uri="{BB962C8B-B14F-4D97-AF65-F5344CB8AC3E}">
        <p14:creationId xmlns:p14="http://schemas.microsoft.com/office/powerpoint/2010/main" val="221629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2554545"/>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1</a:t>
            </a:r>
            <a:r>
              <a:rPr lang="en-US" sz="4000" b="1" i="0" dirty="0">
                <a:solidFill>
                  <a:srgbClr val="000000"/>
                </a:solidFill>
                <a:effectLst/>
                <a:latin typeface="Aptos" panose="020B0004020202020204" pitchFamily="34" charset="0"/>
              </a:rPr>
              <a:t> </a:t>
            </a:r>
            <a:r>
              <a:rPr lang="en-US" sz="4000" b="0" i="0" dirty="0">
                <a:solidFill>
                  <a:srgbClr val="000000"/>
                </a:solidFill>
                <a:effectLst/>
                <a:latin typeface="Aptos" panose="020B0004020202020204" pitchFamily="34" charset="0"/>
              </a:rPr>
              <a:t>Now on the first day of the week Mary Magdalene came to the tomb early, while it was still dark, and saw that the stone had been taken away from the tomb. </a:t>
            </a:r>
          </a:p>
        </p:txBody>
      </p:sp>
      <p:sp>
        <p:nvSpPr>
          <p:cNvPr id="2" name="TextBox 1">
            <a:extLst>
              <a:ext uri="{FF2B5EF4-FFF2-40B4-BE49-F238E27FC236}">
                <a16:creationId xmlns:a16="http://schemas.microsoft.com/office/drawing/2014/main" id="{FC10CF85-5393-6F14-A92A-A88E0E505077}"/>
              </a:ext>
            </a:extLst>
          </p:cNvPr>
          <p:cNvSpPr txBox="1"/>
          <p:nvPr/>
        </p:nvSpPr>
        <p:spPr>
          <a:xfrm>
            <a:off x="574430" y="5698700"/>
            <a:ext cx="10814538" cy="707886"/>
          </a:xfrm>
          <a:prstGeom prst="rect">
            <a:avLst/>
          </a:prstGeom>
          <a:noFill/>
        </p:spPr>
        <p:txBody>
          <a:bodyPr wrap="square">
            <a:spAutoFit/>
          </a:bodyPr>
          <a:lstStyle/>
          <a:p>
            <a:r>
              <a:rPr lang="en-US" sz="4000" b="1" dirty="0"/>
              <a:t>John 20:1</a:t>
            </a:r>
          </a:p>
        </p:txBody>
      </p:sp>
    </p:spTree>
    <p:extLst>
      <p:ext uri="{BB962C8B-B14F-4D97-AF65-F5344CB8AC3E}">
        <p14:creationId xmlns:p14="http://schemas.microsoft.com/office/powerpoint/2010/main" val="205967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170099"/>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2 </a:t>
            </a:r>
            <a:r>
              <a:rPr lang="en-US" sz="4000" b="0" i="0" dirty="0">
                <a:solidFill>
                  <a:srgbClr val="000000"/>
                </a:solidFill>
                <a:effectLst/>
                <a:latin typeface="Aptos" panose="020B0004020202020204" pitchFamily="34" charset="0"/>
              </a:rPr>
              <a:t>So she ran and went to Simon Peter and the other disciple, the one whom Jesus loved, and said to them, “They have taken the Lord out of the tomb, and we do not know where they have laid him.” </a:t>
            </a:r>
          </a:p>
        </p:txBody>
      </p:sp>
      <p:sp>
        <p:nvSpPr>
          <p:cNvPr id="4" name="TextBox 3">
            <a:extLst>
              <a:ext uri="{FF2B5EF4-FFF2-40B4-BE49-F238E27FC236}">
                <a16:creationId xmlns:a16="http://schemas.microsoft.com/office/drawing/2014/main" id="{3D984ACD-5253-8F0E-4694-3F6AA49D6A7D}"/>
              </a:ext>
            </a:extLst>
          </p:cNvPr>
          <p:cNvSpPr txBox="1"/>
          <p:nvPr/>
        </p:nvSpPr>
        <p:spPr>
          <a:xfrm>
            <a:off x="574430" y="5698700"/>
            <a:ext cx="10814538" cy="707886"/>
          </a:xfrm>
          <a:prstGeom prst="rect">
            <a:avLst/>
          </a:prstGeom>
          <a:noFill/>
        </p:spPr>
        <p:txBody>
          <a:bodyPr wrap="square">
            <a:spAutoFit/>
          </a:bodyPr>
          <a:lstStyle/>
          <a:p>
            <a:r>
              <a:rPr lang="en-US" sz="4000" b="1" dirty="0"/>
              <a:t>John 20:2</a:t>
            </a:r>
          </a:p>
        </p:txBody>
      </p:sp>
    </p:spTree>
    <p:extLst>
      <p:ext uri="{BB962C8B-B14F-4D97-AF65-F5344CB8AC3E}">
        <p14:creationId xmlns:p14="http://schemas.microsoft.com/office/powerpoint/2010/main" val="176663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1507116" y="3595030"/>
            <a:ext cx="2624665" cy="3293529"/>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Man outline">
            <a:extLst>
              <a:ext uri="{FF2B5EF4-FFF2-40B4-BE49-F238E27FC236}">
                <a16:creationId xmlns:a16="http://schemas.microsoft.com/office/drawing/2014/main" id="{AD3ECA30-3347-5530-3CD4-2A4525FE058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52" r="29887"/>
          <a:stretch/>
        </p:blipFill>
        <p:spPr>
          <a:xfrm>
            <a:off x="5195706" y="1293112"/>
            <a:ext cx="1800588" cy="4342852"/>
          </a:xfrm>
          <a:prstGeom prst="rect">
            <a:avLst/>
          </a:prstGeom>
        </p:spPr>
      </p:pic>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404" r="25841"/>
          <a:stretch/>
        </p:blipFill>
        <p:spPr>
          <a:xfrm>
            <a:off x="1089686" y="698083"/>
            <a:ext cx="1200912" cy="2624662"/>
          </a:xfrm>
          <a:prstGeom prst="rect">
            <a:avLst/>
          </a:prstGeom>
        </p:spPr>
      </p:pic>
      <p:pic>
        <p:nvPicPr>
          <p:cNvPr id="13" name="Graphic 12" descr="Two Men outline">
            <a:extLst>
              <a:ext uri="{FF2B5EF4-FFF2-40B4-BE49-F238E27FC236}">
                <a16:creationId xmlns:a16="http://schemas.microsoft.com/office/drawing/2014/main" id="{A341F09B-3D31-D5C6-A988-12C958B1C9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8990" y="3750729"/>
            <a:ext cx="2624665" cy="2624665"/>
          </a:xfrm>
          <a:prstGeom prst="rect">
            <a:avLst/>
          </a:prstGeom>
        </p:spPr>
      </p:pic>
      <p:grpSp>
        <p:nvGrpSpPr>
          <p:cNvPr id="24" name="Group 23">
            <a:extLst>
              <a:ext uri="{FF2B5EF4-FFF2-40B4-BE49-F238E27FC236}">
                <a16:creationId xmlns:a16="http://schemas.microsoft.com/office/drawing/2014/main" id="{3A229E15-17CB-2AFF-DBCD-2D1D1F3EC1EE}"/>
              </a:ext>
            </a:extLst>
          </p:cNvPr>
          <p:cNvGrpSpPr/>
          <p:nvPr/>
        </p:nvGrpSpPr>
        <p:grpSpPr>
          <a:xfrm>
            <a:off x="7760677" y="804338"/>
            <a:ext cx="3113117" cy="2624662"/>
            <a:chOff x="7778495" y="610361"/>
            <a:chExt cx="2883409" cy="2940167"/>
          </a:xfrm>
        </p:grpSpPr>
        <p:pic>
          <p:nvPicPr>
            <p:cNvPr id="6" name="Graphic 5" descr="Two Men outline">
              <a:extLst>
                <a:ext uri="{FF2B5EF4-FFF2-40B4-BE49-F238E27FC236}">
                  <a16:creationId xmlns:a16="http://schemas.microsoft.com/office/drawing/2014/main" id="{880AD712-7F40-E6DA-43A5-B10849A618E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610362"/>
              <a:ext cx="1200913" cy="1470083"/>
            </a:xfrm>
            <a:prstGeom prst="rect">
              <a:avLst/>
            </a:prstGeom>
          </p:spPr>
        </p:pic>
        <p:pic>
          <p:nvPicPr>
            <p:cNvPr id="17" name="Graphic 16" descr="Two Men outline">
              <a:extLst>
                <a:ext uri="{FF2B5EF4-FFF2-40B4-BE49-F238E27FC236}">
                  <a16:creationId xmlns:a16="http://schemas.microsoft.com/office/drawing/2014/main" id="{273F908B-17E1-8FED-BC15-7B742FC086D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610361"/>
              <a:ext cx="1200913" cy="1470083"/>
            </a:xfrm>
            <a:prstGeom prst="rect">
              <a:avLst/>
            </a:prstGeom>
          </p:spPr>
        </p:pic>
        <p:pic>
          <p:nvPicPr>
            <p:cNvPr id="20" name="Graphic 19" descr="Two Men outline">
              <a:extLst>
                <a:ext uri="{FF2B5EF4-FFF2-40B4-BE49-F238E27FC236}">
                  <a16:creationId xmlns:a16="http://schemas.microsoft.com/office/drawing/2014/main" id="{69E75EF0-0F97-5632-1C17-F73E5101E9B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610362"/>
              <a:ext cx="1200913" cy="1470083"/>
            </a:xfrm>
            <a:prstGeom prst="rect">
              <a:avLst/>
            </a:prstGeom>
          </p:spPr>
        </p:pic>
        <p:pic>
          <p:nvPicPr>
            <p:cNvPr id="21" name="Graphic 20" descr="Two Men outline">
              <a:extLst>
                <a:ext uri="{FF2B5EF4-FFF2-40B4-BE49-F238E27FC236}">
                  <a16:creationId xmlns:a16="http://schemas.microsoft.com/office/drawing/2014/main" id="{160B61DD-6A50-EA1B-FCEB-1A9AA405725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2080445"/>
              <a:ext cx="1200913" cy="1470083"/>
            </a:xfrm>
            <a:prstGeom prst="rect">
              <a:avLst/>
            </a:prstGeom>
          </p:spPr>
        </p:pic>
        <p:pic>
          <p:nvPicPr>
            <p:cNvPr id="22" name="Graphic 21" descr="Two Men outline">
              <a:extLst>
                <a:ext uri="{FF2B5EF4-FFF2-40B4-BE49-F238E27FC236}">
                  <a16:creationId xmlns:a16="http://schemas.microsoft.com/office/drawing/2014/main" id="{06F77758-CE32-C63F-B631-C5ABA6AC664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2080444"/>
              <a:ext cx="1200913" cy="1470083"/>
            </a:xfrm>
            <a:prstGeom prst="rect">
              <a:avLst/>
            </a:prstGeom>
          </p:spPr>
        </p:pic>
        <p:pic>
          <p:nvPicPr>
            <p:cNvPr id="23" name="Graphic 22" descr="Two Men outline">
              <a:extLst>
                <a:ext uri="{FF2B5EF4-FFF2-40B4-BE49-F238E27FC236}">
                  <a16:creationId xmlns:a16="http://schemas.microsoft.com/office/drawing/2014/main" id="{234F765D-229A-19C6-26E0-F68EA5A8988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2080445"/>
              <a:ext cx="1200913" cy="1470083"/>
            </a:xfrm>
            <a:prstGeom prst="rect">
              <a:avLst/>
            </a:prstGeom>
          </p:spPr>
        </p:pic>
      </p:grpSp>
      <p:pic>
        <p:nvPicPr>
          <p:cNvPr id="26" name="Graphic 25" descr="Man with solid fill">
            <a:extLst>
              <a:ext uri="{FF2B5EF4-FFF2-40B4-BE49-F238E27FC236}">
                <a16:creationId xmlns:a16="http://schemas.microsoft.com/office/drawing/2014/main" id="{3DECF380-FA09-279C-B305-52B47920A7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9122" y="4085746"/>
            <a:ext cx="1954630" cy="1954630"/>
          </a:xfrm>
          <a:prstGeom prst="rect">
            <a:avLst/>
          </a:prstGeom>
        </p:spPr>
      </p:pic>
      <p:grpSp>
        <p:nvGrpSpPr>
          <p:cNvPr id="41" name="Group 40">
            <a:extLst>
              <a:ext uri="{FF2B5EF4-FFF2-40B4-BE49-F238E27FC236}">
                <a16:creationId xmlns:a16="http://schemas.microsoft.com/office/drawing/2014/main" id="{A3AE3F9D-C814-E62D-A86E-146AE24EF584}"/>
              </a:ext>
            </a:extLst>
          </p:cNvPr>
          <p:cNvGrpSpPr/>
          <p:nvPr/>
        </p:nvGrpSpPr>
        <p:grpSpPr>
          <a:xfrm>
            <a:off x="3097210" y="804338"/>
            <a:ext cx="1861751" cy="2375145"/>
            <a:chOff x="3097210" y="804338"/>
            <a:chExt cx="1861751" cy="2375145"/>
          </a:xfrm>
        </p:grpSpPr>
        <p:grpSp>
          <p:nvGrpSpPr>
            <p:cNvPr id="27" name="Group 26">
              <a:extLst>
                <a:ext uri="{FF2B5EF4-FFF2-40B4-BE49-F238E27FC236}">
                  <a16:creationId xmlns:a16="http://schemas.microsoft.com/office/drawing/2014/main" id="{46ED05D5-0D6F-A75F-D173-1456519E9CB7}"/>
                </a:ext>
              </a:extLst>
            </p:cNvPr>
            <p:cNvGrpSpPr/>
            <p:nvPr/>
          </p:nvGrpSpPr>
          <p:grpSpPr>
            <a:xfrm>
              <a:off x="3097210" y="804338"/>
              <a:ext cx="1850087" cy="1149272"/>
              <a:chOff x="3116177" y="1627360"/>
              <a:chExt cx="1850087" cy="1149272"/>
            </a:xfrm>
          </p:grpSpPr>
          <p:pic>
            <p:nvPicPr>
              <p:cNvPr id="8" name="Graphic 7" descr="Butterfly outline">
                <a:extLst>
                  <a:ext uri="{FF2B5EF4-FFF2-40B4-BE49-F238E27FC236}">
                    <a16:creationId xmlns:a16="http://schemas.microsoft.com/office/drawing/2014/main" id="{B23C580A-4543-5846-785C-C50F74B8B74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19" name="Graphic 18" descr="Angel face outline with solid fill">
                <a:extLst>
                  <a:ext uri="{FF2B5EF4-FFF2-40B4-BE49-F238E27FC236}">
                    <a16:creationId xmlns:a16="http://schemas.microsoft.com/office/drawing/2014/main" id="{FB04D375-8E65-55DE-8925-95410CA2BE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25" name="Graphic 24" descr="Butterfly outline">
                <a:extLst>
                  <a:ext uri="{FF2B5EF4-FFF2-40B4-BE49-F238E27FC236}">
                    <a16:creationId xmlns:a16="http://schemas.microsoft.com/office/drawing/2014/main" id="{260939B6-0776-864A-FCF7-64B325F752B7}"/>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nvGrpSpPr>
            <p:cNvPr id="36" name="Group 35">
              <a:extLst>
                <a:ext uri="{FF2B5EF4-FFF2-40B4-BE49-F238E27FC236}">
                  <a16:creationId xmlns:a16="http://schemas.microsoft.com/office/drawing/2014/main" id="{9C7383A5-8BB4-20F9-02A1-BC2781737E2D}"/>
                </a:ext>
              </a:extLst>
            </p:cNvPr>
            <p:cNvGrpSpPr/>
            <p:nvPr/>
          </p:nvGrpSpPr>
          <p:grpSpPr>
            <a:xfrm>
              <a:off x="3108874" y="2030211"/>
              <a:ext cx="1850087" cy="1149272"/>
              <a:chOff x="3116177" y="1627360"/>
              <a:chExt cx="1850087" cy="1149272"/>
            </a:xfrm>
          </p:grpSpPr>
          <p:pic>
            <p:nvPicPr>
              <p:cNvPr id="37" name="Graphic 36" descr="Butterfly outline">
                <a:extLst>
                  <a:ext uri="{FF2B5EF4-FFF2-40B4-BE49-F238E27FC236}">
                    <a16:creationId xmlns:a16="http://schemas.microsoft.com/office/drawing/2014/main" id="{1BD175B3-0C58-02B7-EE6F-C800971ED76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38" name="Graphic 37" descr="Angel face outline with solid fill">
                <a:extLst>
                  <a:ext uri="{FF2B5EF4-FFF2-40B4-BE49-F238E27FC236}">
                    <a16:creationId xmlns:a16="http://schemas.microsoft.com/office/drawing/2014/main" id="{1FC53DBD-AEA2-A4CC-6E80-BFC6CF1F05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39" name="Graphic 38" descr="Butterfly outline">
                <a:extLst>
                  <a:ext uri="{FF2B5EF4-FFF2-40B4-BE49-F238E27FC236}">
                    <a16:creationId xmlns:a16="http://schemas.microsoft.com/office/drawing/2014/main" id="{61398016-899B-5BDF-E368-63957287389F}"/>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spTree>
    <p:extLst>
      <p:ext uri="{BB962C8B-B14F-4D97-AF65-F5344CB8AC3E}">
        <p14:creationId xmlns:p14="http://schemas.microsoft.com/office/powerpoint/2010/main" val="273230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1507116" y="3595030"/>
            <a:ext cx="2624665" cy="3293529"/>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Two Men outline">
            <a:extLst>
              <a:ext uri="{FF2B5EF4-FFF2-40B4-BE49-F238E27FC236}">
                <a16:creationId xmlns:a16="http://schemas.microsoft.com/office/drawing/2014/main" id="{A341F09B-3D31-D5C6-A988-12C958B1C9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8990" y="3750729"/>
            <a:ext cx="2624665" cy="2624665"/>
          </a:xfrm>
          <a:prstGeom prst="rect">
            <a:avLst/>
          </a:prstGeom>
        </p:spPr>
      </p:pic>
      <p:sp>
        <p:nvSpPr>
          <p:cNvPr id="5" name="TextBox 4">
            <a:extLst>
              <a:ext uri="{FF2B5EF4-FFF2-40B4-BE49-F238E27FC236}">
                <a16:creationId xmlns:a16="http://schemas.microsoft.com/office/drawing/2014/main" id="{6D83DBBB-0A8F-745A-90AC-DF97E07C0B96}"/>
              </a:ext>
            </a:extLst>
          </p:cNvPr>
          <p:cNvSpPr txBox="1"/>
          <p:nvPr/>
        </p:nvSpPr>
        <p:spPr>
          <a:xfrm>
            <a:off x="899160" y="804595"/>
            <a:ext cx="10713720" cy="1446550"/>
          </a:xfrm>
          <a:prstGeom prst="rect">
            <a:avLst/>
          </a:prstGeom>
          <a:noFill/>
        </p:spPr>
        <p:txBody>
          <a:bodyPr wrap="square">
            <a:spAutoFit/>
          </a:bodyPr>
          <a:lstStyle/>
          <a:p>
            <a:r>
              <a:rPr lang="en-US" sz="4400" dirty="0">
                <a:latin typeface="Aptos Display" panose="020B0004020202020204" pitchFamily="34" charset="0"/>
                <a:ea typeface="Calibri" panose="020F0502020204030204" pitchFamily="34" charset="0"/>
                <a:cs typeface="Arial" panose="020B0604020202020204" pitchFamily="34" charset="0"/>
              </a:rPr>
              <a:t>2</a:t>
            </a:r>
            <a:r>
              <a:rPr lang="en-US" sz="4400" dirty="0">
                <a:effectLst/>
                <a:latin typeface="Aptos Display" panose="020B0004020202020204" pitchFamily="34" charset="0"/>
                <a:ea typeface="Calibri" panose="020F0502020204030204" pitchFamily="34" charset="0"/>
                <a:cs typeface="Arial" panose="020B0604020202020204" pitchFamily="34" charset="0"/>
              </a:rPr>
              <a:t>.  Peter and John went to the tomb looking for the body of Jesus. ( 3-10)</a:t>
            </a:r>
            <a:endParaRPr lang="en-US" sz="4400" dirty="0">
              <a:latin typeface="Aptos Display" panose="020B0004020202020204" pitchFamily="34" charset="0"/>
            </a:endParaRPr>
          </a:p>
        </p:txBody>
      </p:sp>
    </p:spTree>
    <p:extLst>
      <p:ext uri="{BB962C8B-B14F-4D97-AF65-F5344CB8AC3E}">
        <p14:creationId xmlns:p14="http://schemas.microsoft.com/office/powerpoint/2010/main" val="2937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0EA70-73B2-E910-2210-2066F2A4757B}"/>
              </a:ext>
            </a:extLst>
          </p:cNvPr>
          <p:cNvSpPr txBox="1"/>
          <p:nvPr/>
        </p:nvSpPr>
        <p:spPr>
          <a:xfrm>
            <a:off x="0" y="522238"/>
            <a:ext cx="7955280" cy="2554545"/>
          </a:xfrm>
          <a:prstGeom prst="rect">
            <a:avLst/>
          </a:prstGeom>
          <a:solidFill>
            <a:schemeClr val="bg1"/>
          </a:solidFill>
        </p:spPr>
        <p:txBody>
          <a:bodyPr wrap="square">
            <a:spAutoFit/>
          </a:bodyPr>
          <a:lstStyle/>
          <a:p>
            <a:r>
              <a:rPr lang="en-US" sz="4000" b="1" i="0" baseline="30000" dirty="0">
                <a:solidFill>
                  <a:srgbClr val="000000"/>
                </a:solidFill>
                <a:effectLst/>
                <a:latin typeface="Aptos Narrow" panose="020B0004020202020204" pitchFamily="34" charset="0"/>
              </a:rPr>
              <a:t>3 </a:t>
            </a:r>
            <a:r>
              <a:rPr lang="en-US" sz="4000" b="0" i="0" dirty="0">
                <a:solidFill>
                  <a:srgbClr val="000000"/>
                </a:solidFill>
                <a:effectLst/>
                <a:latin typeface="Aptos Narrow" panose="020B0004020202020204" pitchFamily="34" charset="0"/>
              </a:rPr>
              <a:t>So Peter went out with the other disciple, and they were going toward the tomb. </a:t>
            </a:r>
            <a:r>
              <a:rPr lang="en-US" sz="4000" b="1" i="0" baseline="30000" dirty="0">
                <a:solidFill>
                  <a:srgbClr val="000000"/>
                </a:solidFill>
                <a:effectLst/>
                <a:latin typeface="Aptos Narrow" panose="020B0004020202020204" pitchFamily="34" charset="0"/>
              </a:rPr>
              <a:t>4 </a:t>
            </a:r>
            <a:r>
              <a:rPr lang="en-US" sz="4000" b="0" i="0" dirty="0">
                <a:solidFill>
                  <a:srgbClr val="000000"/>
                </a:solidFill>
                <a:effectLst/>
                <a:latin typeface="Aptos Narrow" panose="020B0004020202020204" pitchFamily="34" charset="0"/>
              </a:rPr>
              <a:t>Both of them were running together,</a:t>
            </a:r>
            <a:endParaRPr lang="en-US" sz="4000" dirty="0">
              <a:latin typeface="Aptos Narrow" panose="020B0004020202020204" pitchFamily="34" charset="0"/>
            </a:endParaRPr>
          </a:p>
        </p:txBody>
      </p:sp>
      <p:pic>
        <p:nvPicPr>
          <p:cNvPr id="11" name="Picture 10" descr="A group of people running&#10;&#10;Description automatically generated">
            <a:extLst>
              <a:ext uri="{FF2B5EF4-FFF2-40B4-BE49-F238E27FC236}">
                <a16:creationId xmlns:a16="http://schemas.microsoft.com/office/drawing/2014/main" id="{539C8AEA-4F0B-DEF5-F2F4-E4F9B9EB3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098" y="522238"/>
            <a:ext cx="3187047" cy="3505752"/>
          </a:xfrm>
          <a:prstGeom prst="rect">
            <a:avLst/>
          </a:prstGeom>
        </p:spPr>
      </p:pic>
      <p:sp>
        <p:nvSpPr>
          <p:cNvPr id="22" name="TextBox 21">
            <a:extLst>
              <a:ext uri="{FF2B5EF4-FFF2-40B4-BE49-F238E27FC236}">
                <a16:creationId xmlns:a16="http://schemas.microsoft.com/office/drawing/2014/main" id="{BD69E5BB-8D49-8669-40EB-6C95D922A0B1}"/>
              </a:ext>
            </a:extLst>
          </p:cNvPr>
          <p:cNvSpPr txBox="1"/>
          <p:nvPr/>
        </p:nvSpPr>
        <p:spPr>
          <a:xfrm>
            <a:off x="574430" y="5698700"/>
            <a:ext cx="10814538" cy="707886"/>
          </a:xfrm>
          <a:prstGeom prst="rect">
            <a:avLst/>
          </a:prstGeom>
          <a:noFill/>
        </p:spPr>
        <p:txBody>
          <a:bodyPr wrap="square">
            <a:spAutoFit/>
          </a:bodyPr>
          <a:lstStyle/>
          <a:p>
            <a:r>
              <a:rPr lang="en-US" sz="4000" b="1" dirty="0"/>
              <a:t>John 20:3-4</a:t>
            </a:r>
          </a:p>
        </p:txBody>
      </p:sp>
    </p:spTree>
    <p:extLst>
      <p:ext uri="{BB962C8B-B14F-4D97-AF65-F5344CB8AC3E}">
        <p14:creationId xmlns:p14="http://schemas.microsoft.com/office/powerpoint/2010/main" val="83513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0EA70-73B2-E910-2210-2066F2A4757B}"/>
              </a:ext>
            </a:extLst>
          </p:cNvPr>
          <p:cNvSpPr txBox="1"/>
          <p:nvPr/>
        </p:nvSpPr>
        <p:spPr>
          <a:xfrm>
            <a:off x="0" y="522238"/>
            <a:ext cx="7955280" cy="3170099"/>
          </a:xfrm>
          <a:prstGeom prst="rect">
            <a:avLst/>
          </a:prstGeom>
          <a:solidFill>
            <a:schemeClr val="bg1"/>
          </a:solidFill>
        </p:spPr>
        <p:txBody>
          <a:bodyPr wrap="square">
            <a:spAutoFit/>
          </a:bodyPr>
          <a:lstStyle/>
          <a:p>
            <a:r>
              <a:rPr lang="en-US" sz="4000" b="1" i="0" baseline="30000" dirty="0">
                <a:solidFill>
                  <a:schemeClr val="bg1">
                    <a:lumMod val="75000"/>
                  </a:schemeClr>
                </a:solidFill>
                <a:effectLst/>
                <a:latin typeface="Aptos Narrow" panose="020B0004020202020204" pitchFamily="34" charset="0"/>
              </a:rPr>
              <a:t>3 </a:t>
            </a:r>
            <a:r>
              <a:rPr lang="en-US" sz="4000" b="0" i="0" dirty="0">
                <a:solidFill>
                  <a:schemeClr val="bg1">
                    <a:lumMod val="75000"/>
                  </a:schemeClr>
                </a:solidFill>
                <a:effectLst/>
                <a:latin typeface="Aptos Narrow" panose="020B0004020202020204" pitchFamily="34" charset="0"/>
              </a:rPr>
              <a:t>So Peter went out with the other disciple, and they were going toward the tomb. </a:t>
            </a:r>
            <a:r>
              <a:rPr lang="en-US" sz="4000" b="1" i="0" baseline="30000" dirty="0">
                <a:solidFill>
                  <a:schemeClr val="bg1">
                    <a:lumMod val="75000"/>
                  </a:schemeClr>
                </a:solidFill>
                <a:effectLst/>
                <a:latin typeface="Aptos Narrow" panose="020B0004020202020204" pitchFamily="34" charset="0"/>
              </a:rPr>
              <a:t>4 </a:t>
            </a:r>
            <a:r>
              <a:rPr lang="en-US" sz="4000" b="0" i="0" dirty="0">
                <a:solidFill>
                  <a:schemeClr val="bg1">
                    <a:lumMod val="75000"/>
                  </a:schemeClr>
                </a:solidFill>
                <a:effectLst/>
                <a:latin typeface="Aptos Narrow" panose="020B0004020202020204" pitchFamily="34" charset="0"/>
              </a:rPr>
              <a:t>Both of them were running together, </a:t>
            </a:r>
            <a:r>
              <a:rPr lang="en-US" sz="4000" b="0" i="0" dirty="0">
                <a:solidFill>
                  <a:srgbClr val="000000"/>
                </a:solidFill>
                <a:effectLst/>
                <a:latin typeface="Aptos Narrow" panose="020B0004020202020204" pitchFamily="34" charset="0"/>
              </a:rPr>
              <a:t>but the other disciple outran Peter and reached the tomb first. </a:t>
            </a:r>
            <a:endParaRPr lang="en-US" sz="4000" dirty="0">
              <a:latin typeface="Aptos Narrow" panose="020B0004020202020204" pitchFamily="34" charset="0"/>
            </a:endParaRPr>
          </a:p>
        </p:txBody>
      </p:sp>
      <p:pic>
        <p:nvPicPr>
          <p:cNvPr id="16" name="Picture 15" descr="A group of people running on a track&#10;&#10;Description automatically generated">
            <a:extLst>
              <a:ext uri="{FF2B5EF4-FFF2-40B4-BE49-F238E27FC236}">
                <a16:creationId xmlns:a16="http://schemas.microsoft.com/office/drawing/2014/main" id="{AA18D9AA-8687-4FFA-D7E1-B942147D7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114" y="4027990"/>
            <a:ext cx="5025032" cy="2830010"/>
          </a:xfrm>
          <a:prstGeom prst="rect">
            <a:avLst/>
          </a:prstGeom>
        </p:spPr>
      </p:pic>
      <p:pic>
        <p:nvPicPr>
          <p:cNvPr id="3" name="Picture 2" descr="A group of people running&#10;&#10;Description automatically generated">
            <a:extLst>
              <a:ext uri="{FF2B5EF4-FFF2-40B4-BE49-F238E27FC236}">
                <a16:creationId xmlns:a16="http://schemas.microsoft.com/office/drawing/2014/main" id="{24BA9D76-103A-A6F9-FE67-DFA10983A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1098" y="522238"/>
            <a:ext cx="3187047" cy="3505752"/>
          </a:xfrm>
          <a:prstGeom prst="rect">
            <a:avLst/>
          </a:prstGeom>
        </p:spPr>
      </p:pic>
      <p:sp>
        <p:nvSpPr>
          <p:cNvPr id="2" name="TextBox 1">
            <a:extLst>
              <a:ext uri="{FF2B5EF4-FFF2-40B4-BE49-F238E27FC236}">
                <a16:creationId xmlns:a16="http://schemas.microsoft.com/office/drawing/2014/main" id="{9082DE99-50DA-B3D4-79B7-1AE89E13E17D}"/>
              </a:ext>
            </a:extLst>
          </p:cNvPr>
          <p:cNvSpPr txBox="1"/>
          <p:nvPr/>
        </p:nvSpPr>
        <p:spPr>
          <a:xfrm>
            <a:off x="574430" y="5698700"/>
            <a:ext cx="10814538" cy="707886"/>
          </a:xfrm>
          <a:prstGeom prst="rect">
            <a:avLst/>
          </a:prstGeom>
          <a:noFill/>
        </p:spPr>
        <p:txBody>
          <a:bodyPr wrap="square">
            <a:spAutoFit/>
          </a:bodyPr>
          <a:lstStyle/>
          <a:p>
            <a:r>
              <a:rPr lang="en-US" sz="4000" b="1" dirty="0"/>
              <a:t>John 20:3-4</a:t>
            </a:r>
          </a:p>
        </p:txBody>
      </p:sp>
    </p:spTree>
    <p:extLst>
      <p:ext uri="{BB962C8B-B14F-4D97-AF65-F5344CB8AC3E}">
        <p14:creationId xmlns:p14="http://schemas.microsoft.com/office/powerpoint/2010/main" val="272066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0EA70-73B2-E910-2210-2066F2A4757B}"/>
              </a:ext>
            </a:extLst>
          </p:cNvPr>
          <p:cNvSpPr txBox="1"/>
          <p:nvPr/>
        </p:nvSpPr>
        <p:spPr>
          <a:xfrm>
            <a:off x="474564" y="522238"/>
            <a:ext cx="7955280" cy="5016758"/>
          </a:xfrm>
          <a:prstGeom prst="rect">
            <a:avLst/>
          </a:prstGeom>
          <a:solidFill>
            <a:schemeClr val="bg1"/>
          </a:solidFill>
        </p:spPr>
        <p:txBody>
          <a:bodyPr wrap="square">
            <a:spAutoFit/>
          </a:bodyPr>
          <a:lstStyle/>
          <a:p>
            <a:r>
              <a:rPr lang="en-US" sz="4000" b="1" i="0" baseline="30000" dirty="0">
                <a:solidFill>
                  <a:schemeClr val="bg1">
                    <a:lumMod val="75000"/>
                  </a:schemeClr>
                </a:solidFill>
                <a:effectLst/>
                <a:latin typeface="Aptos Narrow" panose="020B0004020202020204" pitchFamily="34" charset="0"/>
              </a:rPr>
              <a:t>3 </a:t>
            </a:r>
            <a:r>
              <a:rPr lang="en-US" sz="4000" b="0" i="0" dirty="0">
                <a:solidFill>
                  <a:schemeClr val="bg1">
                    <a:lumMod val="75000"/>
                  </a:schemeClr>
                </a:solidFill>
                <a:effectLst/>
                <a:latin typeface="Aptos Narrow" panose="020B0004020202020204" pitchFamily="34" charset="0"/>
              </a:rPr>
              <a:t>So Peter went out with the other disciple, and they were going toward the tomb. </a:t>
            </a:r>
            <a:r>
              <a:rPr lang="en-US" sz="4000" b="1" i="0" baseline="30000" dirty="0">
                <a:solidFill>
                  <a:schemeClr val="bg1">
                    <a:lumMod val="75000"/>
                  </a:schemeClr>
                </a:solidFill>
                <a:effectLst/>
                <a:latin typeface="Aptos Narrow" panose="020B0004020202020204" pitchFamily="34" charset="0"/>
              </a:rPr>
              <a:t>4 </a:t>
            </a:r>
            <a:r>
              <a:rPr lang="en-US" sz="4000" b="0" i="0" dirty="0">
                <a:solidFill>
                  <a:schemeClr val="bg1">
                    <a:lumMod val="75000"/>
                  </a:schemeClr>
                </a:solidFill>
                <a:effectLst/>
                <a:latin typeface="Aptos Narrow" panose="020B0004020202020204" pitchFamily="34" charset="0"/>
              </a:rPr>
              <a:t>Both of them were running together, but the other disciple outran Peter and reached the tomb first. </a:t>
            </a:r>
          </a:p>
          <a:p>
            <a:r>
              <a:rPr lang="en-US" sz="4000" b="1" i="0" baseline="30000" dirty="0">
                <a:solidFill>
                  <a:srgbClr val="000000"/>
                </a:solidFill>
                <a:effectLst/>
                <a:latin typeface="Aptos Narrow" panose="020B0004020202020204" pitchFamily="34" charset="0"/>
              </a:rPr>
              <a:t>5 </a:t>
            </a:r>
            <a:r>
              <a:rPr lang="en-US" sz="4000" b="0" i="0" dirty="0">
                <a:solidFill>
                  <a:srgbClr val="000000"/>
                </a:solidFill>
                <a:effectLst/>
                <a:latin typeface="Aptos Narrow" panose="020B0004020202020204" pitchFamily="34" charset="0"/>
              </a:rPr>
              <a:t>And stooping to look in, he saw the</a:t>
            </a:r>
          </a:p>
          <a:p>
            <a:r>
              <a:rPr lang="en-US" sz="4000" b="0" i="0" dirty="0">
                <a:solidFill>
                  <a:srgbClr val="000000"/>
                </a:solidFill>
                <a:effectLst/>
                <a:latin typeface="Aptos Narrow" panose="020B0004020202020204" pitchFamily="34" charset="0"/>
              </a:rPr>
              <a:t> linen cloths lying there, </a:t>
            </a:r>
          </a:p>
          <a:p>
            <a:r>
              <a:rPr lang="en-US" sz="4000" b="0" i="0" dirty="0">
                <a:solidFill>
                  <a:srgbClr val="000000"/>
                </a:solidFill>
                <a:effectLst/>
                <a:latin typeface="Aptos Narrow" panose="020B0004020202020204" pitchFamily="34" charset="0"/>
              </a:rPr>
              <a:t>but he did not go in. </a:t>
            </a:r>
            <a:endParaRPr lang="en-US" sz="4000" dirty="0">
              <a:latin typeface="Aptos Narrow" panose="020B0004020202020204" pitchFamily="34" charset="0"/>
            </a:endParaRPr>
          </a:p>
        </p:txBody>
      </p:sp>
      <p:sp>
        <p:nvSpPr>
          <p:cNvPr id="4" name="TextBox 3">
            <a:extLst>
              <a:ext uri="{FF2B5EF4-FFF2-40B4-BE49-F238E27FC236}">
                <a16:creationId xmlns:a16="http://schemas.microsoft.com/office/drawing/2014/main" id="{A8C1C83B-A606-3289-0825-7AE105B96861}"/>
              </a:ext>
            </a:extLst>
          </p:cNvPr>
          <p:cNvSpPr txBox="1"/>
          <p:nvPr/>
        </p:nvSpPr>
        <p:spPr>
          <a:xfrm>
            <a:off x="574430" y="5698700"/>
            <a:ext cx="10814538" cy="707886"/>
          </a:xfrm>
          <a:prstGeom prst="rect">
            <a:avLst/>
          </a:prstGeom>
          <a:noFill/>
        </p:spPr>
        <p:txBody>
          <a:bodyPr wrap="square">
            <a:spAutoFit/>
          </a:bodyPr>
          <a:lstStyle/>
          <a:p>
            <a:r>
              <a:rPr lang="en-US" sz="4000" b="1" dirty="0"/>
              <a:t>John 20:5</a:t>
            </a:r>
          </a:p>
        </p:txBody>
      </p:sp>
    </p:spTree>
    <p:extLst>
      <p:ext uri="{BB962C8B-B14F-4D97-AF65-F5344CB8AC3E}">
        <p14:creationId xmlns:p14="http://schemas.microsoft.com/office/powerpoint/2010/main" val="50477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1323439"/>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6 </a:t>
            </a:r>
            <a:r>
              <a:rPr lang="en-US" sz="4000" b="0" i="0" dirty="0">
                <a:solidFill>
                  <a:srgbClr val="000000"/>
                </a:solidFill>
                <a:effectLst/>
                <a:latin typeface="Aptos Narrow" panose="020B0004020202020204" pitchFamily="34" charset="0"/>
              </a:rPr>
              <a:t>Then Simon Peter came, following him, and went into the tomb. </a:t>
            </a:r>
            <a:endParaRPr lang="en-US" sz="4000" b="0" i="0" dirty="0">
              <a:solidFill>
                <a:srgbClr val="000000"/>
              </a:solidFill>
              <a:effectLst/>
              <a:latin typeface="Aptos" panose="020B0004020202020204" pitchFamily="34" charset="0"/>
            </a:endParaRPr>
          </a:p>
        </p:txBody>
      </p:sp>
      <p:sp>
        <p:nvSpPr>
          <p:cNvPr id="4" name="TextBox 3">
            <a:extLst>
              <a:ext uri="{FF2B5EF4-FFF2-40B4-BE49-F238E27FC236}">
                <a16:creationId xmlns:a16="http://schemas.microsoft.com/office/drawing/2014/main" id="{1A4EC9C2-9F89-F3D7-39D2-92A4FB1B0D78}"/>
              </a:ext>
            </a:extLst>
          </p:cNvPr>
          <p:cNvSpPr txBox="1"/>
          <p:nvPr/>
        </p:nvSpPr>
        <p:spPr>
          <a:xfrm>
            <a:off x="574430" y="5698700"/>
            <a:ext cx="10814538" cy="707886"/>
          </a:xfrm>
          <a:prstGeom prst="rect">
            <a:avLst/>
          </a:prstGeom>
          <a:noFill/>
        </p:spPr>
        <p:txBody>
          <a:bodyPr wrap="square">
            <a:spAutoFit/>
          </a:bodyPr>
          <a:lstStyle/>
          <a:p>
            <a:r>
              <a:rPr lang="en-US" sz="4000" b="1" dirty="0"/>
              <a:t>John 20:6-9</a:t>
            </a:r>
          </a:p>
        </p:txBody>
      </p:sp>
    </p:spTree>
    <p:extLst>
      <p:ext uri="{BB962C8B-B14F-4D97-AF65-F5344CB8AC3E}">
        <p14:creationId xmlns:p14="http://schemas.microsoft.com/office/powerpoint/2010/main" val="399664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nline Media 1" title="selective attention test">
            <a:hlinkClick r:id="" action="ppaction://media"/>
            <a:extLst>
              <a:ext uri="{FF2B5EF4-FFF2-40B4-BE49-F238E27FC236}">
                <a16:creationId xmlns:a16="http://schemas.microsoft.com/office/drawing/2014/main" id="{4A87269C-1D7B-377B-2992-FD74A276313A}"/>
              </a:ext>
            </a:extLst>
          </p:cNvPr>
          <p:cNvPicPr>
            <a:picLocks noRot="1" noChangeAspect="1"/>
          </p:cNvPicPr>
          <p:nvPr>
            <a:videoFile r:link="rId1"/>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20576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170099"/>
          </a:xfrm>
          <a:prstGeom prst="rect">
            <a:avLst/>
          </a:prstGeom>
          <a:noFill/>
        </p:spPr>
        <p:txBody>
          <a:bodyPr wrap="square">
            <a:spAutoFit/>
          </a:bodyPr>
          <a:lstStyle/>
          <a:p>
            <a:r>
              <a:rPr lang="en-US" sz="4000" b="1" i="0" baseline="30000" dirty="0">
                <a:solidFill>
                  <a:schemeClr val="bg1">
                    <a:lumMod val="65000"/>
                  </a:schemeClr>
                </a:solidFill>
                <a:effectLst/>
                <a:latin typeface="Aptos Narrow" panose="020B0004020202020204" pitchFamily="34" charset="0"/>
              </a:rPr>
              <a:t>6 </a:t>
            </a:r>
            <a:r>
              <a:rPr lang="en-US" sz="4000" b="0" i="0" dirty="0">
                <a:solidFill>
                  <a:schemeClr val="bg1">
                    <a:lumMod val="65000"/>
                  </a:schemeClr>
                </a:solidFill>
                <a:effectLst/>
                <a:latin typeface="Aptos Narrow" panose="020B0004020202020204" pitchFamily="34" charset="0"/>
              </a:rPr>
              <a:t>Then Simon Peter came, following him, and went into the tomb. </a:t>
            </a:r>
            <a:r>
              <a:rPr lang="en-US" sz="4000" b="1" i="0" baseline="30000" dirty="0">
                <a:solidFill>
                  <a:srgbClr val="000000"/>
                </a:solidFill>
                <a:effectLst/>
                <a:latin typeface="Aptos Narrow" panose="020B0004020202020204" pitchFamily="34" charset="0"/>
              </a:rPr>
              <a:t>8</a:t>
            </a:r>
            <a:r>
              <a:rPr lang="en-US" sz="4000" b="0" i="0" dirty="0">
                <a:solidFill>
                  <a:srgbClr val="000000"/>
                </a:solidFill>
                <a:effectLst/>
                <a:latin typeface="Aptos Narrow" panose="020B0004020202020204" pitchFamily="34" charset="0"/>
              </a:rPr>
              <a:t> Then the other disciple, who had reached the tomb first, also went in, and he saw and believed; </a:t>
            </a:r>
            <a:r>
              <a:rPr lang="en-US" sz="4000" b="1" i="0" baseline="30000" dirty="0">
                <a:solidFill>
                  <a:srgbClr val="000000"/>
                </a:solidFill>
                <a:effectLst/>
                <a:latin typeface="Aptos Narrow" panose="020B0004020202020204" pitchFamily="34" charset="0"/>
              </a:rPr>
              <a:t>9</a:t>
            </a:r>
            <a:r>
              <a:rPr lang="en-US" sz="4000" b="0" i="0" dirty="0">
                <a:solidFill>
                  <a:srgbClr val="000000"/>
                </a:solidFill>
                <a:effectLst/>
                <a:latin typeface="Aptos Narrow" panose="020B0004020202020204" pitchFamily="34" charset="0"/>
              </a:rPr>
              <a:t> for as yet they did not understand the Scripture, that he must rise from the dead. </a:t>
            </a:r>
          </a:p>
        </p:txBody>
      </p:sp>
      <p:sp>
        <p:nvSpPr>
          <p:cNvPr id="4" name="TextBox 3">
            <a:extLst>
              <a:ext uri="{FF2B5EF4-FFF2-40B4-BE49-F238E27FC236}">
                <a16:creationId xmlns:a16="http://schemas.microsoft.com/office/drawing/2014/main" id="{1A4EC9C2-9F89-F3D7-39D2-92A4FB1B0D78}"/>
              </a:ext>
            </a:extLst>
          </p:cNvPr>
          <p:cNvSpPr txBox="1"/>
          <p:nvPr/>
        </p:nvSpPr>
        <p:spPr>
          <a:xfrm>
            <a:off x="574430" y="5698700"/>
            <a:ext cx="10814538" cy="707886"/>
          </a:xfrm>
          <a:prstGeom prst="rect">
            <a:avLst/>
          </a:prstGeom>
          <a:noFill/>
        </p:spPr>
        <p:txBody>
          <a:bodyPr wrap="square">
            <a:spAutoFit/>
          </a:bodyPr>
          <a:lstStyle/>
          <a:p>
            <a:r>
              <a:rPr lang="en-US" sz="4000" b="1" dirty="0"/>
              <a:t>John 20:6-9</a:t>
            </a:r>
          </a:p>
        </p:txBody>
      </p:sp>
    </p:spTree>
    <p:extLst>
      <p:ext uri="{BB962C8B-B14F-4D97-AF65-F5344CB8AC3E}">
        <p14:creationId xmlns:p14="http://schemas.microsoft.com/office/powerpoint/2010/main" val="131164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170099"/>
          </a:xfrm>
          <a:prstGeom prst="rect">
            <a:avLst/>
          </a:prstGeom>
          <a:noFill/>
        </p:spPr>
        <p:txBody>
          <a:bodyPr wrap="square">
            <a:spAutoFit/>
          </a:bodyPr>
          <a:lstStyle/>
          <a:p>
            <a:r>
              <a:rPr lang="en-US" sz="4000" b="1" i="0" baseline="30000" dirty="0">
                <a:solidFill>
                  <a:schemeClr val="bg1"/>
                </a:solidFill>
                <a:effectLst/>
                <a:latin typeface="Aptos Narrow" panose="020B0004020202020204" pitchFamily="34" charset="0"/>
              </a:rPr>
              <a:t>6 </a:t>
            </a:r>
            <a:r>
              <a:rPr lang="en-US" sz="4000" b="0" i="0" dirty="0">
                <a:solidFill>
                  <a:schemeClr val="bg1"/>
                </a:solidFill>
                <a:effectLst/>
                <a:latin typeface="Aptos Narrow" panose="020B0004020202020204" pitchFamily="34" charset="0"/>
              </a:rPr>
              <a:t>Then Simon Peter came, following him, and went into the tomb. </a:t>
            </a:r>
            <a:r>
              <a:rPr lang="en-US" sz="4000" b="1" i="0" baseline="30000" dirty="0">
                <a:solidFill>
                  <a:schemeClr val="bg1"/>
                </a:solidFill>
                <a:effectLst/>
                <a:latin typeface="Aptos Narrow" panose="020B0004020202020204" pitchFamily="34" charset="0"/>
              </a:rPr>
              <a:t>8</a:t>
            </a:r>
            <a:r>
              <a:rPr lang="en-US" sz="4000" b="0" i="0" dirty="0">
                <a:solidFill>
                  <a:schemeClr val="bg1"/>
                </a:solidFill>
                <a:effectLst/>
                <a:latin typeface="Aptos Narrow" panose="020B0004020202020204" pitchFamily="34" charset="0"/>
              </a:rPr>
              <a:t> Then the other disciple, who had reached the tomb first, also went in, and he saw and believed; </a:t>
            </a:r>
            <a:r>
              <a:rPr lang="en-US" sz="4000" b="1" i="0" baseline="30000" dirty="0">
                <a:solidFill>
                  <a:schemeClr val="bg1"/>
                </a:solidFill>
                <a:effectLst/>
                <a:latin typeface="Aptos Narrow" panose="020B0004020202020204" pitchFamily="34" charset="0"/>
              </a:rPr>
              <a:t>9</a:t>
            </a:r>
            <a:r>
              <a:rPr lang="en-US" sz="4000" b="0" i="0" dirty="0">
                <a:solidFill>
                  <a:schemeClr val="bg1"/>
                </a:solidFill>
                <a:effectLst/>
                <a:latin typeface="Aptos Narrow" panose="020B0004020202020204" pitchFamily="34" charset="0"/>
              </a:rPr>
              <a:t> for as yet they did not understand </a:t>
            </a:r>
            <a:r>
              <a:rPr lang="en-US" sz="4000" b="0" i="0" dirty="0">
                <a:solidFill>
                  <a:srgbClr val="000000"/>
                </a:solidFill>
                <a:effectLst/>
                <a:latin typeface="Aptos Narrow" panose="020B0004020202020204" pitchFamily="34" charset="0"/>
              </a:rPr>
              <a:t>the Scripture, that he must rise from the dead. </a:t>
            </a:r>
          </a:p>
        </p:txBody>
      </p:sp>
      <p:sp>
        <p:nvSpPr>
          <p:cNvPr id="5" name="TextBox 4">
            <a:extLst>
              <a:ext uri="{FF2B5EF4-FFF2-40B4-BE49-F238E27FC236}">
                <a16:creationId xmlns:a16="http://schemas.microsoft.com/office/drawing/2014/main" id="{8F2CA23F-0AA8-1E25-F618-30C75A70B2E6}"/>
              </a:ext>
            </a:extLst>
          </p:cNvPr>
          <p:cNvSpPr txBox="1"/>
          <p:nvPr/>
        </p:nvSpPr>
        <p:spPr>
          <a:xfrm>
            <a:off x="574430" y="656492"/>
            <a:ext cx="10814538" cy="1323439"/>
          </a:xfrm>
          <a:prstGeom prst="rect">
            <a:avLst/>
          </a:prstGeom>
          <a:noFill/>
        </p:spPr>
        <p:txBody>
          <a:bodyPr wrap="square">
            <a:spAutoFit/>
          </a:bodyPr>
          <a:lstStyle/>
          <a:p>
            <a:pPr algn="l"/>
            <a:r>
              <a:rPr lang="en-US" sz="4000" b="1" i="0" dirty="0">
                <a:solidFill>
                  <a:srgbClr val="000000"/>
                </a:solidFill>
                <a:effectLst/>
                <a:latin typeface="Aptos Narrow" panose="020B0004020202020204" pitchFamily="34" charset="0"/>
              </a:rPr>
              <a:t>1 Cor 15:4 </a:t>
            </a:r>
            <a:r>
              <a:rPr lang="en-US" sz="4000" b="0" i="0" dirty="0">
                <a:solidFill>
                  <a:srgbClr val="000000"/>
                </a:solidFill>
                <a:effectLst/>
                <a:latin typeface="Aptos Narrow" panose="020B0004020202020204" pitchFamily="34" charset="0"/>
              </a:rPr>
              <a:t>that he was buried, that he was raised on the third day in accordance with the Scriptures,</a:t>
            </a:r>
          </a:p>
        </p:txBody>
      </p:sp>
      <p:sp>
        <p:nvSpPr>
          <p:cNvPr id="7" name="TextBox 6">
            <a:extLst>
              <a:ext uri="{FF2B5EF4-FFF2-40B4-BE49-F238E27FC236}">
                <a16:creationId xmlns:a16="http://schemas.microsoft.com/office/drawing/2014/main" id="{EAA5F7A9-03A9-59A4-67A7-DF427F5B5BE2}"/>
              </a:ext>
            </a:extLst>
          </p:cNvPr>
          <p:cNvSpPr txBox="1"/>
          <p:nvPr/>
        </p:nvSpPr>
        <p:spPr>
          <a:xfrm>
            <a:off x="1077352" y="3972956"/>
            <a:ext cx="3134752" cy="1588640"/>
          </a:xfrm>
          <a:prstGeom prst="rect">
            <a:avLst/>
          </a:prstGeom>
          <a:solidFill>
            <a:schemeClr val="accent4">
              <a:lumMod val="20000"/>
              <a:lumOff val="80000"/>
            </a:schemeClr>
          </a:solidFill>
        </p:spPr>
        <p:txBody>
          <a:bodyPr wrap="square">
            <a:spAutoFit/>
          </a:bodyPr>
          <a:lstStyle/>
          <a:p>
            <a:pPr>
              <a:lnSpc>
                <a:spcPct val="80000"/>
              </a:lnSpc>
            </a:pPr>
            <a:r>
              <a:rPr lang="en-US" sz="4000" b="1" u="sng" dirty="0">
                <a:latin typeface="Aptos Narrow" panose="020B0004020202020204" pitchFamily="34" charset="0"/>
              </a:rPr>
              <a:t>Messiah</a:t>
            </a:r>
            <a:r>
              <a:rPr lang="en-US" sz="4000" dirty="0">
                <a:latin typeface="Aptos Narrow" panose="020B0004020202020204" pitchFamily="34" charset="0"/>
              </a:rPr>
              <a:t>	</a:t>
            </a:r>
          </a:p>
          <a:p>
            <a:pPr>
              <a:lnSpc>
                <a:spcPct val="80000"/>
              </a:lnSpc>
            </a:pPr>
            <a:r>
              <a:rPr lang="en-US" sz="4000" dirty="0">
                <a:latin typeface="Aptos Narrow" panose="020B0004020202020204" pitchFamily="34" charset="0"/>
              </a:rPr>
              <a:t>Isa 53:10-12</a:t>
            </a:r>
          </a:p>
          <a:p>
            <a:pPr>
              <a:lnSpc>
                <a:spcPct val="80000"/>
              </a:lnSpc>
            </a:pPr>
            <a:r>
              <a:rPr lang="en-US" sz="4000" dirty="0">
                <a:latin typeface="Aptos Narrow" panose="020B0004020202020204" pitchFamily="34" charset="0"/>
              </a:rPr>
              <a:t>Ps 16:10</a:t>
            </a:r>
          </a:p>
        </p:txBody>
      </p:sp>
      <p:sp>
        <p:nvSpPr>
          <p:cNvPr id="8" name="TextBox 7">
            <a:extLst>
              <a:ext uri="{FF2B5EF4-FFF2-40B4-BE49-F238E27FC236}">
                <a16:creationId xmlns:a16="http://schemas.microsoft.com/office/drawing/2014/main" id="{E7A8AF55-B44D-3AC1-4508-0A4F7FACCCDA}"/>
              </a:ext>
            </a:extLst>
          </p:cNvPr>
          <p:cNvSpPr txBox="1"/>
          <p:nvPr/>
        </p:nvSpPr>
        <p:spPr>
          <a:xfrm>
            <a:off x="8356207" y="3972956"/>
            <a:ext cx="3032761" cy="1588640"/>
          </a:xfrm>
          <a:prstGeom prst="rect">
            <a:avLst/>
          </a:prstGeom>
          <a:solidFill>
            <a:schemeClr val="accent4">
              <a:lumMod val="20000"/>
              <a:lumOff val="80000"/>
            </a:schemeClr>
          </a:solidFill>
        </p:spPr>
        <p:txBody>
          <a:bodyPr wrap="square">
            <a:spAutoFit/>
          </a:bodyPr>
          <a:lstStyle/>
          <a:p>
            <a:pPr>
              <a:lnSpc>
                <a:spcPct val="80000"/>
              </a:lnSpc>
            </a:pPr>
            <a:r>
              <a:rPr lang="en-US" sz="4000" b="1" u="sng" dirty="0">
                <a:latin typeface="Aptos Narrow" panose="020B0004020202020204" pitchFamily="34" charset="0"/>
              </a:rPr>
              <a:t>Third Day</a:t>
            </a:r>
            <a:r>
              <a:rPr lang="en-US" sz="4000" dirty="0">
                <a:latin typeface="Aptos Narrow" panose="020B0004020202020204" pitchFamily="34" charset="0"/>
              </a:rPr>
              <a:t> </a:t>
            </a:r>
          </a:p>
          <a:p>
            <a:pPr>
              <a:lnSpc>
                <a:spcPct val="80000"/>
              </a:lnSpc>
            </a:pPr>
            <a:r>
              <a:rPr lang="en-US" sz="4000" dirty="0">
                <a:latin typeface="Aptos Narrow" panose="020B0004020202020204" pitchFamily="34" charset="0"/>
              </a:rPr>
              <a:t>Jonah 1:17</a:t>
            </a:r>
          </a:p>
          <a:p>
            <a:pPr>
              <a:lnSpc>
                <a:spcPct val="80000"/>
              </a:lnSpc>
            </a:pPr>
            <a:r>
              <a:rPr lang="en-US" sz="4000" dirty="0">
                <a:latin typeface="Aptos Narrow" panose="020B0004020202020204" pitchFamily="34" charset="0"/>
              </a:rPr>
              <a:t>Hos 6:2</a:t>
            </a:r>
          </a:p>
        </p:txBody>
      </p:sp>
      <p:sp>
        <p:nvSpPr>
          <p:cNvPr id="10" name="TextBox 9">
            <a:extLst>
              <a:ext uri="{FF2B5EF4-FFF2-40B4-BE49-F238E27FC236}">
                <a16:creationId xmlns:a16="http://schemas.microsoft.com/office/drawing/2014/main" id="{5769D73A-A1E8-B349-9751-C60A93C826F3}"/>
              </a:ext>
            </a:extLst>
          </p:cNvPr>
          <p:cNvSpPr txBox="1"/>
          <p:nvPr/>
        </p:nvSpPr>
        <p:spPr>
          <a:xfrm>
            <a:off x="1005842" y="5690633"/>
            <a:ext cx="10540216" cy="1096198"/>
          </a:xfrm>
          <a:prstGeom prst="rect">
            <a:avLst/>
          </a:prstGeom>
          <a:noFill/>
        </p:spPr>
        <p:txBody>
          <a:bodyPr wrap="square">
            <a:spAutoFit/>
          </a:bodyPr>
          <a:lstStyle/>
          <a:p>
            <a:pPr>
              <a:lnSpc>
                <a:spcPct val="80000"/>
              </a:lnSpc>
            </a:pPr>
            <a:r>
              <a:rPr lang="en-US" sz="4000" b="0" i="0" dirty="0">
                <a:solidFill>
                  <a:srgbClr val="000000"/>
                </a:solidFill>
                <a:effectLst/>
                <a:latin typeface="Aptos Narrow" panose="020B0004020202020204" pitchFamily="34" charset="0"/>
              </a:rPr>
              <a:t>For you will not abandon my soul to </a:t>
            </a:r>
            <a:r>
              <a:rPr lang="en-US" sz="4000" b="0" i="0" dirty="0" err="1">
                <a:solidFill>
                  <a:srgbClr val="000000"/>
                </a:solidFill>
                <a:effectLst/>
                <a:latin typeface="Aptos Narrow" panose="020B0004020202020204" pitchFamily="34" charset="0"/>
              </a:rPr>
              <a:t>Sheol</a:t>
            </a:r>
            <a:r>
              <a:rPr lang="en-US" sz="4000" b="0" i="0" dirty="0">
                <a:solidFill>
                  <a:srgbClr val="000000"/>
                </a:solidFill>
                <a:effectLst/>
                <a:latin typeface="Aptos Narrow" panose="020B0004020202020204" pitchFamily="34" charset="0"/>
              </a:rPr>
              <a:t>,</a:t>
            </a:r>
            <a:br>
              <a:rPr lang="en-US" sz="4000" dirty="0">
                <a:latin typeface="Aptos Narrow" panose="020B0004020202020204" pitchFamily="34" charset="0"/>
              </a:rPr>
            </a:br>
            <a:r>
              <a:rPr lang="en-US" sz="4000" b="0" i="0" dirty="0">
                <a:solidFill>
                  <a:srgbClr val="000000"/>
                </a:solidFill>
                <a:effectLst/>
                <a:latin typeface="Aptos Narrow" panose="020B0004020202020204" pitchFamily="34" charset="0"/>
              </a:rPr>
              <a:t>    or let your holy one see corruption.</a:t>
            </a:r>
            <a:endParaRPr lang="en-US" sz="4000" dirty="0">
              <a:latin typeface="Aptos Narrow" panose="020B0004020202020204" pitchFamily="34" charset="0"/>
            </a:endParaRPr>
          </a:p>
        </p:txBody>
      </p:sp>
    </p:spTree>
    <p:extLst>
      <p:ext uri="{BB962C8B-B14F-4D97-AF65-F5344CB8AC3E}">
        <p14:creationId xmlns:p14="http://schemas.microsoft.com/office/powerpoint/2010/main" val="33339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Isosceles Triangle 58">
            <a:extLst>
              <a:ext uri="{FF2B5EF4-FFF2-40B4-BE49-F238E27FC236}">
                <a16:creationId xmlns:a16="http://schemas.microsoft.com/office/drawing/2014/main" id="{8CF3E88B-9B73-2531-2023-FD3546A70250}"/>
              </a:ext>
            </a:extLst>
          </p:cNvPr>
          <p:cNvSpPr/>
          <p:nvPr/>
        </p:nvSpPr>
        <p:spPr>
          <a:xfrm>
            <a:off x="1" y="0"/>
            <a:ext cx="12192000" cy="6839164"/>
          </a:xfrm>
          <a:prstGeom prst="triangle">
            <a:avLst>
              <a:gd name="adj" fmla="val 0"/>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9" name="Group 28">
            <a:extLst>
              <a:ext uri="{FF2B5EF4-FFF2-40B4-BE49-F238E27FC236}">
                <a16:creationId xmlns:a16="http://schemas.microsoft.com/office/drawing/2014/main" id="{2D7A87FE-B667-9E64-165C-3FFDB288B48E}"/>
              </a:ext>
            </a:extLst>
          </p:cNvPr>
          <p:cNvGrpSpPr/>
          <p:nvPr/>
        </p:nvGrpSpPr>
        <p:grpSpPr>
          <a:xfrm>
            <a:off x="151022" y="1651222"/>
            <a:ext cx="9771947" cy="4196285"/>
            <a:chOff x="410102" y="1651222"/>
            <a:chExt cx="9771947" cy="4196285"/>
          </a:xfrm>
        </p:grpSpPr>
        <p:sp>
          <p:nvSpPr>
            <p:cNvPr id="6" name="Straight Connector 5">
              <a:extLst>
                <a:ext uri="{FF2B5EF4-FFF2-40B4-BE49-F238E27FC236}">
                  <a16:creationId xmlns:a16="http://schemas.microsoft.com/office/drawing/2014/main" id="{7E11FE15-2156-26C4-4C3B-6A30B138448E}"/>
                </a:ext>
              </a:extLst>
            </p:cNvPr>
            <p:cNvSpPr/>
            <p:nvPr/>
          </p:nvSpPr>
          <p:spPr>
            <a:xfrm>
              <a:off x="410103" y="5008250"/>
              <a:ext cx="8293668"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7" name="Straight Connector 6">
              <a:extLst>
                <a:ext uri="{FF2B5EF4-FFF2-40B4-BE49-F238E27FC236}">
                  <a16:creationId xmlns:a16="http://schemas.microsoft.com/office/drawing/2014/main" id="{B414D307-AA97-E2D7-EF79-9CEAA09768D3}"/>
                </a:ext>
              </a:extLst>
            </p:cNvPr>
            <p:cNvSpPr/>
            <p:nvPr/>
          </p:nvSpPr>
          <p:spPr>
            <a:xfrm>
              <a:off x="410102" y="5847507"/>
              <a:ext cx="9771947"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5" name="Straight Connector 4">
              <a:extLst>
                <a:ext uri="{FF2B5EF4-FFF2-40B4-BE49-F238E27FC236}">
                  <a16:creationId xmlns:a16="http://schemas.microsoft.com/office/drawing/2014/main" id="{DCF23D54-B422-22F7-148E-6E19077102C5}"/>
                </a:ext>
              </a:extLst>
            </p:cNvPr>
            <p:cNvSpPr/>
            <p:nvPr/>
          </p:nvSpPr>
          <p:spPr>
            <a:xfrm>
              <a:off x="410104" y="4168993"/>
              <a:ext cx="6986492"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4" name="Straight Connector 3">
              <a:extLst>
                <a:ext uri="{FF2B5EF4-FFF2-40B4-BE49-F238E27FC236}">
                  <a16:creationId xmlns:a16="http://schemas.microsoft.com/office/drawing/2014/main" id="{CAF8F0C9-8A0C-4534-8C3A-C0EBCF38CBEA}"/>
                </a:ext>
              </a:extLst>
            </p:cNvPr>
            <p:cNvSpPr/>
            <p:nvPr/>
          </p:nvSpPr>
          <p:spPr>
            <a:xfrm>
              <a:off x="410103" y="3329736"/>
              <a:ext cx="5494928"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3" name="Straight Connector 2">
              <a:extLst>
                <a:ext uri="{FF2B5EF4-FFF2-40B4-BE49-F238E27FC236}">
                  <a16:creationId xmlns:a16="http://schemas.microsoft.com/office/drawing/2014/main" id="{B692528E-6776-A535-A5AF-200C76976264}"/>
                </a:ext>
              </a:extLst>
            </p:cNvPr>
            <p:cNvSpPr/>
            <p:nvPr/>
          </p:nvSpPr>
          <p:spPr>
            <a:xfrm>
              <a:off x="410102" y="2490479"/>
              <a:ext cx="4005079"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2" name="Straight Connector 1">
              <a:extLst>
                <a:ext uri="{FF2B5EF4-FFF2-40B4-BE49-F238E27FC236}">
                  <a16:creationId xmlns:a16="http://schemas.microsoft.com/office/drawing/2014/main" id="{AFE95FB2-41DF-7F24-159E-48829B852272}"/>
                </a:ext>
              </a:extLst>
            </p:cNvPr>
            <p:cNvSpPr/>
            <p:nvPr/>
          </p:nvSpPr>
          <p:spPr>
            <a:xfrm>
              <a:off x="410103" y="1651222"/>
              <a:ext cx="2520314"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grpSp>
      <p:sp>
        <p:nvSpPr>
          <p:cNvPr id="44" name="Freeform: Shape 43">
            <a:extLst>
              <a:ext uri="{FF2B5EF4-FFF2-40B4-BE49-F238E27FC236}">
                <a16:creationId xmlns:a16="http://schemas.microsoft.com/office/drawing/2014/main" id="{0BD16F52-132C-9D3A-BF5B-3875270115F6}"/>
              </a:ext>
            </a:extLst>
          </p:cNvPr>
          <p:cNvSpPr/>
          <p:nvPr/>
        </p:nvSpPr>
        <p:spPr>
          <a:xfrm>
            <a:off x="683457" y="1666462"/>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Evaluation</a:t>
            </a:r>
            <a:endParaRPr lang="en-US" sz="4400" kern="1200" dirty="0">
              <a:solidFill>
                <a:schemeClr val="tx1"/>
              </a:solidFill>
              <a:latin typeface="Aptos Display" panose="020B0004020202020204" pitchFamily="34" charset="0"/>
            </a:endParaRPr>
          </a:p>
        </p:txBody>
      </p:sp>
      <p:sp>
        <p:nvSpPr>
          <p:cNvPr id="45" name="Freeform: Shape 44">
            <a:extLst>
              <a:ext uri="{FF2B5EF4-FFF2-40B4-BE49-F238E27FC236}">
                <a16:creationId xmlns:a16="http://schemas.microsoft.com/office/drawing/2014/main" id="{5B92E7D6-7BCF-31C0-B0AA-3D0A829ECDD4}"/>
              </a:ext>
            </a:extLst>
          </p:cNvPr>
          <p:cNvSpPr/>
          <p:nvPr/>
        </p:nvSpPr>
        <p:spPr>
          <a:xfrm>
            <a:off x="683457" y="2505719"/>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Synthesis</a:t>
            </a:r>
            <a:endParaRPr lang="en-US" sz="4400" kern="1200" dirty="0">
              <a:solidFill>
                <a:schemeClr val="tx1"/>
              </a:solidFill>
              <a:latin typeface="Aptos Display" panose="020B0004020202020204" pitchFamily="34" charset="0"/>
            </a:endParaRPr>
          </a:p>
        </p:txBody>
      </p:sp>
      <p:sp>
        <p:nvSpPr>
          <p:cNvPr id="46" name="Freeform: Shape 45">
            <a:extLst>
              <a:ext uri="{FF2B5EF4-FFF2-40B4-BE49-F238E27FC236}">
                <a16:creationId xmlns:a16="http://schemas.microsoft.com/office/drawing/2014/main" id="{37483149-588D-A14F-D169-0DBEA1729DDE}"/>
              </a:ext>
            </a:extLst>
          </p:cNvPr>
          <p:cNvSpPr/>
          <p:nvPr/>
        </p:nvSpPr>
        <p:spPr>
          <a:xfrm>
            <a:off x="683457" y="3344976"/>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Analysis</a:t>
            </a:r>
            <a:endParaRPr lang="en-US" sz="4400" kern="1200" dirty="0">
              <a:solidFill>
                <a:schemeClr val="tx1"/>
              </a:solidFill>
              <a:latin typeface="Aptos Display" panose="020B0004020202020204" pitchFamily="34" charset="0"/>
            </a:endParaRPr>
          </a:p>
        </p:txBody>
      </p:sp>
      <p:sp>
        <p:nvSpPr>
          <p:cNvPr id="47" name="Freeform: Shape 46">
            <a:extLst>
              <a:ext uri="{FF2B5EF4-FFF2-40B4-BE49-F238E27FC236}">
                <a16:creationId xmlns:a16="http://schemas.microsoft.com/office/drawing/2014/main" id="{EF9BAACD-C671-59C6-0B6D-81C1D3E5824C}"/>
              </a:ext>
            </a:extLst>
          </p:cNvPr>
          <p:cNvSpPr/>
          <p:nvPr/>
        </p:nvSpPr>
        <p:spPr>
          <a:xfrm>
            <a:off x="683457" y="4184233"/>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Application</a:t>
            </a:r>
            <a:endParaRPr lang="en-US" sz="4400" kern="1200" dirty="0">
              <a:solidFill>
                <a:schemeClr val="tx1"/>
              </a:solidFill>
              <a:latin typeface="Aptos Display" panose="020B0004020202020204" pitchFamily="34" charset="0"/>
            </a:endParaRPr>
          </a:p>
        </p:txBody>
      </p:sp>
      <p:sp>
        <p:nvSpPr>
          <p:cNvPr id="48" name="Freeform: Shape 47">
            <a:extLst>
              <a:ext uri="{FF2B5EF4-FFF2-40B4-BE49-F238E27FC236}">
                <a16:creationId xmlns:a16="http://schemas.microsoft.com/office/drawing/2014/main" id="{7F527462-4CE1-8EF5-DD69-D76546832907}"/>
              </a:ext>
            </a:extLst>
          </p:cNvPr>
          <p:cNvSpPr/>
          <p:nvPr/>
        </p:nvSpPr>
        <p:spPr>
          <a:xfrm>
            <a:off x="683457" y="5023490"/>
            <a:ext cx="4988136"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Comprehension</a:t>
            </a:r>
            <a:endParaRPr lang="en-US" sz="4400" kern="1200" dirty="0">
              <a:solidFill>
                <a:schemeClr val="tx1"/>
              </a:solidFill>
              <a:latin typeface="Aptos Display" panose="020B0004020202020204" pitchFamily="34" charset="0"/>
            </a:endParaRPr>
          </a:p>
        </p:txBody>
      </p:sp>
      <p:sp>
        <p:nvSpPr>
          <p:cNvPr id="49" name="Freeform: Shape 48">
            <a:extLst>
              <a:ext uri="{FF2B5EF4-FFF2-40B4-BE49-F238E27FC236}">
                <a16:creationId xmlns:a16="http://schemas.microsoft.com/office/drawing/2014/main" id="{4F390812-F3EB-CEC0-8930-592F7CD9E1A4}"/>
              </a:ext>
            </a:extLst>
          </p:cNvPr>
          <p:cNvSpPr/>
          <p:nvPr/>
        </p:nvSpPr>
        <p:spPr>
          <a:xfrm>
            <a:off x="683457" y="5862747"/>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dirty="0">
                <a:solidFill>
                  <a:schemeClr val="tx1"/>
                </a:solidFill>
                <a:latin typeface="Aptos Display" panose="020B0004020202020204" pitchFamily="34" charset="0"/>
              </a:rPr>
              <a:t>K</a:t>
            </a:r>
            <a:r>
              <a:rPr lang="en-US" sz="4400" b="1" kern="1200" dirty="0">
                <a:solidFill>
                  <a:schemeClr val="tx1"/>
                </a:solidFill>
                <a:latin typeface="Aptos Display" panose="020B0004020202020204" pitchFamily="34" charset="0"/>
              </a:rPr>
              <a:t>nowledge</a:t>
            </a:r>
            <a:endParaRPr lang="en-US" sz="4400" kern="1200" dirty="0">
              <a:solidFill>
                <a:schemeClr val="tx1"/>
              </a:solidFill>
              <a:latin typeface="Aptos Display" panose="020B0004020202020204" pitchFamily="34" charset="0"/>
            </a:endParaRPr>
          </a:p>
        </p:txBody>
      </p:sp>
      <p:sp>
        <p:nvSpPr>
          <p:cNvPr id="62" name="TextBox 61">
            <a:extLst>
              <a:ext uri="{FF2B5EF4-FFF2-40B4-BE49-F238E27FC236}">
                <a16:creationId xmlns:a16="http://schemas.microsoft.com/office/drawing/2014/main" id="{5218C0A4-563C-F54D-C32C-73E7798FE636}"/>
              </a:ext>
            </a:extLst>
          </p:cNvPr>
          <p:cNvSpPr txBox="1"/>
          <p:nvPr/>
        </p:nvSpPr>
        <p:spPr>
          <a:xfrm>
            <a:off x="2080174" y="466562"/>
            <a:ext cx="5698013" cy="1570943"/>
          </a:xfrm>
          <a:prstGeom prst="rect">
            <a:avLst/>
          </a:prstGeom>
          <a:noFill/>
        </p:spPr>
        <p:txBody>
          <a:bodyPr wrap="square">
            <a:spAutoFit/>
          </a:bodyPr>
          <a:lstStyle/>
          <a:p>
            <a:pPr>
              <a:lnSpc>
                <a:spcPct val="70000"/>
              </a:lnSpc>
            </a:pPr>
            <a:r>
              <a:rPr lang="en-US" sz="6600" b="1" dirty="0">
                <a:latin typeface="Aptos Display" panose="020B0004020202020204" pitchFamily="34" charset="0"/>
              </a:rPr>
              <a:t>Bloom’s </a:t>
            </a:r>
          </a:p>
          <a:p>
            <a:pPr>
              <a:lnSpc>
                <a:spcPct val="70000"/>
              </a:lnSpc>
            </a:pPr>
            <a:r>
              <a:rPr lang="en-US" sz="6600" b="1" dirty="0">
                <a:latin typeface="Aptos Display" panose="020B0004020202020204" pitchFamily="34" charset="0"/>
              </a:rPr>
              <a:t>       Taxonomy</a:t>
            </a:r>
          </a:p>
        </p:txBody>
      </p:sp>
      <p:pic>
        <p:nvPicPr>
          <p:cNvPr id="63" name="Picture 62" descr="A puzzle pieces on a blue background&#10;&#10;Description automatically generated">
            <a:extLst>
              <a:ext uri="{FF2B5EF4-FFF2-40B4-BE49-F238E27FC236}">
                <a16:creationId xmlns:a16="http://schemas.microsoft.com/office/drawing/2014/main" id="{BCC62354-B747-9367-936C-78B2AB2BCCF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494455" y="232295"/>
            <a:ext cx="3480163" cy="3707589"/>
          </a:xfrm>
          <a:custGeom>
            <a:avLst/>
            <a:gdLst/>
            <a:ahLst/>
            <a:cxnLst/>
            <a:rect l="l" t="t" r="r" b="b"/>
            <a:pathLst>
              <a:path w="12192000" h="6858000">
                <a:moveTo>
                  <a:pt x="0" y="0"/>
                </a:moveTo>
                <a:lnTo>
                  <a:pt x="12192000" y="0"/>
                </a:lnTo>
                <a:lnTo>
                  <a:pt x="12192000" y="6858000"/>
                </a:lnTo>
                <a:lnTo>
                  <a:pt x="0" y="6858000"/>
                </a:lnTo>
                <a:close/>
              </a:path>
            </a:pathLst>
          </a:custGeom>
          <a:effectLst>
            <a:softEdge rad="254000"/>
          </a:effectLst>
        </p:spPr>
      </p:pic>
      <p:sp>
        <p:nvSpPr>
          <p:cNvPr id="64" name="Rectangle 63">
            <a:extLst>
              <a:ext uri="{FF2B5EF4-FFF2-40B4-BE49-F238E27FC236}">
                <a16:creationId xmlns:a16="http://schemas.microsoft.com/office/drawing/2014/main" id="{F04BA268-76A0-0809-FA22-EAAC0713CBBE}"/>
              </a:ext>
            </a:extLst>
          </p:cNvPr>
          <p:cNvSpPr/>
          <p:nvPr/>
        </p:nvSpPr>
        <p:spPr>
          <a:xfrm>
            <a:off x="14902" y="1428177"/>
            <a:ext cx="683457" cy="5336190"/>
          </a:xfrm>
          <a:prstGeom prst="rect">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Arrow: Down 65">
            <a:extLst>
              <a:ext uri="{FF2B5EF4-FFF2-40B4-BE49-F238E27FC236}">
                <a16:creationId xmlns:a16="http://schemas.microsoft.com/office/drawing/2014/main" id="{7E1629CE-8669-CE3A-C1ED-ECA7DF3C5A4C}"/>
              </a:ext>
            </a:extLst>
          </p:cNvPr>
          <p:cNvSpPr/>
          <p:nvPr/>
        </p:nvSpPr>
        <p:spPr>
          <a:xfrm rot="10800000">
            <a:off x="151022" y="3831219"/>
            <a:ext cx="369838" cy="2611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52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Isosceles Triangle 58">
            <a:extLst>
              <a:ext uri="{FF2B5EF4-FFF2-40B4-BE49-F238E27FC236}">
                <a16:creationId xmlns:a16="http://schemas.microsoft.com/office/drawing/2014/main" id="{8CF3E88B-9B73-2531-2023-FD3546A70250}"/>
              </a:ext>
            </a:extLst>
          </p:cNvPr>
          <p:cNvSpPr/>
          <p:nvPr/>
        </p:nvSpPr>
        <p:spPr>
          <a:xfrm>
            <a:off x="1" y="0"/>
            <a:ext cx="12192000" cy="6839164"/>
          </a:xfrm>
          <a:prstGeom prst="triangle">
            <a:avLst>
              <a:gd name="adj" fmla="val 0"/>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Straight Connector 26">
            <a:extLst>
              <a:ext uri="{FF2B5EF4-FFF2-40B4-BE49-F238E27FC236}">
                <a16:creationId xmlns:a16="http://schemas.microsoft.com/office/drawing/2014/main" id="{015164FD-BB74-B623-2312-FB163C4B54DC}"/>
              </a:ext>
            </a:extLst>
          </p:cNvPr>
          <p:cNvSpPr/>
          <p:nvPr/>
        </p:nvSpPr>
        <p:spPr>
          <a:xfrm>
            <a:off x="151023" y="5847507"/>
            <a:ext cx="5103884"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38" name="Freeform: Shape 37">
            <a:extLst>
              <a:ext uri="{FF2B5EF4-FFF2-40B4-BE49-F238E27FC236}">
                <a16:creationId xmlns:a16="http://schemas.microsoft.com/office/drawing/2014/main" id="{827CF467-398A-3615-A345-9CBA72062A4B}"/>
              </a:ext>
            </a:extLst>
          </p:cNvPr>
          <p:cNvSpPr/>
          <p:nvPr/>
        </p:nvSpPr>
        <p:spPr>
          <a:xfrm>
            <a:off x="683457" y="5023490"/>
            <a:ext cx="4988136"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Comprehension</a:t>
            </a:r>
            <a:endParaRPr lang="en-US" sz="4400" kern="1200" dirty="0">
              <a:solidFill>
                <a:schemeClr val="tx1"/>
              </a:solidFill>
              <a:latin typeface="Aptos Display" panose="020B0004020202020204" pitchFamily="34" charset="0"/>
            </a:endParaRPr>
          </a:p>
        </p:txBody>
      </p:sp>
      <p:sp>
        <p:nvSpPr>
          <p:cNvPr id="39" name="Freeform: Shape 38">
            <a:extLst>
              <a:ext uri="{FF2B5EF4-FFF2-40B4-BE49-F238E27FC236}">
                <a16:creationId xmlns:a16="http://schemas.microsoft.com/office/drawing/2014/main" id="{5C7219A2-D423-AA64-AFE6-1A40FADA8A36}"/>
              </a:ext>
            </a:extLst>
          </p:cNvPr>
          <p:cNvSpPr/>
          <p:nvPr/>
        </p:nvSpPr>
        <p:spPr>
          <a:xfrm>
            <a:off x="683457" y="5862747"/>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dirty="0">
                <a:solidFill>
                  <a:schemeClr val="tx1"/>
                </a:solidFill>
                <a:latin typeface="Aptos Display" panose="020B0004020202020204" pitchFamily="34" charset="0"/>
              </a:rPr>
              <a:t>K</a:t>
            </a:r>
            <a:r>
              <a:rPr lang="en-US" sz="4400" b="1" kern="1200" dirty="0">
                <a:solidFill>
                  <a:schemeClr val="tx1"/>
                </a:solidFill>
                <a:latin typeface="Aptos Display" panose="020B0004020202020204" pitchFamily="34" charset="0"/>
              </a:rPr>
              <a:t>nowledge</a:t>
            </a:r>
            <a:endParaRPr lang="en-US" sz="4400" kern="1200" dirty="0">
              <a:solidFill>
                <a:schemeClr val="tx1"/>
              </a:solidFill>
              <a:latin typeface="Aptos Display" panose="020B0004020202020204" pitchFamily="34" charset="0"/>
            </a:endParaRPr>
          </a:p>
        </p:txBody>
      </p:sp>
      <p:sp>
        <p:nvSpPr>
          <p:cNvPr id="40" name="Rectangle 39">
            <a:extLst>
              <a:ext uri="{FF2B5EF4-FFF2-40B4-BE49-F238E27FC236}">
                <a16:creationId xmlns:a16="http://schemas.microsoft.com/office/drawing/2014/main" id="{F7C2CA9E-9B32-BE51-9029-3266C1491631}"/>
              </a:ext>
            </a:extLst>
          </p:cNvPr>
          <p:cNvSpPr/>
          <p:nvPr/>
        </p:nvSpPr>
        <p:spPr>
          <a:xfrm>
            <a:off x="14902" y="1428177"/>
            <a:ext cx="683457" cy="5336190"/>
          </a:xfrm>
          <a:prstGeom prst="rect">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Down 40">
            <a:extLst>
              <a:ext uri="{FF2B5EF4-FFF2-40B4-BE49-F238E27FC236}">
                <a16:creationId xmlns:a16="http://schemas.microsoft.com/office/drawing/2014/main" id="{F8BB937D-7476-3016-A1DA-AAE706713C8E}"/>
              </a:ext>
            </a:extLst>
          </p:cNvPr>
          <p:cNvSpPr/>
          <p:nvPr/>
        </p:nvSpPr>
        <p:spPr>
          <a:xfrm rot="10800000">
            <a:off x="151022" y="3831219"/>
            <a:ext cx="369838" cy="2611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group of men walking in a desert&#10;&#10;Description automatically generated">
            <a:extLst>
              <a:ext uri="{FF2B5EF4-FFF2-40B4-BE49-F238E27FC236}">
                <a16:creationId xmlns:a16="http://schemas.microsoft.com/office/drawing/2014/main" id="{05256F3B-4CE5-772B-1F95-3DE4CCB6EEA3}"/>
              </a:ext>
            </a:extLst>
          </p:cNvPr>
          <p:cNvPicPr>
            <a:picLocks noChangeAspect="1"/>
          </p:cNvPicPr>
          <p:nvPr/>
        </p:nvPicPr>
        <p:blipFill rotWithShape="1">
          <a:blip r:embed="rId3">
            <a:extLst>
              <a:ext uri="{28A0092B-C50C-407E-A947-70E740481C1C}">
                <a14:useLocalDpi xmlns:a14="http://schemas.microsoft.com/office/drawing/2010/main" val="0"/>
              </a:ext>
            </a:extLst>
          </a:blip>
          <a:srcRect l="24004" t="5518" r="12572" b="1851"/>
          <a:stretch/>
        </p:blipFill>
        <p:spPr>
          <a:xfrm>
            <a:off x="7103300" y="1618039"/>
            <a:ext cx="4405243" cy="3621922"/>
          </a:xfrm>
          <a:prstGeom prst="rect">
            <a:avLst/>
          </a:prstGeom>
          <a:effectLst>
            <a:outerShdw blurRad="50800" dist="38100" dir="2700000" algn="tl" rotWithShape="0">
              <a:prstClr val="black">
                <a:alpha val="40000"/>
              </a:prstClr>
            </a:outerShdw>
            <a:softEdge rad="127000"/>
          </a:effectLst>
        </p:spPr>
      </p:pic>
      <p:sp>
        <p:nvSpPr>
          <p:cNvPr id="51" name="TextBox 50">
            <a:extLst>
              <a:ext uri="{FF2B5EF4-FFF2-40B4-BE49-F238E27FC236}">
                <a16:creationId xmlns:a16="http://schemas.microsoft.com/office/drawing/2014/main" id="{42018AFF-AFEB-05A8-E84C-F4D5939CB261}"/>
              </a:ext>
            </a:extLst>
          </p:cNvPr>
          <p:cNvSpPr txBox="1"/>
          <p:nvPr/>
        </p:nvSpPr>
        <p:spPr>
          <a:xfrm>
            <a:off x="2080174" y="466562"/>
            <a:ext cx="5698013" cy="1570943"/>
          </a:xfrm>
          <a:prstGeom prst="rect">
            <a:avLst/>
          </a:prstGeom>
          <a:noFill/>
        </p:spPr>
        <p:txBody>
          <a:bodyPr wrap="square">
            <a:spAutoFit/>
          </a:bodyPr>
          <a:lstStyle/>
          <a:p>
            <a:pPr>
              <a:lnSpc>
                <a:spcPct val="70000"/>
              </a:lnSpc>
            </a:pPr>
            <a:r>
              <a:rPr lang="en-US" sz="6600" b="1" dirty="0">
                <a:latin typeface="Aptos Display" panose="020B0004020202020204" pitchFamily="34" charset="0"/>
              </a:rPr>
              <a:t>Road to    </a:t>
            </a:r>
          </a:p>
          <a:p>
            <a:pPr>
              <a:lnSpc>
                <a:spcPct val="70000"/>
              </a:lnSpc>
            </a:pPr>
            <a:r>
              <a:rPr lang="en-US" sz="6600" b="1" dirty="0">
                <a:latin typeface="Aptos Display" panose="020B0004020202020204" pitchFamily="34" charset="0"/>
              </a:rPr>
              <a:t>       Emmaus</a:t>
            </a:r>
          </a:p>
        </p:txBody>
      </p:sp>
    </p:spTree>
    <p:extLst>
      <p:ext uri="{BB962C8B-B14F-4D97-AF65-F5344CB8AC3E}">
        <p14:creationId xmlns:p14="http://schemas.microsoft.com/office/powerpoint/2010/main" val="323156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Isosceles Triangle 58">
            <a:extLst>
              <a:ext uri="{FF2B5EF4-FFF2-40B4-BE49-F238E27FC236}">
                <a16:creationId xmlns:a16="http://schemas.microsoft.com/office/drawing/2014/main" id="{8CF3E88B-9B73-2531-2023-FD3546A70250}"/>
              </a:ext>
            </a:extLst>
          </p:cNvPr>
          <p:cNvSpPr/>
          <p:nvPr/>
        </p:nvSpPr>
        <p:spPr>
          <a:xfrm>
            <a:off x="1" y="0"/>
            <a:ext cx="12192000" cy="6839164"/>
          </a:xfrm>
          <a:prstGeom prst="triangle">
            <a:avLst>
              <a:gd name="adj" fmla="val 0"/>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Straight Connector 26">
            <a:extLst>
              <a:ext uri="{FF2B5EF4-FFF2-40B4-BE49-F238E27FC236}">
                <a16:creationId xmlns:a16="http://schemas.microsoft.com/office/drawing/2014/main" id="{015164FD-BB74-B623-2312-FB163C4B54DC}"/>
              </a:ext>
            </a:extLst>
          </p:cNvPr>
          <p:cNvSpPr/>
          <p:nvPr/>
        </p:nvSpPr>
        <p:spPr>
          <a:xfrm>
            <a:off x="151023" y="5847507"/>
            <a:ext cx="5103884"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39" name="Freeform: Shape 38">
            <a:extLst>
              <a:ext uri="{FF2B5EF4-FFF2-40B4-BE49-F238E27FC236}">
                <a16:creationId xmlns:a16="http://schemas.microsoft.com/office/drawing/2014/main" id="{5C7219A2-D423-AA64-AFE6-1A40FADA8A36}"/>
              </a:ext>
            </a:extLst>
          </p:cNvPr>
          <p:cNvSpPr/>
          <p:nvPr/>
        </p:nvSpPr>
        <p:spPr>
          <a:xfrm>
            <a:off x="683457" y="5862747"/>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dirty="0">
                <a:solidFill>
                  <a:schemeClr val="tx1"/>
                </a:solidFill>
                <a:latin typeface="Aptos Display" panose="020B0004020202020204" pitchFamily="34" charset="0"/>
              </a:rPr>
              <a:t>K</a:t>
            </a:r>
            <a:r>
              <a:rPr lang="en-US" sz="4400" b="1" kern="1200" dirty="0">
                <a:solidFill>
                  <a:schemeClr val="tx1"/>
                </a:solidFill>
                <a:latin typeface="Aptos Display" panose="020B0004020202020204" pitchFamily="34" charset="0"/>
              </a:rPr>
              <a:t>nowledge</a:t>
            </a:r>
            <a:endParaRPr lang="en-US" sz="4400" kern="1200" dirty="0">
              <a:solidFill>
                <a:schemeClr val="tx1"/>
              </a:solidFill>
              <a:latin typeface="Aptos Display" panose="020B0004020202020204" pitchFamily="34" charset="0"/>
            </a:endParaRPr>
          </a:p>
        </p:txBody>
      </p:sp>
      <p:sp>
        <p:nvSpPr>
          <p:cNvPr id="40" name="Rectangle 39">
            <a:extLst>
              <a:ext uri="{FF2B5EF4-FFF2-40B4-BE49-F238E27FC236}">
                <a16:creationId xmlns:a16="http://schemas.microsoft.com/office/drawing/2014/main" id="{F7C2CA9E-9B32-BE51-9029-3266C1491631}"/>
              </a:ext>
            </a:extLst>
          </p:cNvPr>
          <p:cNvSpPr/>
          <p:nvPr/>
        </p:nvSpPr>
        <p:spPr>
          <a:xfrm>
            <a:off x="14902" y="1428177"/>
            <a:ext cx="683457" cy="5336190"/>
          </a:xfrm>
          <a:prstGeom prst="rect">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Down 40">
            <a:extLst>
              <a:ext uri="{FF2B5EF4-FFF2-40B4-BE49-F238E27FC236}">
                <a16:creationId xmlns:a16="http://schemas.microsoft.com/office/drawing/2014/main" id="{F8BB937D-7476-3016-A1DA-AAE706713C8E}"/>
              </a:ext>
            </a:extLst>
          </p:cNvPr>
          <p:cNvSpPr/>
          <p:nvPr/>
        </p:nvSpPr>
        <p:spPr>
          <a:xfrm rot="10800000">
            <a:off x="151022" y="3831219"/>
            <a:ext cx="369838" cy="2611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1C3844-DA6A-DC3F-28A7-07793FD2962E}"/>
              </a:ext>
            </a:extLst>
          </p:cNvPr>
          <p:cNvSpPr txBox="1"/>
          <p:nvPr/>
        </p:nvSpPr>
        <p:spPr>
          <a:xfrm>
            <a:off x="656980" y="155996"/>
            <a:ext cx="11383999" cy="4401205"/>
          </a:xfrm>
          <a:prstGeom prst="rect">
            <a:avLst/>
          </a:prstGeom>
          <a:solidFill>
            <a:schemeClr val="accent3">
              <a:lumMod val="20000"/>
              <a:lumOff val="80000"/>
            </a:schemeClr>
          </a:solidFill>
          <a:effectLst>
            <a:softEdge rad="63500"/>
          </a:effectLst>
        </p:spPr>
        <p:txBody>
          <a:bodyPr wrap="square">
            <a:spAutoFit/>
          </a:bodyPr>
          <a:lstStyle/>
          <a:p>
            <a:r>
              <a:rPr lang="en-US" sz="4000" b="1" dirty="0">
                <a:latin typeface="Aptos Narrow" panose="020B0004020202020204" pitchFamily="34" charset="0"/>
              </a:rPr>
              <a:t>Luke 24:19-21 . . .</a:t>
            </a:r>
            <a:r>
              <a:rPr lang="en-US" sz="4000" b="0" i="0" dirty="0">
                <a:effectLst/>
                <a:latin typeface="Aptos Narrow" panose="020B0004020202020204" pitchFamily="34" charset="0"/>
              </a:rPr>
              <a:t> Jesus of Nazareth, a man who was a prophet mighty in deed and word before God and all the people, </a:t>
            </a:r>
            <a:r>
              <a:rPr lang="en-US" sz="4000" b="1" i="0" baseline="30000" dirty="0">
                <a:solidFill>
                  <a:schemeClr val="accent3">
                    <a:lumMod val="20000"/>
                    <a:lumOff val="80000"/>
                  </a:schemeClr>
                </a:solidFill>
                <a:effectLst/>
                <a:latin typeface="Aptos Narrow" panose="020B0004020202020204" pitchFamily="34" charset="0"/>
              </a:rPr>
              <a:t>20 </a:t>
            </a:r>
            <a:r>
              <a:rPr lang="en-US" sz="4000" b="0" i="0" dirty="0">
                <a:solidFill>
                  <a:schemeClr val="accent3">
                    <a:lumMod val="20000"/>
                    <a:lumOff val="80000"/>
                  </a:schemeClr>
                </a:solidFill>
                <a:effectLst/>
                <a:latin typeface="Aptos Narrow" panose="020B0004020202020204" pitchFamily="34" charset="0"/>
              </a:rPr>
              <a:t>and how our chief priests and rulers delivered him up to be condemned to death, and crucified him. </a:t>
            </a:r>
            <a:r>
              <a:rPr lang="en-US" sz="4000" b="1" i="0" baseline="30000" dirty="0">
                <a:solidFill>
                  <a:schemeClr val="accent3">
                    <a:lumMod val="20000"/>
                    <a:lumOff val="80000"/>
                  </a:schemeClr>
                </a:solidFill>
                <a:effectLst/>
                <a:latin typeface="Aptos Narrow" panose="020B0004020202020204" pitchFamily="34" charset="0"/>
              </a:rPr>
              <a:t>21 </a:t>
            </a:r>
            <a:r>
              <a:rPr lang="en-US" sz="4000" b="0" i="0" dirty="0">
                <a:solidFill>
                  <a:schemeClr val="accent3">
                    <a:lumMod val="20000"/>
                    <a:lumOff val="80000"/>
                  </a:schemeClr>
                </a:solidFill>
                <a:effectLst/>
                <a:latin typeface="Aptos Narrow" panose="020B0004020202020204" pitchFamily="34" charset="0"/>
              </a:rPr>
              <a:t>But we had hoped that he was the one to redeem Israel. Yes, and besides all this, it is now the third day since these things happened. </a:t>
            </a:r>
          </a:p>
        </p:txBody>
      </p:sp>
      <p:pic>
        <p:nvPicPr>
          <p:cNvPr id="29" name="Picture 28">
            <a:extLst>
              <a:ext uri="{FF2B5EF4-FFF2-40B4-BE49-F238E27FC236}">
                <a16:creationId xmlns:a16="http://schemas.microsoft.com/office/drawing/2014/main" id="{6F83522A-DCE6-0803-C646-75070B7834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0287" y="2272976"/>
            <a:ext cx="4821717" cy="3418693"/>
          </a:xfrm>
          <a:prstGeom prst="rect">
            <a:avLst/>
          </a:prstGeom>
        </p:spPr>
      </p:pic>
      <p:grpSp>
        <p:nvGrpSpPr>
          <p:cNvPr id="4" name="Group 3">
            <a:extLst>
              <a:ext uri="{FF2B5EF4-FFF2-40B4-BE49-F238E27FC236}">
                <a16:creationId xmlns:a16="http://schemas.microsoft.com/office/drawing/2014/main" id="{52B38DA6-CD19-27DE-08A0-5A93DDCD4647}"/>
              </a:ext>
            </a:extLst>
          </p:cNvPr>
          <p:cNvGrpSpPr/>
          <p:nvPr/>
        </p:nvGrpSpPr>
        <p:grpSpPr>
          <a:xfrm>
            <a:off x="1384873" y="2272976"/>
            <a:ext cx="4988136" cy="3394027"/>
            <a:chOff x="1384873" y="2272976"/>
            <a:chExt cx="4988136" cy="3394027"/>
          </a:xfrm>
        </p:grpSpPr>
        <p:pic>
          <p:nvPicPr>
            <p:cNvPr id="30" name="Picture 29">
              <a:extLst>
                <a:ext uri="{FF2B5EF4-FFF2-40B4-BE49-F238E27FC236}">
                  <a16:creationId xmlns:a16="http://schemas.microsoft.com/office/drawing/2014/main" id="{B6A541C2-58CA-881E-5DAC-DCB695DFD2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84873" y="2272976"/>
              <a:ext cx="4988136" cy="3394027"/>
            </a:xfrm>
            <a:prstGeom prst="rect">
              <a:avLst/>
            </a:prstGeom>
          </p:spPr>
        </p:pic>
        <p:sp>
          <p:nvSpPr>
            <p:cNvPr id="2" name="Rectangle 1">
              <a:extLst>
                <a:ext uri="{FF2B5EF4-FFF2-40B4-BE49-F238E27FC236}">
                  <a16:creationId xmlns:a16="http://schemas.microsoft.com/office/drawing/2014/main" id="{97A78758-0E55-B06A-F815-0C876B921A5D}"/>
                </a:ext>
              </a:extLst>
            </p:cNvPr>
            <p:cNvSpPr/>
            <p:nvPr/>
          </p:nvSpPr>
          <p:spPr>
            <a:xfrm>
              <a:off x="6163600" y="3544321"/>
              <a:ext cx="209409" cy="4836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863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Isosceles Triangle 58">
            <a:extLst>
              <a:ext uri="{FF2B5EF4-FFF2-40B4-BE49-F238E27FC236}">
                <a16:creationId xmlns:a16="http://schemas.microsoft.com/office/drawing/2014/main" id="{8CF3E88B-9B73-2531-2023-FD3546A70250}"/>
              </a:ext>
            </a:extLst>
          </p:cNvPr>
          <p:cNvSpPr/>
          <p:nvPr/>
        </p:nvSpPr>
        <p:spPr>
          <a:xfrm>
            <a:off x="1" y="0"/>
            <a:ext cx="12192000" cy="6839164"/>
          </a:xfrm>
          <a:prstGeom prst="triangle">
            <a:avLst>
              <a:gd name="adj" fmla="val 0"/>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Straight Connector 26">
            <a:extLst>
              <a:ext uri="{FF2B5EF4-FFF2-40B4-BE49-F238E27FC236}">
                <a16:creationId xmlns:a16="http://schemas.microsoft.com/office/drawing/2014/main" id="{015164FD-BB74-B623-2312-FB163C4B54DC}"/>
              </a:ext>
            </a:extLst>
          </p:cNvPr>
          <p:cNvSpPr/>
          <p:nvPr/>
        </p:nvSpPr>
        <p:spPr>
          <a:xfrm>
            <a:off x="151023" y="5847507"/>
            <a:ext cx="5103884"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39" name="Freeform: Shape 38">
            <a:extLst>
              <a:ext uri="{FF2B5EF4-FFF2-40B4-BE49-F238E27FC236}">
                <a16:creationId xmlns:a16="http://schemas.microsoft.com/office/drawing/2014/main" id="{5C7219A2-D423-AA64-AFE6-1A40FADA8A36}"/>
              </a:ext>
            </a:extLst>
          </p:cNvPr>
          <p:cNvSpPr/>
          <p:nvPr/>
        </p:nvSpPr>
        <p:spPr>
          <a:xfrm>
            <a:off x="683457" y="5862747"/>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dirty="0">
                <a:solidFill>
                  <a:schemeClr val="tx1"/>
                </a:solidFill>
                <a:latin typeface="Aptos Display" panose="020B0004020202020204" pitchFamily="34" charset="0"/>
              </a:rPr>
              <a:t>K</a:t>
            </a:r>
            <a:r>
              <a:rPr lang="en-US" sz="4400" b="1" kern="1200" dirty="0">
                <a:solidFill>
                  <a:schemeClr val="tx1"/>
                </a:solidFill>
                <a:latin typeface="Aptos Display" panose="020B0004020202020204" pitchFamily="34" charset="0"/>
              </a:rPr>
              <a:t>nowledge</a:t>
            </a:r>
            <a:endParaRPr lang="en-US" sz="4400" kern="1200" dirty="0">
              <a:solidFill>
                <a:schemeClr val="tx1"/>
              </a:solidFill>
              <a:latin typeface="Aptos Display" panose="020B0004020202020204" pitchFamily="34" charset="0"/>
            </a:endParaRPr>
          </a:p>
        </p:txBody>
      </p:sp>
      <p:sp>
        <p:nvSpPr>
          <p:cNvPr id="40" name="Rectangle 39">
            <a:extLst>
              <a:ext uri="{FF2B5EF4-FFF2-40B4-BE49-F238E27FC236}">
                <a16:creationId xmlns:a16="http://schemas.microsoft.com/office/drawing/2014/main" id="{F7C2CA9E-9B32-BE51-9029-3266C1491631}"/>
              </a:ext>
            </a:extLst>
          </p:cNvPr>
          <p:cNvSpPr/>
          <p:nvPr/>
        </p:nvSpPr>
        <p:spPr>
          <a:xfrm>
            <a:off x="14902" y="1428177"/>
            <a:ext cx="683457" cy="5336190"/>
          </a:xfrm>
          <a:prstGeom prst="rect">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Down 40">
            <a:extLst>
              <a:ext uri="{FF2B5EF4-FFF2-40B4-BE49-F238E27FC236}">
                <a16:creationId xmlns:a16="http://schemas.microsoft.com/office/drawing/2014/main" id="{F8BB937D-7476-3016-A1DA-AAE706713C8E}"/>
              </a:ext>
            </a:extLst>
          </p:cNvPr>
          <p:cNvSpPr/>
          <p:nvPr/>
        </p:nvSpPr>
        <p:spPr>
          <a:xfrm rot="10800000">
            <a:off x="151022" y="3831219"/>
            <a:ext cx="369838" cy="2611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1C3844-DA6A-DC3F-28A7-07793FD2962E}"/>
              </a:ext>
            </a:extLst>
          </p:cNvPr>
          <p:cNvSpPr txBox="1"/>
          <p:nvPr/>
        </p:nvSpPr>
        <p:spPr>
          <a:xfrm>
            <a:off x="656980" y="155996"/>
            <a:ext cx="11383999" cy="4401205"/>
          </a:xfrm>
          <a:prstGeom prst="rect">
            <a:avLst/>
          </a:prstGeom>
          <a:solidFill>
            <a:schemeClr val="accent3">
              <a:lumMod val="20000"/>
              <a:lumOff val="80000"/>
            </a:schemeClr>
          </a:solidFill>
          <a:effectLst>
            <a:softEdge rad="63500"/>
          </a:effectLst>
        </p:spPr>
        <p:txBody>
          <a:bodyPr wrap="square">
            <a:spAutoFit/>
          </a:bodyPr>
          <a:lstStyle/>
          <a:p>
            <a:r>
              <a:rPr lang="en-US" sz="4000" b="1" dirty="0">
                <a:latin typeface="Aptos Narrow" panose="020B0004020202020204" pitchFamily="34" charset="0"/>
              </a:rPr>
              <a:t>Luke 24:19-21 </a:t>
            </a:r>
            <a:r>
              <a:rPr lang="en-US" sz="4000" b="1" dirty="0">
                <a:solidFill>
                  <a:schemeClr val="bg1">
                    <a:lumMod val="65000"/>
                  </a:schemeClr>
                </a:solidFill>
                <a:latin typeface="Aptos Narrow" panose="020B0004020202020204" pitchFamily="34" charset="0"/>
              </a:rPr>
              <a:t>. . .</a:t>
            </a:r>
            <a:r>
              <a:rPr lang="en-US" sz="4000" b="0" i="0" dirty="0">
                <a:solidFill>
                  <a:schemeClr val="bg1">
                    <a:lumMod val="65000"/>
                  </a:schemeClr>
                </a:solidFill>
                <a:effectLst/>
                <a:latin typeface="Aptos Narrow" panose="020B0004020202020204" pitchFamily="34" charset="0"/>
              </a:rPr>
              <a:t> Jesus of Nazareth, a man who was a prophet mighty in deed and word before God and all the people, </a:t>
            </a:r>
            <a:r>
              <a:rPr lang="en-US" sz="4000" b="1" i="0" baseline="30000" dirty="0">
                <a:effectLst/>
                <a:latin typeface="Aptos Narrow" panose="020B0004020202020204" pitchFamily="34" charset="0"/>
              </a:rPr>
              <a:t>20 </a:t>
            </a:r>
            <a:r>
              <a:rPr lang="en-US" sz="4000" b="0" i="0" dirty="0">
                <a:effectLst/>
                <a:latin typeface="Aptos Narrow" panose="020B0004020202020204" pitchFamily="34" charset="0"/>
              </a:rPr>
              <a:t>and how our chief priests and rulers delivered him up to be condemned to death, and crucified him. </a:t>
            </a:r>
            <a:r>
              <a:rPr lang="en-US" sz="4000" b="1" i="0" baseline="30000" dirty="0">
                <a:effectLst/>
                <a:latin typeface="Aptos Narrow" panose="020B0004020202020204" pitchFamily="34" charset="0"/>
              </a:rPr>
              <a:t>21 </a:t>
            </a:r>
            <a:r>
              <a:rPr lang="en-US" sz="4000" b="0" i="0" dirty="0">
                <a:effectLst/>
                <a:latin typeface="Aptos Narrow" panose="020B0004020202020204" pitchFamily="34" charset="0"/>
              </a:rPr>
              <a:t>But we had hoped that he was the one to redeem Israel. Yes, and besides all this, it is now the third day since these things happened. </a:t>
            </a:r>
            <a:endParaRPr lang="en-US" sz="4000" b="1" dirty="0">
              <a:latin typeface="Aptos Narrow" panose="020B0004020202020204" pitchFamily="34" charset="0"/>
            </a:endParaRPr>
          </a:p>
        </p:txBody>
      </p:sp>
    </p:spTree>
    <p:extLst>
      <p:ext uri="{BB962C8B-B14F-4D97-AF65-F5344CB8AC3E}">
        <p14:creationId xmlns:p14="http://schemas.microsoft.com/office/powerpoint/2010/main" val="4029945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Isosceles Triangle 58">
            <a:extLst>
              <a:ext uri="{FF2B5EF4-FFF2-40B4-BE49-F238E27FC236}">
                <a16:creationId xmlns:a16="http://schemas.microsoft.com/office/drawing/2014/main" id="{8CF3E88B-9B73-2531-2023-FD3546A70250}"/>
              </a:ext>
            </a:extLst>
          </p:cNvPr>
          <p:cNvSpPr/>
          <p:nvPr/>
        </p:nvSpPr>
        <p:spPr>
          <a:xfrm>
            <a:off x="1" y="0"/>
            <a:ext cx="12192000" cy="6839164"/>
          </a:xfrm>
          <a:prstGeom prst="triangle">
            <a:avLst>
              <a:gd name="adj" fmla="val 0"/>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Straight Connector 26">
            <a:extLst>
              <a:ext uri="{FF2B5EF4-FFF2-40B4-BE49-F238E27FC236}">
                <a16:creationId xmlns:a16="http://schemas.microsoft.com/office/drawing/2014/main" id="{015164FD-BB74-B623-2312-FB163C4B54DC}"/>
              </a:ext>
            </a:extLst>
          </p:cNvPr>
          <p:cNvSpPr/>
          <p:nvPr/>
        </p:nvSpPr>
        <p:spPr>
          <a:xfrm>
            <a:off x="151023" y="5847507"/>
            <a:ext cx="5103884"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38" name="Freeform: Shape 37">
            <a:extLst>
              <a:ext uri="{FF2B5EF4-FFF2-40B4-BE49-F238E27FC236}">
                <a16:creationId xmlns:a16="http://schemas.microsoft.com/office/drawing/2014/main" id="{827CF467-398A-3615-A345-9CBA72062A4B}"/>
              </a:ext>
            </a:extLst>
          </p:cNvPr>
          <p:cNvSpPr/>
          <p:nvPr/>
        </p:nvSpPr>
        <p:spPr>
          <a:xfrm>
            <a:off x="683457" y="5023490"/>
            <a:ext cx="4988136"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Comprehension</a:t>
            </a:r>
            <a:endParaRPr lang="en-US" sz="4400" kern="1200" dirty="0">
              <a:solidFill>
                <a:schemeClr val="tx1"/>
              </a:solidFill>
              <a:latin typeface="Aptos Display" panose="020B0004020202020204" pitchFamily="34" charset="0"/>
            </a:endParaRPr>
          </a:p>
        </p:txBody>
      </p:sp>
      <p:sp>
        <p:nvSpPr>
          <p:cNvPr id="39" name="Freeform: Shape 38">
            <a:extLst>
              <a:ext uri="{FF2B5EF4-FFF2-40B4-BE49-F238E27FC236}">
                <a16:creationId xmlns:a16="http://schemas.microsoft.com/office/drawing/2014/main" id="{5C7219A2-D423-AA64-AFE6-1A40FADA8A36}"/>
              </a:ext>
            </a:extLst>
          </p:cNvPr>
          <p:cNvSpPr/>
          <p:nvPr/>
        </p:nvSpPr>
        <p:spPr>
          <a:xfrm>
            <a:off x="683457" y="5862747"/>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dirty="0">
                <a:solidFill>
                  <a:schemeClr val="tx1"/>
                </a:solidFill>
                <a:latin typeface="Aptos Display" panose="020B0004020202020204" pitchFamily="34" charset="0"/>
              </a:rPr>
              <a:t>K</a:t>
            </a:r>
            <a:r>
              <a:rPr lang="en-US" sz="4400" b="1" kern="1200" dirty="0">
                <a:solidFill>
                  <a:schemeClr val="tx1"/>
                </a:solidFill>
                <a:latin typeface="Aptos Display" panose="020B0004020202020204" pitchFamily="34" charset="0"/>
              </a:rPr>
              <a:t>nowledge</a:t>
            </a:r>
            <a:endParaRPr lang="en-US" sz="4400" kern="1200" dirty="0">
              <a:solidFill>
                <a:schemeClr val="tx1"/>
              </a:solidFill>
              <a:latin typeface="Aptos Display" panose="020B0004020202020204" pitchFamily="34" charset="0"/>
            </a:endParaRPr>
          </a:p>
        </p:txBody>
      </p:sp>
      <p:sp>
        <p:nvSpPr>
          <p:cNvPr id="40" name="Rectangle 39">
            <a:extLst>
              <a:ext uri="{FF2B5EF4-FFF2-40B4-BE49-F238E27FC236}">
                <a16:creationId xmlns:a16="http://schemas.microsoft.com/office/drawing/2014/main" id="{F7C2CA9E-9B32-BE51-9029-3266C1491631}"/>
              </a:ext>
            </a:extLst>
          </p:cNvPr>
          <p:cNvSpPr/>
          <p:nvPr/>
        </p:nvSpPr>
        <p:spPr>
          <a:xfrm>
            <a:off x="14902" y="1428177"/>
            <a:ext cx="683457" cy="5336190"/>
          </a:xfrm>
          <a:prstGeom prst="rect">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Down 40">
            <a:extLst>
              <a:ext uri="{FF2B5EF4-FFF2-40B4-BE49-F238E27FC236}">
                <a16:creationId xmlns:a16="http://schemas.microsoft.com/office/drawing/2014/main" id="{F8BB937D-7476-3016-A1DA-AAE706713C8E}"/>
              </a:ext>
            </a:extLst>
          </p:cNvPr>
          <p:cNvSpPr/>
          <p:nvPr/>
        </p:nvSpPr>
        <p:spPr>
          <a:xfrm rot="10800000">
            <a:off x="151022" y="3831219"/>
            <a:ext cx="369838" cy="2611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BE6553-AB52-04ED-A110-394163F30AAF}"/>
              </a:ext>
            </a:extLst>
          </p:cNvPr>
          <p:cNvSpPr txBox="1"/>
          <p:nvPr/>
        </p:nvSpPr>
        <p:spPr>
          <a:xfrm>
            <a:off x="656981" y="158770"/>
            <a:ext cx="11383998" cy="3785652"/>
          </a:xfrm>
          <a:prstGeom prst="rect">
            <a:avLst/>
          </a:prstGeom>
          <a:solidFill>
            <a:schemeClr val="accent2">
              <a:lumMod val="60000"/>
              <a:lumOff val="40000"/>
            </a:schemeClr>
          </a:solidFill>
          <a:effectLst>
            <a:softEdge rad="76200"/>
          </a:effectLst>
        </p:spPr>
        <p:txBody>
          <a:bodyPr wrap="square">
            <a:spAutoFit/>
          </a:bodyPr>
          <a:lstStyle/>
          <a:p>
            <a:r>
              <a:rPr lang="en-US" sz="4000" b="1" i="0" dirty="0">
                <a:solidFill>
                  <a:srgbClr val="000000"/>
                </a:solidFill>
                <a:effectLst/>
                <a:latin typeface="Aptos Narrow" panose="020B0004020202020204" pitchFamily="34" charset="0"/>
              </a:rPr>
              <a:t> Luke 24:25-25</a:t>
            </a:r>
            <a:r>
              <a:rPr lang="en-US" sz="4000" b="0" i="0" dirty="0">
                <a:solidFill>
                  <a:srgbClr val="000000"/>
                </a:solidFill>
                <a:effectLst/>
                <a:latin typeface="Aptos Narrow" panose="020B0004020202020204" pitchFamily="34" charset="0"/>
              </a:rPr>
              <a:t> . . . “O foolish ones, and slow of heart to believe all that the prophets have spoken! </a:t>
            </a:r>
            <a:r>
              <a:rPr lang="en-US" sz="4000" b="1" i="0" baseline="30000" dirty="0">
                <a:solidFill>
                  <a:srgbClr val="000000"/>
                </a:solidFill>
                <a:effectLst/>
                <a:latin typeface="Aptos Narrow" panose="020B0004020202020204" pitchFamily="34" charset="0"/>
              </a:rPr>
              <a:t>26 </a:t>
            </a:r>
            <a:r>
              <a:rPr lang="en-US" sz="4000" b="0" i="0" dirty="0">
                <a:solidFill>
                  <a:srgbClr val="000000"/>
                </a:solidFill>
                <a:effectLst/>
                <a:latin typeface="Aptos Narrow" panose="020B0004020202020204" pitchFamily="34" charset="0"/>
              </a:rPr>
              <a:t>Was it not necessary that the Christ should suffer these things and enter into his glory?” </a:t>
            </a:r>
            <a:r>
              <a:rPr lang="en-US" sz="4000" b="1" i="0" baseline="30000" dirty="0">
                <a:solidFill>
                  <a:srgbClr val="000000"/>
                </a:solidFill>
                <a:effectLst/>
                <a:latin typeface="Aptos Narrow" panose="020B0004020202020204" pitchFamily="34" charset="0"/>
              </a:rPr>
              <a:t>27 </a:t>
            </a:r>
            <a:r>
              <a:rPr lang="en-US" sz="4000" b="0" i="0" dirty="0">
                <a:solidFill>
                  <a:srgbClr val="000000"/>
                </a:solidFill>
                <a:effectLst/>
                <a:latin typeface="Aptos Narrow" panose="020B0004020202020204" pitchFamily="34" charset="0"/>
              </a:rPr>
              <a:t>And beginning with Moses and all the Prophets, he interpreted to them in all the Scriptures the things concerning himself.</a:t>
            </a:r>
            <a:endParaRPr lang="en-US" sz="4000" dirty="0">
              <a:latin typeface="Aptos Narrow" panose="020B0004020202020204" pitchFamily="34" charset="0"/>
            </a:endParaRPr>
          </a:p>
        </p:txBody>
      </p:sp>
      <p:pic>
        <p:nvPicPr>
          <p:cNvPr id="10" name="Picture 9" descr="A group of men in robes&#10;&#10;Description automatically generated">
            <a:extLst>
              <a:ext uri="{FF2B5EF4-FFF2-40B4-BE49-F238E27FC236}">
                <a16:creationId xmlns:a16="http://schemas.microsoft.com/office/drawing/2014/main" id="{0923BC0E-2EDD-DB37-545C-CDA71A8AD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598" y="4052816"/>
            <a:ext cx="4889785" cy="2754808"/>
          </a:xfrm>
          <a:prstGeom prst="rect">
            <a:avLst/>
          </a:prstGeom>
          <a:effectLst>
            <a:softEdge rad="152400"/>
          </a:effectLst>
        </p:spPr>
      </p:pic>
    </p:spTree>
    <p:extLst>
      <p:ext uri="{BB962C8B-B14F-4D97-AF65-F5344CB8AC3E}">
        <p14:creationId xmlns:p14="http://schemas.microsoft.com/office/powerpoint/2010/main" val="1827003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785652"/>
          </a:xfrm>
          <a:prstGeom prst="rect">
            <a:avLst/>
          </a:prstGeom>
          <a:noFill/>
        </p:spPr>
        <p:txBody>
          <a:bodyPr wrap="square">
            <a:spAutoFit/>
          </a:bodyPr>
          <a:lstStyle/>
          <a:p>
            <a:r>
              <a:rPr lang="en-US" sz="4000" b="1" i="0" baseline="30000" dirty="0">
                <a:solidFill>
                  <a:schemeClr val="bg1">
                    <a:lumMod val="65000"/>
                  </a:schemeClr>
                </a:solidFill>
                <a:effectLst/>
                <a:latin typeface="Aptos Narrow" panose="020B0004020202020204" pitchFamily="34" charset="0"/>
              </a:rPr>
              <a:t>6 </a:t>
            </a:r>
            <a:r>
              <a:rPr lang="en-US" sz="4000" b="0" i="0" dirty="0">
                <a:solidFill>
                  <a:schemeClr val="bg1">
                    <a:lumMod val="65000"/>
                  </a:schemeClr>
                </a:solidFill>
                <a:effectLst/>
                <a:latin typeface="Aptos Narrow" panose="020B0004020202020204" pitchFamily="34" charset="0"/>
              </a:rPr>
              <a:t>Then Simon Peter came, following him, and went into the tomb. </a:t>
            </a:r>
            <a:r>
              <a:rPr lang="en-US" sz="4000" b="1" i="0" baseline="30000" dirty="0">
                <a:solidFill>
                  <a:schemeClr val="bg1">
                    <a:lumMod val="65000"/>
                  </a:schemeClr>
                </a:solidFill>
                <a:effectLst/>
                <a:latin typeface="Aptos Narrow" panose="020B0004020202020204" pitchFamily="34" charset="0"/>
              </a:rPr>
              <a:t>8</a:t>
            </a:r>
            <a:r>
              <a:rPr lang="en-US" sz="4000" b="0" i="0" dirty="0">
                <a:solidFill>
                  <a:schemeClr val="bg1">
                    <a:lumMod val="65000"/>
                  </a:schemeClr>
                </a:solidFill>
                <a:effectLst/>
                <a:latin typeface="Aptos Narrow" panose="020B0004020202020204" pitchFamily="34" charset="0"/>
              </a:rPr>
              <a:t> Then the other disciple, who had reached the tomb first, also went in, and </a:t>
            </a:r>
            <a:r>
              <a:rPr lang="en-US" sz="4000" b="1" i="0" dirty="0">
                <a:solidFill>
                  <a:srgbClr val="000000"/>
                </a:solidFill>
                <a:effectLst/>
                <a:highlight>
                  <a:srgbClr val="FFFF00"/>
                </a:highlight>
                <a:latin typeface="Aptos Narrow" panose="020B0004020202020204" pitchFamily="34" charset="0"/>
              </a:rPr>
              <a:t>he saw and believed</a:t>
            </a:r>
            <a:r>
              <a:rPr lang="en-US" sz="4000" i="0" dirty="0">
                <a:solidFill>
                  <a:srgbClr val="000000"/>
                </a:solidFill>
                <a:effectLst/>
                <a:latin typeface="Aptos Narrow" panose="020B0004020202020204" pitchFamily="34" charset="0"/>
              </a:rPr>
              <a:t>; </a:t>
            </a:r>
            <a:r>
              <a:rPr lang="en-US" sz="4000" b="1" i="0" baseline="30000" dirty="0">
                <a:solidFill>
                  <a:srgbClr val="000000"/>
                </a:solidFill>
                <a:effectLst/>
                <a:latin typeface="Aptos Narrow" panose="020B0004020202020204" pitchFamily="34" charset="0"/>
              </a:rPr>
              <a:t>9</a:t>
            </a:r>
            <a:r>
              <a:rPr lang="en-US" sz="4000" b="0" i="0" dirty="0">
                <a:solidFill>
                  <a:srgbClr val="000000"/>
                </a:solidFill>
                <a:effectLst/>
                <a:latin typeface="Aptos Narrow" panose="020B0004020202020204" pitchFamily="34" charset="0"/>
              </a:rPr>
              <a:t> for as yet they did not understand the Scripture, that he must rise from  the dead. </a:t>
            </a:r>
            <a:r>
              <a:rPr lang="en-US" sz="4000" b="1" i="0" baseline="30000" dirty="0">
                <a:solidFill>
                  <a:srgbClr val="000000"/>
                </a:solidFill>
                <a:effectLst/>
                <a:latin typeface="Aptos Narrow" panose="020B0004020202020204" pitchFamily="34" charset="0"/>
              </a:rPr>
              <a:t>10</a:t>
            </a:r>
            <a:r>
              <a:rPr lang="en-US" sz="4000" b="0" i="0" dirty="0">
                <a:solidFill>
                  <a:srgbClr val="000000"/>
                </a:solidFill>
                <a:effectLst/>
                <a:latin typeface="Aptos Narrow" panose="020B0004020202020204" pitchFamily="34" charset="0"/>
              </a:rPr>
              <a:t> Then </a:t>
            </a:r>
          </a:p>
          <a:p>
            <a:r>
              <a:rPr lang="en-US" sz="4000" b="0" i="0" dirty="0">
                <a:solidFill>
                  <a:srgbClr val="000000"/>
                </a:solidFill>
                <a:effectLst/>
                <a:latin typeface="Aptos Narrow" panose="020B0004020202020204" pitchFamily="34" charset="0"/>
              </a:rPr>
              <a:t>the disciples went back to their homes.</a:t>
            </a:r>
          </a:p>
        </p:txBody>
      </p:sp>
      <p:sp>
        <p:nvSpPr>
          <p:cNvPr id="4" name="TextBox 3">
            <a:extLst>
              <a:ext uri="{FF2B5EF4-FFF2-40B4-BE49-F238E27FC236}">
                <a16:creationId xmlns:a16="http://schemas.microsoft.com/office/drawing/2014/main" id="{1A4EC9C2-9F89-F3D7-39D2-92A4FB1B0D78}"/>
              </a:ext>
            </a:extLst>
          </p:cNvPr>
          <p:cNvSpPr txBox="1"/>
          <p:nvPr/>
        </p:nvSpPr>
        <p:spPr>
          <a:xfrm>
            <a:off x="574430" y="5698700"/>
            <a:ext cx="10814538" cy="707886"/>
          </a:xfrm>
          <a:prstGeom prst="rect">
            <a:avLst/>
          </a:prstGeom>
          <a:noFill/>
        </p:spPr>
        <p:txBody>
          <a:bodyPr wrap="square">
            <a:spAutoFit/>
          </a:bodyPr>
          <a:lstStyle/>
          <a:p>
            <a:r>
              <a:rPr lang="en-US" sz="4000" b="1" dirty="0"/>
              <a:t>John 20:6-10</a:t>
            </a:r>
          </a:p>
        </p:txBody>
      </p:sp>
    </p:spTree>
    <p:extLst>
      <p:ext uri="{BB962C8B-B14F-4D97-AF65-F5344CB8AC3E}">
        <p14:creationId xmlns:p14="http://schemas.microsoft.com/office/powerpoint/2010/main" val="154133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085791B2-403D-39DC-1226-0C98D4A11446}"/>
              </a:ext>
            </a:extLst>
          </p:cNvPr>
          <p:cNvSpPr txBox="1"/>
          <p:nvPr/>
        </p:nvSpPr>
        <p:spPr>
          <a:xfrm>
            <a:off x="0" y="4069367"/>
            <a:ext cx="12192000" cy="2677656"/>
          </a:xfrm>
          <a:prstGeom prst="rect">
            <a:avLst/>
          </a:prstGeom>
          <a:gradFill flip="none" rotWithShape="1">
            <a:gsLst>
              <a:gs pos="0">
                <a:schemeClr val="tx1">
                  <a:alpha val="0"/>
                </a:schemeClr>
              </a:gs>
              <a:gs pos="12000">
                <a:srgbClr val="000000">
                  <a:alpha val="20000"/>
                </a:srgbClr>
              </a:gs>
              <a:gs pos="46000">
                <a:schemeClr val="tx1">
                  <a:alpha val="66000"/>
                </a:schemeClr>
              </a:gs>
            </a:gsLst>
            <a:lin ang="5400000" scaled="1"/>
            <a:tileRect/>
          </a:gradFill>
        </p:spPr>
        <p:txBody>
          <a:bodyPr wrap="square">
            <a:spAutoFit/>
          </a:bodyPr>
          <a:lstStyle/>
          <a:p>
            <a:pPr algn="ctr"/>
            <a:endParaRPr lang="en-US" sz="4400" b="1" dirty="0">
              <a:solidFill>
                <a:schemeClr val="bg1"/>
              </a:solidFill>
              <a:effectLst>
                <a:glow rad="127000">
                  <a:schemeClr val="tx1"/>
                </a:glow>
              </a:effectLst>
              <a:latin typeface="Aptos" panose="020B0004020202020204" pitchFamily="34" charset="0"/>
              <a:ea typeface="Calibri" panose="020F0502020204030204" pitchFamily="34" charset="0"/>
              <a:cs typeface="Arial" panose="020B0604020202020204" pitchFamily="34" charset="0"/>
            </a:endParaRPr>
          </a:p>
          <a:p>
            <a:pPr algn="ctr"/>
            <a:endParaRPr lang="en-US" sz="4400" b="1" dirty="0">
              <a:solidFill>
                <a:schemeClr val="bg1"/>
              </a:solidFill>
              <a:effectLst>
                <a:glow rad="127000">
                  <a:schemeClr val="tx1"/>
                </a:glow>
              </a:effectLst>
              <a:latin typeface="Aptos" panose="020B0004020202020204" pitchFamily="34" charset="0"/>
              <a:ea typeface="Calibri" panose="020F0502020204030204" pitchFamily="34" charset="0"/>
              <a:cs typeface="Arial" panose="020B0604020202020204" pitchFamily="34" charset="0"/>
            </a:endParaRPr>
          </a:p>
          <a:p>
            <a:pPr algn="ctr"/>
            <a:r>
              <a:rPr lang="en-US" sz="4400" b="1" dirty="0">
                <a:solidFill>
                  <a:schemeClr val="bg1"/>
                </a:solidFill>
                <a:effectLst>
                  <a:glow rad="127000">
                    <a:schemeClr val="tx1"/>
                  </a:glow>
                </a:effectLst>
                <a:latin typeface="Aptos" panose="020B0004020202020204" pitchFamily="34" charset="0"/>
                <a:ea typeface="Calibri" panose="020F0502020204030204" pitchFamily="34" charset="0"/>
                <a:cs typeface="Arial" panose="020B0604020202020204" pitchFamily="34" charset="0"/>
              </a:rPr>
              <a:t>The Empty Tomb Revealed the Resurrection</a:t>
            </a:r>
          </a:p>
          <a:p>
            <a:pPr algn="ctr"/>
            <a:r>
              <a:rPr lang="en-US" sz="36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Prompting Belief  Despite Confusion and Uncertainty!</a:t>
            </a:r>
            <a:endParaRPr lang="en-US" sz="3600" b="1" dirty="0">
              <a:solidFill>
                <a:schemeClr val="bg1"/>
              </a:solidFill>
              <a:effectLst>
                <a:glow rad="127000">
                  <a:schemeClr val="tx1"/>
                </a:glow>
              </a:effectLst>
              <a:latin typeface="Aptos Narrow" panose="020B0004020202020204" pitchFamily="34" charset="0"/>
            </a:endParaRPr>
          </a:p>
        </p:txBody>
      </p:sp>
    </p:spTree>
    <p:extLst>
      <p:ext uri="{BB962C8B-B14F-4D97-AF65-F5344CB8AC3E}">
        <p14:creationId xmlns:p14="http://schemas.microsoft.com/office/powerpoint/2010/main" val="38882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Effect transition="in" filter="fade">
                                      <p:cBhvr>
                                        <p:cTn id="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777240" y="482606"/>
            <a:ext cx="4418466" cy="3068314"/>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Man outline">
            <a:extLst>
              <a:ext uri="{FF2B5EF4-FFF2-40B4-BE49-F238E27FC236}">
                <a16:creationId xmlns:a16="http://schemas.microsoft.com/office/drawing/2014/main" id="{AD3ECA30-3347-5530-3CD4-2A4525FE058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52" r="29887"/>
          <a:stretch/>
        </p:blipFill>
        <p:spPr>
          <a:xfrm>
            <a:off x="5195706" y="1293112"/>
            <a:ext cx="1800588" cy="4342852"/>
          </a:xfrm>
          <a:prstGeom prst="rect">
            <a:avLst/>
          </a:prstGeom>
        </p:spPr>
      </p:pic>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404" r="25841"/>
          <a:stretch/>
        </p:blipFill>
        <p:spPr>
          <a:xfrm>
            <a:off x="1089686" y="698083"/>
            <a:ext cx="1200912" cy="2624662"/>
          </a:xfrm>
          <a:prstGeom prst="rect">
            <a:avLst/>
          </a:prstGeom>
        </p:spPr>
      </p:pic>
      <p:pic>
        <p:nvPicPr>
          <p:cNvPr id="13" name="Graphic 12" descr="Two Men outline">
            <a:extLst>
              <a:ext uri="{FF2B5EF4-FFF2-40B4-BE49-F238E27FC236}">
                <a16:creationId xmlns:a16="http://schemas.microsoft.com/office/drawing/2014/main" id="{A341F09B-3D31-D5C6-A988-12C958B1C9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8990" y="3750729"/>
            <a:ext cx="2624665" cy="2624665"/>
          </a:xfrm>
          <a:prstGeom prst="rect">
            <a:avLst/>
          </a:prstGeom>
        </p:spPr>
      </p:pic>
      <p:grpSp>
        <p:nvGrpSpPr>
          <p:cNvPr id="24" name="Group 23">
            <a:extLst>
              <a:ext uri="{FF2B5EF4-FFF2-40B4-BE49-F238E27FC236}">
                <a16:creationId xmlns:a16="http://schemas.microsoft.com/office/drawing/2014/main" id="{3A229E15-17CB-2AFF-DBCD-2D1D1F3EC1EE}"/>
              </a:ext>
            </a:extLst>
          </p:cNvPr>
          <p:cNvGrpSpPr/>
          <p:nvPr/>
        </p:nvGrpSpPr>
        <p:grpSpPr>
          <a:xfrm>
            <a:off x="7760677" y="804338"/>
            <a:ext cx="3113117" cy="2624662"/>
            <a:chOff x="7778495" y="610361"/>
            <a:chExt cx="2883409" cy="2940167"/>
          </a:xfrm>
        </p:grpSpPr>
        <p:pic>
          <p:nvPicPr>
            <p:cNvPr id="6" name="Graphic 5" descr="Two Men outline">
              <a:extLst>
                <a:ext uri="{FF2B5EF4-FFF2-40B4-BE49-F238E27FC236}">
                  <a16:creationId xmlns:a16="http://schemas.microsoft.com/office/drawing/2014/main" id="{880AD712-7F40-E6DA-43A5-B10849A618E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610362"/>
              <a:ext cx="1200913" cy="1470083"/>
            </a:xfrm>
            <a:prstGeom prst="rect">
              <a:avLst/>
            </a:prstGeom>
          </p:spPr>
        </p:pic>
        <p:pic>
          <p:nvPicPr>
            <p:cNvPr id="17" name="Graphic 16" descr="Two Men outline">
              <a:extLst>
                <a:ext uri="{FF2B5EF4-FFF2-40B4-BE49-F238E27FC236}">
                  <a16:creationId xmlns:a16="http://schemas.microsoft.com/office/drawing/2014/main" id="{273F908B-17E1-8FED-BC15-7B742FC086D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610361"/>
              <a:ext cx="1200913" cy="1470083"/>
            </a:xfrm>
            <a:prstGeom prst="rect">
              <a:avLst/>
            </a:prstGeom>
          </p:spPr>
        </p:pic>
        <p:pic>
          <p:nvPicPr>
            <p:cNvPr id="20" name="Graphic 19" descr="Two Men outline">
              <a:extLst>
                <a:ext uri="{FF2B5EF4-FFF2-40B4-BE49-F238E27FC236}">
                  <a16:creationId xmlns:a16="http://schemas.microsoft.com/office/drawing/2014/main" id="{69E75EF0-0F97-5632-1C17-F73E5101E9B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610362"/>
              <a:ext cx="1200913" cy="1470083"/>
            </a:xfrm>
            <a:prstGeom prst="rect">
              <a:avLst/>
            </a:prstGeom>
          </p:spPr>
        </p:pic>
        <p:pic>
          <p:nvPicPr>
            <p:cNvPr id="21" name="Graphic 20" descr="Two Men outline">
              <a:extLst>
                <a:ext uri="{FF2B5EF4-FFF2-40B4-BE49-F238E27FC236}">
                  <a16:creationId xmlns:a16="http://schemas.microsoft.com/office/drawing/2014/main" id="{160B61DD-6A50-EA1B-FCEB-1A9AA405725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2080445"/>
              <a:ext cx="1200913" cy="1470083"/>
            </a:xfrm>
            <a:prstGeom prst="rect">
              <a:avLst/>
            </a:prstGeom>
          </p:spPr>
        </p:pic>
        <p:pic>
          <p:nvPicPr>
            <p:cNvPr id="22" name="Graphic 21" descr="Two Men outline">
              <a:extLst>
                <a:ext uri="{FF2B5EF4-FFF2-40B4-BE49-F238E27FC236}">
                  <a16:creationId xmlns:a16="http://schemas.microsoft.com/office/drawing/2014/main" id="{06F77758-CE32-C63F-B631-C5ABA6AC664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2080444"/>
              <a:ext cx="1200913" cy="1470083"/>
            </a:xfrm>
            <a:prstGeom prst="rect">
              <a:avLst/>
            </a:prstGeom>
          </p:spPr>
        </p:pic>
        <p:pic>
          <p:nvPicPr>
            <p:cNvPr id="23" name="Graphic 22" descr="Two Men outline">
              <a:extLst>
                <a:ext uri="{FF2B5EF4-FFF2-40B4-BE49-F238E27FC236}">
                  <a16:creationId xmlns:a16="http://schemas.microsoft.com/office/drawing/2014/main" id="{234F765D-229A-19C6-26E0-F68EA5A8988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2080445"/>
              <a:ext cx="1200913" cy="1470083"/>
            </a:xfrm>
            <a:prstGeom prst="rect">
              <a:avLst/>
            </a:prstGeom>
          </p:spPr>
        </p:pic>
      </p:grpSp>
      <p:pic>
        <p:nvPicPr>
          <p:cNvPr id="26" name="Graphic 25" descr="Man with solid fill">
            <a:extLst>
              <a:ext uri="{FF2B5EF4-FFF2-40B4-BE49-F238E27FC236}">
                <a16:creationId xmlns:a16="http://schemas.microsoft.com/office/drawing/2014/main" id="{3DECF380-FA09-279C-B305-52B47920A7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9122" y="4085746"/>
            <a:ext cx="1954630" cy="1954630"/>
          </a:xfrm>
          <a:prstGeom prst="rect">
            <a:avLst/>
          </a:prstGeom>
        </p:spPr>
      </p:pic>
      <p:grpSp>
        <p:nvGrpSpPr>
          <p:cNvPr id="41" name="Group 40">
            <a:extLst>
              <a:ext uri="{FF2B5EF4-FFF2-40B4-BE49-F238E27FC236}">
                <a16:creationId xmlns:a16="http://schemas.microsoft.com/office/drawing/2014/main" id="{A3AE3F9D-C814-E62D-A86E-146AE24EF584}"/>
              </a:ext>
            </a:extLst>
          </p:cNvPr>
          <p:cNvGrpSpPr/>
          <p:nvPr/>
        </p:nvGrpSpPr>
        <p:grpSpPr>
          <a:xfrm>
            <a:off x="3097210" y="804338"/>
            <a:ext cx="1861751" cy="2375145"/>
            <a:chOff x="3097210" y="804338"/>
            <a:chExt cx="1861751" cy="2375145"/>
          </a:xfrm>
        </p:grpSpPr>
        <p:grpSp>
          <p:nvGrpSpPr>
            <p:cNvPr id="27" name="Group 26">
              <a:extLst>
                <a:ext uri="{FF2B5EF4-FFF2-40B4-BE49-F238E27FC236}">
                  <a16:creationId xmlns:a16="http://schemas.microsoft.com/office/drawing/2014/main" id="{46ED05D5-0D6F-A75F-D173-1456519E9CB7}"/>
                </a:ext>
              </a:extLst>
            </p:cNvPr>
            <p:cNvGrpSpPr/>
            <p:nvPr/>
          </p:nvGrpSpPr>
          <p:grpSpPr>
            <a:xfrm>
              <a:off x="3097210" y="804338"/>
              <a:ext cx="1850087" cy="1149272"/>
              <a:chOff x="3116177" y="1627360"/>
              <a:chExt cx="1850087" cy="1149272"/>
            </a:xfrm>
          </p:grpSpPr>
          <p:pic>
            <p:nvPicPr>
              <p:cNvPr id="8" name="Graphic 7" descr="Butterfly outline">
                <a:extLst>
                  <a:ext uri="{FF2B5EF4-FFF2-40B4-BE49-F238E27FC236}">
                    <a16:creationId xmlns:a16="http://schemas.microsoft.com/office/drawing/2014/main" id="{B23C580A-4543-5846-785C-C50F74B8B74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19" name="Graphic 18" descr="Angel face outline with solid fill">
                <a:extLst>
                  <a:ext uri="{FF2B5EF4-FFF2-40B4-BE49-F238E27FC236}">
                    <a16:creationId xmlns:a16="http://schemas.microsoft.com/office/drawing/2014/main" id="{FB04D375-8E65-55DE-8925-95410CA2BE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25" name="Graphic 24" descr="Butterfly outline">
                <a:extLst>
                  <a:ext uri="{FF2B5EF4-FFF2-40B4-BE49-F238E27FC236}">
                    <a16:creationId xmlns:a16="http://schemas.microsoft.com/office/drawing/2014/main" id="{260939B6-0776-864A-FCF7-64B325F752B7}"/>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nvGrpSpPr>
            <p:cNvPr id="36" name="Group 35">
              <a:extLst>
                <a:ext uri="{FF2B5EF4-FFF2-40B4-BE49-F238E27FC236}">
                  <a16:creationId xmlns:a16="http://schemas.microsoft.com/office/drawing/2014/main" id="{9C7383A5-8BB4-20F9-02A1-BC2781737E2D}"/>
                </a:ext>
              </a:extLst>
            </p:cNvPr>
            <p:cNvGrpSpPr/>
            <p:nvPr/>
          </p:nvGrpSpPr>
          <p:grpSpPr>
            <a:xfrm>
              <a:off x="3108874" y="2030211"/>
              <a:ext cx="1850087" cy="1149272"/>
              <a:chOff x="3116177" y="1627360"/>
              <a:chExt cx="1850087" cy="1149272"/>
            </a:xfrm>
          </p:grpSpPr>
          <p:pic>
            <p:nvPicPr>
              <p:cNvPr id="37" name="Graphic 36" descr="Butterfly outline">
                <a:extLst>
                  <a:ext uri="{FF2B5EF4-FFF2-40B4-BE49-F238E27FC236}">
                    <a16:creationId xmlns:a16="http://schemas.microsoft.com/office/drawing/2014/main" id="{1BD175B3-0C58-02B7-EE6F-C800971ED76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38" name="Graphic 37" descr="Angel face outline with solid fill">
                <a:extLst>
                  <a:ext uri="{FF2B5EF4-FFF2-40B4-BE49-F238E27FC236}">
                    <a16:creationId xmlns:a16="http://schemas.microsoft.com/office/drawing/2014/main" id="{1FC53DBD-AEA2-A4CC-6E80-BFC6CF1F05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39" name="Graphic 38" descr="Butterfly outline">
                <a:extLst>
                  <a:ext uri="{FF2B5EF4-FFF2-40B4-BE49-F238E27FC236}">
                    <a16:creationId xmlns:a16="http://schemas.microsoft.com/office/drawing/2014/main" id="{61398016-899B-5BDF-E368-63957287389F}"/>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spTree>
    <p:extLst>
      <p:ext uri="{BB962C8B-B14F-4D97-AF65-F5344CB8AC3E}">
        <p14:creationId xmlns:p14="http://schemas.microsoft.com/office/powerpoint/2010/main" val="405752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27789E-812E-C609-ADA8-DAB4F74D7EA8}"/>
              </a:ext>
            </a:extLst>
          </p:cNvPr>
          <p:cNvSpPr txBox="1"/>
          <p:nvPr/>
        </p:nvSpPr>
        <p:spPr>
          <a:xfrm>
            <a:off x="1524000" y="350465"/>
            <a:ext cx="9144000" cy="1015663"/>
          </a:xfrm>
          <a:prstGeom prst="rect">
            <a:avLst/>
          </a:prstGeom>
          <a:noFill/>
        </p:spPr>
        <p:txBody>
          <a:bodyPr wrap="square">
            <a:spAutoFit/>
          </a:bodyPr>
          <a:lstStyle/>
          <a:p>
            <a:pPr algn="ctr"/>
            <a:r>
              <a:rPr lang="en-US" sz="60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Inattentional Blindness </a:t>
            </a:r>
            <a:endParaRPr lang="en-US" sz="6000" b="1" dirty="0">
              <a:solidFill>
                <a:schemeClr val="bg1"/>
              </a:solidFill>
            </a:endParaRPr>
          </a:p>
        </p:txBody>
      </p:sp>
      <p:sp>
        <p:nvSpPr>
          <p:cNvPr id="6" name="TextBox 5">
            <a:extLst>
              <a:ext uri="{FF2B5EF4-FFF2-40B4-BE49-F238E27FC236}">
                <a16:creationId xmlns:a16="http://schemas.microsoft.com/office/drawing/2014/main" id="{6696A117-F7F5-43C8-74AB-3D90A6C1EF6C}"/>
              </a:ext>
            </a:extLst>
          </p:cNvPr>
          <p:cNvSpPr txBox="1"/>
          <p:nvPr/>
        </p:nvSpPr>
        <p:spPr>
          <a:xfrm>
            <a:off x="1716232" y="1909812"/>
            <a:ext cx="8759536" cy="3688317"/>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4400" dirty="0">
                <a:solidFill>
                  <a:schemeClr val="bg1"/>
                </a:solidFill>
                <a:latin typeface="Aptos" panose="020B0004020202020204" pitchFamily="34" charset="0"/>
                <a:ea typeface="Calibri" panose="020F0502020204030204" pitchFamily="34" charset="0"/>
                <a:cs typeface="Arial" panose="020B0604020202020204" pitchFamily="34" charset="0"/>
              </a:rPr>
              <a:t>P</a:t>
            </a:r>
            <a:r>
              <a:rPr lang="en-US" sz="4400" dirty="0">
                <a:solidFill>
                  <a:schemeClr val="bg1"/>
                </a:solidFill>
                <a:effectLst/>
                <a:latin typeface="Aptos" panose="020B0004020202020204" pitchFamily="34" charset="0"/>
                <a:ea typeface="Calibri" panose="020F0502020204030204" pitchFamily="34" charset="0"/>
                <a:cs typeface="Arial" panose="020B0604020202020204" pitchFamily="34" charset="0"/>
              </a:rPr>
              <a:t>eople often miss unexpected events, even when they are looking directly at them, because their attention is focused on something else.</a:t>
            </a:r>
            <a:endParaRPr lang="en-US" sz="4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617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777240" y="482606"/>
            <a:ext cx="4418466" cy="3068314"/>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404" r="25841"/>
          <a:stretch/>
        </p:blipFill>
        <p:spPr>
          <a:xfrm>
            <a:off x="1089686" y="698083"/>
            <a:ext cx="1200912" cy="2624662"/>
          </a:xfrm>
          <a:prstGeom prst="rect">
            <a:avLst/>
          </a:prstGeom>
        </p:spPr>
      </p:pic>
      <p:grpSp>
        <p:nvGrpSpPr>
          <p:cNvPr id="41" name="Group 40">
            <a:extLst>
              <a:ext uri="{FF2B5EF4-FFF2-40B4-BE49-F238E27FC236}">
                <a16:creationId xmlns:a16="http://schemas.microsoft.com/office/drawing/2014/main" id="{A3AE3F9D-C814-E62D-A86E-146AE24EF584}"/>
              </a:ext>
            </a:extLst>
          </p:cNvPr>
          <p:cNvGrpSpPr/>
          <p:nvPr/>
        </p:nvGrpSpPr>
        <p:grpSpPr>
          <a:xfrm>
            <a:off x="3097210" y="804338"/>
            <a:ext cx="1861751" cy="2375145"/>
            <a:chOff x="3097210" y="804338"/>
            <a:chExt cx="1861751" cy="2375145"/>
          </a:xfrm>
        </p:grpSpPr>
        <p:grpSp>
          <p:nvGrpSpPr>
            <p:cNvPr id="27" name="Group 26">
              <a:extLst>
                <a:ext uri="{FF2B5EF4-FFF2-40B4-BE49-F238E27FC236}">
                  <a16:creationId xmlns:a16="http://schemas.microsoft.com/office/drawing/2014/main" id="{46ED05D5-0D6F-A75F-D173-1456519E9CB7}"/>
                </a:ext>
              </a:extLst>
            </p:cNvPr>
            <p:cNvGrpSpPr/>
            <p:nvPr/>
          </p:nvGrpSpPr>
          <p:grpSpPr>
            <a:xfrm>
              <a:off x="3097210" y="804338"/>
              <a:ext cx="1850087" cy="1149272"/>
              <a:chOff x="3116177" y="1627360"/>
              <a:chExt cx="1850087" cy="1149272"/>
            </a:xfrm>
          </p:grpSpPr>
          <p:pic>
            <p:nvPicPr>
              <p:cNvPr id="8" name="Graphic 7" descr="Butterfly outline">
                <a:extLst>
                  <a:ext uri="{FF2B5EF4-FFF2-40B4-BE49-F238E27FC236}">
                    <a16:creationId xmlns:a16="http://schemas.microsoft.com/office/drawing/2014/main" id="{B23C580A-4543-5846-785C-C50F74B8B74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82" t="23399" r="64290" b="27977"/>
              <a:stretch/>
            </p:blipFill>
            <p:spPr>
              <a:xfrm>
                <a:off x="3116177" y="1823044"/>
                <a:ext cx="583546" cy="953588"/>
              </a:xfrm>
              <a:prstGeom prst="rect">
                <a:avLst/>
              </a:prstGeom>
            </p:spPr>
          </p:pic>
          <p:pic>
            <p:nvPicPr>
              <p:cNvPr id="19" name="Graphic 18" descr="Angel face outline with solid fill">
                <a:extLst>
                  <a:ext uri="{FF2B5EF4-FFF2-40B4-BE49-F238E27FC236}">
                    <a16:creationId xmlns:a16="http://schemas.microsoft.com/office/drawing/2014/main" id="{FB04D375-8E65-55DE-8925-95410CA2BE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1858" y="1627360"/>
                <a:ext cx="1042052" cy="1042052"/>
              </a:xfrm>
              <a:prstGeom prst="rect">
                <a:avLst/>
              </a:prstGeom>
            </p:spPr>
          </p:pic>
          <p:pic>
            <p:nvPicPr>
              <p:cNvPr id="25" name="Graphic 24" descr="Butterfly outline">
                <a:extLst>
                  <a:ext uri="{FF2B5EF4-FFF2-40B4-BE49-F238E27FC236}">
                    <a16:creationId xmlns:a16="http://schemas.microsoft.com/office/drawing/2014/main" id="{260939B6-0776-864A-FCF7-64B325F752B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82" t="23399" r="64290" b="27977"/>
              <a:stretch/>
            </p:blipFill>
            <p:spPr>
              <a:xfrm flipH="1">
                <a:off x="4421010" y="1819246"/>
                <a:ext cx="545254" cy="953588"/>
              </a:xfrm>
              <a:prstGeom prst="rect">
                <a:avLst/>
              </a:prstGeom>
            </p:spPr>
          </p:pic>
        </p:grpSp>
        <p:grpSp>
          <p:nvGrpSpPr>
            <p:cNvPr id="36" name="Group 35">
              <a:extLst>
                <a:ext uri="{FF2B5EF4-FFF2-40B4-BE49-F238E27FC236}">
                  <a16:creationId xmlns:a16="http://schemas.microsoft.com/office/drawing/2014/main" id="{9C7383A5-8BB4-20F9-02A1-BC2781737E2D}"/>
                </a:ext>
              </a:extLst>
            </p:cNvPr>
            <p:cNvGrpSpPr/>
            <p:nvPr/>
          </p:nvGrpSpPr>
          <p:grpSpPr>
            <a:xfrm>
              <a:off x="3108874" y="2030211"/>
              <a:ext cx="1850087" cy="1149272"/>
              <a:chOff x="3116177" y="1627360"/>
              <a:chExt cx="1850087" cy="1149272"/>
            </a:xfrm>
          </p:grpSpPr>
          <p:pic>
            <p:nvPicPr>
              <p:cNvPr id="37" name="Graphic 36" descr="Butterfly outline">
                <a:extLst>
                  <a:ext uri="{FF2B5EF4-FFF2-40B4-BE49-F238E27FC236}">
                    <a16:creationId xmlns:a16="http://schemas.microsoft.com/office/drawing/2014/main" id="{1BD175B3-0C58-02B7-EE6F-C800971ED76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82" t="23399" r="64290" b="27977"/>
              <a:stretch/>
            </p:blipFill>
            <p:spPr>
              <a:xfrm>
                <a:off x="3116177" y="1823044"/>
                <a:ext cx="583546" cy="953588"/>
              </a:xfrm>
              <a:prstGeom prst="rect">
                <a:avLst/>
              </a:prstGeom>
            </p:spPr>
          </p:pic>
          <p:pic>
            <p:nvPicPr>
              <p:cNvPr id="38" name="Graphic 37" descr="Angel face outline with solid fill">
                <a:extLst>
                  <a:ext uri="{FF2B5EF4-FFF2-40B4-BE49-F238E27FC236}">
                    <a16:creationId xmlns:a16="http://schemas.microsoft.com/office/drawing/2014/main" id="{1FC53DBD-AEA2-A4CC-6E80-BFC6CF1F05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1858" y="1627360"/>
                <a:ext cx="1042052" cy="1042052"/>
              </a:xfrm>
              <a:prstGeom prst="rect">
                <a:avLst/>
              </a:prstGeom>
            </p:spPr>
          </p:pic>
          <p:pic>
            <p:nvPicPr>
              <p:cNvPr id="39" name="Graphic 38" descr="Butterfly outline">
                <a:extLst>
                  <a:ext uri="{FF2B5EF4-FFF2-40B4-BE49-F238E27FC236}">
                    <a16:creationId xmlns:a16="http://schemas.microsoft.com/office/drawing/2014/main" id="{61398016-899B-5BDF-E368-63957287389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82" t="23399" r="64290" b="27977"/>
              <a:stretch/>
            </p:blipFill>
            <p:spPr>
              <a:xfrm flipH="1">
                <a:off x="4421010" y="1819246"/>
                <a:ext cx="545254" cy="953588"/>
              </a:xfrm>
              <a:prstGeom prst="rect">
                <a:avLst/>
              </a:prstGeom>
            </p:spPr>
          </p:pic>
        </p:grpSp>
      </p:grpSp>
      <p:sp>
        <p:nvSpPr>
          <p:cNvPr id="5" name="TextBox 4">
            <a:extLst>
              <a:ext uri="{FF2B5EF4-FFF2-40B4-BE49-F238E27FC236}">
                <a16:creationId xmlns:a16="http://schemas.microsoft.com/office/drawing/2014/main" id="{6065D401-CC20-A226-1B52-FE565D4C2A5C}"/>
              </a:ext>
            </a:extLst>
          </p:cNvPr>
          <p:cNvSpPr txBox="1"/>
          <p:nvPr/>
        </p:nvSpPr>
        <p:spPr>
          <a:xfrm>
            <a:off x="1089686" y="4064538"/>
            <a:ext cx="7017994" cy="1446550"/>
          </a:xfrm>
          <a:prstGeom prst="rect">
            <a:avLst/>
          </a:prstGeom>
          <a:noFill/>
        </p:spPr>
        <p:txBody>
          <a:bodyPr wrap="square">
            <a:spAutoFit/>
          </a:bodyPr>
          <a:lstStyle/>
          <a:p>
            <a:r>
              <a:rPr lang="en-US" sz="4400" dirty="0">
                <a:effectLst/>
                <a:latin typeface="Aptos Display" panose="020B0004020202020204" pitchFamily="34" charset="0"/>
                <a:ea typeface="Calibri" panose="020F0502020204030204" pitchFamily="34" charset="0"/>
                <a:cs typeface="Arial" panose="020B0604020202020204" pitchFamily="34" charset="0"/>
              </a:rPr>
              <a:t>3.  Mary continued to look for Jesus (11-18)</a:t>
            </a:r>
            <a:endParaRPr lang="en-US" sz="4400" dirty="0">
              <a:latin typeface="Aptos Display" panose="020B0004020202020204" pitchFamily="34" charset="0"/>
            </a:endParaRPr>
          </a:p>
        </p:txBody>
      </p:sp>
    </p:spTree>
    <p:extLst>
      <p:ext uri="{BB962C8B-B14F-4D97-AF65-F5344CB8AC3E}">
        <p14:creationId xmlns:p14="http://schemas.microsoft.com/office/powerpoint/2010/main" val="336511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4401205"/>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11</a:t>
            </a:r>
            <a:r>
              <a:rPr lang="en-US" sz="4000" b="0" i="0" dirty="0">
                <a:solidFill>
                  <a:srgbClr val="000000"/>
                </a:solidFill>
                <a:effectLst/>
                <a:latin typeface="Aptos Narrow" panose="020B0004020202020204" pitchFamily="34" charset="0"/>
              </a:rPr>
              <a:t> But Mary stood weeping outside the tomb, and as she wept she stooped to look into the tomb.  </a:t>
            </a:r>
            <a:r>
              <a:rPr lang="en-US" sz="4000" b="1" i="0" baseline="30000" dirty="0">
                <a:solidFill>
                  <a:srgbClr val="000000"/>
                </a:solidFill>
                <a:effectLst/>
                <a:latin typeface="Aptos Narrow" panose="020B0004020202020204" pitchFamily="34" charset="0"/>
              </a:rPr>
              <a:t>12</a:t>
            </a:r>
            <a:r>
              <a:rPr lang="en-US" sz="4000" b="0" i="0" dirty="0">
                <a:solidFill>
                  <a:srgbClr val="000000"/>
                </a:solidFill>
                <a:effectLst/>
                <a:latin typeface="Aptos Narrow" panose="020B0004020202020204" pitchFamily="34" charset="0"/>
              </a:rPr>
              <a:t> And she saw two angels in white, sitting where the body of Jesus had lain, one at the head and one at the feet. </a:t>
            </a:r>
          </a:p>
          <a:p>
            <a:r>
              <a:rPr lang="en-US" sz="4000" b="1" i="0" baseline="30000" dirty="0">
                <a:solidFill>
                  <a:srgbClr val="000000"/>
                </a:solidFill>
                <a:effectLst/>
                <a:latin typeface="Aptos Narrow" panose="020B0004020202020204" pitchFamily="34" charset="0"/>
              </a:rPr>
              <a:t>13</a:t>
            </a:r>
            <a:r>
              <a:rPr lang="en-US" sz="4000" b="0" i="0" dirty="0">
                <a:solidFill>
                  <a:srgbClr val="000000"/>
                </a:solidFill>
                <a:effectLst/>
                <a:latin typeface="Aptos Narrow" panose="020B0004020202020204" pitchFamily="34" charset="0"/>
              </a:rPr>
              <a:t> They said to her, “Woman, why are you weeping?” She said to them, “They have taken away my Lord, and I do not know where they have laid him.” </a:t>
            </a:r>
          </a:p>
        </p:txBody>
      </p:sp>
      <p:sp>
        <p:nvSpPr>
          <p:cNvPr id="4" name="TextBox 3">
            <a:extLst>
              <a:ext uri="{FF2B5EF4-FFF2-40B4-BE49-F238E27FC236}">
                <a16:creationId xmlns:a16="http://schemas.microsoft.com/office/drawing/2014/main" id="{7CA0685E-3257-91CD-EC2E-59F54788212E}"/>
              </a:ext>
            </a:extLst>
          </p:cNvPr>
          <p:cNvSpPr txBox="1"/>
          <p:nvPr/>
        </p:nvSpPr>
        <p:spPr>
          <a:xfrm>
            <a:off x="574430" y="5698700"/>
            <a:ext cx="10814538" cy="707886"/>
          </a:xfrm>
          <a:prstGeom prst="rect">
            <a:avLst/>
          </a:prstGeom>
          <a:noFill/>
        </p:spPr>
        <p:txBody>
          <a:bodyPr wrap="square">
            <a:spAutoFit/>
          </a:bodyPr>
          <a:lstStyle/>
          <a:p>
            <a:r>
              <a:rPr lang="en-US" sz="4000" b="1" dirty="0"/>
              <a:t>John 20:11-13</a:t>
            </a:r>
          </a:p>
        </p:txBody>
      </p:sp>
    </p:spTree>
    <p:extLst>
      <p:ext uri="{BB962C8B-B14F-4D97-AF65-F5344CB8AC3E}">
        <p14:creationId xmlns:p14="http://schemas.microsoft.com/office/powerpoint/2010/main" val="220536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4401205"/>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14</a:t>
            </a:r>
            <a:r>
              <a:rPr lang="en-US" sz="4000" b="0" i="0" dirty="0">
                <a:solidFill>
                  <a:srgbClr val="000000"/>
                </a:solidFill>
                <a:effectLst/>
                <a:latin typeface="Aptos Narrow" panose="020B0004020202020204" pitchFamily="34" charset="0"/>
              </a:rPr>
              <a:t> Having said this, she turned around and saw Jesus standing, but she did not know that it was Jesus. </a:t>
            </a:r>
          </a:p>
          <a:p>
            <a:r>
              <a:rPr lang="en-US" sz="4000" b="1" i="0" baseline="30000" dirty="0">
                <a:solidFill>
                  <a:srgbClr val="000000"/>
                </a:solidFill>
                <a:effectLst/>
                <a:latin typeface="Aptos Narrow" panose="020B0004020202020204" pitchFamily="34" charset="0"/>
              </a:rPr>
              <a:t>15</a:t>
            </a:r>
            <a:r>
              <a:rPr lang="en-US" sz="4000" b="0" i="0" dirty="0">
                <a:solidFill>
                  <a:srgbClr val="000000"/>
                </a:solidFill>
                <a:effectLst/>
                <a:latin typeface="Aptos Narrow" panose="020B0004020202020204" pitchFamily="34" charset="0"/>
              </a:rPr>
              <a:t> Jesus said to her, “Woman, why are you weeping? Whom are you seeking?” Supposing him to be the gardener, she said to him, “Sir, if you have carried him away, tell me where you have laid him, and I will take him away.”</a:t>
            </a:r>
          </a:p>
        </p:txBody>
      </p:sp>
      <p:sp>
        <p:nvSpPr>
          <p:cNvPr id="4" name="TextBox 3">
            <a:extLst>
              <a:ext uri="{FF2B5EF4-FFF2-40B4-BE49-F238E27FC236}">
                <a16:creationId xmlns:a16="http://schemas.microsoft.com/office/drawing/2014/main" id="{7CA0685E-3257-91CD-EC2E-59F54788212E}"/>
              </a:ext>
            </a:extLst>
          </p:cNvPr>
          <p:cNvSpPr txBox="1"/>
          <p:nvPr/>
        </p:nvSpPr>
        <p:spPr>
          <a:xfrm>
            <a:off x="574430" y="5698700"/>
            <a:ext cx="10814538" cy="707886"/>
          </a:xfrm>
          <a:prstGeom prst="rect">
            <a:avLst/>
          </a:prstGeom>
          <a:noFill/>
        </p:spPr>
        <p:txBody>
          <a:bodyPr wrap="square">
            <a:spAutoFit/>
          </a:bodyPr>
          <a:lstStyle/>
          <a:p>
            <a:r>
              <a:rPr lang="en-US" sz="4000" b="1" dirty="0"/>
              <a:t>John 20:14-15</a:t>
            </a:r>
          </a:p>
        </p:txBody>
      </p:sp>
    </p:spTree>
    <p:extLst>
      <p:ext uri="{BB962C8B-B14F-4D97-AF65-F5344CB8AC3E}">
        <p14:creationId xmlns:p14="http://schemas.microsoft.com/office/powerpoint/2010/main" val="20434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785652"/>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16</a:t>
            </a:r>
            <a:r>
              <a:rPr lang="en-US" sz="4000" b="0" i="0" dirty="0">
                <a:solidFill>
                  <a:srgbClr val="000000"/>
                </a:solidFill>
                <a:effectLst/>
                <a:latin typeface="Aptos Narrow" panose="020B0004020202020204" pitchFamily="34" charset="0"/>
              </a:rPr>
              <a:t> Jesus said to her, “Mary.” She turned and said to him in Aramaic, “</a:t>
            </a:r>
            <a:r>
              <a:rPr lang="en-US" sz="4000" b="0" i="0" dirty="0" err="1">
                <a:solidFill>
                  <a:srgbClr val="000000"/>
                </a:solidFill>
                <a:effectLst/>
                <a:latin typeface="Aptos Narrow" panose="020B0004020202020204" pitchFamily="34" charset="0"/>
              </a:rPr>
              <a:t>Rabboni</a:t>
            </a:r>
            <a:r>
              <a:rPr lang="en-US" sz="4000" b="0" i="0" dirty="0">
                <a:solidFill>
                  <a:srgbClr val="000000"/>
                </a:solidFill>
                <a:effectLst/>
                <a:latin typeface="Aptos Narrow" panose="020B0004020202020204" pitchFamily="34" charset="0"/>
              </a:rPr>
              <a:t>!” (which means Teacher). </a:t>
            </a:r>
          </a:p>
          <a:p>
            <a:r>
              <a:rPr lang="en-US" sz="4000" b="1" i="0" baseline="30000" dirty="0">
                <a:solidFill>
                  <a:srgbClr val="000000"/>
                </a:solidFill>
                <a:effectLst/>
                <a:latin typeface="Aptos Narrow" panose="020B0004020202020204" pitchFamily="34" charset="0"/>
              </a:rPr>
              <a:t>17</a:t>
            </a:r>
            <a:r>
              <a:rPr lang="en-US" sz="4000" b="0" i="0" dirty="0">
                <a:solidFill>
                  <a:srgbClr val="000000"/>
                </a:solidFill>
                <a:effectLst/>
                <a:latin typeface="Aptos Narrow" panose="020B0004020202020204" pitchFamily="34" charset="0"/>
              </a:rPr>
              <a:t> Jesus said to her, “Do not cling to me, for I have not yet ascended to the Father; but go to my brothers and say to them, ‘I am ascending to my Father and your Father, to my God and your God.’”</a:t>
            </a:r>
          </a:p>
        </p:txBody>
      </p:sp>
      <p:sp>
        <p:nvSpPr>
          <p:cNvPr id="4" name="TextBox 3">
            <a:extLst>
              <a:ext uri="{FF2B5EF4-FFF2-40B4-BE49-F238E27FC236}">
                <a16:creationId xmlns:a16="http://schemas.microsoft.com/office/drawing/2014/main" id="{7CA0685E-3257-91CD-EC2E-59F54788212E}"/>
              </a:ext>
            </a:extLst>
          </p:cNvPr>
          <p:cNvSpPr txBox="1"/>
          <p:nvPr/>
        </p:nvSpPr>
        <p:spPr>
          <a:xfrm>
            <a:off x="574430" y="5698700"/>
            <a:ext cx="10814538" cy="707886"/>
          </a:xfrm>
          <a:prstGeom prst="rect">
            <a:avLst/>
          </a:prstGeom>
          <a:noFill/>
        </p:spPr>
        <p:txBody>
          <a:bodyPr wrap="square">
            <a:spAutoFit/>
          </a:bodyPr>
          <a:lstStyle/>
          <a:p>
            <a:r>
              <a:rPr lang="en-US" sz="4000" b="1" dirty="0"/>
              <a:t>John 20:16-17</a:t>
            </a:r>
          </a:p>
        </p:txBody>
      </p:sp>
    </p:spTree>
    <p:extLst>
      <p:ext uri="{BB962C8B-B14F-4D97-AF65-F5344CB8AC3E}">
        <p14:creationId xmlns:p14="http://schemas.microsoft.com/office/powerpoint/2010/main" val="123722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785652"/>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16</a:t>
            </a:r>
            <a:r>
              <a:rPr lang="en-US" sz="4000" b="0" i="0" dirty="0">
                <a:solidFill>
                  <a:srgbClr val="000000"/>
                </a:solidFill>
                <a:effectLst/>
                <a:latin typeface="Aptos Narrow" panose="020B0004020202020204" pitchFamily="34" charset="0"/>
              </a:rPr>
              <a:t> Jesus said to her, “Mary.” She turned and said to him in Aramaic, “</a:t>
            </a:r>
            <a:r>
              <a:rPr lang="en-US" sz="4000" b="0" i="0" dirty="0" err="1">
                <a:solidFill>
                  <a:srgbClr val="000000"/>
                </a:solidFill>
                <a:effectLst/>
                <a:latin typeface="Aptos Narrow" panose="020B0004020202020204" pitchFamily="34" charset="0"/>
              </a:rPr>
              <a:t>Rabboni</a:t>
            </a:r>
            <a:r>
              <a:rPr lang="en-US" sz="4000" b="0" i="0" dirty="0">
                <a:solidFill>
                  <a:srgbClr val="000000"/>
                </a:solidFill>
                <a:effectLst/>
                <a:latin typeface="Aptos Narrow" panose="020B0004020202020204" pitchFamily="34" charset="0"/>
              </a:rPr>
              <a:t>!” (which means Teacher). </a:t>
            </a:r>
          </a:p>
          <a:p>
            <a:r>
              <a:rPr lang="en-US" sz="4000" b="1" i="0" baseline="30000" dirty="0">
                <a:solidFill>
                  <a:srgbClr val="000000"/>
                </a:solidFill>
                <a:effectLst/>
                <a:latin typeface="Aptos Narrow" panose="020B0004020202020204" pitchFamily="34" charset="0"/>
              </a:rPr>
              <a:t>17</a:t>
            </a:r>
            <a:r>
              <a:rPr lang="en-US" sz="4000" b="0" i="0" dirty="0">
                <a:solidFill>
                  <a:srgbClr val="000000"/>
                </a:solidFill>
                <a:effectLst/>
                <a:latin typeface="Aptos Narrow" panose="020B0004020202020204" pitchFamily="34" charset="0"/>
              </a:rPr>
              <a:t> Jesus said to her, “Do not cling to me, for I have not yet ascended to the Father; but go to my brothers and say to them, ‘I am ascending </a:t>
            </a:r>
            <a:r>
              <a:rPr lang="en-US" sz="4000" b="1" i="0" dirty="0">
                <a:solidFill>
                  <a:srgbClr val="000000"/>
                </a:solidFill>
                <a:effectLst/>
                <a:highlight>
                  <a:srgbClr val="FFFF00"/>
                </a:highlight>
                <a:latin typeface="Aptos Narrow" panose="020B0004020202020204" pitchFamily="34" charset="0"/>
              </a:rPr>
              <a:t>to my Father and your Father, to my God and your God</a:t>
            </a:r>
            <a:r>
              <a:rPr lang="en-US" sz="4000" b="0" i="0" dirty="0">
                <a:solidFill>
                  <a:srgbClr val="000000"/>
                </a:solidFill>
                <a:effectLst/>
                <a:latin typeface="Aptos Narrow" panose="020B0004020202020204" pitchFamily="34" charset="0"/>
              </a:rPr>
              <a:t>.’”</a:t>
            </a:r>
          </a:p>
        </p:txBody>
      </p:sp>
      <p:sp>
        <p:nvSpPr>
          <p:cNvPr id="4" name="TextBox 3">
            <a:extLst>
              <a:ext uri="{FF2B5EF4-FFF2-40B4-BE49-F238E27FC236}">
                <a16:creationId xmlns:a16="http://schemas.microsoft.com/office/drawing/2014/main" id="{7CA0685E-3257-91CD-EC2E-59F54788212E}"/>
              </a:ext>
            </a:extLst>
          </p:cNvPr>
          <p:cNvSpPr txBox="1"/>
          <p:nvPr/>
        </p:nvSpPr>
        <p:spPr>
          <a:xfrm>
            <a:off x="574430" y="5698700"/>
            <a:ext cx="10814538" cy="707886"/>
          </a:xfrm>
          <a:prstGeom prst="rect">
            <a:avLst/>
          </a:prstGeom>
          <a:noFill/>
        </p:spPr>
        <p:txBody>
          <a:bodyPr wrap="square">
            <a:spAutoFit/>
          </a:bodyPr>
          <a:lstStyle/>
          <a:p>
            <a:r>
              <a:rPr lang="en-US" sz="4000" b="1" dirty="0"/>
              <a:t>John 20:16-17</a:t>
            </a:r>
          </a:p>
        </p:txBody>
      </p:sp>
    </p:spTree>
    <p:extLst>
      <p:ext uri="{BB962C8B-B14F-4D97-AF65-F5344CB8AC3E}">
        <p14:creationId xmlns:p14="http://schemas.microsoft.com/office/powerpoint/2010/main" val="325691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085791B2-403D-39DC-1226-0C98D4A11446}"/>
              </a:ext>
            </a:extLst>
          </p:cNvPr>
          <p:cNvSpPr txBox="1"/>
          <p:nvPr/>
        </p:nvSpPr>
        <p:spPr>
          <a:xfrm>
            <a:off x="0" y="4069367"/>
            <a:ext cx="12192000" cy="2800767"/>
          </a:xfrm>
          <a:prstGeom prst="rect">
            <a:avLst/>
          </a:prstGeom>
          <a:gradFill flip="none" rotWithShape="1">
            <a:gsLst>
              <a:gs pos="0">
                <a:schemeClr val="tx1">
                  <a:alpha val="0"/>
                </a:schemeClr>
              </a:gs>
              <a:gs pos="12000">
                <a:srgbClr val="000000">
                  <a:alpha val="20000"/>
                </a:srgbClr>
              </a:gs>
              <a:gs pos="46000">
                <a:schemeClr val="tx1">
                  <a:alpha val="66000"/>
                </a:schemeClr>
              </a:gs>
            </a:gsLst>
            <a:lin ang="5400000" scaled="1"/>
            <a:tileRect/>
          </a:gradFill>
        </p:spPr>
        <p:txBody>
          <a:bodyPr wrap="square">
            <a:spAutoFit/>
          </a:bodyPr>
          <a:lstStyle/>
          <a:p>
            <a:pPr algn="ctr"/>
            <a:endParaRPr lang="en-US" sz="4400" b="1" dirty="0">
              <a:solidFill>
                <a:schemeClr val="bg1"/>
              </a:solidFill>
              <a:effectLst>
                <a:glow rad="127000">
                  <a:schemeClr val="tx1"/>
                </a:glow>
              </a:effectLst>
              <a:latin typeface="Aptos" panose="020B0004020202020204" pitchFamily="34" charset="0"/>
              <a:ea typeface="Calibri" panose="020F0502020204030204" pitchFamily="34" charset="0"/>
              <a:cs typeface="Arial" panose="020B0604020202020204" pitchFamily="34" charset="0"/>
            </a:endParaRPr>
          </a:p>
          <a:p>
            <a:pPr algn="ctr"/>
            <a:endParaRPr lang="en-US" sz="4400" b="1" dirty="0">
              <a:solidFill>
                <a:schemeClr val="bg1"/>
              </a:solidFill>
              <a:effectLst>
                <a:glow rad="127000">
                  <a:schemeClr val="tx1"/>
                </a:glow>
              </a:effectLst>
              <a:latin typeface="Aptos" panose="020B0004020202020204" pitchFamily="34" charset="0"/>
              <a:ea typeface="Calibri" panose="020F0502020204030204" pitchFamily="34" charset="0"/>
              <a:cs typeface="Arial" panose="020B0604020202020204" pitchFamily="34" charset="0"/>
            </a:endParaRPr>
          </a:p>
          <a:p>
            <a:pPr algn="ctr"/>
            <a:r>
              <a:rPr lang="en-US" sz="4400" b="1" dirty="0">
                <a:solidFill>
                  <a:schemeClr val="bg1"/>
                </a:solidFill>
                <a:effectLst>
                  <a:glow rad="127000">
                    <a:schemeClr val="tx1"/>
                  </a:glow>
                </a:effectLst>
                <a:latin typeface="Aptos" panose="020B0004020202020204" pitchFamily="34" charset="0"/>
                <a:ea typeface="Calibri" panose="020F0502020204030204" pitchFamily="34" charset="0"/>
                <a:cs typeface="Arial" panose="020B0604020202020204" pitchFamily="34" charset="0"/>
              </a:rPr>
              <a:t>Through His resurrection, believers now have direct access to God as their Father</a:t>
            </a:r>
            <a:endParaRPr lang="en-US" sz="3600" b="1" dirty="0">
              <a:solidFill>
                <a:schemeClr val="bg1"/>
              </a:solidFill>
              <a:effectLst>
                <a:glow rad="127000">
                  <a:schemeClr val="tx1"/>
                </a:glow>
              </a:effectLst>
              <a:latin typeface="Aptos Narrow" panose="020B0004020202020204" pitchFamily="34" charset="0"/>
            </a:endParaRPr>
          </a:p>
        </p:txBody>
      </p:sp>
    </p:spTree>
    <p:extLst>
      <p:ext uri="{BB962C8B-B14F-4D97-AF65-F5344CB8AC3E}">
        <p14:creationId xmlns:p14="http://schemas.microsoft.com/office/powerpoint/2010/main" val="1929305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7FD9D8-DD34-4F67-BC96-1E0AC5BA0DC3}"/>
              </a:ext>
            </a:extLst>
          </p:cNvPr>
          <p:cNvSpPr txBox="1"/>
          <p:nvPr/>
        </p:nvSpPr>
        <p:spPr>
          <a:xfrm>
            <a:off x="76200" y="0"/>
            <a:ext cx="12039600" cy="6863417"/>
          </a:xfrm>
          <a:prstGeom prst="rect">
            <a:avLst/>
          </a:prstGeom>
          <a:noFill/>
        </p:spPr>
        <p:txBody>
          <a:bodyPr wrap="square">
            <a:spAutoFit/>
          </a:bodyPr>
          <a:lstStyle/>
          <a:p>
            <a:r>
              <a:rPr lang="en-US" sz="3600" b="1" dirty="0">
                <a:solidFill>
                  <a:schemeClr val="bg1"/>
                </a:solidFill>
                <a:effectLst>
                  <a:glow rad="127000">
                    <a:schemeClr val="tx1"/>
                  </a:glow>
                </a:effectLst>
                <a:latin typeface="Aptos Narrow" panose="020B0004020202020204" pitchFamily="34" charset="0"/>
              </a:rPr>
              <a:t>Exo 6:7  I will take you to be my people, and I will be your God,</a:t>
            </a:r>
          </a:p>
          <a:p>
            <a:endParaRPr lang="en-US" sz="2000" b="1" dirty="0">
              <a:solidFill>
                <a:schemeClr val="bg1"/>
              </a:solidFill>
              <a:effectLst>
                <a:glow rad="127000">
                  <a:schemeClr val="tx1"/>
                </a:glow>
              </a:effectLst>
              <a:latin typeface="Aptos Narrow" panose="020B0004020202020204" pitchFamily="34" charset="0"/>
            </a:endParaRPr>
          </a:p>
          <a:p>
            <a:r>
              <a:rPr lang="en-US" sz="3600" b="1" dirty="0">
                <a:solidFill>
                  <a:schemeClr val="bg1"/>
                </a:solidFill>
                <a:effectLst>
                  <a:glow rad="127000">
                    <a:schemeClr val="tx1"/>
                  </a:glow>
                </a:effectLst>
                <a:latin typeface="Aptos Narrow" panose="020B0004020202020204" pitchFamily="34" charset="0"/>
              </a:rPr>
              <a:t>Lev 26:12 And I will walk among you and will be your God, and you shall be my people</a:t>
            </a:r>
          </a:p>
          <a:p>
            <a:endParaRPr lang="en-US" sz="2000" b="1" dirty="0">
              <a:solidFill>
                <a:schemeClr val="bg1"/>
              </a:solidFill>
              <a:effectLst>
                <a:glow rad="127000">
                  <a:schemeClr val="tx1"/>
                </a:glow>
              </a:effectLst>
              <a:latin typeface="Aptos Narrow" panose="020B0004020202020204" pitchFamily="34" charset="0"/>
            </a:endParaRPr>
          </a:p>
          <a:p>
            <a:r>
              <a:rPr lang="en-US" sz="3600" b="1" spc="-150" dirty="0">
                <a:solidFill>
                  <a:schemeClr val="bg1"/>
                </a:solidFill>
                <a:effectLst>
                  <a:glow rad="127000">
                    <a:schemeClr val="tx1"/>
                  </a:glow>
                </a:effectLst>
                <a:latin typeface="Aptos Narrow" panose="020B0004020202020204" pitchFamily="34" charset="0"/>
              </a:rPr>
              <a:t>Ruth 1:16  Your people shall be my people, and your God my God.</a:t>
            </a:r>
          </a:p>
          <a:p>
            <a:endParaRPr lang="en-US" sz="2000" b="1" dirty="0">
              <a:solidFill>
                <a:schemeClr val="bg1"/>
              </a:solidFill>
              <a:effectLst>
                <a:glow rad="127000">
                  <a:schemeClr val="tx1"/>
                </a:glow>
              </a:effectLst>
              <a:latin typeface="Aptos Narrow" panose="020B0004020202020204" pitchFamily="34" charset="0"/>
            </a:endParaRPr>
          </a:p>
          <a:p>
            <a:r>
              <a:rPr lang="en-US" sz="3600" b="1" dirty="0">
                <a:solidFill>
                  <a:schemeClr val="bg1"/>
                </a:solidFill>
                <a:effectLst>
                  <a:glow rad="127000">
                    <a:schemeClr val="tx1"/>
                  </a:glow>
                </a:effectLst>
                <a:latin typeface="Aptos Narrow" panose="020B0004020202020204" pitchFamily="34" charset="0"/>
              </a:rPr>
              <a:t>Hosea 1:9 And the Lord said, “Call his name Not My People, for you are not my people, and I am not your God.”</a:t>
            </a:r>
          </a:p>
          <a:p>
            <a:endParaRPr lang="en-US" sz="2000" b="1" dirty="0">
              <a:solidFill>
                <a:schemeClr val="bg1"/>
              </a:solidFill>
              <a:effectLst>
                <a:glow rad="127000">
                  <a:schemeClr val="tx1"/>
                </a:glow>
              </a:effectLst>
              <a:latin typeface="Aptos Narrow" panose="020B0004020202020204" pitchFamily="34" charset="0"/>
            </a:endParaRPr>
          </a:p>
          <a:p>
            <a:r>
              <a:rPr lang="en-US" sz="3600" b="1" dirty="0">
                <a:solidFill>
                  <a:schemeClr val="bg1"/>
                </a:solidFill>
                <a:effectLst>
                  <a:glow rad="127000">
                    <a:schemeClr val="tx1"/>
                  </a:glow>
                </a:effectLst>
                <a:latin typeface="Aptos Narrow" panose="020B0004020202020204" pitchFamily="34" charset="0"/>
              </a:rPr>
              <a:t>Hosea 4:6   My people are destroyed for lack of knowledge; because you have rejected knowledge, I reject you from being a priest to me. And since you have forgotten the law of your God, I also will forget your children.</a:t>
            </a:r>
          </a:p>
        </p:txBody>
      </p:sp>
    </p:spTree>
    <p:extLst>
      <p:ext uri="{BB962C8B-B14F-4D97-AF65-F5344CB8AC3E}">
        <p14:creationId xmlns:p14="http://schemas.microsoft.com/office/powerpoint/2010/main" val="381156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7FD9D8-DD34-4F67-BC96-1E0AC5BA0DC3}"/>
              </a:ext>
            </a:extLst>
          </p:cNvPr>
          <p:cNvSpPr txBox="1"/>
          <p:nvPr/>
        </p:nvSpPr>
        <p:spPr>
          <a:xfrm>
            <a:off x="152400" y="149275"/>
            <a:ext cx="12039600" cy="5078313"/>
          </a:xfrm>
          <a:prstGeom prst="rect">
            <a:avLst/>
          </a:prstGeom>
          <a:noFill/>
        </p:spPr>
        <p:txBody>
          <a:bodyPr wrap="square">
            <a:spAutoFit/>
          </a:bodyPr>
          <a:lstStyle/>
          <a:p>
            <a:r>
              <a:rPr lang="en-US" sz="3600" b="1" dirty="0">
                <a:solidFill>
                  <a:schemeClr val="bg1"/>
                </a:solidFill>
                <a:effectLst>
                  <a:glow rad="127000">
                    <a:schemeClr val="tx1">
                      <a:alpha val="40000"/>
                    </a:schemeClr>
                  </a:glow>
                </a:effectLst>
                <a:latin typeface="Aptos Narrow" panose="020B0004020202020204" pitchFamily="34" charset="0"/>
              </a:rPr>
              <a:t>Jer 11:4 Listen to my voice, and do all that I command you. So shall you be my people, and I will be your God,</a:t>
            </a:r>
          </a:p>
          <a:p>
            <a:endParaRPr lang="en-US" sz="3600" b="1" dirty="0">
              <a:solidFill>
                <a:schemeClr val="bg1"/>
              </a:solidFill>
              <a:effectLst>
                <a:glow rad="127000">
                  <a:schemeClr val="tx1">
                    <a:alpha val="40000"/>
                  </a:schemeClr>
                </a:glow>
              </a:effectLst>
              <a:latin typeface="Aptos Narrow" panose="020B0004020202020204" pitchFamily="34" charset="0"/>
            </a:endParaRPr>
          </a:p>
          <a:p>
            <a:r>
              <a:rPr lang="en-US" sz="3600" b="1" dirty="0">
                <a:solidFill>
                  <a:schemeClr val="bg1"/>
                </a:solidFill>
                <a:effectLst>
                  <a:glow rad="127000">
                    <a:schemeClr val="tx1">
                      <a:alpha val="40000"/>
                    </a:schemeClr>
                  </a:glow>
                </a:effectLst>
                <a:latin typeface="Aptos Narrow" panose="020B0004020202020204" pitchFamily="34" charset="0"/>
              </a:rPr>
              <a:t>Jer 30:22  And you shall be my people, and I will be your God.”</a:t>
            </a:r>
          </a:p>
          <a:p>
            <a:endParaRPr lang="en-US" sz="3600" b="1" dirty="0">
              <a:solidFill>
                <a:schemeClr val="bg1"/>
              </a:solidFill>
              <a:effectLst>
                <a:glow rad="127000">
                  <a:schemeClr val="tx1">
                    <a:alpha val="40000"/>
                  </a:schemeClr>
                </a:glow>
              </a:effectLst>
              <a:latin typeface="Aptos Narrow" panose="020B0004020202020204" pitchFamily="34" charset="0"/>
            </a:endParaRPr>
          </a:p>
          <a:p>
            <a:r>
              <a:rPr lang="en-US" sz="3600" b="1" dirty="0">
                <a:solidFill>
                  <a:schemeClr val="bg1"/>
                </a:solidFill>
                <a:effectLst>
                  <a:glow rad="127000">
                    <a:schemeClr val="tx1">
                      <a:alpha val="40000"/>
                    </a:schemeClr>
                  </a:glow>
                </a:effectLst>
                <a:latin typeface="Aptos Narrow" panose="020B0004020202020204" pitchFamily="34" charset="0"/>
              </a:rPr>
              <a:t>Jer 31:31-33 “Behold, the days are coming, declares the Lord, when I will make a new covenant . . . 33 . . . I will put my law within them, and I will write it on their hearts. And I will be their God, and they shall be my people. </a:t>
            </a:r>
          </a:p>
        </p:txBody>
      </p:sp>
    </p:spTree>
    <p:extLst>
      <p:ext uri="{BB962C8B-B14F-4D97-AF65-F5344CB8AC3E}">
        <p14:creationId xmlns:p14="http://schemas.microsoft.com/office/powerpoint/2010/main" val="35492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C2B22-09B6-E6E4-E242-DD7DE9EDF717}"/>
              </a:ext>
            </a:extLst>
          </p:cNvPr>
          <p:cNvSpPr txBox="1"/>
          <p:nvPr/>
        </p:nvSpPr>
        <p:spPr>
          <a:xfrm>
            <a:off x="152400" y="149275"/>
            <a:ext cx="12039600" cy="6740307"/>
          </a:xfrm>
          <a:prstGeom prst="rect">
            <a:avLst/>
          </a:prstGeom>
          <a:noFill/>
        </p:spPr>
        <p:txBody>
          <a:bodyPr wrap="square">
            <a:spAutoFit/>
          </a:bodyPr>
          <a:lstStyle/>
          <a:p>
            <a:r>
              <a:rPr lang="en-US" sz="3600" b="1" dirty="0">
                <a:solidFill>
                  <a:schemeClr val="bg1"/>
                </a:solidFill>
                <a:effectLst>
                  <a:glow rad="127000">
                    <a:schemeClr val="tx1">
                      <a:alpha val="40000"/>
                    </a:schemeClr>
                  </a:glow>
                </a:effectLst>
                <a:latin typeface="Aptos Narrow" panose="020B0004020202020204" pitchFamily="34" charset="0"/>
              </a:rPr>
              <a:t>Luke 22:20  And likewise the cup after they had eaten, saying, “This cup that is poured out for you is the new covenant in my blood.</a:t>
            </a:r>
          </a:p>
          <a:p>
            <a:endParaRPr lang="en-US" sz="3600" b="1" dirty="0">
              <a:solidFill>
                <a:schemeClr val="bg1"/>
              </a:solidFill>
              <a:effectLst>
                <a:glow rad="127000">
                  <a:schemeClr val="tx1">
                    <a:alpha val="40000"/>
                  </a:schemeClr>
                </a:glow>
              </a:effectLst>
              <a:latin typeface="Aptos Narrow" panose="020B0004020202020204" pitchFamily="34" charset="0"/>
            </a:endParaRPr>
          </a:p>
          <a:p>
            <a:r>
              <a:rPr lang="en-US" sz="3600" b="1" dirty="0">
                <a:solidFill>
                  <a:schemeClr val="bg1"/>
                </a:solidFill>
                <a:effectLst>
                  <a:glow rad="127000">
                    <a:schemeClr val="tx1">
                      <a:alpha val="40000"/>
                    </a:schemeClr>
                  </a:glow>
                </a:effectLst>
                <a:latin typeface="Aptos Narrow" panose="020B0004020202020204" pitchFamily="34" charset="0"/>
              </a:rPr>
              <a:t>2 Cor 3:6 who has made us sufficient to be ministers of a new covenant, not of the letter but of the Spirit. For the letter kills, but the Spirit gives life.</a:t>
            </a:r>
          </a:p>
          <a:p>
            <a:endParaRPr lang="en-US" sz="3600" b="1" dirty="0">
              <a:solidFill>
                <a:schemeClr val="bg1"/>
              </a:solidFill>
              <a:effectLst>
                <a:glow rad="127000">
                  <a:schemeClr val="tx1">
                    <a:alpha val="40000"/>
                  </a:schemeClr>
                </a:glow>
              </a:effectLst>
              <a:latin typeface="Aptos Narrow" panose="020B0004020202020204" pitchFamily="34" charset="0"/>
            </a:endParaRPr>
          </a:p>
          <a:p>
            <a:r>
              <a:rPr lang="en-US" sz="3600" b="1" dirty="0">
                <a:solidFill>
                  <a:schemeClr val="bg1"/>
                </a:solidFill>
                <a:effectLst>
                  <a:glow rad="127000">
                    <a:schemeClr val="tx1">
                      <a:alpha val="40000"/>
                    </a:schemeClr>
                  </a:glow>
                </a:effectLst>
                <a:latin typeface="Aptos Narrow" panose="020B0004020202020204" pitchFamily="34" charset="0"/>
              </a:rPr>
              <a:t>Hebrews 9:15 Therefore he is the mediator of a new covenant, so that those who are called may receive the promised eternal inheritance, since a death has occurred that redeems them from the transgressions committed under the first covenant.</a:t>
            </a:r>
          </a:p>
        </p:txBody>
      </p:sp>
    </p:spTree>
    <p:extLst>
      <p:ext uri="{BB962C8B-B14F-4D97-AF65-F5344CB8AC3E}">
        <p14:creationId xmlns:p14="http://schemas.microsoft.com/office/powerpoint/2010/main" val="188434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1938992"/>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18</a:t>
            </a:r>
            <a:r>
              <a:rPr lang="en-US" sz="4000" b="0" i="0" dirty="0">
                <a:solidFill>
                  <a:srgbClr val="000000"/>
                </a:solidFill>
                <a:effectLst/>
                <a:latin typeface="Aptos Narrow" panose="020B0004020202020204" pitchFamily="34" charset="0"/>
              </a:rPr>
              <a:t> Mary Magdalene went and announced to the disciples, “I have seen the Lord”—and that he had said these things to her.</a:t>
            </a:r>
          </a:p>
        </p:txBody>
      </p:sp>
      <p:sp>
        <p:nvSpPr>
          <p:cNvPr id="4" name="TextBox 3">
            <a:extLst>
              <a:ext uri="{FF2B5EF4-FFF2-40B4-BE49-F238E27FC236}">
                <a16:creationId xmlns:a16="http://schemas.microsoft.com/office/drawing/2014/main" id="{7CA0685E-3257-91CD-EC2E-59F54788212E}"/>
              </a:ext>
            </a:extLst>
          </p:cNvPr>
          <p:cNvSpPr txBox="1"/>
          <p:nvPr/>
        </p:nvSpPr>
        <p:spPr>
          <a:xfrm>
            <a:off x="574430" y="5698700"/>
            <a:ext cx="10814538" cy="707886"/>
          </a:xfrm>
          <a:prstGeom prst="rect">
            <a:avLst/>
          </a:prstGeom>
          <a:noFill/>
        </p:spPr>
        <p:txBody>
          <a:bodyPr wrap="square">
            <a:spAutoFit/>
          </a:bodyPr>
          <a:lstStyle/>
          <a:p>
            <a:r>
              <a:rPr lang="en-US" sz="4000" b="1" dirty="0"/>
              <a:t>John 20:18</a:t>
            </a:r>
          </a:p>
        </p:txBody>
      </p:sp>
    </p:spTree>
    <p:extLst>
      <p:ext uri="{BB962C8B-B14F-4D97-AF65-F5344CB8AC3E}">
        <p14:creationId xmlns:p14="http://schemas.microsoft.com/office/powerpoint/2010/main" val="365137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49F54E-CCEA-B537-02C8-34A5D8CD5B86}"/>
              </a:ext>
            </a:extLst>
          </p:cNvPr>
          <p:cNvSpPr>
            <a:spLocks noGrp="1"/>
          </p:cNvSpPr>
          <p:nvPr>
            <p:ph type="ctrTitle" idx="4294967295"/>
          </p:nvPr>
        </p:nvSpPr>
        <p:spPr>
          <a:xfrm>
            <a:off x="5327904" y="783017"/>
            <a:ext cx="6114130" cy="3226275"/>
          </a:xfrm>
          <a:prstGeom prst="rect">
            <a:avLst/>
          </a:prstGeom>
        </p:spPr>
        <p:txBody>
          <a:bodyPr>
            <a:normAutofit fontScale="90000"/>
          </a:bodyPr>
          <a:lstStyle/>
          <a:p>
            <a:pPr algn="l"/>
            <a:r>
              <a:rPr lang="en-US" sz="6000" dirty="0"/>
              <a:t>The Resurrection:</a:t>
            </a:r>
            <a:br>
              <a:rPr lang="en-US" sz="6000" dirty="0"/>
            </a:br>
            <a:r>
              <a:rPr lang="en-US" sz="6000" dirty="0"/>
              <a:t>What were they looking for?</a:t>
            </a:r>
          </a:p>
        </p:txBody>
      </p:sp>
      <p:sp>
        <p:nvSpPr>
          <p:cNvPr id="3" name="Subtitle 2">
            <a:extLst>
              <a:ext uri="{FF2B5EF4-FFF2-40B4-BE49-F238E27FC236}">
                <a16:creationId xmlns:a16="http://schemas.microsoft.com/office/drawing/2014/main" id="{3BF41DED-F86C-0F61-2912-7CEB3D3383CC}"/>
              </a:ext>
            </a:extLst>
          </p:cNvPr>
          <p:cNvSpPr>
            <a:spLocks noGrp="1"/>
          </p:cNvSpPr>
          <p:nvPr>
            <p:ph type="subTitle" idx="4294967295"/>
          </p:nvPr>
        </p:nvSpPr>
        <p:spPr>
          <a:xfrm>
            <a:off x="6082616" y="4570807"/>
            <a:ext cx="4579288" cy="942889"/>
          </a:xfrm>
          <a:prstGeom prst="rect">
            <a:avLst/>
          </a:prstGeom>
        </p:spPr>
        <p:txBody>
          <a:bodyPr>
            <a:normAutofit/>
          </a:bodyPr>
          <a:lstStyle/>
          <a:p>
            <a:pPr algn="r"/>
            <a:r>
              <a:rPr lang="en-US" sz="4000" b="1" dirty="0"/>
              <a:t>John 20:1-31</a:t>
            </a:r>
          </a:p>
        </p:txBody>
      </p:sp>
      <p:pic>
        <p:nvPicPr>
          <p:cNvPr id="16" name="Picture 15" descr="Close up of binoculars on a table looking at sunset">
            <a:extLst>
              <a:ext uri="{FF2B5EF4-FFF2-40B4-BE49-F238E27FC236}">
                <a16:creationId xmlns:a16="http://schemas.microsoft.com/office/drawing/2014/main" id="{9E5E3D97-2BDA-4E5E-3FE6-DCDDA319C2B6}"/>
              </a:ext>
            </a:extLst>
          </p:cNvPr>
          <p:cNvPicPr>
            <a:picLocks noChangeAspect="1"/>
          </p:cNvPicPr>
          <p:nvPr/>
        </p:nvPicPr>
        <p:blipFill>
          <a:blip r:embed="rId2" cstate="email">
            <a:extLst>
              <a:ext uri="{28A0092B-C50C-407E-A947-70E740481C1C}">
                <a14:useLocalDpi xmlns:a14="http://schemas.microsoft.com/office/drawing/2010/main"/>
              </a:ext>
            </a:extLst>
          </a:blip>
          <a:srcRect b="-2"/>
          <a:stretch/>
        </p:blipFill>
        <p:spPr>
          <a:xfrm>
            <a:off x="20" y="758953"/>
            <a:ext cx="5327883" cy="5335854"/>
          </a:xfrm>
          <a:prstGeom prst="rect">
            <a:avLst/>
          </a:prstGeom>
        </p:spPr>
      </p:pic>
    </p:spTree>
    <p:extLst>
      <p:ext uri="{BB962C8B-B14F-4D97-AF65-F5344CB8AC3E}">
        <p14:creationId xmlns:p14="http://schemas.microsoft.com/office/powerpoint/2010/main" val="290001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243840" y="225475"/>
            <a:ext cx="11414760" cy="4804200"/>
          </a:xfrm>
          <a:prstGeom prst="rect">
            <a:avLst/>
          </a:prstGeom>
          <a:noFill/>
        </p:spPr>
        <p:txBody>
          <a:bodyPr wrap="square">
            <a:spAutoFit/>
          </a:bodyPr>
          <a:lstStyle/>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The Empty Tomb Revealed the Resurrection</a:t>
            </a: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Prompting Belief  Despite Confusion and Uncertainty!</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Through His resurrection, believers now have direct access to God as their Father</a:t>
            </a:r>
          </a:p>
          <a:p>
            <a:pPr>
              <a:lnSpc>
                <a:spcPct val="90000"/>
              </a:lnSpc>
            </a:pPr>
            <a:endPar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endPar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endPar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endParaRPr lang="en-US" sz="3200" b="1" dirty="0">
              <a:solidFill>
                <a:schemeClr val="bg1"/>
              </a:solidFill>
              <a:effectLst>
                <a:glow rad="127000">
                  <a:schemeClr val="tx1"/>
                </a:glow>
              </a:effectLst>
              <a:latin typeface="Aptos Narrow" panose="020B0004020202020204" pitchFamily="34" charset="0"/>
            </a:endParaRPr>
          </a:p>
        </p:txBody>
      </p:sp>
    </p:spTree>
    <p:extLst>
      <p:ext uri="{BB962C8B-B14F-4D97-AF65-F5344CB8AC3E}">
        <p14:creationId xmlns:p14="http://schemas.microsoft.com/office/powerpoint/2010/main" val="282017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7233039" y="575332"/>
            <a:ext cx="3869275" cy="3293529"/>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Man outline">
            <a:extLst>
              <a:ext uri="{FF2B5EF4-FFF2-40B4-BE49-F238E27FC236}">
                <a16:creationId xmlns:a16="http://schemas.microsoft.com/office/drawing/2014/main" id="{AD3ECA30-3347-5530-3CD4-2A4525FE058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52" r="29887"/>
          <a:stretch/>
        </p:blipFill>
        <p:spPr>
          <a:xfrm>
            <a:off x="5195706" y="1293112"/>
            <a:ext cx="1800588" cy="4342852"/>
          </a:xfrm>
          <a:prstGeom prst="rect">
            <a:avLst/>
          </a:prstGeom>
        </p:spPr>
      </p:pic>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404" r="25841"/>
          <a:stretch/>
        </p:blipFill>
        <p:spPr>
          <a:xfrm>
            <a:off x="1089686" y="698083"/>
            <a:ext cx="1200912" cy="2624662"/>
          </a:xfrm>
          <a:prstGeom prst="rect">
            <a:avLst/>
          </a:prstGeom>
        </p:spPr>
      </p:pic>
      <p:pic>
        <p:nvPicPr>
          <p:cNvPr id="13" name="Graphic 12" descr="Two Men outline">
            <a:extLst>
              <a:ext uri="{FF2B5EF4-FFF2-40B4-BE49-F238E27FC236}">
                <a16:creationId xmlns:a16="http://schemas.microsoft.com/office/drawing/2014/main" id="{A341F09B-3D31-D5C6-A988-12C958B1C9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8990" y="3750729"/>
            <a:ext cx="2624665" cy="2624665"/>
          </a:xfrm>
          <a:prstGeom prst="rect">
            <a:avLst/>
          </a:prstGeom>
        </p:spPr>
      </p:pic>
      <p:grpSp>
        <p:nvGrpSpPr>
          <p:cNvPr id="24" name="Group 23">
            <a:extLst>
              <a:ext uri="{FF2B5EF4-FFF2-40B4-BE49-F238E27FC236}">
                <a16:creationId xmlns:a16="http://schemas.microsoft.com/office/drawing/2014/main" id="{3A229E15-17CB-2AFF-DBCD-2D1D1F3EC1EE}"/>
              </a:ext>
            </a:extLst>
          </p:cNvPr>
          <p:cNvGrpSpPr/>
          <p:nvPr/>
        </p:nvGrpSpPr>
        <p:grpSpPr>
          <a:xfrm>
            <a:off x="7760677" y="804338"/>
            <a:ext cx="3113117" cy="2624662"/>
            <a:chOff x="7778495" y="610361"/>
            <a:chExt cx="2883409" cy="2940167"/>
          </a:xfrm>
        </p:grpSpPr>
        <p:pic>
          <p:nvPicPr>
            <p:cNvPr id="6" name="Graphic 5" descr="Two Men outline">
              <a:extLst>
                <a:ext uri="{FF2B5EF4-FFF2-40B4-BE49-F238E27FC236}">
                  <a16:creationId xmlns:a16="http://schemas.microsoft.com/office/drawing/2014/main" id="{880AD712-7F40-E6DA-43A5-B10849A618E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610362"/>
              <a:ext cx="1200913" cy="1470083"/>
            </a:xfrm>
            <a:prstGeom prst="rect">
              <a:avLst/>
            </a:prstGeom>
          </p:spPr>
        </p:pic>
        <p:pic>
          <p:nvPicPr>
            <p:cNvPr id="17" name="Graphic 16" descr="Two Men outline">
              <a:extLst>
                <a:ext uri="{FF2B5EF4-FFF2-40B4-BE49-F238E27FC236}">
                  <a16:creationId xmlns:a16="http://schemas.microsoft.com/office/drawing/2014/main" id="{273F908B-17E1-8FED-BC15-7B742FC086D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610361"/>
              <a:ext cx="1200913" cy="1470083"/>
            </a:xfrm>
            <a:prstGeom prst="rect">
              <a:avLst/>
            </a:prstGeom>
          </p:spPr>
        </p:pic>
        <p:pic>
          <p:nvPicPr>
            <p:cNvPr id="20" name="Graphic 19" descr="Two Men outline">
              <a:extLst>
                <a:ext uri="{FF2B5EF4-FFF2-40B4-BE49-F238E27FC236}">
                  <a16:creationId xmlns:a16="http://schemas.microsoft.com/office/drawing/2014/main" id="{69E75EF0-0F97-5632-1C17-F73E5101E9B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610362"/>
              <a:ext cx="1200913" cy="1470083"/>
            </a:xfrm>
            <a:prstGeom prst="rect">
              <a:avLst/>
            </a:prstGeom>
          </p:spPr>
        </p:pic>
        <p:pic>
          <p:nvPicPr>
            <p:cNvPr id="21" name="Graphic 20" descr="Two Men outline">
              <a:extLst>
                <a:ext uri="{FF2B5EF4-FFF2-40B4-BE49-F238E27FC236}">
                  <a16:creationId xmlns:a16="http://schemas.microsoft.com/office/drawing/2014/main" id="{160B61DD-6A50-EA1B-FCEB-1A9AA405725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2080445"/>
              <a:ext cx="1200913" cy="1470083"/>
            </a:xfrm>
            <a:prstGeom prst="rect">
              <a:avLst/>
            </a:prstGeom>
          </p:spPr>
        </p:pic>
        <p:pic>
          <p:nvPicPr>
            <p:cNvPr id="22" name="Graphic 21" descr="Two Men outline">
              <a:extLst>
                <a:ext uri="{FF2B5EF4-FFF2-40B4-BE49-F238E27FC236}">
                  <a16:creationId xmlns:a16="http://schemas.microsoft.com/office/drawing/2014/main" id="{06F77758-CE32-C63F-B631-C5ABA6AC664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2080444"/>
              <a:ext cx="1200913" cy="1470083"/>
            </a:xfrm>
            <a:prstGeom prst="rect">
              <a:avLst/>
            </a:prstGeom>
          </p:spPr>
        </p:pic>
        <p:pic>
          <p:nvPicPr>
            <p:cNvPr id="23" name="Graphic 22" descr="Two Men outline">
              <a:extLst>
                <a:ext uri="{FF2B5EF4-FFF2-40B4-BE49-F238E27FC236}">
                  <a16:creationId xmlns:a16="http://schemas.microsoft.com/office/drawing/2014/main" id="{234F765D-229A-19C6-26E0-F68EA5A8988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2080445"/>
              <a:ext cx="1200913" cy="1470083"/>
            </a:xfrm>
            <a:prstGeom prst="rect">
              <a:avLst/>
            </a:prstGeom>
          </p:spPr>
        </p:pic>
      </p:grpSp>
      <p:pic>
        <p:nvPicPr>
          <p:cNvPr id="26" name="Graphic 25" descr="Man with solid fill">
            <a:extLst>
              <a:ext uri="{FF2B5EF4-FFF2-40B4-BE49-F238E27FC236}">
                <a16:creationId xmlns:a16="http://schemas.microsoft.com/office/drawing/2014/main" id="{3DECF380-FA09-279C-B305-52B47920A7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9122" y="4085746"/>
            <a:ext cx="1954630" cy="1954630"/>
          </a:xfrm>
          <a:prstGeom prst="rect">
            <a:avLst/>
          </a:prstGeom>
        </p:spPr>
      </p:pic>
      <p:grpSp>
        <p:nvGrpSpPr>
          <p:cNvPr id="41" name="Group 40">
            <a:extLst>
              <a:ext uri="{FF2B5EF4-FFF2-40B4-BE49-F238E27FC236}">
                <a16:creationId xmlns:a16="http://schemas.microsoft.com/office/drawing/2014/main" id="{A3AE3F9D-C814-E62D-A86E-146AE24EF584}"/>
              </a:ext>
            </a:extLst>
          </p:cNvPr>
          <p:cNvGrpSpPr/>
          <p:nvPr/>
        </p:nvGrpSpPr>
        <p:grpSpPr>
          <a:xfrm>
            <a:off x="3097210" y="804338"/>
            <a:ext cx="1861751" cy="2375145"/>
            <a:chOff x="3097210" y="804338"/>
            <a:chExt cx="1861751" cy="2375145"/>
          </a:xfrm>
        </p:grpSpPr>
        <p:grpSp>
          <p:nvGrpSpPr>
            <p:cNvPr id="27" name="Group 26">
              <a:extLst>
                <a:ext uri="{FF2B5EF4-FFF2-40B4-BE49-F238E27FC236}">
                  <a16:creationId xmlns:a16="http://schemas.microsoft.com/office/drawing/2014/main" id="{46ED05D5-0D6F-A75F-D173-1456519E9CB7}"/>
                </a:ext>
              </a:extLst>
            </p:cNvPr>
            <p:cNvGrpSpPr/>
            <p:nvPr/>
          </p:nvGrpSpPr>
          <p:grpSpPr>
            <a:xfrm>
              <a:off x="3097210" y="804338"/>
              <a:ext cx="1850087" cy="1149272"/>
              <a:chOff x="3116177" y="1627360"/>
              <a:chExt cx="1850087" cy="1149272"/>
            </a:xfrm>
          </p:grpSpPr>
          <p:pic>
            <p:nvPicPr>
              <p:cNvPr id="8" name="Graphic 7" descr="Butterfly outline">
                <a:extLst>
                  <a:ext uri="{FF2B5EF4-FFF2-40B4-BE49-F238E27FC236}">
                    <a16:creationId xmlns:a16="http://schemas.microsoft.com/office/drawing/2014/main" id="{B23C580A-4543-5846-785C-C50F74B8B74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19" name="Graphic 18" descr="Angel face outline with solid fill">
                <a:extLst>
                  <a:ext uri="{FF2B5EF4-FFF2-40B4-BE49-F238E27FC236}">
                    <a16:creationId xmlns:a16="http://schemas.microsoft.com/office/drawing/2014/main" id="{FB04D375-8E65-55DE-8925-95410CA2BE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25" name="Graphic 24" descr="Butterfly outline">
                <a:extLst>
                  <a:ext uri="{FF2B5EF4-FFF2-40B4-BE49-F238E27FC236}">
                    <a16:creationId xmlns:a16="http://schemas.microsoft.com/office/drawing/2014/main" id="{260939B6-0776-864A-FCF7-64B325F752B7}"/>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nvGrpSpPr>
            <p:cNvPr id="36" name="Group 35">
              <a:extLst>
                <a:ext uri="{FF2B5EF4-FFF2-40B4-BE49-F238E27FC236}">
                  <a16:creationId xmlns:a16="http://schemas.microsoft.com/office/drawing/2014/main" id="{9C7383A5-8BB4-20F9-02A1-BC2781737E2D}"/>
                </a:ext>
              </a:extLst>
            </p:cNvPr>
            <p:cNvGrpSpPr/>
            <p:nvPr/>
          </p:nvGrpSpPr>
          <p:grpSpPr>
            <a:xfrm>
              <a:off x="3108874" y="2030211"/>
              <a:ext cx="1850087" cy="1149272"/>
              <a:chOff x="3116177" y="1627360"/>
              <a:chExt cx="1850087" cy="1149272"/>
            </a:xfrm>
          </p:grpSpPr>
          <p:pic>
            <p:nvPicPr>
              <p:cNvPr id="37" name="Graphic 36" descr="Butterfly outline">
                <a:extLst>
                  <a:ext uri="{FF2B5EF4-FFF2-40B4-BE49-F238E27FC236}">
                    <a16:creationId xmlns:a16="http://schemas.microsoft.com/office/drawing/2014/main" id="{1BD175B3-0C58-02B7-EE6F-C800971ED76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38" name="Graphic 37" descr="Angel face outline with solid fill">
                <a:extLst>
                  <a:ext uri="{FF2B5EF4-FFF2-40B4-BE49-F238E27FC236}">
                    <a16:creationId xmlns:a16="http://schemas.microsoft.com/office/drawing/2014/main" id="{1FC53DBD-AEA2-A4CC-6E80-BFC6CF1F05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39" name="Graphic 38" descr="Butterfly outline">
                <a:extLst>
                  <a:ext uri="{FF2B5EF4-FFF2-40B4-BE49-F238E27FC236}">
                    <a16:creationId xmlns:a16="http://schemas.microsoft.com/office/drawing/2014/main" id="{61398016-899B-5BDF-E368-63957287389F}"/>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spTree>
    <p:extLst>
      <p:ext uri="{BB962C8B-B14F-4D97-AF65-F5344CB8AC3E}">
        <p14:creationId xmlns:p14="http://schemas.microsoft.com/office/powerpoint/2010/main" val="164070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8604EBC-76F2-0975-ACC9-38020081A6E3}"/>
              </a:ext>
            </a:extLst>
          </p:cNvPr>
          <p:cNvSpPr/>
          <p:nvPr/>
        </p:nvSpPr>
        <p:spPr>
          <a:xfrm>
            <a:off x="7233039" y="575332"/>
            <a:ext cx="3869275" cy="3293529"/>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0F8B0994-0B61-6479-0B13-1D65AB53EB2E}"/>
              </a:ext>
            </a:extLst>
          </p:cNvPr>
          <p:cNvGrpSpPr/>
          <p:nvPr/>
        </p:nvGrpSpPr>
        <p:grpSpPr>
          <a:xfrm>
            <a:off x="7760677" y="804338"/>
            <a:ext cx="3113117" cy="2624662"/>
            <a:chOff x="7778495" y="610361"/>
            <a:chExt cx="2883409" cy="2940167"/>
          </a:xfrm>
        </p:grpSpPr>
        <p:pic>
          <p:nvPicPr>
            <p:cNvPr id="4" name="Graphic 3" descr="Two Men outline">
              <a:extLst>
                <a:ext uri="{FF2B5EF4-FFF2-40B4-BE49-F238E27FC236}">
                  <a16:creationId xmlns:a16="http://schemas.microsoft.com/office/drawing/2014/main" id="{14332316-A207-F028-5964-88D726A7BEF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40" t="7609" r="15929" b="6907"/>
            <a:stretch/>
          </p:blipFill>
          <p:spPr>
            <a:xfrm>
              <a:off x="8906255" y="610362"/>
              <a:ext cx="1200913" cy="1470083"/>
            </a:xfrm>
            <a:prstGeom prst="rect">
              <a:avLst/>
            </a:prstGeom>
          </p:spPr>
        </p:pic>
        <p:pic>
          <p:nvPicPr>
            <p:cNvPr id="5" name="Graphic 4" descr="Two Men outline">
              <a:extLst>
                <a:ext uri="{FF2B5EF4-FFF2-40B4-BE49-F238E27FC236}">
                  <a16:creationId xmlns:a16="http://schemas.microsoft.com/office/drawing/2014/main" id="{C794BACC-0973-639E-E3E2-145BBC1222B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40" t="7609" r="15929" b="6907"/>
            <a:stretch/>
          </p:blipFill>
          <p:spPr>
            <a:xfrm>
              <a:off x="7778495" y="610361"/>
              <a:ext cx="1200913" cy="1470083"/>
            </a:xfrm>
            <a:prstGeom prst="rect">
              <a:avLst/>
            </a:prstGeom>
          </p:spPr>
        </p:pic>
        <p:pic>
          <p:nvPicPr>
            <p:cNvPr id="6" name="Graphic 5" descr="Two Men outline">
              <a:extLst>
                <a:ext uri="{FF2B5EF4-FFF2-40B4-BE49-F238E27FC236}">
                  <a16:creationId xmlns:a16="http://schemas.microsoft.com/office/drawing/2014/main" id="{A6DADE58-AB4F-21DC-41CD-3FA68BD88AD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40" t="7609" r="15929" b="6907"/>
            <a:stretch/>
          </p:blipFill>
          <p:spPr>
            <a:xfrm>
              <a:off x="9460991" y="610362"/>
              <a:ext cx="1200913" cy="1470083"/>
            </a:xfrm>
            <a:prstGeom prst="rect">
              <a:avLst/>
            </a:prstGeom>
          </p:spPr>
        </p:pic>
        <p:pic>
          <p:nvPicPr>
            <p:cNvPr id="7" name="Graphic 6" descr="Two Men outline">
              <a:extLst>
                <a:ext uri="{FF2B5EF4-FFF2-40B4-BE49-F238E27FC236}">
                  <a16:creationId xmlns:a16="http://schemas.microsoft.com/office/drawing/2014/main" id="{B0C2B9CE-7EDF-1C09-A4A4-89BE8E26151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40" t="7609" r="15929" b="6907"/>
            <a:stretch/>
          </p:blipFill>
          <p:spPr>
            <a:xfrm>
              <a:off x="8906255" y="2080445"/>
              <a:ext cx="1200913" cy="1470083"/>
            </a:xfrm>
            <a:prstGeom prst="rect">
              <a:avLst/>
            </a:prstGeom>
          </p:spPr>
        </p:pic>
        <p:pic>
          <p:nvPicPr>
            <p:cNvPr id="8" name="Graphic 7" descr="Two Men outline">
              <a:extLst>
                <a:ext uri="{FF2B5EF4-FFF2-40B4-BE49-F238E27FC236}">
                  <a16:creationId xmlns:a16="http://schemas.microsoft.com/office/drawing/2014/main" id="{4F01ADBB-DB0B-C668-EB39-B1671FE2B62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40" t="7609" r="15929" b="6907"/>
            <a:stretch/>
          </p:blipFill>
          <p:spPr>
            <a:xfrm>
              <a:off x="7778495" y="2080444"/>
              <a:ext cx="1200913" cy="1470083"/>
            </a:xfrm>
            <a:prstGeom prst="rect">
              <a:avLst/>
            </a:prstGeom>
          </p:spPr>
        </p:pic>
        <p:pic>
          <p:nvPicPr>
            <p:cNvPr id="9" name="Graphic 8" descr="Two Men outline">
              <a:extLst>
                <a:ext uri="{FF2B5EF4-FFF2-40B4-BE49-F238E27FC236}">
                  <a16:creationId xmlns:a16="http://schemas.microsoft.com/office/drawing/2014/main" id="{DFE7F52B-FD7D-9AA4-0A11-A12FD592AE0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40" t="7609" r="15929" b="6907"/>
            <a:stretch/>
          </p:blipFill>
          <p:spPr>
            <a:xfrm>
              <a:off x="9460991" y="2080445"/>
              <a:ext cx="1200913" cy="1470083"/>
            </a:xfrm>
            <a:prstGeom prst="rect">
              <a:avLst/>
            </a:prstGeom>
          </p:spPr>
        </p:pic>
      </p:grpSp>
      <p:pic>
        <p:nvPicPr>
          <p:cNvPr id="13" name="Graphic 12" descr="Lock with solid fill">
            <a:extLst>
              <a:ext uri="{FF2B5EF4-FFF2-40B4-BE49-F238E27FC236}">
                <a16:creationId xmlns:a16="http://schemas.microsoft.com/office/drawing/2014/main" id="{4B70E08E-D30E-9122-915B-A6C0C12881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4771" y="1460503"/>
            <a:ext cx="1821877" cy="1821877"/>
          </a:xfrm>
          <a:prstGeom prst="rect">
            <a:avLst/>
          </a:prstGeom>
        </p:spPr>
      </p:pic>
      <p:grpSp>
        <p:nvGrpSpPr>
          <p:cNvPr id="19" name="Group 18">
            <a:extLst>
              <a:ext uri="{FF2B5EF4-FFF2-40B4-BE49-F238E27FC236}">
                <a16:creationId xmlns:a16="http://schemas.microsoft.com/office/drawing/2014/main" id="{4999EC41-C7D8-788D-1D5F-DD78B3D56418}"/>
              </a:ext>
            </a:extLst>
          </p:cNvPr>
          <p:cNvGrpSpPr/>
          <p:nvPr/>
        </p:nvGrpSpPr>
        <p:grpSpPr>
          <a:xfrm>
            <a:off x="5937639" y="413913"/>
            <a:ext cx="5620040" cy="3616366"/>
            <a:chOff x="4154559" y="460886"/>
            <a:chExt cx="5620040" cy="3616366"/>
          </a:xfrm>
        </p:grpSpPr>
        <p:pic>
          <p:nvPicPr>
            <p:cNvPr id="17" name="Graphic 16" descr="Jail outline">
              <a:extLst>
                <a:ext uri="{FF2B5EF4-FFF2-40B4-BE49-F238E27FC236}">
                  <a16:creationId xmlns:a16="http://schemas.microsoft.com/office/drawing/2014/main" id="{78A62672-5A84-AA1E-755A-618A2785D27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7898" r="46814" b="24148"/>
            <a:stretch/>
          </p:blipFill>
          <p:spPr>
            <a:xfrm>
              <a:off x="6455799" y="460886"/>
              <a:ext cx="3318800" cy="3616366"/>
            </a:xfrm>
            <a:prstGeom prst="rect">
              <a:avLst/>
            </a:prstGeom>
          </p:spPr>
        </p:pic>
        <p:pic>
          <p:nvPicPr>
            <p:cNvPr id="18" name="Graphic 17" descr="Jail outline">
              <a:extLst>
                <a:ext uri="{FF2B5EF4-FFF2-40B4-BE49-F238E27FC236}">
                  <a16:creationId xmlns:a16="http://schemas.microsoft.com/office/drawing/2014/main" id="{CB4A1A29-40EB-9F23-15C8-D39A9F59E3B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7898" r="46814" b="24148"/>
            <a:stretch/>
          </p:blipFill>
          <p:spPr>
            <a:xfrm>
              <a:off x="4154559" y="460886"/>
              <a:ext cx="3318800" cy="3616366"/>
            </a:xfrm>
            <a:prstGeom prst="rect">
              <a:avLst/>
            </a:prstGeom>
          </p:spPr>
        </p:pic>
      </p:grpSp>
      <p:sp>
        <p:nvSpPr>
          <p:cNvPr id="21" name="TextBox 20">
            <a:extLst>
              <a:ext uri="{FF2B5EF4-FFF2-40B4-BE49-F238E27FC236}">
                <a16:creationId xmlns:a16="http://schemas.microsoft.com/office/drawing/2014/main" id="{D0B46B71-5A0B-953A-99B7-0FDD0923F3FF}"/>
              </a:ext>
            </a:extLst>
          </p:cNvPr>
          <p:cNvSpPr txBox="1"/>
          <p:nvPr/>
        </p:nvSpPr>
        <p:spPr>
          <a:xfrm>
            <a:off x="861839" y="4836118"/>
            <a:ext cx="10151599" cy="1446550"/>
          </a:xfrm>
          <a:prstGeom prst="rect">
            <a:avLst/>
          </a:prstGeom>
          <a:noFill/>
        </p:spPr>
        <p:txBody>
          <a:bodyPr wrap="square">
            <a:spAutoFit/>
          </a:bodyPr>
          <a:lstStyle/>
          <a:p>
            <a:r>
              <a:rPr lang="en-US" sz="4400" dirty="0">
                <a:latin typeface="Aptos" panose="020B0004020202020204" pitchFamily="34" charset="0"/>
                <a:ea typeface="Calibri" panose="020F0502020204030204" pitchFamily="34" charset="0"/>
                <a:cs typeface="Arial" panose="020B0604020202020204" pitchFamily="34" charset="0"/>
              </a:rPr>
              <a:t>4.  </a:t>
            </a:r>
            <a:r>
              <a:rPr lang="en-US" sz="4400" dirty="0">
                <a:effectLst/>
                <a:latin typeface="Aptos" panose="020B0004020202020204" pitchFamily="34" charset="0"/>
                <a:ea typeface="Calibri" panose="020F0502020204030204" pitchFamily="34" charset="0"/>
                <a:cs typeface="Arial" panose="020B0604020202020204" pitchFamily="34" charset="0"/>
              </a:rPr>
              <a:t>Disciples are looking for Jesus </a:t>
            </a:r>
          </a:p>
          <a:p>
            <a:r>
              <a:rPr lang="en-US" sz="4400" dirty="0">
                <a:effectLst/>
                <a:latin typeface="Aptos" panose="020B0004020202020204" pitchFamily="34" charset="0"/>
                <a:ea typeface="Calibri" panose="020F0502020204030204" pitchFamily="34" charset="0"/>
                <a:cs typeface="Arial" panose="020B0604020202020204" pitchFamily="34" charset="0"/>
              </a:rPr>
              <a:t>by hiding in a locked room (19-23)</a:t>
            </a:r>
            <a:endParaRPr lang="en-US" sz="4400" dirty="0"/>
          </a:p>
        </p:txBody>
      </p:sp>
    </p:spTree>
    <p:extLst>
      <p:ext uri="{BB962C8B-B14F-4D97-AF65-F5344CB8AC3E}">
        <p14:creationId xmlns:p14="http://schemas.microsoft.com/office/powerpoint/2010/main" val="246739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Effect transition="in" filter="fade">
                                      <p:cBhvr>
                                        <p:cTn id="13"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1938992"/>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19</a:t>
            </a:r>
            <a:r>
              <a:rPr lang="en-US" sz="4000" b="0" i="0" dirty="0">
                <a:solidFill>
                  <a:srgbClr val="000000"/>
                </a:solidFill>
                <a:effectLst/>
                <a:latin typeface="Aptos Narrow" panose="020B0004020202020204" pitchFamily="34" charset="0"/>
              </a:rPr>
              <a:t> On the evening of that day, the first day of the week, the doors being locked where the disciples were for fear of the Jews, </a:t>
            </a:r>
          </a:p>
        </p:txBody>
      </p:sp>
      <p:sp>
        <p:nvSpPr>
          <p:cNvPr id="2" name="TextBox 1">
            <a:extLst>
              <a:ext uri="{FF2B5EF4-FFF2-40B4-BE49-F238E27FC236}">
                <a16:creationId xmlns:a16="http://schemas.microsoft.com/office/drawing/2014/main" id="{C9B97EEB-D93E-DF84-29DB-14CE7438DDFB}"/>
              </a:ext>
            </a:extLst>
          </p:cNvPr>
          <p:cNvSpPr txBox="1"/>
          <p:nvPr/>
        </p:nvSpPr>
        <p:spPr>
          <a:xfrm>
            <a:off x="574430" y="6150114"/>
            <a:ext cx="10814538" cy="707886"/>
          </a:xfrm>
          <a:prstGeom prst="rect">
            <a:avLst/>
          </a:prstGeom>
          <a:noFill/>
        </p:spPr>
        <p:txBody>
          <a:bodyPr wrap="square">
            <a:spAutoFit/>
          </a:bodyPr>
          <a:lstStyle/>
          <a:p>
            <a:r>
              <a:rPr lang="en-US" sz="4000" b="1" dirty="0"/>
              <a:t>John 20:19-20</a:t>
            </a:r>
          </a:p>
        </p:txBody>
      </p:sp>
    </p:spTree>
    <p:extLst>
      <p:ext uri="{BB962C8B-B14F-4D97-AF65-F5344CB8AC3E}">
        <p14:creationId xmlns:p14="http://schemas.microsoft.com/office/powerpoint/2010/main" val="40273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Isosceles Triangle 58">
            <a:extLst>
              <a:ext uri="{FF2B5EF4-FFF2-40B4-BE49-F238E27FC236}">
                <a16:creationId xmlns:a16="http://schemas.microsoft.com/office/drawing/2014/main" id="{8CF3E88B-9B73-2531-2023-FD3546A70250}"/>
              </a:ext>
            </a:extLst>
          </p:cNvPr>
          <p:cNvSpPr/>
          <p:nvPr/>
        </p:nvSpPr>
        <p:spPr>
          <a:xfrm>
            <a:off x="1" y="0"/>
            <a:ext cx="12192000" cy="6839164"/>
          </a:xfrm>
          <a:prstGeom prst="triangle">
            <a:avLst>
              <a:gd name="adj" fmla="val 0"/>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p:txBody>
      </p:sp>
      <p:grpSp>
        <p:nvGrpSpPr>
          <p:cNvPr id="29" name="Group 28">
            <a:extLst>
              <a:ext uri="{FF2B5EF4-FFF2-40B4-BE49-F238E27FC236}">
                <a16:creationId xmlns:a16="http://schemas.microsoft.com/office/drawing/2014/main" id="{2D7A87FE-B667-9E64-165C-3FFDB288B48E}"/>
              </a:ext>
            </a:extLst>
          </p:cNvPr>
          <p:cNvGrpSpPr/>
          <p:nvPr/>
        </p:nvGrpSpPr>
        <p:grpSpPr>
          <a:xfrm>
            <a:off x="151022" y="1651222"/>
            <a:ext cx="9771947" cy="4196285"/>
            <a:chOff x="410102" y="1651222"/>
            <a:chExt cx="9771947" cy="4196285"/>
          </a:xfrm>
        </p:grpSpPr>
        <p:sp>
          <p:nvSpPr>
            <p:cNvPr id="6" name="Straight Connector 5">
              <a:extLst>
                <a:ext uri="{FF2B5EF4-FFF2-40B4-BE49-F238E27FC236}">
                  <a16:creationId xmlns:a16="http://schemas.microsoft.com/office/drawing/2014/main" id="{7E11FE15-2156-26C4-4C3B-6A30B138448E}"/>
                </a:ext>
              </a:extLst>
            </p:cNvPr>
            <p:cNvSpPr/>
            <p:nvPr/>
          </p:nvSpPr>
          <p:spPr>
            <a:xfrm>
              <a:off x="410103" y="5008250"/>
              <a:ext cx="8293668"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sp>
          <p:nvSpPr>
            <p:cNvPr id="7" name="Straight Connector 6">
              <a:extLst>
                <a:ext uri="{FF2B5EF4-FFF2-40B4-BE49-F238E27FC236}">
                  <a16:creationId xmlns:a16="http://schemas.microsoft.com/office/drawing/2014/main" id="{B414D307-AA97-E2D7-EF79-9CEAA09768D3}"/>
                </a:ext>
              </a:extLst>
            </p:cNvPr>
            <p:cNvSpPr/>
            <p:nvPr/>
          </p:nvSpPr>
          <p:spPr>
            <a:xfrm>
              <a:off x="410102" y="5847507"/>
              <a:ext cx="9771947"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sp>
          <p:nvSpPr>
            <p:cNvPr id="5" name="Straight Connector 4">
              <a:extLst>
                <a:ext uri="{FF2B5EF4-FFF2-40B4-BE49-F238E27FC236}">
                  <a16:creationId xmlns:a16="http://schemas.microsoft.com/office/drawing/2014/main" id="{DCF23D54-B422-22F7-148E-6E19077102C5}"/>
                </a:ext>
              </a:extLst>
            </p:cNvPr>
            <p:cNvSpPr/>
            <p:nvPr/>
          </p:nvSpPr>
          <p:spPr>
            <a:xfrm>
              <a:off x="410104" y="4168993"/>
              <a:ext cx="6986492"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sp>
          <p:nvSpPr>
            <p:cNvPr id="4" name="Straight Connector 3">
              <a:extLst>
                <a:ext uri="{FF2B5EF4-FFF2-40B4-BE49-F238E27FC236}">
                  <a16:creationId xmlns:a16="http://schemas.microsoft.com/office/drawing/2014/main" id="{CAF8F0C9-8A0C-4534-8C3A-C0EBCF38CBEA}"/>
                </a:ext>
              </a:extLst>
            </p:cNvPr>
            <p:cNvSpPr/>
            <p:nvPr/>
          </p:nvSpPr>
          <p:spPr>
            <a:xfrm>
              <a:off x="410103" y="3329736"/>
              <a:ext cx="5494928"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sp>
          <p:nvSpPr>
            <p:cNvPr id="3" name="Straight Connector 2">
              <a:extLst>
                <a:ext uri="{FF2B5EF4-FFF2-40B4-BE49-F238E27FC236}">
                  <a16:creationId xmlns:a16="http://schemas.microsoft.com/office/drawing/2014/main" id="{B692528E-6776-A535-A5AF-200C76976264}"/>
                </a:ext>
              </a:extLst>
            </p:cNvPr>
            <p:cNvSpPr/>
            <p:nvPr/>
          </p:nvSpPr>
          <p:spPr>
            <a:xfrm>
              <a:off x="410102" y="2490479"/>
              <a:ext cx="4005079"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sp>
          <p:nvSpPr>
            <p:cNvPr id="2" name="Straight Connector 1">
              <a:extLst>
                <a:ext uri="{FF2B5EF4-FFF2-40B4-BE49-F238E27FC236}">
                  <a16:creationId xmlns:a16="http://schemas.microsoft.com/office/drawing/2014/main" id="{AFE95FB2-41DF-7F24-159E-48829B852272}"/>
                </a:ext>
              </a:extLst>
            </p:cNvPr>
            <p:cNvSpPr/>
            <p:nvPr/>
          </p:nvSpPr>
          <p:spPr>
            <a:xfrm>
              <a:off x="410103" y="1651222"/>
              <a:ext cx="2520314"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grpSp>
      <p:sp>
        <p:nvSpPr>
          <p:cNvPr id="44" name="Freeform: Shape 43">
            <a:extLst>
              <a:ext uri="{FF2B5EF4-FFF2-40B4-BE49-F238E27FC236}">
                <a16:creationId xmlns:a16="http://schemas.microsoft.com/office/drawing/2014/main" id="{0BD16F52-132C-9D3A-BF5B-3875270115F6}"/>
              </a:ext>
            </a:extLst>
          </p:cNvPr>
          <p:cNvSpPr/>
          <p:nvPr/>
        </p:nvSpPr>
        <p:spPr>
          <a:xfrm>
            <a:off x="683457" y="1666462"/>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rPr>
              <a:t>Evaluation</a:t>
            </a:r>
            <a:endParaRPr kumimoji="0" lang="en-US" sz="44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endParaRPr>
          </a:p>
        </p:txBody>
      </p:sp>
      <p:sp>
        <p:nvSpPr>
          <p:cNvPr id="45" name="Freeform: Shape 44">
            <a:extLst>
              <a:ext uri="{FF2B5EF4-FFF2-40B4-BE49-F238E27FC236}">
                <a16:creationId xmlns:a16="http://schemas.microsoft.com/office/drawing/2014/main" id="{5B92E7D6-7BCF-31C0-B0AA-3D0A829ECDD4}"/>
              </a:ext>
            </a:extLst>
          </p:cNvPr>
          <p:cNvSpPr/>
          <p:nvPr/>
        </p:nvSpPr>
        <p:spPr>
          <a:xfrm>
            <a:off x="683457" y="2505719"/>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rPr>
              <a:t>Synthesis</a:t>
            </a:r>
            <a:endParaRPr kumimoji="0" lang="en-US" sz="44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endParaRPr>
          </a:p>
        </p:txBody>
      </p:sp>
      <p:sp>
        <p:nvSpPr>
          <p:cNvPr id="46" name="Freeform: Shape 45">
            <a:extLst>
              <a:ext uri="{FF2B5EF4-FFF2-40B4-BE49-F238E27FC236}">
                <a16:creationId xmlns:a16="http://schemas.microsoft.com/office/drawing/2014/main" id="{37483149-588D-A14F-D169-0DBEA1729DDE}"/>
              </a:ext>
            </a:extLst>
          </p:cNvPr>
          <p:cNvSpPr/>
          <p:nvPr/>
        </p:nvSpPr>
        <p:spPr>
          <a:xfrm>
            <a:off x="683457" y="3344976"/>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rPr>
              <a:t>Analysis</a:t>
            </a:r>
            <a:endParaRPr kumimoji="0" lang="en-US" sz="44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endParaRPr>
          </a:p>
        </p:txBody>
      </p:sp>
      <p:sp>
        <p:nvSpPr>
          <p:cNvPr id="47" name="Freeform: Shape 46">
            <a:extLst>
              <a:ext uri="{FF2B5EF4-FFF2-40B4-BE49-F238E27FC236}">
                <a16:creationId xmlns:a16="http://schemas.microsoft.com/office/drawing/2014/main" id="{EF9BAACD-C671-59C6-0B6D-81C1D3E5824C}"/>
              </a:ext>
            </a:extLst>
          </p:cNvPr>
          <p:cNvSpPr/>
          <p:nvPr/>
        </p:nvSpPr>
        <p:spPr>
          <a:xfrm>
            <a:off x="683457" y="4184233"/>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rPr>
              <a:t>Application</a:t>
            </a:r>
            <a:endParaRPr kumimoji="0" lang="en-US" sz="44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endParaRPr>
          </a:p>
        </p:txBody>
      </p:sp>
      <p:sp>
        <p:nvSpPr>
          <p:cNvPr id="48" name="Freeform: Shape 47">
            <a:extLst>
              <a:ext uri="{FF2B5EF4-FFF2-40B4-BE49-F238E27FC236}">
                <a16:creationId xmlns:a16="http://schemas.microsoft.com/office/drawing/2014/main" id="{7F527462-4CE1-8EF5-DD69-D76546832907}"/>
              </a:ext>
            </a:extLst>
          </p:cNvPr>
          <p:cNvSpPr/>
          <p:nvPr/>
        </p:nvSpPr>
        <p:spPr>
          <a:xfrm>
            <a:off x="683457" y="5023490"/>
            <a:ext cx="4988136"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dirty="0">
                <a:ln>
                  <a:noFill/>
                </a:ln>
                <a:solidFill>
                  <a:srgbClr val="000000"/>
                </a:solidFill>
                <a:effectLst/>
                <a:highlight>
                  <a:srgbClr val="FFFF00"/>
                </a:highlight>
                <a:uLnTx/>
                <a:uFillTx/>
                <a:latin typeface="Aptos Display" panose="020B0004020202020204" pitchFamily="34" charset="0"/>
                <a:ea typeface="+mn-ea"/>
                <a:cs typeface="+mn-cs"/>
              </a:rPr>
              <a:t>Comprehension</a:t>
            </a:r>
            <a:endParaRPr kumimoji="0" lang="en-US" sz="4400" b="0" i="0" u="none" strike="noStrike" kern="1200" cap="none" spc="0" normalizeH="0" baseline="0" noProof="0" dirty="0">
              <a:ln>
                <a:noFill/>
              </a:ln>
              <a:solidFill>
                <a:srgbClr val="000000"/>
              </a:solidFill>
              <a:effectLst/>
              <a:highlight>
                <a:srgbClr val="FFFF00"/>
              </a:highlight>
              <a:uLnTx/>
              <a:uFillTx/>
              <a:latin typeface="Aptos Display" panose="020B0004020202020204" pitchFamily="34" charset="0"/>
              <a:ea typeface="+mn-ea"/>
              <a:cs typeface="+mn-cs"/>
            </a:endParaRPr>
          </a:p>
        </p:txBody>
      </p:sp>
      <p:sp>
        <p:nvSpPr>
          <p:cNvPr id="49" name="Freeform: Shape 48">
            <a:extLst>
              <a:ext uri="{FF2B5EF4-FFF2-40B4-BE49-F238E27FC236}">
                <a16:creationId xmlns:a16="http://schemas.microsoft.com/office/drawing/2014/main" id="{4F390812-F3EB-CEC0-8930-592F7CD9E1A4}"/>
              </a:ext>
            </a:extLst>
          </p:cNvPr>
          <p:cNvSpPr/>
          <p:nvPr/>
        </p:nvSpPr>
        <p:spPr>
          <a:xfrm>
            <a:off x="683457" y="5862747"/>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rPr>
              <a:t>Knowledge</a:t>
            </a:r>
            <a:endParaRPr kumimoji="0" lang="en-US" sz="44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sp>
        <p:nvSpPr>
          <p:cNvPr id="62" name="TextBox 61">
            <a:extLst>
              <a:ext uri="{FF2B5EF4-FFF2-40B4-BE49-F238E27FC236}">
                <a16:creationId xmlns:a16="http://schemas.microsoft.com/office/drawing/2014/main" id="{5218C0A4-563C-F54D-C32C-73E7798FE636}"/>
              </a:ext>
            </a:extLst>
          </p:cNvPr>
          <p:cNvSpPr txBox="1"/>
          <p:nvPr/>
        </p:nvSpPr>
        <p:spPr>
          <a:xfrm>
            <a:off x="2080174" y="466562"/>
            <a:ext cx="5698013" cy="1570943"/>
          </a:xfrm>
          <a:prstGeom prst="rect">
            <a:avLst/>
          </a:prstGeom>
          <a:noFill/>
        </p:spPr>
        <p:txBody>
          <a:bodyPr wrap="square">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rPr>
              <a:t>Bloom’s </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rPr>
              <a:t>       Taxonomy</a:t>
            </a:r>
          </a:p>
        </p:txBody>
      </p:sp>
      <p:pic>
        <p:nvPicPr>
          <p:cNvPr id="63" name="Picture 62" descr="A puzzle pieces on a blue background&#10;&#10;Description automatically generated">
            <a:extLst>
              <a:ext uri="{FF2B5EF4-FFF2-40B4-BE49-F238E27FC236}">
                <a16:creationId xmlns:a16="http://schemas.microsoft.com/office/drawing/2014/main" id="{BCC62354-B747-9367-936C-78B2AB2BCCF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494455" y="232295"/>
            <a:ext cx="3480163" cy="3707589"/>
          </a:xfrm>
          <a:custGeom>
            <a:avLst/>
            <a:gdLst/>
            <a:ahLst/>
            <a:cxnLst/>
            <a:rect l="l" t="t" r="r" b="b"/>
            <a:pathLst>
              <a:path w="12192000" h="6858000">
                <a:moveTo>
                  <a:pt x="0" y="0"/>
                </a:moveTo>
                <a:lnTo>
                  <a:pt x="12192000" y="0"/>
                </a:lnTo>
                <a:lnTo>
                  <a:pt x="12192000" y="6858000"/>
                </a:lnTo>
                <a:lnTo>
                  <a:pt x="0" y="6858000"/>
                </a:lnTo>
                <a:close/>
              </a:path>
            </a:pathLst>
          </a:custGeom>
          <a:effectLst>
            <a:softEdge rad="254000"/>
          </a:effectLst>
        </p:spPr>
      </p:pic>
      <p:sp>
        <p:nvSpPr>
          <p:cNvPr id="64" name="Rectangle 63">
            <a:extLst>
              <a:ext uri="{FF2B5EF4-FFF2-40B4-BE49-F238E27FC236}">
                <a16:creationId xmlns:a16="http://schemas.microsoft.com/office/drawing/2014/main" id="{F04BA268-76A0-0809-FA22-EAAC0713CBBE}"/>
              </a:ext>
            </a:extLst>
          </p:cNvPr>
          <p:cNvSpPr/>
          <p:nvPr/>
        </p:nvSpPr>
        <p:spPr>
          <a:xfrm>
            <a:off x="14902" y="1428177"/>
            <a:ext cx="683457" cy="5336190"/>
          </a:xfrm>
          <a:prstGeom prst="rect">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66" name="Arrow: Down 65">
            <a:extLst>
              <a:ext uri="{FF2B5EF4-FFF2-40B4-BE49-F238E27FC236}">
                <a16:creationId xmlns:a16="http://schemas.microsoft.com/office/drawing/2014/main" id="{7E1629CE-8669-CE3A-C1ED-ECA7DF3C5A4C}"/>
              </a:ext>
            </a:extLst>
          </p:cNvPr>
          <p:cNvSpPr/>
          <p:nvPr/>
        </p:nvSpPr>
        <p:spPr>
          <a:xfrm rot="10800000">
            <a:off x="151022" y="3831219"/>
            <a:ext cx="369838" cy="2611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1550332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Isosceles Triangle 58">
            <a:extLst>
              <a:ext uri="{FF2B5EF4-FFF2-40B4-BE49-F238E27FC236}">
                <a16:creationId xmlns:a16="http://schemas.microsoft.com/office/drawing/2014/main" id="{8CF3E88B-9B73-2531-2023-FD3546A70250}"/>
              </a:ext>
            </a:extLst>
          </p:cNvPr>
          <p:cNvSpPr/>
          <p:nvPr/>
        </p:nvSpPr>
        <p:spPr>
          <a:xfrm>
            <a:off x="1" y="0"/>
            <a:ext cx="12192000" cy="6839164"/>
          </a:xfrm>
          <a:prstGeom prst="triangle">
            <a:avLst>
              <a:gd name="adj" fmla="val 0"/>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p:txBody>
      </p:sp>
      <p:grpSp>
        <p:nvGrpSpPr>
          <p:cNvPr id="29" name="Group 28">
            <a:extLst>
              <a:ext uri="{FF2B5EF4-FFF2-40B4-BE49-F238E27FC236}">
                <a16:creationId xmlns:a16="http://schemas.microsoft.com/office/drawing/2014/main" id="{2D7A87FE-B667-9E64-165C-3FFDB288B48E}"/>
              </a:ext>
            </a:extLst>
          </p:cNvPr>
          <p:cNvGrpSpPr/>
          <p:nvPr/>
        </p:nvGrpSpPr>
        <p:grpSpPr>
          <a:xfrm>
            <a:off x="151022" y="1651222"/>
            <a:ext cx="9771947" cy="4196285"/>
            <a:chOff x="410102" y="1651222"/>
            <a:chExt cx="9771947" cy="4196285"/>
          </a:xfrm>
        </p:grpSpPr>
        <p:sp>
          <p:nvSpPr>
            <p:cNvPr id="6" name="Straight Connector 5">
              <a:extLst>
                <a:ext uri="{FF2B5EF4-FFF2-40B4-BE49-F238E27FC236}">
                  <a16:creationId xmlns:a16="http://schemas.microsoft.com/office/drawing/2014/main" id="{7E11FE15-2156-26C4-4C3B-6A30B138448E}"/>
                </a:ext>
              </a:extLst>
            </p:cNvPr>
            <p:cNvSpPr/>
            <p:nvPr/>
          </p:nvSpPr>
          <p:spPr>
            <a:xfrm>
              <a:off x="410103" y="5008250"/>
              <a:ext cx="8293668"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sp>
          <p:nvSpPr>
            <p:cNvPr id="7" name="Straight Connector 6">
              <a:extLst>
                <a:ext uri="{FF2B5EF4-FFF2-40B4-BE49-F238E27FC236}">
                  <a16:creationId xmlns:a16="http://schemas.microsoft.com/office/drawing/2014/main" id="{B414D307-AA97-E2D7-EF79-9CEAA09768D3}"/>
                </a:ext>
              </a:extLst>
            </p:cNvPr>
            <p:cNvSpPr/>
            <p:nvPr/>
          </p:nvSpPr>
          <p:spPr>
            <a:xfrm>
              <a:off x="410102" y="5847507"/>
              <a:ext cx="9771947"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sp>
          <p:nvSpPr>
            <p:cNvPr id="5" name="Straight Connector 4">
              <a:extLst>
                <a:ext uri="{FF2B5EF4-FFF2-40B4-BE49-F238E27FC236}">
                  <a16:creationId xmlns:a16="http://schemas.microsoft.com/office/drawing/2014/main" id="{DCF23D54-B422-22F7-148E-6E19077102C5}"/>
                </a:ext>
              </a:extLst>
            </p:cNvPr>
            <p:cNvSpPr/>
            <p:nvPr/>
          </p:nvSpPr>
          <p:spPr>
            <a:xfrm>
              <a:off x="410104" y="4168993"/>
              <a:ext cx="6986492"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sp>
          <p:nvSpPr>
            <p:cNvPr id="4" name="Straight Connector 3">
              <a:extLst>
                <a:ext uri="{FF2B5EF4-FFF2-40B4-BE49-F238E27FC236}">
                  <a16:creationId xmlns:a16="http://schemas.microsoft.com/office/drawing/2014/main" id="{CAF8F0C9-8A0C-4534-8C3A-C0EBCF38CBEA}"/>
                </a:ext>
              </a:extLst>
            </p:cNvPr>
            <p:cNvSpPr/>
            <p:nvPr/>
          </p:nvSpPr>
          <p:spPr>
            <a:xfrm>
              <a:off x="410103" y="3329736"/>
              <a:ext cx="5494928"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sp>
          <p:nvSpPr>
            <p:cNvPr id="3" name="Straight Connector 2">
              <a:extLst>
                <a:ext uri="{FF2B5EF4-FFF2-40B4-BE49-F238E27FC236}">
                  <a16:creationId xmlns:a16="http://schemas.microsoft.com/office/drawing/2014/main" id="{B692528E-6776-A535-A5AF-200C76976264}"/>
                </a:ext>
              </a:extLst>
            </p:cNvPr>
            <p:cNvSpPr/>
            <p:nvPr/>
          </p:nvSpPr>
          <p:spPr>
            <a:xfrm>
              <a:off x="410102" y="2490479"/>
              <a:ext cx="4005079"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sp>
          <p:nvSpPr>
            <p:cNvPr id="2" name="Straight Connector 1">
              <a:extLst>
                <a:ext uri="{FF2B5EF4-FFF2-40B4-BE49-F238E27FC236}">
                  <a16:creationId xmlns:a16="http://schemas.microsoft.com/office/drawing/2014/main" id="{AFE95FB2-41DF-7F24-159E-48829B852272}"/>
                </a:ext>
              </a:extLst>
            </p:cNvPr>
            <p:cNvSpPr/>
            <p:nvPr/>
          </p:nvSpPr>
          <p:spPr>
            <a:xfrm>
              <a:off x="410103" y="1651222"/>
              <a:ext cx="2520314"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p:txBody>
        </p:sp>
      </p:grpSp>
      <p:sp>
        <p:nvSpPr>
          <p:cNvPr id="44" name="Freeform: Shape 43">
            <a:extLst>
              <a:ext uri="{FF2B5EF4-FFF2-40B4-BE49-F238E27FC236}">
                <a16:creationId xmlns:a16="http://schemas.microsoft.com/office/drawing/2014/main" id="{0BD16F52-132C-9D3A-BF5B-3875270115F6}"/>
              </a:ext>
            </a:extLst>
          </p:cNvPr>
          <p:cNvSpPr/>
          <p:nvPr/>
        </p:nvSpPr>
        <p:spPr>
          <a:xfrm>
            <a:off x="683457" y="1666462"/>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rPr>
              <a:t>Evaluation</a:t>
            </a:r>
            <a:endParaRPr kumimoji="0" lang="en-US" sz="44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endParaRPr>
          </a:p>
        </p:txBody>
      </p:sp>
      <p:sp>
        <p:nvSpPr>
          <p:cNvPr id="45" name="Freeform: Shape 44">
            <a:extLst>
              <a:ext uri="{FF2B5EF4-FFF2-40B4-BE49-F238E27FC236}">
                <a16:creationId xmlns:a16="http://schemas.microsoft.com/office/drawing/2014/main" id="{5B92E7D6-7BCF-31C0-B0AA-3D0A829ECDD4}"/>
              </a:ext>
            </a:extLst>
          </p:cNvPr>
          <p:cNvSpPr/>
          <p:nvPr/>
        </p:nvSpPr>
        <p:spPr>
          <a:xfrm>
            <a:off x="683457" y="2505719"/>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rPr>
              <a:t>Synthesis</a:t>
            </a:r>
            <a:endParaRPr kumimoji="0" lang="en-US" sz="44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endParaRPr>
          </a:p>
        </p:txBody>
      </p:sp>
      <p:sp>
        <p:nvSpPr>
          <p:cNvPr id="46" name="Freeform: Shape 45">
            <a:extLst>
              <a:ext uri="{FF2B5EF4-FFF2-40B4-BE49-F238E27FC236}">
                <a16:creationId xmlns:a16="http://schemas.microsoft.com/office/drawing/2014/main" id="{37483149-588D-A14F-D169-0DBEA1729DDE}"/>
              </a:ext>
            </a:extLst>
          </p:cNvPr>
          <p:cNvSpPr/>
          <p:nvPr/>
        </p:nvSpPr>
        <p:spPr>
          <a:xfrm>
            <a:off x="683457" y="3344976"/>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rPr>
              <a:t>Analysis</a:t>
            </a:r>
            <a:endParaRPr kumimoji="0" lang="en-US" sz="44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endParaRPr>
          </a:p>
        </p:txBody>
      </p:sp>
      <p:sp>
        <p:nvSpPr>
          <p:cNvPr id="47" name="Freeform: Shape 46">
            <a:extLst>
              <a:ext uri="{FF2B5EF4-FFF2-40B4-BE49-F238E27FC236}">
                <a16:creationId xmlns:a16="http://schemas.microsoft.com/office/drawing/2014/main" id="{EF9BAACD-C671-59C6-0B6D-81C1D3E5824C}"/>
              </a:ext>
            </a:extLst>
          </p:cNvPr>
          <p:cNvSpPr/>
          <p:nvPr/>
        </p:nvSpPr>
        <p:spPr>
          <a:xfrm>
            <a:off x="683457" y="4184233"/>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dirty="0">
                <a:ln>
                  <a:noFill/>
                </a:ln>
                <a:solidFill>
                  <a:srgbClr val="000000"/>
                </a:solidFill>
                <a:effectLst/>
                <a:highlight>
                  <a:srgbClr val="FFFF00"/>
                </a:highlight>
                <a:uLnTx/>
                <a:uFillTx/>
                <a:latin typeface="Aptos Display" panose="020B0004020202020204" pitchFamily="34" charset="0"/>
                <a:ea typeface="+mn-ea"/>
                <a:cs typeface="+mn-cs"/>
              </a:rPr>
              <a:t>Application</a:t>
            </a:r>
            <a:endParaRPr kumimoji="0" lang="en-US" sz="4400" b="0" i="0" u="none" strike="noStrike" kern="1200" cap="none" spc="0" normalizeH="0" baseline="0" noProof="0" dirty="0">
              <a:ln>
                <a:noFill/>
              </a:ln>
              <a:solidFill>
                <a:srgbClr val="000000"/>
              </a:solidFill>
              <a:effectLst/>
              <a:highlight>
                <a:srgbClr val="FFFF00"/>
              </a:highlight>
              <a:uLnTx/>
              <a:uFillTx/>
              <a:latin typeface="Aptos Display" panose="020B0004020202020204" pitchFamily="34" charset="0"/>
              <a:ea typeface="+mn-ea"/>
              <a:cs typeface="+mn-cs"/>
            </a:endParaRPr>
          </a:p>
        </p:txBody>
      </p:sp>
      <p:sp>
        <p:nvSpPr>
          <p:cNvPr id="48" name="Freeform: Shape 47">
            <a:extLst>
              <a:ext uri="{FF2B5EF4-FFF2-40B4-BE49-F238E27FC236}">
                <a16:creationId xmlns:a16="http://schemas.microsoft.com/office/drawing/2014/main" id="{7F527462-4CE1-8EF5-DD69-D76546832907}"/>
              </a:ext>
            </a:extLst>
          </p:cNvPr>
          <p:cNvSpPr/>
          <p:nvPr/>
        </p:nvSpPr>
        <p:spPr>
          <a:xfrm>
            <a:off x="683457" y="5023490"/>
            <a:ext cx="4988136"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rPr>
              <a:t>Comprehension</a:t>
            </a:r>
            <a:endParaRPr kumimoji="0" lang="en-US" sz="44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endParaRPr>
          </a:p>
        </p:txBody>
      </p:sp>
      <p:sp>
        <p:nvSpPr>
          <p:cNvPr id="49" name="Freeform: Shape 48">
            <a:extLst>
              <a:ext uri="{FF2B5EF4-FFF2-40B4-BE49-F238E27FC236}">
                <a16:creationId xmlns:a16="http://schemas.microsoft.com/office/drawing/2014/main" id="{4F390812-F3EB-CEC0-8930-592F7CD9E1A4}"/>
              </a:ext>
            </a:extLst>
          </p:cNvPr>
          <p:cNvSpPr/>
          <p:nvPr/>
        </p:nvSpPr>
        <p:spPr>
          <a:xfrm>
            <a:off x="683457" y="5862747"/>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rPr>
              <a:t>Knowledge</a:t>
            </a:r>
            <a:endParaRPr kumimoji="0" lang="en-US" sz="44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mn-ea"/>
              <a:cs typeface="+mn-cs"/>
            </a:endParaRPr>
          </a:p>
        </p:txBody>
      </p:sp>
      <p:sp>
        <p:nvSpPr>
          <p:cNvPr id="62" name="TextBox 61">
            <a:extLst>
              <a:ext uri="{FF2B5EF4-FFF2-40B4-BE49-F238E27FC236}">
                <a16:creationId xmlns:a16="http://schemas.microsoft.com/office/drawing/2014/main" id="{5218C0A4-563C-F54D-C32C-73E7798FE636}"/>
              </a:ext>
            </a:extLst>
          </p:cNvPr>
          <p:cNvSpPr txBox="1"/>
          <p:nvPr/>
        </p:nvSpPr>
        <p:spPr>
          <a:xfrm>
            <a:off x="2080174" y="466562"/>
            <a:ext cx="5698013" cy="1570943"/>
          </a:xfrm>
          <a:prstGeom prst="rect">
            <a:avLst/>
          </a:prstGeom>
          <a:noFill/>
        </p:spPr>
        <p:txBody>
          <a:bodyPr wrap="square">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rPr>
              <a:t>Bloom’s </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rPr>
              <a:t>       Taxonomy</a:t>
            </a:r>
          </a:p>
        </p:txBody>
      </p:sp>
      <p:pic>
        <p:nvPicPr>
          <p:cNvPr id="63" name="Picture 62" descr="A puzzle pieces on a blue background&#10;&#10;Description automatically generated">
            <a:extLst>
              <a:ext uri="{FF2B5EF4-FFF2-40B4-BE49-F238E27FC236}">
                <a16:creationId xmlns:a16="http://schemas.microsoft.com/office/drawing/2014/main" id="{BCC62354-B747-9367-936C-78B2AB2BCCF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494455" y="232295"/>
            <a:ext cx="3480163" cy="3707589"/>
          </a:xfrm>
          <a:custGeom>
            <a:avLst/>
            <a:gdLst/>
            <a:ahLst/>
            <a:cxnLst/>
            <a:rect l="l" t="t" r="r" b="b"/>
            <a:pathLst>
              <a:path w="12192000" h="6858000">
                <a:moveTo>
                  <a:pt x="0" y="0"/>
                </a:moveTo>
                <a:lnTo>
                  <a:pt x="12192000" y="0"/>
                </a:lnTo>
                <a:lnTo>
                  <a:pt x="12192000" y="6858000"/>
                </a:lnTo>
                <a:lnTo>
                  <a:pt x="0" y="6858000"/>
                </a:lnTo>
                <a:close/>
              </a:path>
            </a:pathLst>
          </a:custGeom>
          <a:effectLst>
            <a:softEdge rad="254000"/>
          </a:effectLst>
        </p:spPr>
      </p:pic>
      <p:sp>
        <p:nvSpPr>
          <p:cNvPr id="64" name="Rectangle 63">
            <a:extLst>
              <a:ext uri="{FF2B5EF4-FFF2-40B4-BE49-F238E27FC236}">
                <a16:creationId xmlns:a16="http://schemas.microsoft.com/office/drawing/2014/main" id="{F04BA268-76A0-0809-FA22-EAAC0713CBBE}"/>
              </a:ext>
            </a:extLst>
          </p:cNvPr>
          <p:cNvSpPr/>
          <p:nvPr/>
        </p:nvSpPr>
        <p:spPr>
          <a:xfrm>
            <a:off x="14902" y="1428177"/>
            <a:ext cx="683457" cy="5336190"/>
          </a:xfrm>
          <a:prstGeom prst="rect">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66" name="Arrow: Down 65">
            <a:extLst>
              <a:ext uri="{FF2B5EF4-FFF2-40B4-BE49-F238E27FC236}">
                <a16:creationId xmlns:a16="http://schemas.microsoft.com/office/drawing/2014/main" id="{7E1629CE-8669-CE3A-C1ED-ECA7DF3C5A4C}"/>
              </a:ext>
            </a:extLst>
          </p:cNvPr>
          <p:cNvSpPr/>
          <p:nvPr/>
        </p:nvSpPr>
        <p:spPr>
          <a:xfrm rot="10800000">
            <a:off x="151022" y="3831219"/>
            <a:ext cx="369838" cy="2611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615333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785652"/>
          </a:xfrm>
          <a:prstGeom prst="rect">
            <a:avLst/>
          </a:prstGeom>
          <a:noFill/>
        </p:spPr>
        <p:txBody>
          <a:bodyPr wrap="square">
            <a:spAutoFit/>
          </a:bodyPr>
          <a:lstStyle/>
          <a:p>
            <a:r>
              <a:rPr lang="en-US" sz="4000" b="1" i="0" baseline="30000" dirty="0">
                <a:solidFill>
                  <a:schemeClr val="bg1">
                    <a:lumMod val="65000"/>
                  </a:schemeClr>
                </a:solidFill>
                <a:effectLst/>
                <a:latin typeface="Aptos Narrow" panose="020B0004020202020204" pitchFamily="34" charset="0"/>
              </a:rPr>
              <a:t>19</a:t>
            </a:r>
            <a:r>
              <a:rPr lang="en-US" sz="4000" b="0" i="0" dirty="0">
                <a:solidFill>
                  <a:schemeClr val="bg1">
                    <a:lumMod val="65000"/>
                  </a:schemeClr>
                </a:solidFill>
                <a:effectLst/>
                <a:latin typeface="Aptos Narrow" panose="020B0004020202020204" pitchFamily="34" charset="0"/>
              </a:rPr>
              <a:t> On the evening of that day, the first day of the week, the doors being locked where the disciples were for fear of the Jews, </a:t>
            </a:r>
            <a:r>
              <a:rPr lang="en-US" sz="4000" b="0" i="0" dirty="0">
                <a:solidFill>
                  <a:srgbClr val="000000"/>
                </a:solidFill>
                <a:effectLst/>
                <a:latin typeface="Aptos Narrow" panose="020B0004020202020204" pitchFamily="34" charset="0"/>
              </a:rPr>
              <a:t>Jesus came and stood among them and said to them, “Peace be with you.” </a:t>
            </a:r>
            <a:r>
              <a:rPr lang="en-US" sz="4000" b="1" i="0" baseline="30000" dirty="0">
                <a:solidFill>
                  <a:srgbClr val="000000"/>
                </a:solidFill>
                <a:effectLst/>
                <a:latin typeface="Aptos Narrow" panose="020B0004020202020204" pitchFamily="34" charset="0"/>
              </a:rPr>
              <a:t>20</a:t>
            </a:r>
            <a:r>
              <a:rPr lang="en-US" sz="4000" b="0" i="0" dirty="0">
                <a:solidFill>
                  <a:srgbClr val="000000"/>
                </a:solidFill>
                <a:effectLst/>
                <a:latin typeface="Aptos Narrow" panose="020B0004020202020204" pitchFamily="34" charset="0"/>
              </a:rPr>
              <a:t> When he had said this, he showed them his hands and his side. Then the disciples were glad when they saw the Lord. </a:t>
            </a:r>
          </a:p>
        </p:txBody>
      </p:sp>
      <p:sp>
        <p:nvSpPr>
          <p:cNvPr id="2" name="TextBox 1">
            <a:extLst>
              <a:ext uri="{FF2B5EF4-FFF2-40B4-BE49-F238E27FC236}">
                <a16:creationId xmlns:a16="http://schemas.microsoft.com/office/drawing/2014/main" id="{C9B97EEB-D93E-DF84-29DB-14CE7438DDFB}"/>
              </a:ext>
            </a:extLst>
          </p:cNvPr>
          <p:cNvSpPr txBox="1"/>
          <p:nvPr/>
        </p:nvSpPr>
        <p:spPr>
          <a:xfrm>
            <a:off x="574430" y="6150114"/>
            <a:ext cx="10814538" cy="707886"/>
          </a:xfrm>
          <a:prstGeom prst="rect">
            <a:avLst/>
          </a:prstGeom>
          <a:noFill/>
        </p:spPr>
        <p:txBody>
          <a:bodyPr wrap="square">
            <a:spAutoFit/>
          </a:bodyPr>
          <a:lstStyle/>
          <a:p>
            <a:r>
              <a:rPr lang="en-US" sz="4000" b="1" dirty="0"/>
              <a:t>John 20:19-20</a:t>
            </a:r>
          </a:p>
        </p:txBody>
      </p:sp>
      <p:sp>
        <p:nvSpPr>
          <p:cNvPr id="5" name="TextBox 4">
            <a:extLst>
              <a:ext uri="{FF2B5EF4-FFF2-40B4-BE49-F238E27FC236}">
                <a16:creationId xmlns:a16="http://schemas.microsoft.com/office/drawing/2014/main" id="{42AE5A10-87CE-01D4-F04C-48AE512EE185}"/>
              </a:ext>
            </a:extLst>
          </p:cNvPr>
          <p:cNvSpPr txBox="1"/>
          <p:nvPr/>
        </p:nvSpPr>
        <p:spPr>
          <a:xfrm>
            <a:off x="574430" y="4505545"/>
            <a:ext cx="11043139" cy="2308324"/>
          </a:xfrm>
          <a:prstGeom prst="rect">
            <a:avLst/>
          </a:prstGeom>
          <a:solidFill>
            <a:schemeClr val="accent2">
              <a:lumMod val="20000"/>
              <a:lumOff val="80000"/>
            </a:schemeClr>
          </a:solidFill>
        </p:spPr>
        <p:txBody>
          <a:bodyPr wrap="square">
            <a:spAutoFit/>
          </a:bodyPr>
          <a:lstStyle/>
          <a:p>
            <a:r>
              <a:rPr lang="en-US" sz="3600" b="1" i="0" dirty="0">
                <a:solidFill>
                  <a:srgbClr val="000000"/>
                </a:solidFill>
                <a:effectLst/>
                <a:latin typeface="Aptos Narrow" panose="020B0004020202020204" pitchFamily="34" charset="0"/>
              </a:rPr>
              <a:t>1 John 1:1  </a:t>
            </a:r>
            <a:r>
              <a:rPr lang="en-US" sz="3600" b="0" i="0" dirty="0">
                <a:solidFill>
                  <a:srgbClr val="000000"/>
                </a:solidFill>
                <a:effectLst/>
                <a:latin typeface="Aptos Narrow" panose="020B0004020202020204" pitchFamily="34" charset="0"/>
              </a:rPr>
              <a:t>We proclaim to you the one who existed from the beginning, whom we have heard and seen. We saw him with our own eyes and touched him with our own hands. He is the Word of life.</a:t>
            </a:r>
            <a:endParaRPr lang="en-US" sz="3600" dirty="0">
              <a:latin typeface="Aptos Narrow" panose="020B0004020202020204" pitchFamily="34" charset="0"/>
            </a:endParaRPr>
          </a:p>
        </p:txBody>
      </p:sp>
    </p:spTree>
    <p:extLst>
      <p:ext uri="{BB962C8B-B14F-4D97-AF65-F5344CB8AC3E}">
        <p14:creationId xmlns:p14="http://schemas.microsoft.com/office/powerpoint/2010/main" val="22135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1323439"/>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21</a:t>
            </a:r>
            <a:r>
              <a:rPr lang="en-US" sz="4000" b="0" i="0" dirty="0">
                <a:solidFill>
                  <a:srgbClr val="000000"/>
                </a:solidFill>
                <a:effectLst/>
                <a:latin typeface="Aptos Narrow" panose="020B0004020202020204" pitchFamily="34" charset="0"/>
              </a:rPr>
              <a:t> Jesus said to them again, “Peace be with you. </a:t>
            </a:r>
            <a:r>
              <a:rPr lang="en-US" sz="4000" b="0" i="0" dirty="0">
                <a:solidFill>
                  <a:srgbClr val="000000"/>
                </a:solidFill>
                <a:effectLst/>
                <a:highlight>
                  <a:srgbClr val="FFFF00"/>
                </a:highlight>
                <a:latin typeface="Aptos Narrow" panose="020B0004020202020204" pitchFamily="34" charset="0"/>
              </a:rPr>
              <a:t>As the Father has sent me, even so I am sending you.”</a:t>
            </a:r>
            <a:endParaRPr lang="en-US" sz="4000" b="0" i="0" dirty="0">
              <a:solidFill>
                <a:srgbClr val="000000"/>
              </a:solidFill>
              <a:effectLst/>
              <a:latin typeface="Aptos Narrow" panose="020B0004020202020204" pitchFamily="34" charset="0"/>
            </a:endParaRPr>
          </a:p>
        </p:txBody>
      </p:sp>
      <p:sp>
        <p:nvSpPr>
          <p:cNvPr id="7" name="TextBox 6">
            <a:extLst>
              <a:ext uri="{FF2B5EF4-FFF2-40B4-BE49-F238E27FC236}">
                <a16:creationId xmlns:a16="http://schemas.microsoft.com/office/drawing/2014/main" id="{041B028B-2001-3DF2-8DCE-4DB06287EAD1}"/>
              </a:ext>
            </a:extLst>
          </p:cNvPr>
          <p:cNvSpPr txBox="1"/>
          <p:nvPr/>
        </p:nvSpPr>
        <p:spPr>
          <a:xfrm>
            <a:off x="1041010" y="2283341"/>
            <a:ext cx="3302392" cy="3170099"/>
          </a:xfrm>
          <a:prstGeom prst="rect">
            <a:avLst/>
          </a:prstGeom>
          <a:noFill/>
        </p:spPr>
        <p:txBody>
          <a:bodyPr wrap="square">
            <a:spAutoFit/>
          </a:bodyPr>
          <a:lstStyle/>
          <a:p>
            <a:r>
              <a:rPr lang="en-US" sz="4000" b="1" i="1" u="sng" dirty="0">
                <a:latin typeface="Aptos Narrow" panose="020B0004020202020204" pitchFamily="34" charset="0"/>
              </a:rPr>
              <a:t>“sent me”</a:t>
            </a:r>
            <a:br>
              <a:rPr lang="en-US" sz="4000" dirty="0">
                <a:latin typeface="Aptos Narrow" panose="020B0004020202020204" pitchFamily="34" charset="0"/>
              </a:rPr>
            </a:br>
            <a:r>
              <a:rPr lang="en-US" sz="4000" dirty="0">
                <a:latin typeface="Aptos Narrow" panose="020B0004020202020204" pitchFamily="34" charset="0"/>
              </a:rPr>
              <a:t>Matt		– 1x</a:t>
            </a:r>
          </a:p>
          <a:p>
            <a:r>
              <a:rPr lang="en-US" sz="4000" dirty="0">
                <a:latin typeface="Aptos Narrow" panose="020B0004020202020204" pitchFamily="34" charset="0"/>
              </a:rPr>
              <a:t>Mark	– 1x</a:t>
            </a:r>
          </a:p>
          <a:p>
            <a:r>
              <a:rPr lang="en-US" sz="4000" dirty="0">
                <a:latin typeface="Aptos Narrow" panose="020B0004020202020204" pitchFamily="34" charset="0"/>
              </a:rPr>
              <a:t>Luke	– 3x</a:t>
            </a:r>
          </a:p>
          <a:p>
            <a:r>
              <a:rPr lang="en-US" sz="4000" dirty="0">
                <a:latin typeface="Aptos Narrow" panose="020B0004020202020204" pitchFamily="34" charset="0"/>
              </a:rPr>
              <a:t>John	– 34x</a:t>
            </a:r>
          </a:p>
        </p:txBody>
      </p:sp>
      <p:sp>
        <p:nvSpPr>
          <p:cNvPr id="9" name="TextBox 8">
            <a:extLst>
              <a:ext uri="{FF2B5EF4-FFF2-40B4-BE49-F238E27FC236}">
                <a16:creationId xmlns:a16="http://schemas.microsoft.com/office/drawing/2014/main" id="{391C5DB9-550C-486A-3498-772194DE3E2F}"/>
              </a:ext>
            </a:extLst>
          </p:cNvPr>
          <p:cNvSpPr txBox="1"/>
          <p:nvPr/>
        </p:nvSpPr>
        <p:spPr>
          <a:xfrm>
            <a:off x="4343400" y="2204779"/>
            <a:ext cx="7010400" cy="4582921"/>
          </a:xfrm>
          <a:prstGeom prst="rect">
            <a:avLst/>
          </a:prstGeom>
          <a:noFill/>
        </p:spPr>
        <p:txBody>
          <a:bodyPr wrap="square">
            <a:spAutoFit/>
          </a:bodyPr>
          <a:lstStyle/>
          <a:p>
            <a:pPr>
              <a:lnSpc>
                <a:spcPct val="90000"/>
              </a:lnSpc>
            </a:pPr>
            <a:r>
              <a:rPr lang="en-US" sz="3600" dirty="0">
                <a:latin typeface="Aptos Narrow" panose="020B0004020202020204" pitchFamily="34" charset="0"/>
              </a:rPr>
              <a:t>John 7:16  So Jesus answered them, “My teaching is not mine, but his who </a:t>
            </a:r>
            <a:r>
              <a:rPr lang="en-US" sz="3600" b="1" dirty="0">
                <a:highlight>
                  <a:srgbClr val="FFFF00"/>
                </a:highlight>
                <a:latin typeface="Aptos Narrow" panose="020B0004020202020204" pitchFamily="34" charset="0"/>
              </a:rPr>
              <a:t>sent me.</a:t>
            </a:r>
          </a:p>
          <a:p>
            <a:pPr>
              <a:lnSpc>
                <a:spcPct val="90000"/>
              </a:lnSpc>
            </a:pPr>
            <a:r>
              <a:rPr lang="en-US" sz="3600" dirty="0">
                <a:latin typeface="Aptos Narrow" panose="020B0004020202020204" pitchFamily="34" charset="0"/>
              </a:rPr>
              <a:t>John 7:29  I know him, for I come from him, and he </a:t>
            </a:r>
            <a:r>
              <a:rPr lang="en-US" sz="3600" b="1" dirty="0">
                <a:highlight>
                  <a:srgbClr val="FFFF00"/>
                </a:highlight>
                <a:latin typeface="Aptos Narrow" panose="020B0004020202020204" pitchFamily="34" charset="0"/>
              </a:rPr>
              <a:t>sent me.”</a:t>
            </a:r>
          </a:p>
          <a:p>
            <a:pPr>
              <a:lnSpc>
                <a:spcPct val="90000"/>
              </a:lnSpc>
            </a:pPr>
            <a:r>
              <a:rPr lang="en-US" sz="3600" dirty="0">
                <a:latin typeface="Aptos Narrow" panose="020B0004020202020204" pitchFamily="34" charset="0"/>
              </a:rPr>
              <a:t>John 17:17-18 Sanctify them in the truth; your word is truth. As you </a:t>
            </a:r>
            <a:r>
              <a:rPr lang="en-US" sz="3600" b="1" dirty="0">
                <a:highlight>
                  <a:srgbClr val="FFFF00"/>
                </a:highlight>
                <a:latin typeface="Aptos Narrow" panose="020B0004020202020204" pitchFamily="34" charset="0"/>
              </a:rPr>
              <a:t>sent me </a:t>
            </a:r>
            <a:r>
              <a:rPr lang="en-US" sz="3600" dirty="0">
                <a:latin typeface="Aptos Narrow" panose="020B0004020202020204" pitchFamily="34" charset="0"/>
              </a:rPr>
              <a:t>into the world, so I have </a:t>
            </a:r>
            <a:r>
              <a:rPr lang="en-US" sz="3600" b="1" dirty="0">
                <a:highlight>
                  <a:srgbClr val="FFFF00"/>
                </a:highlight>
                <a:latin typeface="Aptos Narrow" panose="020B0004020202020204" pitchFamily="34" charset="0"/>
              </a:rPr>
              <a:t>sent them </a:t>
            </a:r>
            <a:r>
              <a:rPr lang="en-US" sz="3600" dirty="0">
                <a:latin typeface="Aptos Narrow" panose="020B0004020202020204" pitchFamily="34" charset="0"/>
              </a:rPr>
              <a:t>into the world. </a:t>
            </a:r>
          </a:p>
        </p:txBody>
      </p:sp>
      <p:sp>
        <p:nvSpPr>
          <p:cNvPr id="18" name="TextBox 17">
            <a:extLst>
              <a:ext uri="{FF2B5EF4-FFF2-40B4-BE49-F238E27FC236}">
                <a16:creationId xmlns:a16="http://schemas.microsoft.com/office/drawing/2014/main" id="{2027A077-C624-6345-4158-67FD399B38A9}"/>
              </a:ext>
            </a:extLst>
          </p:cNvPr>
          <p:cNvSpPr txBox="1"/>
          <p:nvPr/>
        </p:nvSpPr>
        <p:spPr>
          <a:xfrm>
            <a:off x="1244990" y="5453440"/>
            <a:ext cx="2615420" cy="1200329"/>
          </a:xfrm>
          <a:prstGeom prst="rect">
            <a:avLst/>
          </a:prstGeom>
          <a:solidFill>
            <a:schemeClr val="accent4">
              <a:lumMod val="20000"/>
              <a:lumOff val="80000"/>
            </a:schemeClr>
          </a:solidFill>
        </p:spPr>
        <p:txBody>
          <a:bodyPr wrap="square">
            <a:spAutoFit/>
          </a:bodyPr>
          <a:lstStyle/>
          <a:p>
            <a:r>
              <a:rPr lang="el-GR" sz="3600" b="1" dirty="0">
                <a:latin typeface="Aptos Display" panose="020B0004020202020204" pitchFamily="34" charset="0"/>
              </a:rPr>
              <a:t>ἀποστέλλω</a:t>
            </a:r>
          </a:p>
          <a:p>
            <a:r>
              <a:rPr lang="en-US" sz="3600" b="1" dirty="0" err="1">
                <a:latin typeface="Aptos Display" panose="020B0004020202020204" pitchFamily="34" charset="0"/>
              </a:rPr>
              <a:t>apostellō</a:t>
            </a:r>
            <a:endParaRPr lang="en-US" sz="3600" b="1" dirty="0">
              <a:latin typeface="Aptos Display" panose="020B0004020202020204" pitchFamily="34" charset="0"/>
            </a:endParaRPr>
          </a:p>
        </p:txBody>
      </p:sp>
    </p:spTree>
    <p:extLst>
      <p:ext uri="{BB962C8B-B14F-4D97-AF65-F5344CB8AC3E}">
        <p14:creationId xmlns:p14="http://schemas.microsoft.com/office/powerpoint/2010/main" val="14095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785652"/>
          </a:xfrm>
          <a:prstGeom prst="rect">
            <a:avLst/>
          </a:prstGeom>
          <a:noFill/>
        </p:spPr>
        <p:txBody>
          <a:bodyPr wrap="square">
            <a:spAutoFit/>
          </a:bodyPr>
          <a:lstStyle/>
          <a:p>
            <a:r>
              <a:rPr lang="en-US" sz="4000" b="1" i="0" baseline="30000" dirty="0">
                <a:solidFill>
                  <a:schemeClr val="bg1">
                    <a:lumMod val="65000"/>
                  </a:schemeClr>
                </a:solidFill>
                <a:effectLst/>
                <a:latin typeface="Aptos Narrow" panose="020B0004020202020204" pitchFamily="34" charset="0"/>
              </a:rPr>
              <a:t>21</a:t>
            </a:r>
            <a:r>
              <a:rPr lang="en-US" sz="4000" b="0" i="0" dirty="0">
                <a:solidFill>
                  <a:schemeClr val="bg1">
                    <a:lumMod val="65000"/>
                  </a:schemeClr>
                </a:solidFill>
                <a:effectLst/>
                <a:latin typeface="Aptos Narrow" panose="020B0004020202020204" pitchFamily="34" charset="0"/>
              </a:rPr>
              <a:t> Jesus said to them again, “Peace be with you. As the Father has sent me, even so I am sending you.” </a:t>
            </a:r>
            <a:r>
              <a:rPr lang="en-US" sz="4000" b="1" i="0" baseline="30000" dirty="0">
                <a:solidFill>
                  <a:srgbClr val="000000"/>
                </a:solidFill>
                <a:effectLst/>
                <a:latin typeface="Aptos Narrow" panose="020B0004020202020204" pitchFamily="34" charset="0"/>
              </a:rPr>
              <a:t>22</a:t>
            </a:r>
            <a:r>
              <a:rPr lang="en-US" sz="4000" b="0" i="0" dirty="0">
                <a:solidFill>
                  <a:srgbClr val="000000"/>
                </a:solidFill>
                <a:effectLst/>
                <a:latin typeface="Aptos Narrow" panose="020B0004020202020204" pitchFamily="34" charset="0"/>
              </a:rPr>
              <a:t> And when he had said this, he breathed on them and said to them, “Receive the Holy Spirit. </a:t>
            </a:r>
            <a:r>
              <a:rPr lang="en-US" sz="4000" b="1" i="0" baseline="30000" dirty="0">
                <a:solidFill>
                  <a:srgbClr val="000000"/>
                </a:solidFill>
                <a:effectLst/>
                <a:latin typeface="Aptos Narrow" panose="020B0004020202020204" pitchFamily="34" charset="0"/>
              </a:rPr>
              <a:t>23</a:t>
            </a:r>
            <a:r>
              <a:rPr lang="en-US" sz="4000" b="0" i="0" dirty="0">
                <a:solidFill>
                  <a:srgbClr val="000000"/>
                </a:solidFill>
                <a:effectLst/>
                <a:latin typeface="Aptos Narrow" panose="020B0004020202020204" pitchFamily="34" charset="0"/>
              </a:rPr>
              <a:t> If you forgive the sins of any, they are forgiven them; if you withhold forgiveness from any, it is withheld.”</a:t>
            </a:r>
          </a:p>
        </p:txBody>
      </p:sp>
      <p:sp>
        <p:nvSpPr>
          <p:cNvPr id="2" name="TextBox 1">
            <a:extLst>
              <a:ext uri="{FF2B5EF4-FFF2-40B4-BE49-F238E27FC236}">
                <a16:creationId xmlns:a16="http://schemas.microsoft.com/office/drawing/2014/main" id="{C9B97EEB-D93E-DF84-29DB-14CE7438DDFB}"/>
              </a:ext>
            </a:extLst>
          </p:cNvPr>
          <p:cNvSpPr txBox="1"/>
          <p:nvPr/>
        </p:nvSpPr>
        <p:spPr>
          <a:xfrm>
            <a:off x="574430" y="6150114"/>
            <a:ext cx="10814538" cy="707886"/>
          </a:xfrm>
          <a:prstGeom prst="rect">
            <a:avLst/>
          </a:prstGeom>
          <a:noFill/>
        </p:spPr>
        <p:txBody>
          <a:bodyPr wrap="square">
            <a:spAutoFit/>
          </a:bodyPr>
          <a:lstStyle/>
          <a:p>
            <a:r>
              <a:rPr lang="en-US" sz="4000" b="1" dirty="0"/>
              <a:t>John 20:21-23</a:t>
            </a:r>
          </a:p>
        </p:txBody>
      </p:sp>
    </p:spTree>
    <p:extLst>
      <p:ext uri="{BB962C8B-B14F-4D97-AF65-F5344CB8AC3E}">
        <p14:creationId xmlns:p14="http://schemas.microsoft.com/office/powerpoint/2010/main" val="279778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87616"/>
            <a:ext cx="10896600" cy="5016758"/>
          </a:xfrm>
          <a:prstGeom prst="rect">
            <a:avLst/>
          </a:prstGeom>
          <a:noFill/>
        </p:spPr>
        <p:txBody>
          <a:bodyPr wrap="square">
            <a:spAutoFit/>
          </a:bodyPr>
          <a:lstStyle/>
          <a:p>
            <a:r>
              <a:rPr lang="en-US" sz="4000" b="1" u="sng" dirty="0">
                <a:latin typeface="Aptos Narrow" panose="020B0004020202020204" pitchFamily="34" charset="0"/>
              </a:rPr>
              <a:t>Matt 4:17</a:t>
            </a:r>
            <a:r>
              <a:rPr lang="en-US" sz="4000" dirty="0">
                <a:latin typeface="Aptos Narrow" panose="020B0004020202020204" pitchFamily="34" charset="0"/>
              </a:rPr>
              <a:t>  From then on Jesus began to preach, “Repent of your sins and turn to God, for the Kingdom of Heaven is near.”</a:t>
            </a:r>
          </a:p>
          <a:p>
            <a:endParaRPr lang="en-US" sz="4000" dirty="0">
              <a:latin typeface="Aptos Narrow" panose="020B0004020202020204" pitchFamily="34" charset="0"/>
            </a:endParaRPr>
          </a:p>
          <a:p>
            <a:r>
              <a:rPr lang="en-US" sz="4000" b="1" u="sng" dirty="0">
                <a:latin typeface="Aptos Narrow" panose="020B0004020202020204" pitchFamily="34" charset="0"/>
              </a:rPr>
              <a:t>Matt 16:19</a:t>
            </a:r>
            <a:r>
              <a:rPr lang="en-US" sz="4000" dirty="0">
                <a:latin typeface="Aptos Narrow" panose="020B0004020202020204" pitchFamily="34" charset="0"/>
              </a:rPr>
              <a:t> I will give you the keys of the kingdom of heaven, and whatever you bind on earth shall be bound in heaven, and whatever you loose on earth shall be loosed in heaven.”</a:t>
            </a:r>
          </a:p>
        </p:txBody>
      </p:sp>
    </p:spTree>
    <p:extLst>
      <p:ext uri="{BB962C8B-B14F-4D97-AF65-F5344CB8AC3E}">
        <p14:creationId xmlns:p14="http://schemas.microsoft.com/office/powerpoint/2010/main" val="24133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n standing alone on hanging bridge photo – Free Man Image on Unsplash">
            <a:extLst>
              <a:ext uri="{FF2B5EF4-FFF2-40B4-BE49-F238E27FC236}">
                <a16:creationId xmlns:a16="http://schemas.microsoft.com/office/drawing/2014/main" id="{8A67F778-0B79-5669-FD9B-6ACCF326A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9B4F04-7DEC-9958-4D3D-62328CBE287C}"/>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4" name="TextBox 3">
            <a:extLst>
              <a:ext uri="{FF2B5EF4-FFF2-40B4-BE49-F238E27FC236}">
                <a16:creationId xmlns:a16="http://schemas.microsoft.com/office/drawing/2014/main" id="{5ECEC4BD-E10A-7A55-1A12-2ACA507413C9}"/>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5" name="TextBox 4">
            <a:extLst>
              <a:ext uri="{FF2B5EF4-FFF2-40B4-BE49-F238E27FC236}">
                <a16:creationId xmlns:a16="http://schemas.microsoft.com/office/drawing/2014/main" id="{483A5020-3021-58ED-CA94-F3B7ACA54A28}"/>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39626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87616"/>
            <a:ext cx="10896600" cy="5016758"/>
          </a:xfrm>
          <a:prstGeom prst="rect">
            <a:avLst/>
          </a:prstGeom>
          <a:noFill/>
        </p:spPr>
        <p:txBody>
          <a:bodyPr wrap="square">
            <a:spAutoFit/>
          </a:bodyPr>
          <a:lstStyle/>
          <a:p>
            <a:r>
              <a:rPr lang="en-US" sz="4000" b="1" u="sng" dirty="0">
                <a:latin typeface="Aptos Narrow" panose="020B0004020202020204" pitchFamily="34" charset="0"/>
              </a:rPr>
              <a:t>Matt 28:18-20</a:t>
            </a:r>
            <a:r>
              <a:rPr lang="en-US" sz="4000" dirty="0">
                <a:latin typeface="Aptos Narrow" panose="020B0004020202020204" pitchFamily="34" charset="0"/>
              </a:rPr>
              <a:t>  </a:t>
            </a:r>
            <a:r>
              <a:rPr lang="en-US" sz="4000" b="1" baseline="30000" dirty="0">
                <a:latin typeface="Aptos Narrow" panose="020B0004020202020204" pitchFamily="34" charset="0"/>
              </a:rPr>
              <a:t>18</a:t>
            </a:r>
            <a:r>
              <a:rPr lang="en-US" sz="4000" dirty="0">
                <a:latin typeface="Aptos Narrow" panose="020B0004020202020204" pitchFamily="34" charset="0"/>
              </a:rPr>
              <a:t> Jesus came and told his disciples, “I have been given all authority in heaven and on earth. </a:t>
            </a:r>
            <a:r>
              <a:rPr lang="en-US" sz="4000" b="1" baseline="30000" dirty="0">
                <a:latin typeface="Aptos Narrow" panose="020B0004020202020204" pitchFamily="34" charset="0"/>
              </a:rPr>
              <a:t>19</a:t>
            </a:r>
            <a:r>
              <a:rPr lang="en-US" sz="4000" dirty="0">
                <a:latin typeface="Aptos Narrow" panose="020B0004020202020204" pitchFamily="34" charset="0"/>
              </a:rPr>
              <a:t> Therefore, go and make disciples of all the nations, baptizing them in the name of the Father and the Son and the Holy Spirit. </a:t>
            </a:r>
            <a:r>
              <a:rPr lang="en-US" sz="4000" b="1" baseline="30000" dirty="0">
                <a:latin typeface="Aptos Narrow" panose="020B0004020202020204" pitchFamily="34" charset="0"/>
              </a:rPr>
              <a:t>20</a:t>
            </a:r>
            <a:r>
              <a:rPr lang="en-US" sz="4000" dirty="0">
                <a:latin typeface="Aptos Narrow" panose="020B0004020202020204" pitchFamily="34" charset="0"/>
              </a:rPr>
              <a:t> Teach these new disciples to obey all the commands I have given you. And be sure of this: I am with you always, even to the end of the age.”</a:t>
            </a:r>
          </a:p>
        </p:txBody>
      </p:sp>
    </p:spTree>
    <p:extLst>
      <p:ext uri="{BB962C8B-B14F-4D97-AF65-F5344CB8AC3E}">
        <p14:creationId xmlns:p14="http://schemas.microsoft.com/office/powerpoint/2010/main" val="230029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5579797"/>
          </a:xfrm>
          <a:prstGeom prst="rect">
            <a:avLst/>
          </a:prstGeom>
          <a:noFill/>
        </p:spPr>
        <p:txBody>
          <a:bodyPr wrap="square">
            <a:spAutoFit/>
          </a:bodyPr>
          <a:lstStyle/>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The Empty Tomb Revealed the Resurrection (1-10)</a:t>
            </a: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Prompting Belief  Despite Confusion and Uncertainty!</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Through His resurrection, believers now have direct access to God as their Father (11-18)</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Disciples are empowered to be apostles and continue Jesus’ mission (19-23)</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endPar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endParaRPr lang="en-US" sz="3200" b="1" dirty="0">
              <a:solidFill>
                <a:schemeClr val="bg1"/>
              </a:solidFill>
              <a:effectLst>
                <a:glow rad="127000">
                  <a:schemeClr val="tx1"/>
                </a:glow>
              </a:effectLst>
              <a:latin typeface="Aptos Narrow" panose="020B0004020202020204" pitchFamily="34" charset="0"/>
            </a:endParaRPr>
          </a:p>
        </p:txBody>
      </p:sp>
    </p:spTree>
    <p:extLst>
      <p:ext uri="{BB962C8B-B14F-4D97-AF65-F5344CB8AC3E}">
        <p14:creationId xmlns:p14="http://schemas.microsoft.com/office/powerpoint/2010/main" val="31166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8369122" y="3806615"/>
            <a:ext cx="1954630" cy="2624665"/>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Man outline">
            <a:extLst>
              <a:ext uri="{FF2B5EF4-FFF2-40B4-BE49-F238E27FC236}">
                <a16:creationId xmlns:a16="http://schemas.microsoft.com/office/drawing/2014/main" id="{AD3ECA30-3347-5530-3CD4-2A4525FE058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52" r="29887"/>
          <a:stretch/>
        </p:blipFill>
        <p:spPr>
          <a:xfrm>
            <a:off x="5195706" y="1293112"/>
            <a:ext cx="1800588" cy="4342852"/>
          </a:xfrm>
          <a:prstGeom prst="rect">
            <a:avLst/>
          </a:prstGeom>
        </p:spPr>
      </p:pic>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404" r="25841"/>
          <a:stretch/>
        </p:blipFill>
        <p:spPr>
          <a:xfrm>
            <a:off x="1089686" y="698083"/>
            <a:ext cx="1200912" cy="2624662"/>
          </a:xfrm>
          <a:prstGeom prst="rect">
            <a:avLst/>
          </a:prstGeom>
        </p:spPr>
      </p:pic>
      <p:pic>
        <p:nvPicPr>
          <p:cNvPr id="13" name="Graphic 12" descr="Two Men outline">
            <a:extLst>
              <a:ext uri="{FF2B5EF4-FFF2-40B4-BE49-F238E27FC236}">
                <a16:creationId xmlns:a16="http://schemas.microsoft.com/office/drawing/2014/main" id="{A341F09B-3D31-D5C6-A988-12C958B1C9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8990" y="3750729"/>
            <a:ext cx="2624665" cy="2624665"/>
          </a:xfrm>
          <a:prstGeom prst="rect">
            <a:avLst/>
          </a:prstGeom>
        </p:spPr>
      </p:pic>
      <p:grpSp>
        <p:nvGrpSpPr>
          <p:cNvPr id="24" name="Group 23">
            <a:extLst>
              <a:ext uri="{FF2B5EF4-FFF2-40B4-BE49-F238E27FC236}">
                <a16:creationId xmlns:a16="http://schemas.microsoft.com/office/drawing/2014/main" id="{3A229E15-17CB-2AFF-DBCD-2D1D1F3EC1EE}"/>
              </a:ext>
            </a:extLst>
          </p:cNvPr>
          <p:cNvGrpSpPr/>
          <p:nvPr/>
        </p:nvGrpSpPr>
        <p:grpSpPr>
          <a:xfrm>
            <a:off x="7760677" y="804338"/>
            <a:ext cx="3113117" cy="2624662"/>
            <a:chOff x="7778495" y="610361"/>
            <a:chExt cx="2883409" cy="2940167"/>
          </a:xfrm>
        </p:grpSpPr>
        <p:pic>
          <p:nvPicPr>
            <p:cNvPr id="6" name="Graphic 5" descr="Two Men outline">
              <a:extLst>
                <a:ext uri="{FF2B5EF4-FFF2-40B4-BE49-F238E27FC236}">
                  <a16:creationId xmlns:a16="http://schemas.microsoft.com/office/drawing/2014/main" id="{880AD712-7F40-E6DA-43A5-B10849A618E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610362"/>
              <a:ext cx="1200913" cy="1470083"/>
            </a:xfrm>
            <a:prstGeom prst="rect">
              <a:avLst/>
            </a:prstGeom>
          </p:spPr>
        </p:pic>
        <p:pic>
          <p:nvPicPr>
            <p:cNvPr id="17" name="Graphic 16" descr="Two Men outline">
              <a:extLst>
                <a:ext uri="{FF2B5EF4-FFF2-40B4-BE49-F238E27FC236}">
                  <a16:creationId xmlns:a16="http://schemas.microsoft.com/office/drawing/2014/main" id="{273F908B-17E1-8FED-BC15-7B742FC086D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610361"/>
              <a:ext cx="1200913" cy="1470083"/>
            </a:xfrm>
            <a:prstGeom prst="rect">
              <a:avLst/>
            </a:prstGeom>
          </p:spPr>
        </p:pic>
        <p:pic>
          <p:nvPicPr>
            <p:cNvPr id="20" name="Graphic 19" descr="Two Men outline">
              <a:extLst>
                <a:ext uri="{FF2B5EF4-FFF2-40B4-BE49-F238E27FC236}">
                  <a16:creationId xmlns:a16="http://schemas.microsoft.com/office/drawing/2014/main" id="{69E75EF0-0F97-5632-1C17-F73E5101E9B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610362"/>
              <a:ext cx="1200913" cy="1470083"/>
            </a:xfrm>
            <a:prstGeom prst="rect">
              <a:avLst/>
            </a:prstGeom>
          </p:spPr>
        </p:pic>
        <p:pic>
          <p:nvPicPr>
            <p:cNvPr id="21" name="Graphic 20" descr="Two Men outline">
              <a:extLst>
                <a:ext uri="{FF2B5EF4-FFF2-40B4-BE49-F238E27FC236}">
                  <a16:creationId xmlns:a16="http://schemas.microsoft.com/office/drawing/2014/main" id="{160B61DD-6A50-EA1B-FCEB-1A9AA405725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2080445"/>
              <a:ext cx="1200913" cy="1470083"/>
            </a:xfrm>
            <a:prstGeom prst="rect">
              <a:avLst/>
            </a:prstGeom>
          </p:spPr>
        </p:pic>
        <p:pic>
          <p:nvPicPr>
            <p:cNvPr id="22" name="Graphic 21" descr="Two Men outline">
              <a:extLst>
                <a:ext uri="{FF2B5EF4-FFF2-40B4-BE49-F238E27FC236}">
                  <a16:creationId xmlns:a16="http://schemas.microsoft.com/office/drawing/2014/main" id="{06F77758-CE32-C63F-B631-C5ABA6AC664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2080444"/>
              <a:ext cx="1200913" cy="1470083"/>
            </a:xfrm>
            <a:prstGeom prst="rect">
              <a:avLst/>
            </a:prstGeom>
          </p:spPr>
        </p:pic>
        <p:pic>
          <p:nvPicPr>
            <p:cNvPr id="23" name="Graphic 22" descr="Two Men outline">
              <a:extLst>
                <a:ext uri="{FF2B5EF4-FFF2-40B4-BE49-F238E27FC236}">
                  <a16:creationId xmlns:a16="http://schemas.microsoft.com/office/drawing/2014/main" id="{234F765D-229A-19C6-26E0-F68EA5A8988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2080445"/>
              <a:ext cx="1200913" cy="1470083"/>
            </a:xfrm>
            <a:prstGeom prst="rect">
              <a:avLst/>
            </a:prstGeom>
          </p:spPr>
        </p:pic>
      </p:grpSp>
      <p:pic>
        <p:nvPicPr>
          <p:cNvPr id="26" name="Graphic 25" descr="Man with solid fill">
            <a:extLst>
              <a:ext uri="{FF2B5EF4-FFF2-40B4-BE49-F238E27FC236}">
                <a16:creationId xmlns:a16="http://schemas.microsoft.com/office/drawing/2014/main" id="{3DECF380-FA09-279C-B305-52B47920A7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9122" y="4085746"/>
            <a:ext cx="1954630" cy="1954630"/>
          </a:xfrm>
          <a:prstGeom prst="rect">
            <a:avLst/>
          </a:prstGeom>
        </p:spPr>
      </p:pic>
      <p:grpSp>
        <p:nvGrpSpPr>
          <p:cNvPr id="41" name="Group 40">
            <a:extLst>
              <a:ext uri="{FF2B5EF4-FFF2-40B4-BE49-F238E27FC236}">
                <a16:creationId xmlns:a16="http://schemas.microsoft.com/office/drawing/2014/main" id="{A3AE3F9D-C814-E62D-A86E-146AE24EF584}"/>
              </a:ext>
            </a:extLst>
          </p:cNvPr>
          <p:cNvGrpSpPr/>
          <p:nvPr/>
        </p:nvGrpSpPr>
        <p:grpSpPr>
          <a:xfrm>
            <a:off x="3097210" y="804338"/>
            <a:ext cx="1861751" cy="2375145"/>
            <a:chOff x="3097210" y="804338"/>
            <a:chExt cx="1861751" cy="2375145"/>
          </a:xfrm>
        </p:grpSpPr>
        <p:grpSp>
          <p:nvGrpSpPr>
            <p:cNvPr id="27" name="Group 26">
              <a:extLst>
                <a:ext uri="{FF2B5EF4-FFF2-40B4-BE49-F238E27FC236}">
                  <a16:creationId xmlns:a16="http://schemas.microsoft.com/office/drawing/2014/main" id="{46ED05D5-0D6F-A75F-D173-1456519E9CB7}"/>
                </a:ext>
              </a:extLst>
            </p:cNvPr>
            <p:cNvGrpSpPr/>
            <p:nvPr/>
          </p:nvGrpSpPr>
          <p:grpSpPr>
            <a:xfrm>
              <a:off x="3097210" y="804338"/>
              <a:ext cx="1850087" cy="1149272"/>
              <a:chOff x="3116177" y="1627360"/>
              <a:chExt cx="1850087" cy="1149272"/>
            </a:xfrm>
          </p:grpSpPr>
          <p:pic>
            <p:nvPicPr>
              <p:cNvPr id="8" name="Graphic 7" descr="Butterfly outline">
                <a:extLst>
                  <a:ext uri="{FF2B5EF4-FFF2-40B4-BE49-F238E27FC236}">
                    <a16:creationId xmlns:a16="http://schemas.microsoft.com/office/drawing/2014/main" id="{B23C580A-4543-5846-785C-C50F74B8B74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19" name="Graphic 18" descr="Angel face outline with solid fill">
                <a:extLst>
                  <a:ext uri="{FF2B5EF4-FFF2-40B4-BE49-F238E27FC236}">
                    <a16:creationId xmlns:a16="http://schemas.microsoft.com/office/drawing/2014/main" id="{FB04D375-8E65-55DE-8925-95410CA2BE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25" name="Graphic 24" descr="Butterfly outline">
                <a:extLst>
                  <a:ext uri="{FF2B5EF4-FFF2-40B4-BE49-F238E27FC236}">
                    <a16:creationId xmlns:a16="http://schemas.microsoft.com/office/drawing/2014/main" id="{260939B6-0776-864A-FCF7-64B325F752B7}"/>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nvGrpSpPr>
            <p:cNvPr id="36" name="Group 35">
              <a:extLst>
                <a:ext uri="{FF2B5EF4-FFF2-40B4-BE49-F238E27FC236}">
                  <a16:creationId xmlns:a16="http://schemas.microsoft.com/office/drawing/2014/main" id="{9C7383A5-8BB4-20F9-02A1-BC2781737E2D}"/>
                </a:ext>
              </a:extLst>
            </p:cNvPr>
            <p:cNvGrpSpPr/>
            <p:nvPr/>
          </p:nvGrpSpPr>
          <p:grpSpPr>
            <a:xfrm>
              <a:off x="3108874" y="2030211"/>
              <a:ext cx="1850087" cy="1149272"/>
              <a:chOff x="3116177" y="1627360"/>
              <a:chExt cx="1850087" cy="1149272"/>
            </a:xfrm>
          </p:grpSpPr>
          <p:pic>
            <p:nvPicPr>
              <p:cNvPr id="37" name="Graphic 36" descr="Butterfly outline">
                <a:extLst>
                  <a:ext uri="{FF2B5EF4-FFF2-40B4-BE49-F238E27FC236}">
                    <a16:creationId xmlns:a16="http://schemas.microsoft.com/office/drawing/2014/main" id="{1BD175B3-0C58-02B7-EE6F-C800971ED76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38" name="Graphic 37" descr="Angel face outline with solid fill">
                <a:extLst>
                  <a:ext uri="{FF2B5EF4-FFF2-40B4-BE49-F238E27FC236}">
                    <a16:creationId xmlns:a16="http://schemas.microsoft.com/office/drawing/2014/main" id="{1FC53DBD-AEA2-A4CC-6E80-BFC6CF1F05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39" name="Graphic 38" descr="Butterfly outline">
                <a:extLst>
                  <a:ext uri="{FF2B5EF4-FFF2-40B4-BE49-F238E27FC236}">
                    <a16:creationId xmlns:a16="http://schemas.microsoft.com/office/drawing/2014/main" id="{61398016-899B-5BDF-E368-63957287389F}"/>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spTree>
    <p:extLst>
      <p:ext uri="{BB962C8B-B14F-4D97-AF65-F5344CB8AC3E}">
        <p14:creationId xmlns:p14="http://schemas.microsoft.com/office/powerpoint/2010/main" val="179828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8369122" y="3806615"/>
            <a:ext cx="1954630" cy="2624665"/>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Man with solid fill">
            <a:extLst>
              <a:ext uri="{FF2B5EF4-FFF2-40B4-BE49-F238E27FC236}">
                <a16:creationId xmlns:a16="http://schemas.microsoft.com/office/drawing/2014/main" id="{3DECF380-FA09-279C-B305-52B47920A7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9122" y="4085746"/>
            <a:ext cx="1954630" cy="1954630"/>
          </a:xfrm>
          <a:prstGeom prst="rect">
            <a:avLst/>
          </a:prstGeom>
        </p:spPr>
      </p:pic>
      <p:sp>
        <p:nvSpPr>
          <p:cNvPr id="5" name="TextBox 4">
            <a:extLst>
              <a:ext uri="{FF2B5EF4-FFF2-40B4-BE49-F238E27FC236}">
                <a16:creationId xmlns:a16="http://schemas.microsoft.com/office/drawing/2014/main" id="{1B00D8FB-106D-2AB9-AC08-E960DD9896DB}"/>
              </a:ext>
            </a:extLst>
          </p:cNvPr>
          <p:cNvSpPr txBox="1"/>
          <p:nvPr/>
        </p:nvSpPr>
        <p:spPr>
          <a:xfrm>
            <a:off x="1097280" y="817624"/>
            <a:ext cx="9723120" cy="1516505"/>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4400" dirty="0">
                <a:effectLst/>
                <a:latin typeface="Aptos Display" panose="020B0004020202020204" pitchFamily="34" charset="0"/>
                <a:ea typeface="Calibri" panose="020F0502020204030204" pitchFamily="34" charset="0"/>
                <a:cs typeface="Arial" panose="020B0604020202020204" pitchFamily="34" charset="0"/>
              </a:rPr>
              <a:t>5.  Thomas was looking for proof of Jesus’ resurrection </a:t>
            </a:r>
          </a:p>
        </p:txBody>
      </p:sp>
    </p:spTree>
    <p:extLst>
      <p:ext uri="{BB962C8B-B14F-4D97-AF65-F5344CB8AC3E}">
        <p14:creationId xmlns:p14="http://schemas.microsoft.com/office/powerpoint/2010/main" val="161965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87616"/>
            <a:ext cx="10896600" cy="4401205"/>
          </a:xfrm>
          <a:prstGeom prst="rect">
            <a:avLst/>
          </a:prstGeom>
          <a:noFill/>
        </p:spPr>
        <p:txBody>
          <a:bodyPr wrap="square">
            <a:spAutoFit/>
          </a:bodyPr>
          <a:lstStyle/>
          <a:p>
            <a:r>
              <a:rPr lang="en-US" sz="4000" b="1" baseline="30000" dirty="0">
                <a:latin typeface="Aptos Narrow" panose="020B0004020202020204" pitchFamily="34" charset="0"/>
              </a:rPr>
              <a:t>24</a:t>
            </a:r>
            <a:r>
              <a:rPr lang="en-US" sz="4000" dirty="0">
                <a:latin typeface="Aptos Narrow" panose="020B0004020202020204" pitchFamily="34" charset="0"/>
              </a:rPr>
              <a:t> Now Thomas, one of the twelve, called the Twin, was not with them when Jesus came. </a:t>
            </a:r>
            <a:r>
              <a:rPr lang="en-US" sz="4000" b="1" baseline="30000" dirty="0">
                <a:latin typeface="Aptos Narrow" panose="020B0004020202020204" pitchFamily="34" charset="0"/>
              </a:rPr>
              <a:t>25</a:t>
            </a:r>
            <a:r>
              <a:rPr lang="en-US" sz="4000" dirty="0">
                <a:latin typeface="Aptos Narrow" panose="020B0004020202020204" pitchFamily="34" charset="0"/>
              </a:rPr>
              <a:t> So the other disciples told him, “We have seen the Lord.” But he said to them, “Unless I see in his hands the mark of the nails, and place my finger into the mark of the nails, and place my hand into his side, I will never believe.”</a:t>
            </a:r>
          </a:p>
        </p:txBody>
      </p:sp>
      <p:sp>
        <p:nvSpPr>
          <p:cNvPr id="2" name="TextBox 1">
            <a:extLst>
              <a:ext uri="{FF2B5EF4-FFF2-40B4-BE49-F238E27FC236}">
                <a16:creationId xmlns:a16="http://schemas.microsoft.com/office/drawing/2014/main" id="{AC775261-D6D8-4D69-42FA-178C8F1F08C6}"/>
              </a:ext>
            </a:extLst>
          </p:cNvPr>
          <p:cNvSpPr txBox="1"/>
          <p:nvPr/>
        </p:nvSpPr>
        <p:spPr>
          <a:xfrm>
            <a:off x="574430" y="6150114"/>
            <a:ext cx="10814538" cy="707886"/>
          </a:xfrm>
          <a:prstGeom prst="rect">
            <a:avLst/>
          </a:prstGeom>
          <a:noFill/>
        </p:spPr>
        <p:txBody>
          <a:bodyPr wrap="square">
            <a:spAutoFit/>
          </a:bodyPr>
          <a:lstStyle/>
          <a:p>
            <a:r>
              <a:rPr lang="en-US" sz="4000" b="1" dirty="0"/>
              <a:t>John 20:24-25</a:t>
            </a:r>
          </a:p>
        </p:txBody>
      </p:sp>
    </p:spTree>
    <p:extLst>
      <p:ext uri="{BB962C8B-B14F-4D97-AF65-F5344CB8AC3E}">
        <p14:creationId xmlns:p14="http://schemas.microsoft.com/office/powerpoint/2010/main" val="1865720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1FC96-1056-C953-C2F6-501A4ADCA457}"/>
              </a:ext>
            </a:extLst>
          </p:cNvPr>
          <p:cNvSpPr txBox="1"/>
          <p:nvPr/>
        </p:nvSpPr>
        <p:spPr>
          <a:xfrm>
            <a:off x="502920" y="920790"/>
            <a:ext cx="5212080" cy="1098058"/>
          </a:xfrm>
          <a:prstGeom prst="rect">
            <a:avLst/>
          </a:prstGeom>
          <a:noFill/>
        </p:spPr>
        <p:txBody>
          <a:bodyPr wrap="square">
            <a:spAutoFit/>
          </a:bodyPr>
          <a:lstStyle/>
          <a:p>
            <a:pPr marL="0" marR="0" algn="ctr">
              <a:lnSpc>
                <a:spcPct val="60000"/>
              </a:lnSpc>
              <a:spcBef>
                <a:spcPts val="0"/>
              </a:spcBef>
              <a:spcAft>
                <a:spcPts val="0"/>
              </a:spcAft>
              <a:tabLst>
                <a:tab pos="274320" algn="l"/>
                <a:tab pos="548640" algn="l"/>
                <a:tab pos="822960" algn="l"/>
                <a:tab pos="1097280" algn="l"/>
              </a:tabLst>
            </a:pPr>
            <a:r>
              <a:rPr lang="en-US" sz="9600" b="1" dirty="0">
                <a:latin typeface="Aptos Narrow" panose="020B0004020202020204" pitchFamily="34" charset="0"/>
                <a:ea typeface="Calibri" panose="020F0502020204030204" pitchFamily="34" charset="0"/>
                <a:cs typeface="Arial" panose="020B0604020202020204" pitchFamily="34" charset="0"/>
              </a:rPr>
              <a:t>F  O  M  O</a:t>
            </a:r>
            <a:endParaRPr lang="en-US" sz="9600" b="1" dirty="0">
              <a:effectLst/>
              <a:latin typeface="Aptos Narrow" panose="020B00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2811F541-26B8-470F-327D-42479E979D0A}"/>
              </a:ext>
            </a:extLst>
          </p:cNvPr>
          <p:cNvSpPr txBox="1"/>
          <p:nvPr/>
        </p:nvSpPr>
        <p:spPr>
          <a:xfrm>
            <a:off x="685800" y="1887996"/>
            <a:ext cx="853440" cy="2407839"/>
          </a:xfrm>
          <a:prstGeom prst="rect">
            <a:avLst/>
          </a:prstGeom>
          <a:noFill/>
        </p:spPr>
        <p:txBody>
          <a:bodyPr wrap="square">
            <a:spAutoFit/>
          </a:bodyPr>
          <a:lstStyle/>
          <a:p>
            <a:pPr marL="0" marR="0">
              <a:lnSpc>
                <a:spcPct val="60000"/>
              </a:lnSpc>
              <a:spcBef>
                <a:spcPts val="0"/>
              </a:spcBef>
              <a:spcAft>
                <a:spcPts val="0"/>
              </a:spcAft>
              <a:tabLst>
                <a:tab pos="274320" algn="l"/>
                <a:tab pos="548640" algn="l"/>
                <a:tab pos="822960" algn="l"/>
                <a:tab pos="1097280" algn="l"/>
              </a:tabLst>
            </a:pPr>
            <a:r>
              <a:rPr lang="en-US" sz="8000" b="1" dirty="0">
                <a:latin typeface="Aptos Display" panose="020B0004020202020204" pitchFamily="34" charset="0"/>
                <a:ea typeface="Calibri" panose="020F0502020204030204" pitchFamily="34" charset="0"/>
                <a:cs typeface="Arial" panose="020B0604020202020204" pitchFamily="34" charset="0"/>
              </a:rPr>
              <a:t>ear</a:t>
            </a:r>
            <a:endParaRPr lang="en-US" sz="8000" b="1" dirty="0">
              <a:effectLst/>
              <a:latin typeface="Aptos Display" panose="020B00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04001C55-9A09-DE52-6912-181B202714F5}"/>
              </a:ext>
            </a:extLst>
          </p:cNvPr>
          <p:cNvSpPr txBox="1"/>
          <p:nvPr/>
        </p:nvSpPr>
        <p:spPr>
          <a:xfrm>
            <a:off x="2057400" y="1957888"/>
            <a:ext cx="853440" cy="930511"/>
          </a:xfrm>
          <a:prstGeom prst="rect">
            <a:avLst/>
          </a:prstGeom>
          <a:noFill/>
        </p:spPr>
        <p:txBody>
          <a:bodyPr wrap="square">
            <a:spAutoFit/>
          </a:bodyPr>
          <a:lstStyle/>
          <a:p>
            <a:pPr marL="0" marR="0">
              <a:lnSpc>
                <a:spcPct val="60000"/>
              </a:lnSpc>
              <a:spcBef>
                <a:spcPts val="0"/>
              </a:spcBef>
              <a:spcAft>
                <a:spcPts val="0"/>
              </a:spcAft>
              <a:tabLst>
                <a:tab pos="274320" algn="l"/>
                <a:tab pos="548640" algn="l"/>
                <a:tab pos="822960" algn="l"/>
                <a:tab pos="1097280" algn="l"/>
              </a:tabLst>
            </a:pPr>
            <a:r>
              <a:rPr lang="en-US" sz="8000" b="1" dirty="0">
                <a:latin typeface="Aptos Display" panose="020B0004020202020204" pitchFamily="34" charset="0"/>
                <a:ea typeface="Calibri" panose="020F0502020204030204" pitchFamily="34" charset="0"/>
                <a:cs typeface="Arial" panose="020B0604020202020204" pitchFamily="34" charset="0"/>
              </a:rPr>
              <a:t>f</a:t>
            </a:r>
            <a:endParaRPr lang="en-US" sz="8000" b="1" dirty="0">
              <a:effectLst/>
              <a:latin typeface="Aptos Display" panose="020B00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F4C72D97-5ADA-7122-E64F-7FB9F6E1331F}"/>
              </a:ext>
            </a:extLst>
          </p:cNvPr>
          <p:cNvSpPr txBox="1"/>
          <p:nvPr/>
        </p:nvSpPr>
        <p:spPr>
          <a:xfrm>
            <a:off x="3429000" y="1957888"/>
            <a:ext cx="853440" cy="4623830"/>
          </a:xfrm>
          <a:prstGeom prst="rect">
            <a:avLst/>
          </a:prstGeom>
          <a:noFill/>
        </p:spPr>
        <p:txBody>
          <a:bodyPr wrap="square">
            <a:spAutoFit/>
          </a:bodyPr>
          <a:lstStyle/>
          <a:p>
            <a:pPr marL="0" marR="0">
              <a:lnSpc>
                <a:spcPct val="60000"/>
              </a:lnSpc>
              <a:spcBef>
                <a:spcPts val="0"/>
              </a:spcBef>
              <a:spcAft>
                <a:spcPts val="0"/>
              </a:spcAft>
              <a:tabLst>
                <a:tab pos="274320" algn="l"/>
                <a:tab pos="548640" algn="l"/>
                <a:tab pos="822960" algn="l"/>
                <a:tab pos="1097280" algn="l"/>
              </a:tabLst>
            </a:pPr>
            <a:r>
              <a:rPr lang="en-US" sz="8000" b="1" dirty="0" err="1">
                <a:latin typeface="Aptos Display" panose="020B0004020202020204" pitchFamily="34" charset="0"/>
                <a:ea typeface="Calibri" panose="020F0502020204030204" pitchFamily="34" charset="0"/>
                <a:cs typeface="Arial" panose="020B0604020202020204" pitchFamily="34" charset="0"/>
              </a:rPr>
              <a:t>issing</a:t>
            </a:r>
            <a:endParaRPr lang="en-US" sz="8000" b="1" dirty="0">
              <a:effectLst/>
              <a:latin typeface="Aptos Display" panose="020B00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CF87AF17-68CC-542B-3B6E-AC8EF09BC3D2}"/>
              </a:ext>
            </a:extLst>
          </p:cNvPr>
          <p:cNvSpPr txBox="1"/>
          <p:nvPr/>
        </p:nvSpPr>
        <p:spPr>
          <a:xfrm>
            <a:off x="4693920" y="1887996"/>
            <a:ext cx="853440" cy="1669175"/>
          </a:xfrm>
          <a:prstGeom prst="rect">
            <a:avLst/>
          </a:prstGeom>
          <a:noFill/>
        </p:spPr>
        <p:txBody>
          <a:bodyPr wrap="square">
            <a:spAutoFit/>
          </a:bodyPr>
          <a:lstStyle/>
          <a:p>
            <a:pPr marL="0" marR="0">
              <a:lnSpc>
                <a:spcPct val="60000"/>
              </a:lnSpc>
              <a:spcBef>
                <a:spcPts val="0"/>
              </a:spcBef>
              <a:spcAft>
                <a:spcPts val="0"/>
              </a:spcAft>
              <a:tabLst>
                <a:tab pos="274320" algn="l"/>
                <a:tab pos="548640" algn="l"/>
                <a:tab pos="822960" algn="l"/>
                <a:tab pos="1097280" algn="l"/>
              </a:tabLst>
            </a:pPr>
            <a:r>
              <a:rPr lang="en-US" sz="8000" b="1" dirty="0" err="1">
                <a:effectLst/>
                <a:latin typeface="Aptos Display" panose="020B0004020202020204" pitchFamily="34" charset="0"/>
                <a:ea typeface="Calibri" panose="020F0502020204030204" pitchFamily="34" charset="0"/>
                <a:cs typeface="Arial" panose="020B0604020202020204" pitchFamily="34" charset="0"/>
              </a:rPr>
              <a:t>ut</a:t>
            </a:r>
            <a:endParaRPr lang="en-US" sz="8000" b="1" dirty="0">
              <a:effectLst/>
              <a:latin typeface="Aptos Display" panose="020B00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BCBB927-56C6-D5A5-0A9B-5E1D9214C3CC}"/>
              </a:ext>
            </a:extLst>
          </p:cNvPr>
          <p:cNvSpPr/>
          <p:nvPr/>
        </p:nvSpPr>
        <p:spPr>
          <a:xfrm>
            <a:off x="594360" y="579120"/>
            <a:ext cx="5120640" cy="6002598"/>
          </a:xfrm>
          <a:prstGeom prst="rect">
            <a:avLst/>
          </a:prstGeom>
          <a:solidFill>
            <a:srgbClr val="FFFFFF">
              <a:alpha val="80000"/>
            </a:srgbClr>
          </a:soli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quot;Not Allowed&quot; Symbol 7">
            <a:extLst>
              <a:ext uri="{FF2B5EF4-FFF2-40B4-BE49-F238E27FC236}">
                <a16:creationId xmlns:a16="http://schemas.microsoft.com/office/drawing/2014/main" id="{E0DBA269-99DD-1FD5-5ACE-96EEA17786AE}"/>
              </a:ext>
            </a:extLst>
          </p:cNvPr>
          <p:cNvSpPr/>
          <p:nvPr/>
        </p:nvSpPr>
        <p:spPr>
          <a:xfrm>
            <a:off x="990600" y="1409449"/>
            <a:ext cx="3779520" cy="3364932"/>
          </a:xfrm>
          <a:prstGeom prst="noSmoking">
            <a:avLst>
              <a:gd name="adj" fmla="val 132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BB8CAAAC-07C9-4574-9B58-5C8D32328CC0}"/>
              </a:ext>
            </a:extLst>
          </p:cNvPr>
          <p:cNvSpPr txBox="1"/>
          <p:nvPr/>
        </p:nvSpPr>
        <p:spPr>
          <a:xfrm>
            <a:off x="5715000" y="1905506"/>
            <a:ext cx="5699760" cy="3046988"/>
          </a:xfrm>
          <a:prstGeom prst="rect">
            <a:avLst/>
          </a:prstGeom>
          <a:noFill/>
        </p:spPr>
        <p:txBody>
          <a:bodyPr wrap="square">
            <a:spAutoFit/>
          </a:bodyPr>
          <a:lstStyle/>
          <a:p>
            <a:pPr marL="0" marR="0" algn="ctr">
              <a:spcBef>
                <a:spcPts val="0"/>
              </a:spcBef>
              <a:spcAft>
                <a:spcPts val="0"/>
              </a:spcAft>
              <a:tabLst>
                <a:tab pos="274320" algn="l"/>
                <a:tab pos="548640" algn="l"/>
                <a:tab pos="822960" algn="l"/>
                <a:tab pos="1097280" algn="l"/>
              </a:tabLst>
            </a:pPr>
            <a:r>
              <a:rPr lang="en-US" sz="9600" b="1" dirty="0">
                <a:latin typeface="Aptos Narrow" panose="020B0004020202020204" pitchFamily="34" charset="0"/>
                <a:ea typeface="Calibri" panose="020F0502020204030204" pitchFamily="34" charset="0"/>
                <a:cs typeface="Arial" panose="020B0604020202020204" pitchFamily="34" charset="0"/>
              </a:rPr>
              <a:t>Inattentive</a:t>
            </a:r>
          </a:p>
          <a:p>
            <a:pPr marL="0" marR="0" algn="ctr">
              <a:spcBef>
                <a:spcPts val="0"/>
              </a:spcBef>
              <a:spcAft>
                <a:spcPts val="0"/>
              </a:spcAft>
              <a:tabLst>
                <a:tab pos="274320" algn="l"/>
                <a:tab pos="548640" algn="l"/>
                <a:tab pos="822960" algn="l"/>
                <a:tab pos="1097280" algn="l"/>
              </a:tabLst>
            </a:pPr>
            <a:r>
              <a:rPr lang="en-US" sz="9600" b="1" dirty="0">
                <a:effectLst/>
                <a:latin typeface="Aptos Narrow" panose="020B0004020202020204" pitchFamily="34" charset="0"/>
                <a:ea typeface="Calibri" panose="020F0502020204030204" pitchFamily="34" charset="0"/>
                <a:cs typeface="Arial" panose="020B0604020202020204" pitchFamily="34" charset="0"/>
              </a:rPr>
              <a:t>Bli</a:t>
            </a:r>
            <a:r>
              <a:rPr lang="en-US" sz="9600" b="1" dirty="0">
                <a:latin typeface="Aptos Narrow" panose="020B0004020202020204" pitchFamily="34" charset="0"/>
                <a:ea typeface="Calibri" panose="020F0502020204030204" pitchFamily="34" charset="0"/>
                <a:cs typeface="Arial" panose="020B0604020202020204" pitchFamily="34" charset="0"/>
              </a:rPr>
              <a:t>ndness</a:t>
            </a:r>
            <a:endParaRPr lang="en-US" sz="9600" b="1" dirty="0">
              <a:effectLst/>
              <a:latin typeface="Aptos Narrow"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57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animBg="1"/>
      <p:bldP spid="8" grpId="0" animBg="1"/>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10136"/>
            <a:ext cx="10896600" cy="3785652"/>
          </a:xfrm>
          <a:prstGeom prst="rect">
            <a:avLst/>
          </a:prstGeom>
          <a:noFill/>
        </p:spPr>
        <p:txBody>
          <a:bodyPr wrap="square">
            <a:spAutoFit/>
          </a:bodyPr>
          <a:lstStyle/>
          <a:p>
            <a:r>
              <a:rPr lang="en-US" sz="4000" b="1" baseline="30000" dirty="0">
                <a:latin typeface="Aptos Narrow" panose="020B0004020202020204" pitchFamily="34" charset="0"/>
              </a:rPr>
              <a:t>26</a:t>
            </a:r>
            <a:r>
              <a:rPr lang="en-US" sz="4000" dirty="0">
                <a:latin typeface="Aptos Narrow" panose="020B0004020202020204" pitchFamily="34" charset="0"/>
              </a:rPr>
              <a:t> Eight days later, his disciples were inside again, and Thomas was with them. Although the doors were locked, Jesus came and stood among them and said, “Peace be with you.” </a:t>
            </a:r>
            <a:r>
              <a:rPr lang="en-US" sz="4000" b="1" baseline="30000" dirty="0">
                <a:latin typeface="Aptos Narrow" panose="020B0004020202020204" pitchFamily="34" charset="0"/>
              </a:rPr>
              <a:t>27</a:t>
            </a:r>
            <a:r>
              <a:rPr lang="en-US" sz="4000" dirty="0">
                <a:latin typeface="Aptos Narrow" panose="020B0004020202020204" pitchFamily="34" charset="0"/>
              </a:rPr>
              <a:t> Then he said to Thomas, “Put your finger here, and see my hands; and put out your hand, and place it in my side. </a:t>
            </a:r>
          </a:p>
        </p:txBody>
      </p:sp>
      <p:sp>
        <p:nvSpPr>
          <p:cNvPr id="2" name="TextBox 1">
            <a:extLst>
              <a:ext uri="{FF2B5EF4-FFF2-40B4-BE49-F238E27FC236}">
                <a16:creationId xmlns:a16="http://schemas.microsoft.com/office/drawing/2014/main" id="{D827CF5C-5613-58EF-3526-46F3D9D889B6}"/>
              </a:ext>
            </a:extLst>
          </p:cNvPr>
          <p:cNvSpPr txBox="1"/>
          <p:nvPr/>
        </p:nvSpPr>
        <p:spPr>
          <a:xfrm>
            <a:off x="574430" y="6150114"/>
            <a:ext cx="10814538" cy="707886"/>
          </a:xfrm>
          <a:prstGeom prst="rect">
            <a:avLst/>
          </a:prstGeom>
          <a:noFill/>
        </p:spPr>
        <p:txBody>
          <a:bodyPr wrap="square">
            <a:spAutoFit/>
          </a:bodyPr>
          <a:lstStyle/>
          <a:p>
            <a:r>
              <a:rPr lang="en-US" sz="4000" b="1" dirty="0"/>
              <a:t>John 20:26-27</a:t>
            </a:r>
          </a:p>
        </p:txBody>
      </p:sp>
    </p:spTree>
    <p:extLst>
      <p:ext uri="{BB962C8B-B14F-4D97-AF65-F5344CB8AC3E}">
        <p14:creationId xmlns:p14="http://schemas.microsoft.com/office/powerpoint/2010/main" val="2598486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emetery with many white headstones with Arlington National Cemetery in the background&#10;&#10;Description automatically generated">
            <a:extLst>
              <a:ext uri="{FF2B5EF4-FFF2-40B4-BE49-F238E27FC236}">
                <a16:creationId xmlns:a16="http://schemas.microsoft.com/office/drawing/2014/main" id="{41A8FA5D-E083-0283-13AD-DFC15BE2E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093" y="0"/>
            <a:ext cx="10303907" cy="6890738"/>
          </a:xfrm>
          <a:prstGeom prst="rect">
            <a:avLst/>
          </a:prstGeom>
        </p:spPr>
      </p:pic>
      <p:grpSp>
        <p:nvGrpSpPr>
          <p:cNvPr id="3" name="Group 2">
            <a:extLst>
              <a:ext uri="{FF2B5EF4-FFF2-40B4-BE49-F238E27FC236}">
                <a16:creationId xmlns:a16="http://schemas.microsoft.com/office/drawing/2014/main" id="{DFF0FC13-2AA5-EE76-1EBC-1B8D99833E8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116CA079-DBA6-95E5-8CD5-B775A92E2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 name="Group 4">
              <a:extLst>
                <a:ext uri="{FF2B5EF4-FFF2-40B4-BE49-F238E27FC236}">
                  <a16:creationId xmlns:a16="http://schemas.microsoft.com/office/drawing/2014/main" id="{AE80A4E9-8F2D-AD3E-531E-E8B83A055A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3615023B-410C-8638-400A-DD86BEEC562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2FEFC12A-1A45-8716-9A5F-6A59A9B045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8827A8E8-B228-91A6-BA11-3432CD996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E4699DFA-A706-28F7-CFC9-F8EFE20209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8" name="Freeform: Shape 7">
                  <a:extLst>
                    <a:ext uri="{FF2B5EF4-FFF2-40B4-BE49-F238E27FC236}">
                      <a16:creationId xmlns:a16="http://schemas.microsoft.com/office/drawing/2014/main" id="{F42CBCCC-CCB6-302B-1001-1DF1BE7E7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Freeform: Shape 8">
                  <a:extLst>
                    <a:ext uri="{FF2B5EF4-FFF2-40B4-BE49-F238E27FC236}">
                      <a16:creationId xmlns:a16="http://schemas.microsoft.com/office/drawing/2014/main" id="{D5428AAD-DB96-E4AC-9267-1446A5789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12" name="TextBox 11">
            <a:extLst>
              <a:ext uri="{FF2B5EF4-FFF2-40B4-BE49-F238E27FC236}">
                <a16:creationId xmlns:a16="http://schemas.microsoft.com/office/drawing/2014/main" id="{04126034-33F6-156D-1BA3-C45680978A67}"/>
              </a:ext>
            </a:extLst>
          </p:cNvPr>
          <p:cNvSpPr txBox="1"/>
          <p:nvPr/>
        </p:nvSpPr>
        <p:spPr>
          <a:xfrm>
            <a:off x="246692" y="1838204"/>
            <a:ext cx="3591633" cy="2800767"/>
          </a:xfrm>
          <a:prstGeom prst="rect">
            <a:avLst/>
          </a:prstGeom>
          <a:noFill/>
        </p:spPr>
        <p:txBody>
          <a:bodyPr wrap="square">
            <a:spAutoFit/>
          </a:bodyPr>
          <a:lstStyle/>
          <a:p>
            <a:r>
              <a:rPr lang="en-US" sz="4400" b="0" i="0" dirty="0">
                <a:solidFill>
                  <a:schemeClr val="bg1"/>
                </a:solidFill>
                <a:effectLst/>
                <a:latin typeface="+mn-lt"/>
              </a:rPr>
              <a:t>“Let’s go, too—and die with Jesus.”</a:t>
            </a:r>
          </a:p>
          <a:p>
            <a:pPr algn="r"/>
            <a:r>
              <a:rPr lang="en-US" sz="4400" b="1" dirty="0">
                <a:solidFill>
                  <a:schemeClr val="bg1"/>
                </a:solidFill>
                <a:latin typeface="+mn-lt"/>
              </a:rPr>
              <a:t>John 11:16</a:t>
            </a:r>
          </a:p>
        </p:txBody>
      </p:sp>
    </p:spTree>
    <p:extLst>
      <p:ext uri="{BB962C8B-B14F-4D97-AF65-F5344CB8AC3E}">
        <p14:creationId xmlns:p14="http://schemas.microsoft.com/office/powerpoint/2010/main" val="6535650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A child crying on the floor&#10;&#10;Description automatically generated">
            <a:extLst>
              <a:ext uri="{FF2B5EF4-FFF2-40B4-BE49-F238E27FC236}">
                <a16:creationId xmlns:a16="http://schemas.microsoft.com/office/drawing/2014/main" id="{9B314FB4-FE29-928C-19C9-823CCB3A5C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
            <a:ext cx="615869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4" name="Group 13">
            <a:extLst>
              <a:ext uri="{FF2B5EF4-FFF2-40B4-BE49-F238E27FC236}">
                <a16:creationId xmlns:a16="http://schemas.microsoft.com/office/drawing/2014/main" id="{49345AFC-ED7F-D153-CD23-8BC77AA8D85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907057" y="0"/>
            <a:ext cx="4581527" cy="6858002"/>
            <a:chOff x="-2" y="-1"/>
            <a:chExt cx="4581527" cy="6858002"/>
          </a:xfrm>
          <a:effectLst>
            <a:outerShdw blurRad="381000" dist="50800" algn="ctr" rotWithShape="0">
              <a:srgbClr val="000000">
                <a:alpha val="10000"/>
              </a:srgbClr>
            </a:outerShdw>
          </a:effectLst>
        </p:grpSpPr>
        <p:sp>
          <p:nvSpPr>
            <p:cNvPr id="15" name="Freeform: Shape 14">
              <a:extLst>
                <a:ext uri="{FF2B5EF4-FFF2-40B4-BE49-F238E27FC236}">
                  <a16:creationId xmlns:a16="http://schemas.microsoft.com/office/drawing/2014/main" id="{CE82C5B4-B4C1-B01F-1223-052CDE660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6" name="Group 15">
              <a:extLst>
                <a:ext uri="{FF2B5EF4-FFF2-40B4-BE49-F238E27FC236}">
                  <a16:creationId xmlns:a16="http://schemas.microsoft.com/office/drawing/2014/main" id="{FBE500AE-892B-8423-68CB-33FAA68B05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7" name="Group 16">
                <a:extLst>
                  <a:ext uri="{FF2B5EF4-FFF2-40B4-BE49-F238E27FC236}">
                    <a16:creationId xmlns:a16="http://schemas.microsoft.com/office/drawing/2014/main" id="{BF6EA235-49F5-81C9-CD51-C6692C2FBB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1" name="Freeform: Shape 20">
                  <a:extLst>
                    <a:ext uri="{FF2B5EF4-FFF2-40B4-BE49-F238E27FC236}">
                      <a16:creationId xmlns:a16="http://schemas.microsoft.com/office/drawing/2014/main" id="{52516926-DBD5-427D-25DE-449D7C4F8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BCBF28E1-5A71-4215-56DA-42DAC2FD0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8" name="Group 17">
                <a:extLst>
                  <a:ext uri="{FF2B5EF4-FFF2-40B4-BE49-F238E27FC236}">
                    <a16:creationId xmlns:a16="http://schemas.microsoft.com/office/drawing/2014/main" id="{372365E1-83CF-37C6-1792-8905231045F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9" name="Freeform: Shape 18">
                  <a:extLst>
                    <a:ext uri="{FF2B5EF4-FFF2-40B4-BE49-F238E27FC236}">
                      <a16:creationId xmlns:a16="http://schemas.microsoft.com/office/drawing/2014/main" id="{77F42ABB-A649-AA4A-BF6B-80F5CE0EC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5B6D2E13-1D3B-2FF4-BC54-D77063E7C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23" name="TextBox 22">
            <a:extLst>
              <a:ext uri="{FF2B5EF4-FFF2-40B4-BE49-F238E27FC236}">
                <a16:creationId xmlns:a16="http://schemas.microsoft.com/office/drawing/2014/main" id="{2D13BBA0-8A86-3189-6AA2-B9B0B8907A60}"/>
              </a:ext>
            </a:extLst>
          </p:cNvPr>
          <p:cNvSpPr txBox="1"/>
          <p:nvPr/>
        </p:nvSpPr>
        <p:spPr>
          <a:xfrm>
            <a:off x="154790" y="1012948"/>
            <a:ext cx="5459077" cy="4832092"/>
          </a:xfrm>
          <a:prstGeom prst="rect">
            <a:avLst/>
          </a:prstGeom>
          <a:noFill/>
        </p:spPr>
        <p:txBody>
          <a:bodyPr wrap="square">
            <a:spAutoFit/>
          </a:bodyPr>
          <a:lstStyle/>
          <a:p>
            <a:r>
              <a:rPr lang="en-US" sz="4400" b="0" i="0" dirty="0">
                <a:solidFill>
                  <a:schemeClr val="bg1"/>
                </a:solidFill>
                <a:effectLst/>
                <a:latin typeface="+mn-lt"/>
              </a:rPr>
              <a:t>“No, we don’t know, Lord,” Thomas said. “We have no idea where you are going, so how can we know the way?”</a:t>
            </a:r>
          </a:p>
          <a:p>
            <a:pPr algn="r"/>
            <a:r>
              <a:rPr lang="en-US" sz="4400" b="1" dirty="0">
                <a:solidFill>
                  <a:schemeClr val="bg1"/>
                </a:solidFill>
                <a:latin typeface="+mn-lt"/>
              </a:rPr>
              <a:t>John 14:5</a:t>
            </a:r>
          </a:p>
        </p:txBody>
      </p:sp>
    </p:spTree>
    <p:extLst>
      <p:ext uri="{BB962C8B-B14F-4D97-AF65-F5344CB8AC3E}">
        <p14:creationId xmlns:p14="http://schemas.microsoft.com/office/powerpoint/2010/main" val="18741307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erson with his eyes closed and his hand on his face&#10;&#10;Description automatically generated">
            <a:extLst>
              <a:ext uri="{FF2B5EF4-FFF2-40B4-BE49-F238E27FC236}">
                <a16:creationId xmlns:a16="http://schemas.microsoft.com/office/drawing/2014/main" id="{7B431C7F-3BB5-1DBC-E935-66EDEC0441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83518" y="0"/>
            <a:ext cx="6708482" cy="6858000"/>
          </a:xfrm>
          <a:prstGeom prst="rect">
            <a:avLst/>
          </a:prstGeom>
        </p:spPr>
      </p:pic>
      <p:grpSp>
        <p:nvGrpSpPr>
          <p:cNvPr id="3" name="Group 2">
            <a:extLst>
              <a:ext uri="{FF2B5EF4-FFF2-40B4-BE49-F238E27FC236}">
                <a16:creationId xmlns:a16="http://schemas.microsoft.com/office/drawing/2014/main" id="{BBB39FB5-FCEB-FB39-11CD-66E5636C481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907057" y="0"/>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18615C1E-249B-2D8C-45E9-C6F59E5F2A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 name="Group 4">
              <a:extLst>
                <a:ext uri="{FF2B5EF4-FFF2-40B4-BE49-F238E27FC236}">
                  <a16:creationId xmlns:a16="http://schemas.microsoft.com/office/drawing/2014/main" id="{778D8D9D-028B-F66D-4B51-F37C1F63C8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E86D89C6-0B10-47FF-B673-D61CAA92F59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252B08DA-F1A9-06C7-1F58-0440D71017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9B4A6784-6FF7-A04C-0811-BC49B8FB4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6E41E21A-5958-8CEF-5949-ADE972D68D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8" name="Freeform: Shape 7">
                  <a:extLst>
                    <a:ext uri="{FF2B5EF4-FFF2-40B4-BE49-F238E27FC236}">
                      <a16:creationId xmlns:a16="http://schemas.microsoft.com/office/drawing/2014/main" id="{29FF5327-B166-677D-6513-F7AAC6442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Freeform: Shape 8">
                  <a:extLst>
                    <a:ext uri="{FF2B5EF4-FFF2-40B4-BE49-F238E27FC236}">
                      <a16:creationId xmlns:a16="http://schemas.microsoft.com/office/drawing/2014/main" id="{3CB24950-DB05-A1C6-2CF2-088DDC735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12" name="TextBox 11">
            <a:extLst>
              <a:ext uri="{FF2B5EF4-FFF2-40B4-BE49-F238E27FC236}">
                <a16:creationId xmlns:a16="http://schemas.microsoft.com/office/drawing/2014/main" id="{38F65EA1-CF3E-0C12-6452-F1F1EAF1A9B7}"/>
              </a:ext>
            </a:extLst>
          </p:cNvPr>
          <p:cNvSpPr txBox="1"/>
          <p:nvPr/>
        </p:nvSpPr>
        <p:spPr>
          <a:xfrm>
            <a:off x="84853" y="674400"/>
            <a:ext cx="5459077" cy="5509200"/>
          </a:xfrm>
          <a:prstGeom prst="rect">
            <a:avLst/>
          </a:prstGeom>
          <a:noFill/>
        </p:spPr>
        <p:txBody>
          <a:bodyPr wrap="square">
            <a:spAutoFit/>
          </a:bodyPr>
          <a:lstStyle/>
          <a:p>
            <a:r>
              <a:rPr lang="en-US" sz="4400" b="1" i="0" baseline="30000" dirty="0">
                <a:solidFill>
                  <a:schemeClr val="bg1"/>
                </a:solidFill>
                <a:effectLst/>
                <a:latin typeface="+mn-lt"/>
              </a:rPr>
              <a:t> </a:t>
            </a:r>
            <a:r>
              <a:rPr lang="en-US" sz="4400" b="0" i="0" dirty="0">
                <a:solidFill>
                  <a:schemeClr val="bg1"/>
                </a:solidFill>
                <a:effectLst/>
                <a:latin typeface="+mn-lt"/>
              </a:rPr>
              <a:t>“. . . “I won’t believe it unless I see the nail wounds in his hands, put my fingers into them, and place my hand into the wound in his side.”</a:t>
            </a:r>
          </a:p>
          <a:p>
            <a:pPr algn="r"/>
            <a:r>
              <a:rPr lang="en-US" sz="4400" b="1" dirty="0">
                <a:solidFill>
                  <a:schemeClr val="bg1"/>
                </a:solidFill>
                <a:latin typeface="+mn-lt"/>
              </a:rPr>
              <a:t>John 20:25</a:t>
            </a:r>
          </a:p>
        </p:txBody>
      </p:sp>
    </p:spTree>
    <p:extLst>
      <p:ext uri="{BB962C8B-B14F-4D97-AF65-F5344CB8AC3E}">
        <p14:creationId xmlns:p14="http://schemas.microsoft.com/office/powerpoint/2010/main" val="383898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7" name="Content Placeholder 4">
            <a:extLst>
              <a:ext uri="{FF2B5EF4-FFF2-40B4-BE49-F238E27FC236}">
                <a16:creationId xmlns:a16="http://schemas.microsoft.com/office/drawing/2014/main" id="{15C53CBB-DAD4-84D7-92CE-587980A3C293}"/>
              </a:ext>
            </a:extLst>
          </p:cNvPr>
          <p:cNvGraphicFramePr/>
          <p:nvPr>
            <p:extLst>
              <p:ext uri="{D42A27DB-BD31-4B8C-83A1-F6EECF244321}">
                <p14:modId xmlns:p14="http://schemas.microsoft.com/office/powerpoint/2010/main" val="1754664134"/>
              </p:ext>
            </p:extLst>
          </p:nvPr>
        </p:nvGraphicFramePr>
        <p:xfrm>
          <a:off x="617923" y="811248"/>
          <a:ext cx="8713646" cy="587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 name="Graphic 27" descr="Man outline">
            <a:extLst>
              <a:ext uri="{FF2B5EF4-FFF2-40B4-BE49-F238E27FC236}">
                <a16:creationId xmlns:a16="http://schemas.microsoft.com/office/drawing/2014/main" id="{2B2B33B6-4FA6-9512-31A2-DF3EE9FF551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8652" r="29887"/>
          <a:stretch/>
        </p:blipFill>
        <p:spPr>
          <a:xfrm>
            <a:off x="9571002" y="1257574"/>
            <a:ext cx="1800588" cy="4342852"/>
          </a:xfrm>
          <a:prstGeom prst="rect">
            <a:avLst/>
          </a:prstGeom>
        </p:spPr>
      </p:pic>
    </p:spTree>
    <p:extLst>
      <p:ext uri="{BB962C8B-B14F-4D97-AF65-F5344CB8AC3E}">
        <p14:creationId xmlns:p14="http://schemas.microsoft.com/office/powerpoint/2010/main" val="10266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10136"/>
            <a:ext cx="10896600" cy="4401205"/>
          </a:xfrm>
          <a:prstGeom prst="rect">
            <a:avLst/>
          </a:prstGeom>
          <a:noFill/>
        </p:spPr>
        <p:txBody>
          <a:bodyPr wrap="square">
            <a:spAutoFit/>
          </a:bodyPr>
          <a:lstStyle/>
          <a:p>
            <a:r>
              <a:rPr lang="en-US" sz="4000" b="1" baseline="30000" dirty="0">
                <a:latin typeface="Aptos Narrow" panose="020B0004020202020204" pitchFamily="34" charset="0"/>
              </a:rPr>
              <a:t>26</a:t>
            </a:r>
            <a:r>
              <a:rPr lang="en-US" sz="4000" dirty="0">
                <a:latin typeface="Aptos Narrow" panose="020B0004020202020204" pitchFamily="34" charset="0"/>
              </a:rPr>
              <a:t> Eight days later, his disciples were inside again, and Thomas was with them. Although the doors were locked, Jesus came and stood among them and said, “Peace be with you.” </a:t>
            </a:r>
            <a:r>
              <a:rPr lang="en-US" sz="4000" b="1" baseline="30000" dirty="0">
                <a:latin typeface="Aptos Narrow" panose="020B0004020202020204" pitchFamily="34" charset="0"/>
              </a:rPr>
              <a:t>27</a:t>
            </a:r>
            <a:r>
              <a:rPr lang="en-US" sz="4000" dirty="0">
                <a:latin typeface="Aptos Narrow" panose="020B0004020202020204" pitchFamily="34" charset="0"/>
              </a:rPr>
              <a:t> Then he said to Thomas, “Put your finger here, and see my hands; and put out your hand, and place it in my side. </a:t>
            </a:r>
            <a:r>
              <a:rPr lang="en-US" sz="4000" b="1" dirty="0">
                <a:highlight>
                  <a:srgbClr val="FFFF00"/>
                </a:highlight>
                <a:latin typeface="Aptos Narrow" panose="020B0004020202020204" pitchFamily="34" charset="0"/>
              </a:rPr>
              <a:t>Do not disbelieve, but believe.”</a:t>
            </a:r>
          </a:p>
        </p:txBody>
      </p:sp>
      <p:sp>
        <p:nvSpPr>
          <p:cNvPr id="2" name="TextBox 1">
            <a:extLst>
              <a:ext uri="{FF2B5EF4-FFF2-40B4-BE49-F238E27FC236}">
                <a16:creationId xmlns:a16="http://schemas.microsoft.com/office/drawing/2014/main" id="{D827CF5C-5613-58EF-3526-46F3D9D889B6}"/>
              </a:ext>
            </a:extLst>
          </p:cNvPr>
          <p:cNvSpPr txBox="1"/>
          <p:nvPr/>
        </p:nvSpPr>
        <p:spPr>
          <a:xfrm>
            <a:off x="574430" y="6150114"/>
            <a:ext cx="10814538" cy="707886"/>
          </a:xfrm>
          <a:prstGeom prst="rect">
            <a:avLst/>
          </a:prstGeom>
          <a:noFill/>
        </p:spPr>
        <p:txBody>
          <a:bodyPr wrap="square">
            <a:spAutoFit/>
          </a:bodyPr>
          <a:lstStyle/>
          <a:p>
            <a:r>
              <a:rPr lang="en-US" sz="4000" b="1" dirty="0"/>
              <a:t>John 20:26-27</a:t>
            </a:r>
          </a:p>
        </p:txBody>
      </p:sp>
    </p:spTree>
    <p:extLst>
      <p:ext uri="{BB962C8B-B14F-4D97-AF65-F5344CB8AC3E}">
        <p14:creationId xmlns:p14="http://schemas.microsoft.com/office/powerpoint/2010/main" val="3471443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6909392"/>
          </a:xfrm>
          <a:prstGeom prst="rect">
            <a:avLst/>
          </a:prstGeom>
          <a:noFill/>
        </p:spPr>
        <p:txBody>
          <a:bodyPr wrap="square">
            <a:spAutoFit/>
          </a:bodyPr>
          <a:lstStyle/>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The Empty Tomb Revealed the Resurrection (1-10)</a:t>
            </a: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Prompting Belief  Despite Confusion and Uncertainty!</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Through His resurrection, believers now have direct access to God as their Father (11-18)</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Disciples are empowered to be apostles and continue Jesus’ mission (19-23)</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Trust in what is true, even if it </a:t>
            </a: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challenges our expectations (24-31)</a:t>
            </a:r>
          </a:p>
          <a:p>
            <a:pPr>
              <a:lnSpc>
                <a:spcPct val="90000"/>
              </a:lnSpc>
            </a:pPr>
            <a:endPar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endParaRPr lang="en-US" sz="3200" b="1" dirty="0">
              <a:solidFill>
                <a:schemeClr val="bg1"/>
              </a:solidFill>
              <a:effectLst>
                <a:glow rad="127000">
                  <a:schemeClr val="tx1"/>
                </a:glow>
              </a:effectLst>
              <a:latin typeface="Aptos Narrow" panose="020B0004020202020204" pitchFamily="34" charset="0"/>
            </a:endParaRPr>
          </a:p>
        </p:txBody>
      </p:sp>
    </p:spTree>
    <p:extLst>
      <p:ext uri="{BB962C8B-B14F-4D97-AF65-F5344CB8AC3E}">
        <p14:creationId xmlns:p14="http://schemas.microsoft.com/office/powerpoint/2010/main" val="183983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10136"/>
            <a:ext cx="10896600" cy="2554545"/>
          </a:xfrm>
          <a:prstGeom prst="rect">
            <a:avLst/>
          </a:prstGeom>
          <a:noFill/>
        </p:spPr>
        <p:txBody>
          <a:bodyPr wrap="square">
            <a:spAutoFit/>
          </a:bodyPr>
          <a:lstStyle/>
          <a:p>
            <a:r>
              <a:rPr lang="en-US" sz="4000" b="1" baseline="30000" dirty="0">
                <a:latin typeface="Aptos Narrow" panose="020B0004020202020204" pitchFamily="34" charset="0"/>
              </a:rPr>
              <a:t>28</a:t>
            </a:r>
            <a:r>
              <a:rPr lang="en-US" sz="4000" dirty="0">
                <a:latin typeface="Aptos Narrow" panose="020B0004020202020204" pitchFamily="34" charset="0"/>
              </a:rPr>
              <a:t> Thomas answered him, “My Lord and my God!” </a:t>
            </a:r>
          </a:p>
          <a:p>
            <a:r>
              <a:rPr lang="en-US" sz="4000" b="1" baseline="30000" dirty="0">
                <a:latin typeface="Aptos Narrow" panose="020B0004020202020204" pitchFamily="34" charset="0"/>
              </a:rPr>
              <a:t>29</a:t>
            </a:r>
            <a:r>
              <a:rPr lang="en-US" sz="4000" dirty="0">
                <a:latin typeface="Aptos Narrow" panose="020B0004020202020204" pitchFamily="34" charset="0"/>
              </a:rPr>
              <a:t> Jesus said to him, “Have you believed because you have seen me? Blessed are those who have not seen and yet have believed.”</a:t>
            </a:r>
          </a:p>
        </p:txBody>
      </p:sp>
      <p:sp>
        <p:nvSpPr>
          <p:cNvPr id="2" name="TextBox 1">
            <a:extLst>
              <a:ext uri="{FF2B5EF4-FFF2-40B4-BE49-F238E27FC236}">
                <a16:creationId xmlns:a16="http://schemas.microsoft.com/office/drawing/2014/main" id="{FC96BE28-BF63-76E5-0483-57A1217A2049}"/>
              </a:ext>
            </a:extLst>
          </p:cNvPr>
          <p:cNvSpPr txBox="1"/>
          <p:nvPr/>
        </p:nvSpPr>
        <p:spPr>
          <a:xfrm>
            <a:off x="574430" y="6150114"/>
            <a:ext cx="10814538" cy="707886"/>
          </a:xfrm>
          <a:prstGeom prst="rect">
            <a:avLst/>
          </a:prstGeom>
          <a:noFill/>
        </p:spPr>
        <p:txBody>
          <a:bodyPr wrap="square">
            <a:spAutoFit/>
          </a:bodyPr>
          <a:lstStyle/>
          <a:p>
            <a:r>
              <a:rPr lang="en-US" sz="4000" b="1" dirty="0"/>
              <a:t>John 20:28-29</a:t>
            </a:r>
          </a:p>
        </p:txBody>
      </p:sp>
    </p:spTree>
    <p:extLst>
      <p:ext uri="{BB962C8B-B14F-4D97-AF65-F5344CB8AC3E}">
        <p14:creationId xmlns:p14="http://schemas.microsoft.com/office/powerpoint/2010/main" val="335170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BBD89A-64BD-2C7F-1372-67003FA835FB}"/>
              </a:ext>
            </a:extLst>
          </p:cNvPr>
          <p:cNvSpPr txBox="1"/>
          <p:nvPr/>
        </p:nvSpPr>
        <p:spPr>
          <a:xfrm>
            <a:off x="671512" y="671691"/>
            <a:ext cx="10772775" cy="6186309"/>
          </a:xfrm>
          <a:prstGeom prst="rect">
            <a:avLst/>
          </a:prstGeom>
          <a:noFill/>
        </p:spPr>
        <p:txBody>
          <a:bodyPr wrap="square">
            <a:spAutoFit/>
          </a:bodyPr>
          <a:lstStyle/>
          <a:p>
            <a:pPr marL="571500" indent="-571500">
              <a:buFont typeface="Arial" panose="020B0604020202020204" pitchFamily="34" charset="0"/>
              <a:buChar char="•"/>
            </a:pPr>
            <a:r>
              <a:rPr lang="en-US" sz="4400" dirty="0">
                <a:latin typeface="Aptos Display" panose="020B0004020202020204" pitchFamily="34" charset="0"/>
              </a:rPr>
              <a:t>Mary went to the tomb looking for the body of Jesus.</a:t>
            </a:r>
          </a:p>
          <a:p>
            <a:pPr marL="571500" indent="-571500">
              <a:buFont typeface="Arial" panose="020B0604020202020204" pitchFamily="34" charset="0"/>
              <a:buChar char="•"/>
            </a:pPr>
            <a:r>
              <a:rPr lang="en-US" sz="4400" dirty="0">
                <a:latin typeface="Aptos Display" panose="020B0004020202020204" pitchFamily="34" charset="0"/>
              </a:rPr>
              <a:t>Peter and John went to the tomb looking for the body of Jesus.</a:t>
            </a:r>
          </a:p>
          <a:p>
            <a:pPr marL="571500" indent="-571500">
              <a:buFont typeface="Arial" panose="020B0604020202020204" pitchFamily="34" charset="0"/>
              <a:buChar char="•"/>
            </a:pPr>
            <a:r>
              <a:rPr lang="en-US" sz="4400" dirty="0">
                <a:latin typeface="Aptos Display" panose="020B0004020202020204" pitchFamily="34" charset="0"/>
              </a:rPr>
              <a:t>Mary continued to look for Jesus.</a:t>
            </a:r>
          </a:p>
          <a:p>
            <a:pPr marL="571500" indent="-571500">
              <a:buFont typeface="Arial" panose="020B0604020202020204" pitchFamily="34" charset="0"/>
              <a:buChar char="•"/>
            </a:pPr>
            <a:r>
              <a:rPr lang="en-US" sz="4400" dirty="0">
                <a:latin typeface="Aptos Display" panose="020B0004020202020204" pitchFamily="34" charset="0"/>
              </a:rPr>
              <a:t>Disciples are looking for Jesus                                                   by hiding in a locked room.</a:t>
            </a:r>
          </a:p>
          <a:p>
            <a:pPr marL="571500" indent="-571500">
              <a:buFont typeface="Arial" panose="020B0604020202020204" pitchFamily="34" charset="0"/>
              <a:buChar char="•"/>
            </a:pPr>
            <a:r>
              <a:rPr lang="en-US" sz="4400" dirty="0">
                <a:latin typeface="Aptos Display" panose="020B0004020202020204" pitchFamily="34" charset="0"/>
              </a:rPr>
              <a:t>Thomas was looking for proof                                           of Jesus’ resurrection.</a:t>
            </a:r>
          </a:p>
        </p:txBody>
      </p:sp>
    </p:spTree>
    <p:extLst>
      <p:ext uri="{BB962C8B-B14F-4D97-AF65-F5344CB8AC3E}">
        <p14:creationId xmlns:p14="http://schemas.microsoft.com/office/powerpoint/2010/main" val="3911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ED1BE7-E8A9-6F3C-14C7-595A644666AC}"/>
              </a:ext>
            </a:extLst>
          </p:cNvPr>
          <p:cNvSpPr txBox="1"/>
          <p:nvPr/>
        </p:nvSpPr>
        <p:spPr>
          <a:xfrm>
            <a:off x="671512" y="671691"/>
            <a:ext cx="10772775" cy="769441"/>
          </a:xfrm>
          <a:prstGeom prst="rect">
            <a:avLst/>
          </a:prstGeom>
          <a:noFill/>
        </p:spPr>
        <p:txBody>
          <a:bodyPr wrap="square">
            <a:spAutoFit/>
          </a:bodyPr>
          <a:lstStyle/>
          <a:p>
            <a:pPr marL="571500" indent="-571500">
              <a:buFont typeface="Arial" panose="020B0604020202020204" pitchFamily="34" charset="0"/>
              <a:buChar char="•"/>
            </a:pPr>
            <a:r>
              <a:rPr lang="en-US" sz="4400" dirty="0">
                <a:latin typeface="Aptos Display" panose="020B0004020202020204" pitchFamily="34" charset="0"/>
              </a:rPr>
              <a:t>Have you found what you are looking for?</a:t>
            </a:r>
          </a:p>
        </p:txBody>
      </p:sp>
    </p:spTree>
    <p:extLst>
      <p:ext uri="{BB962C8B-B14F-4D97-AF65-F5344CB8AC3E}">
        <p14:creationId xmlns:p14="http://schemas.microsoft.com/office/powerpoint/2010/main" val="15360630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10136"/>
            <a:ext cx="10896600" cy="3170099"/>
          </a:xfrm>
          <a:prstGeom prst="rect">
            <a:avLst/>
          </a:prstGeom>
          <a:noFill/>
        </p:spPr>
        <p:txBody>
          <a:bodyPr wrap="square">
            <a:spAutoFit/>
          </a:bodyPr>
          <a:lstStyle/>
          <a:p>
            <a:r>
              <a:rPr lang="en-US" sz="4000" b="1" baseline="30000" dirty="0">
                <a:latin typeface="Aptos Narrow" panose="020B0004020202020204" pitchFamily="34" charset="0"/>
              </a:rPr>
              <a:t>30</a:t>
            </a:r>
            <a:r>
              <a:rPr lang="en-US" sz="4000" dirty="0">
                <a:latin typeface="Aptos Narrow" panose="020B0004020202020204" pitchFamily="34" charset="0"/>
              </a:rPr>
              <a:t> Now Jesus did many other signs in the presence of the disciples, which are not written in this book;                   </a:t>
            </a:r>
            <a:r>
              <a:rPr lang="en-US" sz="4000" b="1" baseline="30000" dirty="0">
                <a:latin typeface="Aptos Narrow" panose="020B0004020202020204" pitchFamily="34" charset="0"/>
              </a:rPr>
              <a:t>31</a:t>
            </a:r>
            <a:r>
              <a:rPr lang="en-US" sz="4000" dirty="0">
                <a:latin typeface="Aptos Narrow" panose="020B0004020202020204" pitchFamily="34" charset="0"/>
              </a:rPr>
              <a:t> but these are written so that you may believe that Jesus is the Christ, the Son of God, and that by believing you may have life in his name.</a:t>
            </a:r>
          </a:p>
        </p:txBody>
      </p:sp>
      <p:sp>
        <p:nvSpPr>
          <p:cNvPr id="2" name="TextBox 1">
            <a:extLst>
              <a:ext uri="{FF2B5EF4-FFF2-40B4-BE49-F238E27FC236}">
                <a16:creationId xmlns:a16="http://schemas.microsoft.com/office/drawing/2014/main" id="{FC96BE28-BF63-76E5-0483-57A1217A2049}"/>
              </a:ext>
            </a:extLst>
          </p:cNvPr>
          <p:cNvSpPr txBox="1"/>
          <p:nvPr/>
        </p:nvSpPr>
        <p:spPr>
          <a:xfrm>
            <a:off x="574430" y="6150114"/>
            <a:ext cx="10814538" cy="707886"/>
          </a:xfrm>
          <a:prstGeom prst="rect">
            <a:avLst/>
          </a:prstGeom>
          <a:noFill/>
        </p:spPr>
        <p:txBody>
          <a:bodyPr wrap="square">
            <a:spAutoFit/>
          </a:bodyPr>
          <a:lstStyle/>
          <a:p>
            <a:r>
              <a:rPr lang="en-US" sz="4000" b="1" dirty="0"/>
              <a:t>John 20:30-31</a:t>
            </a:r>
          </a:p>
        </p:txBody>
      </p:sp>
    </p:spTree>
    <p:extLst>
      <p:ext uri="{BB962C8B-B14F-4D97-AF65-F5344CB8AC3E}">
        <p14:creationId xmlns:p14="http://schemas.microsoft.com/office/powerpoint/2010/main" val="21741164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89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phic 3" descr="Man outline">
            <a:extLst>
              <a:ext uri="{FF2B5EF4-FFF2-40B4-BE49-F238E27FC236}">
                <a16:creationId xmlns:a16="http://schemas.microsoft.com/office/drawing/2014/main" id="{AD3ECA30-3347-5530-3CD4-2A4525FE058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52" r="29887"/>
          <a:stretch/>
        </p:blipFill>
        <p:spPr>
          <a:xfrm>
            <a:off x="9571002" y="1257574"/>
            <a:ext cx="1800588" cy="4342852"/>
          </a:xfrm>
          <a:prstGeom prst="rect">
            <a:avLst/>
          </a:prstGeom>
        </p:spPr>
      </p:pic>
      <p:grpSp>
        <p:nvGrpSpPr>
          <p:cNvPr id="10" name="Group 9">
            <a:extLst>
              <a:ext uri="{FF2B5EF4-FFF2-40B4-BE49-F238E27FC236}">
                <a16:creationId xmlns:a16="http://schemas.microsoft.com/office/drawing/2014/main" id="{512D72EE-579A-2DFD-7E33-14AC671CE6D4}"/>
              </a:ext>
            </a:extLst>
          </p:cNvPr>
          <p:cNvGrpSpPr/>
          <p:nvPr/>
        </p:nvGrpSpPr>
        <p:grpSpPr>
          <a:xfrm>
            <a:off x="613863" y="703385"/>
            <a:ext cx="8995583" cy="5838092"/>
            <a:chOff x="332509" y="1496293"/>
            <a:chExt cx="11639432" cy="4165600"/>
          </a:xfrm>
        </p:grpSpPr>
        <p:sp>
          <p:nvSpPr>
            <p:cNvPr id="2" name="Diamond 1">
              <a:extLst>
                <a:ext uri="{FF2B5EF4-FFF2-40B4-BE49-F238E27FC236}">
                  <a16:creationId xmlns:a16="http://schemas.microsoft.com/office/drawing/2014/main" id="{9F9B475B-1CD6-14C0-274A-ADDD60063A87}"/>
                </a:ext>
              </a:extLst>
            </p:cNvPr>
            <p:cNvSpPr>
              <a:spLocks noChangeArrowheads="1"/>
            </p:cNvSpPr>
            <p:nvPr/>
          </p:nvSpPr>
          <p:spPr bwMode="auto">
            <a:xfrm>
              <a:off x="1742077" y="14962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WATER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TO WINE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2:1-11</a:t>
              </a:r>
            </a:p>
          </p:txBody>
        </p:sp>
        <p:sp>
          <p:nvSpPr>
            <p:cNvPr id="3" name="Diamond 2">
              <a:extLst>
                <a:ext uri="{FF2B5EF4-FFF2-40B4-BE49-F238E27FC236}">
                  <a16:creationId xmlns:a16="http://schemas.microsoft.com/office/drawing/2014/main" id="{27232E33-158C-F025-4A3C-E018F97FDAF7}"/>
                </a:ext>
              </a:extLst>
            </p:cNvPr>
            <p:cNvSpPr>
              <a:spLocks noChangeArrowheads="1"/>
            </p:cNvSpPr>
            <p:nvPr/>
          </p:nvSpPr>
          <p:spPr bwMode="auto">
            <a:xfrm>
              <a:off x="4561212" y="14962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HEALING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OFFICIAL</a:t>
              </a:r>
              <a:r>
                <a:rPr kumimoji="0" lang="fr-FR" altLang="ja-JP" sz="2800" b="1" i="0" u="none" strike="noStrike" kern="0" cap="none" spc="0" normalizeH="0" baseline="0" noProof="0" dirty="0">
                  <a:ln>
                    <a:noFill/>
                  </a:ln>
                  <a:effectLst/>
                  <a:uLnTx/>
                  <a:uFillTx/>
                  <a:latin typeface="TEXT" charset="0"/>
                  <a:ea typeface="ＭＳ Ｐゴシック" charset="0"/>
                </a:rPr>
                <a:t>'</a:t>
              </a:r>
              <a:r>
                <a:rPr kumimoji="0" lang="en-US" altLang="ja-JP" sz="2800" b="1" i="0" u="none" strike="noStrike" kern="0" cap="none" spc="0" normalizeH="0" baseline="0" noProof="0" dirty="0">
                  <a:ln>
                    <a:noFill/>
                  </a:ln>
                  <a:effectLst/>
                  <a:uLnTx/>
                  <a:uFillTx/>
                  <a:latin typeface="TEXT" charset="0"/>
                  <a:ea typeface="ＭＳ Ｐゴシック" charset="0"/>
                </a:rPr>
                <a:t>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SON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4:46-54</a:t>
              </a:r>
            </a:p>
          </p:txBody>
        </p:sp>
        <p:sp>
          <p:nvSpPr>
            <p:cNvPr id="5" name="Diamond 4">
              <a:extLst>
                <a:ext uri="{FF2B5EF4-FFF2-40B4-BE49-F238E27FC236}">
                  <a16:creationId xmlns:a16="http://schemas.microsoft.com/office/drawing/2014/main" id="{4E2AFA3D-7C84-E3DE-021E-B920D1A04EE9}"/>
                </a:ext>
              </a:extLst>
            </p:cNvPr>
            <p:cNvSpPr>
              <a:spLocks noChangeArrowheads="1"/>
            </p:cNvSpPr>
            <p:nvPr/>
          </p:nvSpPr>
          <p:spPr bwMode="auto">
            <a:xfrm>
              <a:off x="7380348" y="14962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PARALYTIC</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5:1-18</a:t>
              </a:r>
            </a:p>
          </p:txBody>
        </p:sp>
        <p:sp>
          <p:nvSpPr>
            <p:cNvPr id="6" name="Diamond 5">
              <a:extLst>
                <a:ext uri="{FF2B5EF4-FFF2-40B4-BE49-F238E27FC236}">
                  <a16:creationId xmlns:a16="http://schemas.microsoft.com/office/drawing/2014/main" id="{68B1FB65-BDCC-58EA-705F-FD4BB2B1D2BF}"/>
                </a:ext>
              </a:extLst>
            </p:cNvPr>
            <p:cNvSpPr/>
            <p:nvPr/>
          </p:nvSpPr>
          <p:spPr bwMode="auto">
            <a:xfrm>
              <a:off x="332509" y="3071093"/>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FEEDING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5000</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6:1-15</a:t>
              </a:r>
            </a:p>
          </p:txBody>
        </p:sp>
        <p:sp>
          <p:nvSpPr>
            <p:cNvPr id="7" name="Diamond 6">
              <a:extLst>
                <a:ext uri="{FF2B5EF4-FFF2-40B4-BE49-F238E27FC236}">
                  <a16:creationId xmlns:a16="http://schemas.microsoft.com/office/drawing/2014/main" id="{A413B349-939F-F56F-C741-1340FAFD4F9B}"/>
                </a:ext>
              </a:extLst>
            </p:cNvPr>
            <p:cNvSpPr/>
            <p:nvPr/>
          </p:nvSpPr>
          <p:spPr bwMode="auto">
            <a:xfrm>
              <a:off x="3151645" y="3071093"/>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WALKING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ON WATER</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6:16-24</a:t>
              </a:r>
            </a:p>
          </p:txBody>
        </p:sp>
        <p:sp>
          <p:nvSpPr>
            <p:cNvPr id="8" name="Diamond 7">
              <a:extLst>
                <a:ext uri="{FF2B5EF4-FFF2-40B4-BE49-F238E27FC236}">
                  <a16:creationId xmlns:a16="http://schemas.microsoft.com/office/drawing/2014/main" id="{66129A47-2F3D-6668-C2D6-B98FCABAED17}"/>
                </a:ext>
              </a:extLst>
            </p:cNvPr>
            <p:cNvSpPr>
              <a:spLocks noChangeArrowheads="1"/>
            </p:cNvSpPr>
            <p:nvPr/>
          </p:nvSpPr>
          <p:spPr bwMode="auto">
            <a:xfrm>
              <a:off x="5970780" y="30710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BLIND MAN</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9:1-7</a:t>
              </a:r>
            </a:p>
          </p:txBody>
        </p:sp>
        <p:sp>
          <p:nvSpPr>
            <p:cNvPr id="9" name="Diamond 8">
              <a:extLst>
                <a:ext uri="{FF2B5EF4-FFF2-40B4-BE49-F238E27FC236}">
                  <a16:creationId xmlns:a16="http://schemas.microsoft.com/office/drawing/2014/main" id="{8AA61201-DD3F-C227-D716-D50ADC8D09A7}"/>
                </a:ext>
              </a:extLst>
            </p:cNvPr>
            <p:cNvSpPr>
              <a:spLocks noChangeArrowheads="1"/>
            </p:cNvSpPr>
            <p:nvPr/>
          </p:nvSpPr>
          <p:spPr bwMode="auto">
            <a:xfrm>
              <a:off x="8800414" y="30710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RAISING</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LAZARUS</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11:1-45</a:t>
              </a:r>
            </a:p>
          </p:txBody>
        </p:sp>
      </p:grpSp>
    </p:spTree>
    <p:extLst>
      <p:ext uri="{BB962C8B-B14F-4D97-AF65-F5344CB8AC3E}">
        <p14:creationId xmlns:p14="http://schemas.microsoft.com/office/powerpoint/2010/main" val="106621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412428" y="482606"/>
            <a:ext cx="2624665" cy="3293529"/>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Man outline">
            <a:extLst>
              <a:ext uri="{FF2B5EF4-FFF2-40B4-BE49-F238E27FC236}">
                <a16:creationId xmlns:a16="http://schemas.microsoft.com/office/drawing/2014/main" id="{AD3ECA30-3347-5530-3CD4-2A4525FE058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52" r="29887"/>
          <a:stretch/>
        </p:blipFill>
        <p:spPr>
          <a:xfrm>
            <a:off x="5195706" y="1293112"/>
            <a:ext cx="1800588" cy="4342852"/>
          </a:xfrm>
          <a:prstGeom prst="rect">
            <a:avLst/>
          </a:prstGeom>
        </p:spPr>
      </p:pic>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404" r="25841"/>
          <a:stretch/>
        </p:blipFill>
        <p:spPr>
          <a:xfrm>
            <a:off x="1089686" y="698083"/>
            <a:ext cx="1200912" cy="2624662"/>
          </a:xfrm>
          <a:prstGeom prst="rect">
            <a:avLst/>
          </a:prstGeom>
        </p:spPr>
      </p:pic>
      <p:pic>
        <p:nvPicPr>
          <p:cNvPr id="13" name="Graphic 12" descr="Two Men outline">
            <a:extLst>
              <a:ext uri="{FF2B5EF4-FFF2-40B4-BE49-F238E27FC236}">
                <a16:creationId xmlns:a16="http://schemas.microsoft.com/office/drawing/2014/main" id="{A341F09B-3D31-D5C6-A988-12C958B1C9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8990" y="3750729"/>
            <a:ext cx="2624665" cy="2624665"/>
          </a:xfrm>
          <a:prstGeom prst="rect">
            <a:avLst/>
          </a:prstGeom>
        </p:spPr>
      </p:pic>
      <p:grpSp>
        <p:nvGrpSpPr>
          <p:cNvPr id="24" name="Group 23">
            <a:extLst>
              <a:ext uri="{FF2B5EF4-FFF2-40B4-BE49-F238E27FC236}">
                <a16:creationId xmlns:a16="http://schemas.microsoft.com/office/drawing/2014/main" id="{3A229E15-17CB-2AFF-DBCD-2D1D1F3EC1EE}"/>
              </a:ext>
            </a:extLst>
          </p:cNvPr>
          <p:cNvGrpSpPr/>
          <p:nvPr/>
        </p:nvGrpSpPr>
        <p:grpSpPr>
          <a:xfrm>
            <a:off x="7760677" y="804338"/>
            <a:ext cx="3113117" cy="2624662"/>
            <a:chOff x="7778495" y="610361"/>
            <a:chExt cx="2883409" cy="2940167"/>
          </a:xfrm>
        </p:grpSpPr>
        <p:pic>
          <p:nvPicPr>
            <p:cNvPr id="6" name="Graphic 5" descr="Two Men outline">
              <a:extLst>
                <a:ext uri="{FF2B5EF4-FFF2-40B4-BE49-F238E27FC236}">
                  <a16:creationId xmlns:a16="http://schemas.microsoft.com/office/drawing/2014/main" id="{880AD712-7F40-E6DA-43A5-B10849A618E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610362"/>
              <a:ext cx="1200913" cy="1470083"/>
            </a:xfrm>
            <a:prstGeom prst="rect">
              <a:avLst/>
            </a:prstGeom>
          </p:spPr>
        </p:pic>
        <p:pic>
          <p:nvPicPr>
            <p:cNvPr id="17" name="Graphic 16" descr="Two Men outline">
              <a:extLst>
                <a:ext uri="{FF2B5EF4-FFF2-40B4-BE49-F238E27FC236}">
                  <a16:creationId xmlns:a16="http://schemas.microsoft.com/office/drawing/2014/main" id="{273F908B-17E1-8FED-BC15-7B742FC086D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610361"/>
              <a:ext cx="1200913" cy="1470083"/>
            </a:xfrm>
            <a:prstGeom prst="rect">
              <a:avLst/>
            </a:prstGeom>
          </p:spPr>
        </p:pic>
        <p:pic>
          <p:nvPicPr>
            <p:cNvPr id="20" name="Graphic 19" descr="Two Men outline">
              <a:extLst>
                <a:ext uri="{FF2B5EF4-FFF2-40B4-BE49-F238E27FC236}">
                  <a16:creationId xmlns:a16="http://schemas.microsoft.com/office/drawing/2014/main" id="{69E75EF0-0F97-5632-1C17-F73E5101E9B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610362"/>
              <a:ext cx="1200913" cy="1470083"/>
            </a:xfrm>
            <a:prstGeom prst="rect">
              <a:avLst/>
            </a:prstGeom>
          </p:spPr>
        </p:pic>
        <p:pic>
          <p:nvPicPr>
            <p:cNvPr id="21" name="Graphic 20" descr="Two Men outline">
              <a:extLst>
                <a:ext uri="{FF2B5EF4-FFF2-40B4-BE49-F238E27FC236}">
                  <a16:creationId xmlns:a16="http://schemas.microsoft.com/office/drawing/2014/main" id="{160B61DD-6A50-EA1B-FCEB-1A9AA405725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2080445"/>
              <a:ext cx="1200913" cy="1470083"/>
            </a:xfrm>
            <a:prstGeom prst="rect">
              <a:avLst/>
            </a:prstGeom>
          </p:spPr>
        </p:pic>
        <p:pic>
          <p:nvPicPr>
            <p:cNvPr id="22" name="Graphic 21" descr="Two Men outline">
              <a:extLst>
                <a:ext uri="{FF2B5EF4-FFF2-40B4-BE49-F238E27FC236}">
                  <a16:creationId xmlns:a16="http://schemas.microsoft.com/office/drawing/2014/main" id="{06F77758-CE32-C63F-B631-C5ABA6AC664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2080444"/>
              <a:ext cx="1200913" cy="1470083"/>
            </a:xfrm>
            <a:prstGeom prst="rect">
              <a:avLst/>
            </a:prstGeom>
          </p:spPr>
        </p:pic>
        <p:pic>
          <p:nvPicPr>
            <p:cNvPr id="23" name="Graphic 22" descr="Two Men outline">
              <a:extLst>
                <a:ext uri="{FF2B5EF4-FFF2-40B4-BE49-F238E27FC236}">
                  <a16:creationId xmlns:a16="http://schemas.microsoft.com/office/drawing/2014/main" id="{234F765D-229A-19C6-26E0-F68EA5A8988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2080445"/>
              <a:ext cx="1200913" cy="1470083"/>
            </a:xfrm>
            <a:prstGeom prst="rect">
              <a:avLst/>
            </a:prstGeom>
          </p:spPr>
        </p:pic>
      </p:grpSp>
      <p:pic>
        <p:nvPicPr>
          <p:cNvPr id="26" name="Graphic 25" descr="Man with solid fill">
            <a:extLst>
              <a:ext uri="{FF2B5EF4-FFF2-40B4-BE49-F238E27FC236}">
                <a16:creationId xmlns:a16="http://schemas.microsoft.com/office/drawing/2014/main" id="{3DECF380-FA09-279C-B305-52B47920A7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9122" y="4085746"/>
            <a:ext cx="1954630" cy="1954630"/>
          </a:xfrm>
          <a:prstGeom prst="rect">
            <a:avLst/>
          </a:prstGeom>
        </p:spPr>
      </p:pic>
      <p:grpSp>
        <p:nvGrpSpPr>
          <p:cNvPr id="41" name="Group 40">
            <a:extLst>
              <a:ext uri="{FF2B5EF4-FFF2-40B4-BE49-F238E27FC236}">
                <a16:creationId xmlns:a16="http://schemas.microsoft.com/office/drawing/2014/main" id="{A3AE3F9D-C814-E62D-A86E-146AE24EF584}"/>
              </a:ext>
            </a:extLst>
          </p:cNvPr>
          <p:cNvGrpSpPr/>
          <p:nvPr/>
        </p:nvGrpSpPr>
        <p:grpSpPr>
          <a:xfrm>
            <a:off x="3097210" y="804338"/>
            <a:ext cx="1861751" cy="2375145"/>
            <a:chOff x="3097210" y="804338"/>
            <a:chExt cx="1861751" cy="2375145"/>
          </a:xfrm>
        </p:grpSpPr>
        <p:grpSp>
          <p:nvGrpSpPr>
            <p:cNvPr id="27" name="Group 26">
              <a:extLst>
                <a:ext uri="{FF2B5EF4-FFF2-40B4-BE49-F238E27FC236}">
                  <a16:creationId xmlns:a16="http://schemas.microsoft.com/office/drawing/2014/main" id="{46ED05D5-0D6F-A75F-D173-1456519E9CB7}"/>
                </a:ext>
              </a:extLst>
            </p:cNvPr>
            <p:cNvGrpSpPr/>
            <p:nvPr/>
          </p:nvGrpSpPr>
          <p:grpSpPr>
            <a:xfrm>
              <a:off x="3097210" y="804338"/>
              <a:ext cx="1850087" cy="1149272"/>
              <a:chOff x="3116177" y="1627360"/>
              <a:chExt cx="1850087" cy="1149272"/>
            </a:xfrm>
          </p:grpSpPr>
          <p:pic>
            <p:nvPicPr>
              <p:cNvPr id="8" name="Graphic 7" descr="Butterfly outline">
                <a:extLst>
                  <a:ext uri="{FF2B5EF4-FFF2-40B4-BE49-F238E27FC236}">
                    <a16:creationId xmlns:a16="http://schemas.microsoft.com/office/drawing/2014/main" id="{B23C580A-4543-5846-785C-C50F74B8B74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19" name="Graphic 18" descr="Angel face outline with solid fill">
                <a:extLst>
                  <a:ext uri="{FF2B5EF4-FFF2-40B4-BE49-F238E27FC236}">
                    <a16:creationId xmlns:a16="http://schemas.microsoft.com/office/drawing/2014/main" id="{FB04D375-8E65-55DE-8925-95410CA2BE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25" name="Graphic 24" descr="Butterfly outline">
                <a:extLst>
                  <a:ext uri="{FF2B5EF4-FFF2-40B4-BE49-F238E27FC236}">
                    <a16:creationId xmlns:a16="http://schemas.microsoft.com/office/drawing/2014/main" id="{260939B6-0776-864A-FCF7-64B325F752B7}"/>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nvGrpSpPr>
            <p:cNvPr id="36" name="Group 35">
              <a:extLst>
                <a:ext uri="{FF2B5EF4-FFF2-40B4-BE49-F238E27FC236}">
                  <a16:creationId xmlns:a16="http://schemas.microsoft.com/office/drawing/2014/main" id="{9C7383A5-8BB4-20F9-02A1-BC2781737E2D}"/>
                </a:ext>
              </a:extLst>
            </p:cNvPr>
            <p:cNvGrpSpPr/>
            <p:nvPr/>
          </p:nvGrpSpPr>
          <p:grpSpPr>
            <a:xfrm>
              <a:off x="3108874" y="2030211"/>
              <a:ext cx="1850087" cy="1149272"/>
              <a:chOff x="3116177" y="1627360"/>
              <a:chExt cx="1850087" cy="1149272"/>
            </a:xfrm>
          </p:grpSpPr>
          <p:pic>
            <p:nvPicPr>
              <p:cNvPr id="37" name="Graphic 36" descr="Butterfly outline">
                <a:extLst>
                  <a:ext uri="{FF2B5EF4-FFF2-40B4-BE49-F238E27FC236}">
                    <a16:creationId xmlns:a16="http://schemas.microsoft.com/office/drawing/2014/main" id="{1BD175B3-0C58-02B7-EE6F-C800971ED76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38" name="Graphic 37" descr="Angel face outline with solid fill">
                <a:extLst>
                  <a:ext uri="{FF2B5EF4-FFF2-40B4-BE49-F238E27FC236}">
                    <a16:creationId xmlns:a16="http://schemas.microsoft.com/office/drawing/2014/main" id="{1FC53DBD-AEA2-A4CC-6E80-BFC6CF1F05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39" name="Graphic 38" descr="Butterfly outline">
                <a:extLst>
                  <a:ext uri="{FF2B5EF4-FFF2-40B4-BE49-F238E27FC236}">
                    <a16:creationId xmlns:a16="http://schemas.microsoft.com/office/drawing/2014/main" id="{61398016-899B-5BDF-E368-63957287389F}"/>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spTree>
    <p:extLst>
      <p:ext uri="{BB962C8B-B14F-4D97-AF65-F5344CB8AC3E}">
        <p14:creationId xmlns:p14="http://schemas.microsoft.com/office/powerpoint/2010/main" val="410868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PrismaticVTI">
  <a:themeElements>
    <a:clrScheme name="AnalogousFromRegularSeed_2SEEDS">
      <a:dk1>
        <a:srgbClr val="000000"/>
      </a:dk1>
      <a:lt1>
        <a:srgbClr val="FFFFFF"/>
      </a:lt1>
      <a:dk2>
        <a:srgbClr val="242C41"/>
      </a:dk2>
      <a:lt2>
        <a:srgbClr val="E8E5E2"/>
      </a:lt2>
      <a:accent1>
        <a:srgbClr val="3B76B1"/>
      </a:accent1>
      <a:accent2>
        <a:srgbClr val="49B0BA"/>
      </a:accent2>
      <a:accent3>
        <a:srgbClr val="4D57C3"/>
      </a:accent3>
      <a:accent4>
        <a:srgbClr val="B14B3B"/>
      </a:accent4>
      <a:accent5>
        <a:srgbClr val="C38E4D"/>
      </a:accent5>
      <a:accent6>
        <a:srgbClr val="ABA739"/>
      </a:accent6>
      <a:hlink>
        <a:srgbClr val="AF743A"/>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5961</TotalTime>
  <Words>3546</Words>
  <Application>Microsoft Office PowerPoint</Application>
  <PresentationFormat>Widescreen</PresentationFormat>
  <Paragraphs>275</Paragraphs>
  <Slides>76</Slides>
  <Notes>21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76</vt:i4>
      </vt:variant>
    </vt:vector>
  </HeadingPairs>
  <TitlesOfParts>
    <vt:vector size="87" baseType="lpstr">
      <vt:lpstr>Aptos</vt:lpstr>
      <vt:lpstr>Aptos Display</vt:lpstr>
      <vt:lpstr>Aptos Narrow</vt:lpstr>
      <vt:lpstr>Arial</vt:lpstr>
      <vt:lpstr>Avenir Next LT Pro</vt:lpstr>
      <vt:lpstr>Calibri</vt:lpstr>
      <vt:lpstr>Californian FB</vt:lpstr>
      <vt:lpstr>Helvetica</vt:lpstr>
      <vt:lpstr>TEXT</vt:lpstr>
      <vt:lpstr>Times New Roman</vt:lpstr>
      <vt:lpstr>PrismaticVTI</vt:lpstr>
      <vt:lpstr>Time to Take a Test</vt:lpstr>
      <vt:lpstr>PowerPoint Presentation</vt:lpstr>
      <vt:lpstr>PowerPoint Presentation</vt:lpstr>
      <vt:lpstr>PowerPoint Presentation</vt:lpstr>
      <vt:lpstr>The Resurrection: What were they looking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Matt Lyle</cp:lastModifiedBy>
  <cp:revision>3</cp:revision>
  <dcterms:created xsi:type="dcterms:W3CDTF">2024-08-06T11:24:39Z</dcterms:created>
  <dcterms:modified xsi:type="dcterms:W3CDTF">2024-08-11T06:31:20Z</dcterms:modified>
</cp:coreProperties>
</file>