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 id="2147483720" r:id="rId2"/>
    <p:sldMasterId id="2147483732" r:id="rId3"/>
  </p:sldMasterIdLst>
  <p:notesMasterIdLst>
    <p:notesMasterId r:id="rId35"/>
  </p:notesMasterIdLst>
  <p:sldIdLst>
    <p:sldId id="265" r:id="rId4"/>
    <p:sldId id="266" r:id="rId5"/>
    <p:sldId id="293" r:id="rId6"/>
    <p:sldId id="263" r:id="rId7"/>
    <p:sldId id="256" r:id="rId8"/>
    <p:sldId id="267" r:id="rId9"/>
    <p:sldId id="268" r:id="rId10"/>
    <p:sldId id="269" r:id="rId11"/>
    <p:sldId id="270" r:id="rId12"/>
    <p:sldId id="271" r:id="rId13"/>
    <p:sldId id="272" r:id="rId14"/>
    <p:sldId id="273" r:id="rId15"/>
    <p:sldId id="275" r:id="rId16"/>
    <p:sldId id="276" r:id="rId17"/>
    <p:sldId id="277" r:id="rId18"/>
    <p:sldId id="278" r:id="rId19"/>
    <p:sldId id="274" r:id="rId20"/>
    <p:sldId id="279" r:id="rId21"/>
    <p:sldId id="281" r:id="rId22"/>
    <p:sldId id="280" r:id="rId23"/>
    <p:sldId id="282" r:id="rId24"/>
    <p:sldId id="283" r:id="rId25"/>
    <p:sldId id="285" r:id="rId26"/>
    <p:sldId id="284" r:id="rId27"/>
    <p:sldId id="286" r:id="rId28"/>
    <p:sldId id="287" r:id="rId29"/>
    <p:sldId id="288" r:id="rId30"/>
    <p:sldId id="289" r:id="rId31"/>
    <p:sldId id="290" r:id="rId32"/>
    <p:sldId id="291" r:id="rId33"/>
    <p:sldId id="29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7DA21-C7E6-4D40-B8C5-0DB2AA4B64C2}" v="18" dt="2024-03-24T11:20:57.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p:restoredTop sz="95781"/>
  </p:normalViewPr>
  <p:slideViewPr>
    <p:cSldViewPr snapToGrid="0">
      <p:cViewPr varScale="1">
        <p:scale>
          <a:sx n="45" d="100"/>
          <a:sy n="45" d="100"/>
        </p:scale>
        <p:origin x="7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yle" userId="a96e7d453dd11193" providerId="LiveId" clId="{1D27DA21-C7E6-4D40-B8C5-0DB2AA4B64C2}"/>
    <pc:docChg chg="custSel modSld">
      <pc:chgData name="Matt Lyle" userId="a96e7d453dd11193" providerId="LiveId" clId="{1D27DA21-C7E6-4D40-B8C5-0DB2AA4B64C2}" dt="2024-03-24T11:16:20.804" v="10" actId="962"/>
      <pc:docMkLst>
        <pc:docMk/>
      </pc:docMkLst>
      <pc:sldChg chg="addSp delSp modSp">
        <pc:chgData name="Matt Lyle" userId="a96e7d453dd11193" providerId="LiveId" clId="{1D27DA21-C7E6-4D40-B8C5-0DB2AA4B64C2}" dt="2024-03-24T11:12:22.091" v="1"/>
        <pc:sldMkLst>
          <pc:docMk/>
          <pc:sldMk cId="1325772455" sldId="271"/>
        </pc:sldMkLst>
        <pc:picChg chg="add mod">
          <ac:chgData name="Matt Lyle" userId="a96e7d453dd11193" providerId="LiveId" clId="{1D27DA21-C7E6-4D40-B8C5-0DB2AA4B64C2}" dt="2024-03-24T11:12:22.091" v="1"/>
          <ac:picMkLst>
            <pc:docMk/>
            <pc:sldMk cId="1325772455" sldId="271"/>
            <ac:picMk id="4" creationId="{39E7B376-354B-C7AE-B0C3-3C1A5EB8EBA8}"/>
          </ac:picMkLst>
        </pc:picChg>
        <pc:picChg chg="del">
          <ac:chgData name="Matt Lyle" userId="a96e7d453dd11193" providerId="LiveId" clId="{1D27DA21-C7E6-4D40-B8C5-0DB2AA4B64C2}" dt="2024-03-24T11:12:21.668" v="0" actId="478"/>
          <ac:picMkLst>
            <pc:docMk/>
            <pc:sldMk cId="1325772455" sldId="271"/>
            <ac:picMk id="2050" creationId="{104F8A41-5B76-25B1-58A4-77A58DED9E91}"/>
          </ac:picMkLst>
        </pc:picChg>
      </pc:sldChg>
      <pc:sldChg chg="delSp mod">
        <pc:chgData name="Matt Lyle" userId="a96e7d453dd11193" providerId="LiveId" clId="{1D27DA21-C7E6-4D40-B8C5-0DB2AA4B64C2}" dt="2024-03-24T11:13:00.445" v="2" actId="478"/>
        <pc:sldMkLst>
          <pc:docMk/>
          <pc:sldMk cId="303528556" sldId="280"/>
        </pc:sldMkLst>
        <pc:spChg chg="del">
          <ac:chgData name="Matt Lyle" userId="a96e7d453dd11193" providerId="LiveId" clId="{1D27DA21-C7E6-4D40-B8C5-0DB2AA4B64C2}" dt="2024-03-24T11:13:00.445" v="2" actId="478"/>
          <ac:spMkLst>
            <pc:docMk/>
            <pc:sldMk cId="303528556" sldId="280"/>
            <ac:spMk id="3" creationId="{827A3174-4B5C-9833-A337-63B75008815D}"/>
          </ac:spMkLst>
        </pc:spChg>
      </pc:sldChg>
      <pc:sldChg chg="addSp delSp modSp mod">
        <pc:chgData name="Matt Lyle" userId="a96e7d453dd11193" providerId="LiveId" clId="{1D27DA21-C7E6-4D40-B8C5-0DB2AA4B64C2}" dt="2024-03-24T11:16:20.804" v="10" actId="962"/>
        <pc:sldMkLst>
          <pc:docMk/>
          <pc:sldMk cId="2608812674" sldId="286"/>
        </pc:sldMkLst>
        <pc:picChg chg="add del">
          <ac:chgData name="Matt Lyle" userId="a96e7d453dd11193" providerId="LiveId" clId="{1D27DA21-C7E6-4D40-B8C5-0DB2AA4B64C2}" dt="2024-03-24T11:13:48.770" v="5" actId="478"/>
          <ac:picMkLst>
            <pc:docMk/>
            <pc:sldMk cId="2608812674" sldId="286"/>
            <ac:picMk id="5" creationId="{901874C2-6386-B84E-5E63-0BFF99D3C28C}"/>
          </ac:picMkLst>
        </pc:picChg>
        <pc:picChg chg="add mod">
          <ac:chgData name="Matt Lyle" userId="a96e7d453dd11193" providerId="LiveId" clId="{1D27DA21-C7E6-4D40-B8C5-0DB2AA4B64C2}" dt="2024-03-24T11:16:20.804" v="10" actId="962"/>
          <ac:picMkLst>
            <pc:docMk/>
            <pc:sldMk cId="2608812674" sldId="286"/>
            <ac:picMk id="5" creationId="{E4959AF1-8C53-8D48-0EE9-A87EACCA5B1E}"/>
          </ac:picMkLst>
        </pc:picChg>
        <pc:picChg chg="add del">
          <ac:chgData name="Matt Lyle" userId="a96e7d453dd11193" providerId="LiveId" clId="{1D27DA21-C7E6-4D40-B8C5-0DB2AA4B64C2}" dt="2024-03-24T11:16:03.547" v="7" actId="478"/>
          <ac:picMkLst>
            <pc:docMk/>
            <pc:sldMk cId="2608812674" sldId="286"/>
            <ac:picMk id="7" creationId="{12C662E9-9175-35B7-D55D-A8BA99D78FA0}"/>
          </ac:picMkLst>
        </pc:picChg>
        <pc:picChg chg="del">
          <ac:chgData name="Matt Lyle" userId="a96e7d453dd11193" providerId="LiveId" clId="{1D27DA21-C7E6-4D40-B8C5-0DB2AA4B64C2}" dt="2024-03-24T11:13:33.386" v="3" actId="478"/>
          <ac:picMkLst>
            <pc:docMk/>
            <pc:sldMk cId="2608812674" sldId="286"/>
            <ac:picMk id="11265" creationId="{4D6E734F-1B9C-5CA7-FADA-8564CB23B2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DD8BA-7151-784A-9AA5-11ABC5E22618}" type="datetimeFigureOut">
              <a:rPr lang="en-US" smtClean="0"/>
              <a:t>3/24/2024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FE0E0-B473-CB4C-BF1D-EA1D32FAFAC4}" type="slidenum">
              <a:rPr lang="en-US" smtClean="0"/>
              <a:t>‹#›</a:t>
            </a:fld>
            <a:endParaRPr lang="en-US"/>
          </a:p>
        </p:txBody>
      </p:sp>
    </p:spTree>
    <p:extLst>
      <p:ext uri="{BB962C8B-B14F-4D97-AF65-F5344CB8AC3E}">
        <p14:creationId xmlns:p14="http://schemas.microsoft.com/office/powerpoint/2010/main" val="254590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141288"/>
            <a:ext cx="3562350" cy="2003425"/>
          </a:xfrm>
        </p:spPr>
      </p:sp>
      <p:sp>
        <p:nvSpPr>
          <p:cNvPr id="3" name="Notes Placeholder 2"/>
          <p:cNvSpPr>
            <a:spLocks noGrp="1"/>
          </p:cNvSpPr>
          <p:nvPr>
            <p:ph type="body" idx="1"/>
          </p:nvPr>
        </p:nvSpPr>
        <p:spPr>
          <a:xfrm>
            <a:off x="254833" y="2278504"/>
            <a:ext cx="6475751" cy="6865495"/>
          </a:xfrm>
        </p:spPr>
        <p:txBody>
          <a:bodyPr/>
          <a:lstStyle/>
          <a:p>
            <a:r>
              <a:rPr lang="en-US" sz="1600" dirty="0"/>
              <a:t>Today’s sermon is the third in a series called Believing Christ, Responding to John’s Gospel account.</a:t>
            </a:r>
          </a:p>
          <a:p>
            <a:endParaRPr lang="en-US" sz="1600" dirty="0"/>
          </a:p>
          <a:p>
            <a:r>
              <a:rPr lang="en-US" sz="1600" dirty="0"/>
              <a:t>And here is a spoiler alert: everyone who hears the gospel, or good news, in our story today, in verses 35-51, responds by believing that Jesus is the Christ. </a:t>
            </a:r>
          </a:p>
          <a:p>
            <a:endParaRPr lang="en-US" sz="1600" dirty="0"/>
          </a:p>
          <a:p>
            <a:r>
              <a:rPr lang="en-US" sz="1600" dirty="0"/>
              <a:t>But, even though we know how they responded, we can still learn something by looking at the various circumstances leading up to,</a:t>
            </a:r>
          </a:p>
          <a:p>
            <a:r>
              <a:rPr lang="en-US" sz="1600" dirty="0"/>
              <a:t>  as well as the differences in their actual reactions.</a:t>
            </a:r>
          </a:p>
          <a:p>
            <a:endParaRPr lang="en-US" sz="1600" dirty="0"/>
          </a:p>
          <a:p>
            <a:endParaRPr lang="en-US" sz="1600" dirty="0"/>
          </a:p>
        </p:txBody>
      </p:sp>
    </p:spTree>
    <p:extLst>
      <p:ext uri="{BB962C8B-B14F-4D97-AF65-F5344CB8AC3E}">
        <p14:creationId xmlns:p14="http://schemas.microsoft.com/office/powerpoint/2010/main" val="243586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800" kern="100" dirty="0">
                <a:effectLst/>
                <a:latin typeface="Calibri" panose="020F0502020204030204" pitchFamily="34" charset="0"/>
                <a:ea typeface="Calibri" panose="020F0502020204030204" pitchFamily="34" charset="0"/>
                <a:cs typeface="Times New Roman" panose="02020603050405020304" pitchFamily="18" charset="0"/>
              </a:rPr>
              <a:t>Paul upset because Peter has stopped eating with Gentile believers and separated himself from the Gentile Christians when the Jerusalem part came. Peter on other hand, afraid of offending these Jews of the 'circumcision party' - who held that Jews and uncircumcised Gentiles should not mix, let alone eat together or share their food.  </a:t>
            </a:r>
          </a:p>
          <a:p>
            <a:r>
              <a:rPr lang="en-SG" sz="1800" kern="100" dirty="0">
                <a:effectLst/>
                <a:latin typeface="Calibri" panose="020F0502020204030204" pitchFamily="34" charset="0"/>
                <a:ea typeface="Calibri" panose="020F0502020204030204" pitchFamily="34" charset="0"/>
                <a:cs typeface="Times New Roman" panose="02020603050405020304" pitchFamily="18" charset="0"/>
              </a:rPr>
              <a:t>Read vs 14. Paul basically said to Peter that he did not follow the law of Moses as a Christian. "Peter, you eat bacon and ham and lobster now. You have not been keeping a Kosher diet. Yet now, before these certain men from James, you act as though you keep these laws all the time."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1E263-B41F-094B-94CE-8F51256C8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52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E3A6-DC0B-ACB0-43F5-3D3E30767D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80A91B-F4E5-C70E-F4D5-571EB5C05F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EB8CCC4-57A2-AB54-88C6-259BF76409F0}"/>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5" name="Footer Placeholder 4">
            <a:extLst>
              <a:ext uri="{FF2B5EF4-FFF2-40B4-BE49-F238E27FC236}">
                <a16:creationId xmlns:a16="http://schemas.microsoft.com/office/drawing/2014/main" id="{ADAAE95C-7ED8-D219-FC6B-A0285B979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076F2-37F6-2420-A79E-9B407B75D647}"/>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3632583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D7AB-F934-7DE5-5681-51F3FD13EA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50914E5-932C-2126-6C44-6A90774F714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C76642-0F58-C591-897A-16D1B94F51A9}"/>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5" name="Footer Placeholder 4">
            <a:extLst>
              <a:ext uri="{FF2B5EF4-FFF2-40B4-BE49-F238E27FC236}">
                <a16:creationId xmlns:a16="http://schemas.microsoft.com/office/drawing/2014/main" id="{2B4086AE-E843-9A2B-415D-06876DB08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5E7F1-2408-A792-11F4-AD8929E53527}"/>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3985666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0396-700E-8F26-5CC8-D9BCB0DAF68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C8945C6-593E-FB42-0E8D-6F6647082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568F1F-0190-3152-7BAE-CD0DDC1A9104}"/>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5" name="Footer Placeholder 4">
            <a:extLst>
              <a:ext uri="{FF2B5EF4-FFF2-40B4-BE49-F238E27FC236}">
                <a16:creationId xmlns:a16="http://schemas.microsoft.com/office/drawing/2014/main" id="{90A32D5C-3B80-39A5-BB6A-AA7036FDA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F9BA2-C1ED-4B64-8A1B-4B45FCC8000F}"/>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1835146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E3D2-C32A-E0A8-68A0-578DBF1749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105FC6-0E93-6142-A737-287239E22A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5A78E51-8970-176C-8E13-3BC623B505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4AF725E-E688-16BD-88DC-4B012BD80BBC}"/>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6" name="Footer Placeholder 5">
            <a:extLst>
              <a:ext uri="{FF2B5EF4-FFF2-40B4-BE49-F238E27FC236}">
                <a16:creationId xmlns:a16="http://schemas.microsoft.com/office/drawing/2014/main" id="{C39F49EC-EB97-9891-7B99-9B75B6D52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1BE57-EF15-5474-4607-58789DD69FDE}"/>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664540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C423-20CE-0854-2463-69A6616A5E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5DD6113-82E9-3A89-7AB0-1A5B35F7B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F41D964-389C-E8EA-95C3-C80A5FBE197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E31DD4-4E09-2F31-EFF4-A3A1924DAA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373BCC-F66C-03BC-D715-2D42B788E7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2E6D638-6161-F641-005E-17C002AF5148}"/>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8" name="Footer Placeholder 7">
            <a:extLst>
              <a:ext uri="{FF2B5EF4-FFF2-40B4-BE49-F238E27FC236}">
                <a16:creationId xmlns:a16="http://schemas.microsoft.com/office/drawing/2014/main" id="{7E03E39B-410D-E3CE-E26B-FE2A196328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BC356-D414-BC6B-AA90-D83F7D8AB1D9}"/>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870514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7A00-8B91-1173-4D29-C6E8191523D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2683A2C-BA97-A90F-833B-3C2E7EDB991F}"/>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4" name="Footer Placeholder 3">
            <a:extLst>
              <a:ext uri="{FF2B5EF4-FFF2-40B4-BE49-F238E27FC236}">
                <a16:creationId xmlns:a16="http://schemas.microsoft.com/office/drawing/2014/main" id="{057DE0A0-DEFC-0BF4-7124-4C369E2921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A788B9-BF65-76C2-7D1F-F817C707C686}"/>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3182392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D64A37-3C03-CE52-22BB-E70746A6FFD4}"/>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3" name="Footer Placeholder 2">
            <a:extLst>
              <a:ext uri="{FF2B5EF4-FFF2-40B4-BE49-F238E27FC236}">
                <a16:creationId xmlns:a16="http://schemas.microsoft.com/office/drawing/2014/main" id="{6A612C39-D7A1-2207-BA80-0760D33C94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475A69-8CC6-D1F5-C5AA-8BFA89CE77D1}"/>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4016233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BB6C-22E2-43DE-3549-7AA55E3CE4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5CF2E4-7F7E-2363-E4F9-147349C32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D323CC-C335-8C4B-A54F-D06599B62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817E0C-B95A-E9F4-9618-AEEA91CE4430}"/>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6" name="Footer Placeholder 5">
            <a:extLst>
              <a:ext uri="{FF2B5EF4-FFF2-40B4-BE49-F238E27FC236}">
                <a16:creationId xmlns:a16="http://schemas.microsoft.com/office/drawing/2014/main" id="{ECECA043-E4CC-E19C-97BD-31FF16488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64D61-F430-AF97-D96B-2EDD81106D23}"/>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384091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1073-8C3D-1A31-8638-966D484AF4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1766DF1-6C8C-2433-FBBF-C928E6BB5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380458-E400-96B6-C9F8-988FD8618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3D314E-494B-BDEE-D0F2-5941A9D812C0}"/>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6" name="Footer Placeholder 5">
            <a:extLst>
              <a:ext uri="{FF2B5EF4-FFF2-40B4-BE49-F238E27FC236}">
                <a16:creationId xmlns:a16="http://schemas.microsoft.com/office/drawing/2014/main" id="{6BE404D6-2A97-31F9-6FC7-88F55AF81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23D41-42DF-F820-C91A-20B4AC2D4642}"/>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2221470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0948-9D0B-C748-37D5-F65F84B2D4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E46BC5-717C-3C92-333D-5494C57557C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6B356D-D5F2-77AB-9866-F1374BF0C1F9}"/>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5" name="Footer Placeholder 4">
            <a:extLst>
              <a:ext uri="{FF2B5EF4-FFF2-40B4-BE49-F238E27FC236}">
                <a16:creationId xmlns:a16="http://schemas.microsoft.com/office/drawing/2014/main" id="{5665344F-1640-A90E-BDF3-563894BE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E15F1-6684-E1FE-6637-26205D3B7AF4}"/>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3186263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2A1785-1553-8882-6747-F80F177E513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E9B7D5E-A0FD-D19B-3359-F37B7F9957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D913F0-5C3D-630A-55AC-5B1D1CB4351A}"/>
              </a:ext>
            </a:extLst>
          </p:cNvPr>
          <p:cNvSpPr>
            <a:spLocks noGrp="1"/>
          </p:cNvSpPr>
          <p:nvPr>
            <p:ph type="dt" sz="half" idx="10"/>
          </p:nvPr>
        </p:nvSpPr>
        <p:spPr/>
        <p:txBody>
          <a:bodyPr/>
          <a:lstStyle/>
          <a:p>
            <a:fld id="{427373CC-EBAE-2941-89E3-4AC277F34031}" type="datetimeFigureOut">
              <a:rPr lang="en-US" smtClean="0"/>
              <a:t>3/24/2024</a:t>
            </a:fld>
            <a:endParaRPr lang="en-US"/>
          </a:p>
        </p:txBody>
      </p:sp>
      <p:sp>
        <p:nvSpPr>
          <p:cNvPr id="5" name="Footer Placeholder 4">
            <a:extLst>
              <a:ext uri="{FF2B5EF4-FFF2-40B4-BE49-F238E27FC236}">
                <a16:creationId xmlns:a16="http://schemas.microsoft.com/office/drawing/2014/main" id="{DC558F96-8A44-E311-6845-5BBF0D7DA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4B01F-5FB9-7F96-BF78-65B9F5B1E0E9}"/>
              </a:ext>
            </a:extLst>
          </p:cNvPr>
          <p:cNvSpPr>
            <a:spLocks noGrp="1"/>
          </p:cNvSpPr>
          <p:nvPr>
            <p:ph type="sldNum" sz="quarter" idx="12"/>
          </p:nvPr>
        </p:nvSpPr>
        <p:spPr/>
        <p:txBody>
          <a:bodyPr/>
          <a:lstStyle/>
          <a:p>
            <a:fld id="{1A014ED0-F81B-4C4A-B52D-1FCC956EB164}" type="slidenum">
              <a:rPr lang="en-US" smtClean="0"/>
              <a:t>‹#›</a:t>
            </a:fld>
            <a:endParaRPr lang="en-US"/>
          </a:p>
        </p:txBody>
      </p:sp>
    </p:spTree>
    <p:extLst>
      <p:ext uri="{BB962C8B-B14F-4D97-AF65-F5344CB8AC3E}">
        <p14:creationId xmlns:p14="http://schemas.microsoft.com/office/powerpoint/2010/main" val="605815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F800446-8340-5845-A8BD-C8F7085C7ECF}" type="datetimeFigureOut">
              <a:rPr lang="en-US" smtClean="0"/>
              <a:t>3/24/2024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9DD6AD3-2B27-BC4B-A87F-9DB861A5D786}"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5315953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800446-8340-5845-A8BD-C8F7085C7ECF}"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1230403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F800446-8340-5845-A8BD-C8F7085C7ECF}" type="datetimeFigureOut">
              <a:rPr lang="en-US" smtClean="0"/>
              <a:t>3/24/2024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9DD6AD3-2B27-BC4B-A87F-9DB861A5D786}"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7311288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F800446-8340-5845-A8BD-C8F7085C7ECF}"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3791780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F800446-8340-5845-A8BD-C8F7085C7ECF}" type="datetimeFigureOut">
              <a:rPr lang="en-US" smtClean="0"/>
              <a:t>3/24/2024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202398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F800446-8340-5845-A8BD-C8F7085C7ECF}" type="datetimeFigureOut">
              <a:rPr lang="en-US" smtClean="0"/>
              <a:t>3/24/2024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2589962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00446-8340-5845-A8BD-C8F7085C7ECF}" type="datetimeFigureOut">
              <a:rPr lang="en-US" smtClean="0"/>
              <a:t>3/24/2024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383248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F800446-8340-5845-A8BD-C8F7085C7ECF}" type="datetimeFigureOut">
              <a:rPr lang="en-US" smtClean="0"/>
              <a:t>3/24/2024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9DD6AD3-2B27-BC4B-A87F-9DB861A5D786}"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4490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F800446-8340-5845-A8BD-C8F7085C7ECF}" type="datetimeFigureOut">
              <a:rPr lang="en-US" smtClean="0"/>
              <a:t>3/24/2024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9DD6AD3-2B27-BC4B-A87F-9DB861A5D786}"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3817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800446-8340-5845-A8BD-C8F7085C7ECF}"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389620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800446-8340-5845-A8BD-C8F7085C7ECF}"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D6AD3-2B27-BC4B-A87F-9DB861A5D786}" type="slidenum">
              <a:rPr lang="en-US" smtClean="0"/>
              <a:t>‹#›</a:t>
            </a:fld>
            <a:endParaRPr lang="en-US"/>
          </a:p>
        </p:txBody>
      </p:sp>
    </p:spTree>
    <p:extLst>
      <p:ext uri="{BB962C8B-B14F-4D97-AF65-F5344CB8AC3E}">
        <p14:creationId xmlns:p14="http://schemas.microsoft.com/office/powerpoint/2010/main" val="200220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3/24/2024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3/24/2024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3/24/2024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3/24/2024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25CF8B-A1BB-378D-276F-588D481E5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213050-6315-6256-49EE-D45C507EA4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1F9D69-A93B-29B2-E90A-32B96A1FC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373CC-EBAE-2941-89E3-4AC277F34031}" type="datetimeFigureOut">
              <a:rPr lang="en-US" smtClean="0"/>
              <a:t>3/24/2024</a:t>
            </a:fld>
            <a:endParaRPr lang="en-US"/>
          </a:p>
        </p:txBody>
      </p:sp>
      <p:sp>
        <p:nvSpPr>
          <p:cNvPr id="5" name="Footer Placeholder 4">
            <a:extLst>
              <a:ext uri="{FF2B5EF4-FFF2-40B4-BE49-F238E27FC236}">
                <a16:creationId xmlns:a16="http://schemas.microsoft.com/office/drawing/2014/main" id="{DD1657F9-42DC-1B89-EABB-AA5EDDAD3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0CA2B8-6C4E-8226-5B3D-F17BAD563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14ED0-F81B-4C4A-B52D-1FCC956EB164}" type="slidenum">
              <a:rPr lang="en-US" smtClean="0"/>
              <a:t>‹#›</a:t>
            </a:fld>
            <a:endParaRPr lang="en-US"/>
          </a:p>
        </p:txBody>
      </p:sp>
    </p:spTree>
    <p:extLst>
      <p:ext uri="{BB962C8B-B14F-4D97-AF65-F5344CB8AC3E}">
        <p14:creationId xmlns:p14="http://schemas.microsoft.com/office/powerpoint/2010/main" val="20228754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F800446-8340-5845-A8BD-C8F7085C7ECF}" type="datetimeFigureOut">
              <a:rPr lang="en-US" smtClean="0"/>
              <a:t>3/24/2024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9DD6AD3-2B27-BC4B-A87F-9DB861A5D786}"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68723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https://qph.fs.quoracdn.net/main-qimg-c2865ce3ee477d69c525a6911bb7eb86" TargetMode="External"/><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https://asanefaith.com/wp-content/uploads/2020/09/First-Passover.jpg" TargetMode="External"/><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https://encrypted-tbn0.gstatic.com/images?q=tbn:ANd9GcST9WzFAonLBBy19KK3yxT4ZkVbQVGZAwU3rTVxXeJW6Q&amp;s" TargetMode="External"/><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https://static.wixstatic.com/media/77ad57_60c3ac0afe7e49f29fbe8f96ed7739c3~mv2.jpg/v1/fill/w_640,h_480,al_c,q_80,usm_0.66_1.00_0.01,enc_auto/77ad57_60c3ac0afe7e49f29fbe8f96ed7739c3~mv2.jpg" TargetMode="External"/><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microsoft.com/office/2017/04/relationships/track" Target="../media/track1.vtt"/></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https://preview.redd.it/il62wmp2hf181.gif?width=640&amp;crop=smart&amp;format=png8&amp;s=84e9707711dc6192667ec5d7b805921cbf952230" TargetMode="External"/><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https://www.atlanticcouncil.org/wp-content/uploads/2021/02/2004-11-22T000000Z_1401498401_RP5DRHYVJUAB_RTRMADP_3_UKRAINE-e1614104779314.jpg" TargetMode="External"/><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7512-3904-72E3-8451-AD1AF2B3474B}"/>
              </a:ext>
            </a:extLst>
          </p:cNvPr>
          <p:cNvSpPr>
            <a:spLocks noGrp="1"/>
          </p:cNvSpPr>
          <p:nvPr>
            <p:ph type="ctrTitle"/>
          </p:nvPr>
        </p:nvSpPr>
        <p:spPr>
          <a:xfrm>
            <a:off x="870031" y="173620"/>
            <a:ext cx="10451938" cy="1009831"/>
          </a:xfrm>
        </p:spPr>
        <p:txBody>
          <a:bodyPr/>
          <a:lstStyle/>
          <a:p>
            <a:r>
              <a:rPr lang="en-US" b="1" dirty="0">
                <a:latin typeface="Lucida Console" panose="020B0609040504020204" pitchFamily="49" charset="0"/>
              </a:rPr>
              <a:t>India Trip March 2024</a:t>
            </a:r>
          </a:p>
        </p:txBody>
      </p:sp>
      <p:sp>
        <p:nvSpPr>
          <p:cNvPr id="3" name="Subtitle 2">
            <a:extLst>
              <a:ext uri="{FF2B5EF4-FFF2-40B4-BE49-F238E27FC236}">
                <a16:creationId xmlns:a16="http://schemas.microsoft.com/office/drawing/2014/main" id="{5D3C7E92-2CBE-8166-CE0C-01F1427668AE}"/>
              </a:ext>
            </a:extLst>
          </p:cNvPr>
          <p:cNvSpPr>
            <a:spLocks noGrp="1"/>
          </p:cNvSpPr>
          <p:nvPr>
            <p:ph type="subTitle" idx="1"/>
          </p:nvPr>
        </p:nvSpPr>
        <p:spPr>
          <a:xfrm>
            <a:off x="486136" y="1183451"/>
            <a:ext cx="11447361" cy="1655762"/>
          </a:xfrm>
        </p:spPr>
        <p:txBody>
          <a:bodyPr>
            <a:normAutofit/>
          </a:bodyPr>
          <a:lstStyle/>
          <a:p>
            <a:r>
              <a:rPr lang="en-US" sz="4000" b="1" dirty="0"/>
              <a:t>Hyderabad and the States of Orissa and West Bengal</a:t>
            </a:r>
          </a:p>
        </p:txBody>
      </p:sp>
      <p:pic>
        <p:nvPicPr>
          <p:cNvPr id="1026" name="Picture 2" descr="Location of Hyderabad in India. | Download Scientific Diagram">
            <a:extLst>
              <a:ext uri="{FF2B5EF4-FFF2-40B4-BE49-F238E27FC236}">
                <a16:creationId xmlns:a16="http://schemas.microsoft.com/office/drawing/2014/main" id="{6AE7FDB0-6C08-74B7-A67B-73F3EAE61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204" y="1911629"/>
            <a:ext cx="4121542" cy="43532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9DDF791-242B-E4E3-4A11-3E1A984EC5E8}"/>
              </a:ext>
            </a:extLst>
          </p:cNvPr>
          <p:cNvSpPr/>
          <p:nvPr/>
        </p:nvSpPr>
        <p:spPr>
          <a:xfrm flipV="1">
            <a:off x="6142299" y="4018788"/>
            <a:ext cx="98387" cy="694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950D64-DBF3-DA55-93E2-83F93F5ECF0D}"/>
              </a:ext>
            </a:extLst>
          </p:cNvPr>
          <p:cNvSpPr/>
          <p:nvPr/>
        </p:nvSpPr>
        <p:spPr>
          <a:xfrm flipV="1">
            <a:off x="6387296" y="3632140"/>
            <a:ext cx="98387" cy="694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AC9AFF-0C2A-8224-DC59-382A98DF4463}"/>
              </a:ext>
            </a:extLst>
          </p:cNvPr>
          <p:cNvSpPr txBox="1"/>
          <p:nvPr/>
        </p:nvSpPr>
        <p:spPr>
          <a:xfrm rot="10800000" flipH="1" flipV="1">
            <a:off x="5283456" y="3915012"/>
            <a:ext cx="1034777" cy="276999"/>
          </a:xfrm>
          <a:prstGeom prst="rect">
            <a:avLst/>
          </a:prstGeom>
          <a:noFill/>
        </p:spPr>
        <p:txBody>
          <a:bodyPr wrap="square" rtlCol="0">
            <a:spAutoFit/>
          </a:bodyPr>
          <a:lstStyle/>
          <a:p>
            <a:r>
              <a:rPr lang="en-US" sz="1200" dirty="0" err="1"/>
              <a:t>Jatni</a:t>
            </a:r>
            <a:r>
              <a:rPr lang="en-US" sz="1200" dirty="0"/>
              <a:t>, Orissa</a:t>
            </a:r>
          </a:p>
        </p:txBody>
      </p:sp>
      <p:sp>
        <p:nvSpPr>
          <p:cNvPr id="11" name="TextBox 10">
            <a:extLst>
              <a:ext uri="{FF2B5EF4-FFF2-40B4-BE49-F238E27FC236}">
                <a16:creationId xmlns:a16="http://schemas.microsoft.com/office/drawing/2014/main" id="{C4F85631-D16F-2097-F337-B736CF610669}"/>
              </a:ext>
            </a:extLst>
          </p:cNvPr>
          <p:cNvSpPr txBox="1"/>
          <p:nvPr/>
        </p:nvSpPr>
        <p:spPr>
          <a:xfrm rot="10800000" flipH="1" flipV="1">
            <a:off x="5011839" y="3520156"/>
            <a:ext cx="1578012" cy="276999"/>
          </a:xfrm>
          <a:prstGeom prst="rect">
            <a:avLst/>
          </a:prstGeom>
          <a:noFill/>
        </p:spPr>
        <p:txBody>
          <a:bodyPr wrap="square" rtlCol="0">
            <a:spAutoFit/>
          </a:bodyPr>
          <a:lstStyle/>
          <a:p>
            <a:r>
              <a:rPr lang="en-US" sz="1200" dirty="0" err="1"/>
              <a:t>Gazole</a:t>
            </a:r>
            <a:r>
              <a:rPr lang="en-US" sz="1200" dirty="0"/>
              <a:t>, West Bengal</a:t>
            </a:r>
          </a:p>
        </p:txBody>
      </p:sp>
      <p:pic>
        <p:nvPicPr>
          <p:cNvPr id="1028" name="Picture 4" descr="West Bengal's Kiriteshwari village named Best Tourism Village in India |  Travel - Hindustan Times">
            <a:extLst>
              <a:ext uri="{FF2B5EF4-FFF2-40B4-BE49-F238E27FC236}">
                <a16:creationId xmlns:a16="http://schemas.microsoft.com/office/drawing/2014/main" id="{E8299D67-FF1C-EC8D-BBDC-2D36F2F3F9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745" y="2518172"/>
            <a:ext cx="3775089" cy="2557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53C6E85-0E7F-9A2C-23B1-C27F3F7A52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4496" y="1764881"/>
            <a:ext cx="2932251" cy="3909668"/>
          </a:xfrm>
          <a:prstGeom prst="rect">
            <a:avLst/>
          </a:prstGeom>
        </p:spPr>
      </p:pic>
    </p:spTree>
    <p:extLst>
      <p:ext uri="{BB962C8B-B14F-4D97-AF65-F5344CB8AC3E}">
        <p14:creationId xmlns:p14="http://schemas.microsoft.com/office/powerpoint/2010/main" val="3509393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3B28-05DA-FBC5-588B-44B0EF572508}"/>
              </a:ext>
            </a:extLst>
          </p:cNvPr>
          <p:cNvSpPr>
            <a:spLocks noGrp="1"/>
          </p:cNvSpPr>
          <p:nvPr>
            <p:ph type="ctrTitle"/>
          </p:nvPr>
        </p:nvSpPr>
        <p:spPr>
          <a:xfrm>
            <a:off x="1600198" y="190721"/>
            <a:ext cx="8991600" cy="1645920"/>
          </a:xfrm>
        </p:spPr>
        <p:txBody>
          <a:bodyPr>
            <a:normAutofit/>
          </a:bodyPr>
          <a:lstStyle/>
          <a:p>
            <a:r>
              <a:rPr lang="en-US" sz="5400" b="1" dirty="0"/>
              <a:t>John 12:1-19</a:t>
            </a:r>
          </a:p>
        </p:txBody>
      </p:sp>
      <p:sp>
        <p:nvSpPr>
          <p:cNvPr id="3" name="Subtitle 2">
            <a:extLst>
              <a:ext uri="{FF2B5EF4-FFF2-40B4-BE49-F238E27FC236}">
                <a16:creationId xmlns:a16="http://schemas.microsoft.com/office/drawing/2014/main" id="{7FD083ED-6C66-A515-6113-D88F83E1C539}"/>
              </a:ext>
            </a:extLst>
          </p:cNvPr>
          <p:cNvSpPr>
            <a:spLocks noGrp="1"/>
          </p:cNvSpPr>
          <p:nvPr>
            <p:ph type="subTitle" idx="1"/>
          </p:nvPr>
        </p:nvSpPr>
        <p:spPr>
          <a:xfrm>
            <a:off x="743671" y="5577577"/>
            <a:ext cx="10704653" cy="1239894"/>
          </a:xfrm>
          <a:solidFill>
            <a:schemeClr val="accent4">
              <a:lumMod val="20000"/>
              <a:lumOff val="80000"/>
            </a:schemeClr>
          </a:solidFill>
        </p:spPr>
        <p:txBody>
          <a:bodyPr>
            <a:noAutofit/>
          </a:bodyPr>
          <a:lstStyle/>
          <a:p>
            <a:r>
              <a:rPr lang="en-US" sz="6000" b="1" dirty="0">
                <a:solidFill>
                  <a:schemeClr val="bg1"/>
                </a:solidFill>
              </a:rPr>
              <a:t>The Acts before the Final Act</a:t>
            </a:r>
          </a:p>
        </p:txBody>
      </p:sp>
      <p:pic>
        <p:nvPicPr>
          <p:cNvPr id="4" name="Picture 2">
            <a:extLst>
              <a:ext uri="{FF2B5EF4-FFF2-40B4-BE49-F238E27FC236}">
                <a16:creationId xmlns:a16="http://schemas.microsoft.com/office/drawing/2014/main" id="{39E7B376-354B-C7AE-B0C3-3C1A5EB8EB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5433" y="1928682"/>
            <a:ext cx="3525567" cy="355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77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22FE-F5C6-6A12-1E84-48D1CDE856F8}"/>
              </a:ext>
            </a:extLst>
          </p:cNvPr>
          <p:cNvSpPr>
            <a:spLocks noGrp="1"/>
          </p:cNvSpPr>
          <p:nvPr>
            <p:ph type="title"/>
          </p:nvPr>
        </p:nvSpPr>
        <p:spPr>
          <a:xfrm>
            <a:off x="590309" y="339659"/>
            <a:ext cx="10810754" cy="1188720"/>
          </a:xfrm>
        </p:spPr>
        <p:txBody>
          <a:bodyPr>
            <a:noAutofit/>
          </a:bodyPr>
          <a:lstStyle/>
          <a:p>
            <a:r>
              <a:rPr lang="en-US" sz="3200" b="1" dirty="0"/>
              <a:t>ACT 1 – John 12:1-8 Anointed for Burial</a:t>
            </a:r>
          </a:p>
        </p:txBody>
      </p:sp>
      <p:sp>
        <p:nvSpPr>
          <p:cNvPr id="3" name="Content Placeholder 2">
            <a:extLst>
              <a:ext uri="{FF2B5EF4-FFF2-40B4-BE49-F238E27FC236}">
                <a16:creationId xmlns:a16="http://schemas.microsoft.com/office/drawing/2014/main" id="{0AB97028-3EC3-71BF-0A72-C209905256AD}"/>
              </a:ext>
            </a:extLst>
          </p:cNvPr>
          <p:cNvSpPr>
            <a:spLocks noGrp="1"/>
          </p:cNvSpPr>
          <p:nvPr>
            <p:ph idx="1"/>
          </p:nvPr>
        </p:nvSpPr>
        <p:spPr>
          <a:xfrm>
            <a:off x="457199" y="1817226"/>
            <a:ext cx="11277601" cy="4701115"/>
          </a:xfrm>
        </p:spPr>
        <p:txBody>
          <a:bodyPr/>
          <a:lstStyle/>
          <a:p>
            <a:r>
              <a:rPr lang="en-GB" sz="2400" i="1"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Category</a:t>
            </a:r>
            <a:r>
              <a:rPr lang="en-GB" sz="24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i="1"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John 12</a:t>
            </a:r>
            <a:r>
              <a:rPr lang="en-GB" sz="240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i="1"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John 13</a:t>
            </a:r>
            <a:endParaRPr lang="en-SG"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Time: </a:t>
            </a:r>
            <a:r>
              <a:rPr lang="en-GB"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Six days before Passover                 Before Passover</a:t>
            </a:r>
            <a:endParaRPr lang="en-SG"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Companion:</a:t>
            </a:r>
            <a:r>
              <a:rPr lang="en-GB"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Lazarus 			         Beloved disciple</a:t>
            </a:r>
            <a:endParaRPr lang="en-SG"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Washing feet: </a:t>
            </a:r>
            <a:r>
              <a:rPr lang="en-GB"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Mary washed Jesus 		         Jesus washed disciples</a:t>
            </a:r>
            <a:endParaRPr lang="en-SG"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Jesus’ death: </a:t>
            </a:r>
            <a:r>
              <a:rPr lang="en-GB"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Day of my burial 		         Took off robe (implied)</a:t>
            </a:r>
            <a:endParaRPr lang="en-SG"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Jesus’ departure: </a:t>
            </a:r>
            <a:r>
              <a:rPr lang="en-GB"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 do not always have me             Hour to depart from the  								         world</a:t>
            </a:r>
            <a:endParaRPr lang="en-SG"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SG" sz="2000" kern="100" dirty="0">
                <a:effectLst/>
                <a:latin typeface="Times New Roman" panose="02020603050405020304" pitchFamily="18" charset="0"/>
                <a:ea typeface="Calibri" panose="020F0502020204030204" pitchFamily="34" charset="0"/>
                <a:cs typeface="Times New Roman" panose="02020603050405020304" pitchFamily="18" charset="0"/>
              </a:rPr>
              <a:t>(Source: R. Alan Culpepper, </a:t>
            </a:r>
            <a:r>
              <a:rPr lang="en-SG" sz="2000" i="1" kern="100" dirty="0">
                <a:effectLst/>
                <a:latin typeface="Times New Roman" panose="02020603050405020304" pitchFamily="18" charset="0"/>
                <a:ea typeface="Calibri" panose="020F0502020204030204" pitchFamily="34" charset="0"/>
                <a:cs typeface="Times New Roman" panose="02020603050405020304" pitchFamily="18" charset="0"/>
              </a:rPr>
              <a:t>The Gospel and Letters of John, </a:t>
            </a:r>
            <a:r>
              <a:rPr lang="en-SG" sz="2000" kern="100" dirty="0">
                <a:effectLst/>
                <a:latin typeface="Times New Roman" panose="02020603050405020304" pitchFamily="18" charset="0"/>
                <a:ea typeface="Calibri" panose="020F0502020204030204" pitchFamily="34" charset="0"/>
                <a:cs typeface="Times New Roman" panose="02020603050405020304" pitchFamily="18" charset="0"/>
              </a:rPr>
              <a:t>Nashville: </a:t>
            </a:r>
            <a:r>
              <a:rPr lang="en-SG" sz="2000" kern="100" dirty="0" err="1">
                <a:effectLst/>
                <a:latin typeface="Times New Roman" panose="02020603050405020304" pitchFamily="18" charset="0"/>
                <a:ea typeface="Calibri" panose="020F0502020204030204" pitchFamily="34" charset="0"/>
                <a:cs typeface="Times New Roman" panose="02020603050405020304" pitchFamily="18" charset="0"/>
              </a:rPr>
              <a:t>Abingdo</a:t>
            </a:r>
            <a:r>
              <a:rPr lang="en-SG" sz="2000" kern="100" dirty="0">
                <a:effectLst/>
                <a:latin typeface="Times New Roman" panose="02020603050405020304" pitchFamily="18" charset="0"/>
                <a:ea typeface="Calibri" panose="020F0502020204030204" pitchFamily="34" charset="0"/>
                <a:cs typeface="Times New Roman" panose="02020603050405020304" pitchFamily="18" charset="0"/>
              </a:rPr>
              <a:t>, 1998. page 202-3)</a:t>
            </a:r>
            <a:endParaRPr lang="en-SG"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42422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4ED6A-C6AC-7E50-78F3-8DE811E1087A}"/>
              </a:ext>
            </a:extLst>
          </p:cNvPr>
          <p:cNvSpPr>
            <a:spLocks noGrp="1"/>
          </p:cNvSpPr>
          <p:nvPr>
            <p:ph idx="1"/>
          </p:nvPr>
        </p:nvSpPr>
        <p:spPr>
          <a:xfrm>
            <a:off x="100314" y="127323"/>
            <a:ext cx="11991372" cy="6863786"/>
          </a:xfrm>
        </p:spPr>
        <p:txBody>
          <a:bodyPr>
            <a:normAutofit/>
          </a:bodyPr>
          <a:lstStyle/>
          <a:p>
            <a:pPr marL="0" indent="0" algn="just">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Six days before the Passover, Jesus therefore came to Bethany, where Lazarus was, whom Jesus had raised from the dead.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2 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they gave a dinner for him there. Martha served, and Lazarus was one of those reclining with him at table.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3 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Mary therefore took a pound of expensive ointment made from pure nard, and anointed the feet of Jesus and wiped his feet with her hair. The house was filled with the fragrance of the perfume.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4 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But Judas Iscariot, one of his disciples (he who was about to betray him), said,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5 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“Why was this ointment not sold for three </a:t>
            </a:r>
            <a:r>
              <a:rPr lang="en-SG" sz="3000" b="1" i="0" dirty="0">
                <a:solidFill>
                  <a:srgbClr val="000000"/>
                </a:solidFill>
                <a:effectLst/>
                <a:highlight>
                  <a:srgbClr val="FFFFFF"/>
                </a:highlight>
                <a:latin typeface="Times New Roman" panose="02020603050405020304" pitchFamily="18" charset="0"/>
                <a:cs typeface="Times New Roman" panose="02020603050405020304" pitchFamily="18" charset="0"/>
              </a:rPr>
              <a:t>hundred</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 denarii and given to the poor?”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6 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He said this, not because he cared about the poor, but because he was a thief, and having charge of the moneybag he used to help himself to what was put into it.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7 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Jesus said, “Leave her alone, so that she may keep it for the day of my burial.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8 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For the poor you always have with you, but you do not always have me.”</a:t>
            </a:r>
          </a:p>
          <a:p>
            <a:pPr marL="0" indent="0">
              <a:buNone/>
            </a:pPr>
            <a:endParaRPr lang="en-US" dirty="0"/>
          </a:p>
        </p:txBody>
      </p:sp>
    </p:spTree>
    <p:extLst>
      <p:ext uri="{BB962C8B-B14F-4D97-AF65-F5344CB8AC3E}">
        <p14:creationId xmlns:p14="http://schemas.microsoft.com/office/powerpoint/2010/main" val="1426498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A3174-4B5C-9833-A337-63B75008815D}"/>
              </a:ext>
            </a:extLst>
          </p:cNvPr>
          <p:cNvSpPr>
            <a:spLocks noGrp="1"/>
          </p:cNvSpPr>
          <p:nvPr>
            <p:ph idx="1"/>
          </p:nvPr>
        </p:nvSpPr>
        <p:spPr>
          <a:xfrm>
            <a:off x="902825" y="1817225"/>
            <a:ext cx="10197297" cy="4701115"/>
          </a:xfrm>
        </p:spPr>
        <p:txBody>
          <a:bodyPr>
            <a:normAutofit/>
          </a:bodyPr>
          <a:lstStyle/>
          <a:p>
            <a:r>
              <a:rPr lang="en-US" sz="2800" dirty="0"/>
              <a:t>Vs 1 – Six days before Passover – last week of Jesus’ earthly ministry</a:t>
            </a:r>
          </a:p>
          <a:p>
            <a:r>
              <a:rPr lang="en-US" sz="2800" dirty="0"/>
              <a:t>Vs 2 – Dinner for Jesus – Martha serving and Lazarus reclining with Jesus.</a:t>
            </a:r>
          </a:p>
        </p:txBody>
      </p:sp>
      <p:sp>
        <p:nvSpPr>
          <p:cNvPr id="4" name="Title 1">
            <a:extLst>
              <a:ext uri="{FF2B5EF4-FFF2-40B4-BE49-F238E27FC236}">
                <a16:creationId xmlns:a16="http://schemas.microsoft.com/office/drawing/2014/main" id="{8C348EBC-6CCB-2248-80EB-7348E6175960}"/>
              </a:ext>
            </a:extLst>
          </p:cNvPr>
          <p:cNvSpPr>
            <a:spLocks noGrp="1"/>
          </p:cNvSpPr>
          <p:nvPr>
            <p:ph type="title"/>
          </p:nvPr>
        </p:nvSpPr>
        <p:spPr>
          <a:xfrm>
            <a:off x="590309" y="339659"/>
            <a:ext cx="10810754" cy="1188720"/>
          </a:xfrm>
        </p:spPr>
        <p:txBody>
          <a:bodyPr>
            <a:noAutofit/>
          </a:bodyPr>
          <a:lstStyle/>
          <a:p>
            <a:r>
              <a:rPr lang="en-US" sz="3200" b="1" dirty="0"/>
              <a:t>ACT 1 – John 12:1-8 Anointed for Burial</a:t>
            </a:r>
          </a:p>
        </p:txBody>
      </p:sp>
    </p:spTree>
    <p:extLst>
      <p:ext uri="{BB962C8B-B14F-4D97-AF65-F5344CB8AC3E}">
        <p14:creationId xmlns:p14="http://schemas.microsoft.com/office/powerpoint/2010/main" val="66662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F00403B-3BE4-C105-8984-2C9129EBD6D1}"/>
              </a:ext>
            </a:extLst>
          </p:cNvPr>
          <p:cNvSpPr>
            <a:spLocks noChangeArrowheads="1"/>
          </p:cNvSpPr>
          <p:nvPr/>
        </p:nvSpPr>
        <p:spPr bwMode="auto">
          <a:xfrm>
            <a:off x="-1" y="396432"/>
            <a:ext cx="203016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17" name="Picture 1" descr="Image result for jesus reclining at table">
            <a:extLst>
              <a:ext uri="{FF2B5EF4-FFF2-40B4-BE49-F238E27FC236}">
                <a16:creationId xmlns:a16="http://schemas.microsoft.com/office/drawing/2014/main" id="{B8CB5D14-1D34-435E-4BB9-BF5C5C8F9EA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396433"/>
            <a:ext cx="12157224" cy="606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71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A3174-4B5C-9833-A337-63B75008815D}"/>
              </a:ext>
            </a:extLst>
          </p:cNvPr>
          <p:cNvSpPr>
            <a:spLocks noGrp="1"/>
          </p:cNvSpPr>
          <p:nvPr>
            <p:ph idx="1"/>
          </p:nvPr>
        </p:nvSpPr>
        <p:spPr>
          <a:xfrm>
            <a:off x="902825" y="1817225"/>
            <a:ext cx="10197297" cy="4701115"/>
          </a:xfrm>
        </p:spPr>
        <p:txBody>
          <a:bodyPr>
            <a:normAutofit/>
          </a:bodyPr>
          <a:lstStyle/>
          <a:p>
            <a:r>
              <a:rPr lang="en-US" sz="2800" dirty="0"/>
              <a:t>Vs 3 – Mary anoints Jesus’ feet – an act of worship (</a:t>
            </a:r>
            <a:r>
              <a:rPr lang="en-US" sz="2800" dirty="0" err="1"/>
              <a:t>cf</a:t>
            </a:r>
            <a:r>
              <a:rPr lang="en-US" sz="2800" dirty="0"/>
              <a:t> Mark 4:13). With expensive nard important from North India.</a:t>
            </a:r>
          </a:p>
          <a:p>
            <a:r>
              <a:rPr lang="en-US" sz="2800" dirty="0"/>
              <a:t>Vs 4-6 – Worth one’s year salary of </a:t>
            </a:r>
            <a:r>
              <a:rPr lang="en-US" sz="2800" dirty="0" err="1"/>
              <a:t>labourer</a:t>
            </a:r>
            <a:r>
              <a:rPr lang="en-US" sz="2800" dirty="0"/>
              <a:t>.  Yet, Judas was a thief, stealing from their common purse.</a:t>
            </a:r>
          </a:p>
        </p:txBody>
      </p:sp>
      <p:sp>
        <p:nvSpPr>
          <p:cNvPr id="4" name="Title 1">
            <a:extLst>
              <a:ext uri="{FF2B5EF4-FFF2-40B4-BE49-F238E27FC236}">
                <a16:creationId xmlns:a16="http://schemas.microsoft.com/office/drawing/2014/main" id="{8C348EBC-6CCB-2248-80EB-7348E6175960}"/>
              </a:ext>
            </a:extLst>
          </p:cNvPr>
          <p:cNvSpPr>
            <a:spLocks noGrp="1"/>
          </p:cNvSpPr>
          <p:nvPr>
            <p:ph type="title"/>
          </p:nvPr>
        </p:nvSpPr>
        <p:spPr>
          <a:xfrm>
            <a:off x="590309" y="339659"/>
            <a:ext cx="10810754" cy="1188720"/>
          </a:xfrm>
        </p:spPr>
        <p:txBody>
          <a:bodyPr>
            <a:noAutofit/>
          </a:bodyPr>
          <a:lstStyle/>
          <a:p>
            <a:r>
              <a:rPr lang="en-US" sz="3200" b="1" dirty="0"/>
              <a:t>ACT 1 – John 12:1-8 Anointed for Burial</a:t>
            </a:r>
          </a:p>
        </p:txBody>
      </p:sp>
    </p:spTree>
    <p:extLst>
      <p:ext uri="{BB962C8B-B14F-4D97-AF65-F5344CB8AC3E}">
        <p14:creationId xmlns:p14="http://schemas.microsoft.com/office/powerpoint/2010/main" val="9593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A3174-4B5C-9833-A337-63B75008815D}"/>
              </a:ext>
            </a:extLst>
          </p:cNvPr>
          <p:cNvSpPr>
            <a:spLocks noGrp="1"/>
          </p:cNvSpPr>
          <p:nvPr>
            <p:ph idx="1"/>
          </p:nvPr>
        </p:nvSpPr>
        <p:spPr>
          <a:xfrm>
            <a:off x="902825" y="1817225"/>
            <a:ext cx="10197297" cy="4701115"/>
          </a:xfrm>
        </p:spPr>
        <p:txBody>
          <a:bodyPr>
            <a:normAutofit/>
          </a:bodyPr>
          <a:lstStyle/>
          <a:p>
            <a:r>
              <a:rPr lang="en-US" sz="2800" dirty="0"/>
              <a:t>Vs 7-8 – “Leave Her Alone” – it was preparation for Jesus’ burial. Unlike the poor, Jesus will not soon be with them.</a:t>
            </a:r>
          </a:p>
        </p:txBody>
      </p:sp>
      <p:sp>
        <p:nvSpPr>
          <p:cNvPr id="4" name="Title 1">
            <a:extLst>
              <a:ext uri="{FF2B5EF4-FFF2-40B4-BE49-F238E27FC236}">
                <a16:creationId xmlns:a16="http://schemas.microsoft.com/office/drawing/2014/main" id="{8C348EBC-6CCB-2248-80EB-7348E6175960}"/>
              </a:ext>
            </a:extLst>
          </p:cNvPr>
          <p:cNvSpPr>
            <a:spLocks noGrp="1"/>
          </p:cNvSpPr>
          <p:nvPr>
            <p:ph type="title"/>
          </p:nvPr>
        </p:nvSpPr>
        <p:spPr>
          <a:xfrm>
            <a:off x="590309" y="339659"/>
            <a:ext cx="10810754" cy="1188720"/>
          </a:xfrm>
        </p:spPr>
        <p:txBody>
          <a:bodyPr>
            <a:noAutofit/>
          </a:bodyPr>
          <a:lstStyle/>
          <a:p>
            <a:r>
              <a:rPr lang="en-US" sz="3200" b="1" dirty="0"/>
              <a:t>ACT 1 – John 12:1-8 Anointed for Burial</a:t>
            </a:r>
          </a:p>
        </p:txBody>
      </p:sp>
    </p:spTree>
    <p:extLst>
      <p:ext uri="{BB962C8B-B14F-4D97-AF65-F5344CB8AC3E}">
        <p14:creationId xmlns:p14="http://schemas.microsoft.com/office/powerpoint/2010/main" val="4683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4ED6A-C6AC-7E50-78F3-8DE811E1087A}"/>
              </a:ext>
            </a:extLst>
          </p:cNvPr>
          <p:cNvSpPr>
            <a:spLocks noGrp="1"/>
          </p:cNvSpPr>
          <p:nvPr>
            <p:ph idx="1"/>
          </p:nvPr>
        </p:nvSpPr>
        <p:spPr>
          <a:xfrm>
            <a:off x="100314" y="127323"/>
            <a:ext cx="11991372" cy="6863786"/>
          </a:xfrm>
        </p:spPr>
        <p:txBody>
          <a:bodyPr>
            <a:normAutofit/>
          </a:bodyPr>
          <a:lstStyle/>
          <a:p>
            <a:pPr marL="0" indent="0" algn="just">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9 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When the large crowd of the Jews learned that Jesus was there, they came, not only on account of him but also to see Lazarus, whom he had raised from the dead.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10 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 chief priests made plans to put Lazarus to death as well,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11 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because on account of him many of the Jews were going away and believing in Jesus.</a:t>
            </a:r>
          </a:p>
          <a:p>
            <a:pPr marL="0" indent="0">
              <a:buNone/>
            </a:pPr>
            <a:endParaRPr lang="en-US" dirty="0"/>
          </a:p>
        </p:txBody>
      </p:sp>
    </p:spTree>
    <p:extLst>
      <p:ext uri="{BB962C8B-B14F-4D97-AF65-F5344CB8AC3E}">
        <p14:creationId xmlns:p14="http://schemas.microsoft.com/office/powerpoint/2010/main" val="382765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E201-74BC-E386-685F-5A0BF39022C6}"/>
              </a:ext>
            </a:extLst>
          </p:cNvPr>
          <p:cNvSpPr>
            <a:spLocks noGrp="1"/>
          </p:cNvSpPr>
          <p:nvPr>
            <p:ph type="title"/>
          </p:nvPr>
        </p:nvSpPr>
        <p:spPr>
          <a:xfrm>
            <a:off x="1504709" y="964692"/>
            <a:ext cx="8456155" cy="1188720"/>
          </a:xfrm>
        </p:spPr>
        <p:txBody>
          <a:bodyPr>
            <a:normAutofit/>
          </a:bodyPr>
          <a:lstStyle/>
          <a:p>
            <a:r>
              <a:rPr lang="en-US" sz="3200" b="1" dirty="0"/>
              <a:t>Interlude – John 12:9-11</a:t>
            </a:r>
          </a:p>
        </p:txBody>
      </p:sp>
      <p:sp>
        <p:nvSpPr>
          <p:cNvPr id="3" name="Content Placeholder 2">
            <a:extLst>
              <a:ext uri="{FF2B5EF4-FFF2-40B4-BE49-F238E27FC236}">
                <a16:creationId xmlns:a16="http://schemas.microsoft.com/office/drawing/2014/main" id="{88194819-E5CE-7270-BC57-04C7BBDC4D2E}"/>
              </a:ext>
            </a:extLst>
          </p:cNvPr>
          <p:cNvSpPr>
            <a:spLocks noGrp="1"/>
          </p:cNvSpPr>
          <p:nvPr>
            <p:ph idx="1"/>
          </p:nvPr>
        </p:nvSpPr>
        <p:spPr>
          <a:xfrm>
            <a:off x="1018571" y="2488558"/>
            <a:ext cx="10104699" cy="4190034"/>
          </a:xfrm>
        </p:spPr>
        <p:txBody>
          <a:bodyPr>
            <a:normAutofit/>
          </a:bodyPr>
          <a:lstStyle/>
          <a:p>
            <a:r>
              <a:rPr lang="en-US" sz="2800" dirty="0"/>
              <a:t>Vs 9 – Lazarus was now also drawing crowds,</a:t>
            </a:r>
          </a:p>
          <a:p>
            <a:r>
              <a:rPr lang="en-US" sz="2800" dirty="0"/>
              <a:t>Vs 10-11 – Chief Priests wanted to kill Lazarus too, because on account of him, many were now believing in Jesus. </a:t>
            </a:r>
          </a:p>
        </p:txBody>
      </p:sp>
    </p:spTree>
    <p:extLst>
      <p:ext uri="{BB962C8B-B14F-4D97-AF65-F5344CB8AC3E}">
        <p14:creationId xmlns:p14="http://schemas.microsoft.com/office/powerpoint/2010/main" val="2551854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4ED6A-C6AC-7E50-78F3-8DE811E1087A}"/>
              </a:ext>
            </a:extLst>
          </p:cNvPr>
          <p:cNvSpPr>
            <a:spLocks noGrp="1"/>
          </p:cNvSpPr>
          <p:nvPr>
            <p:ph idx="1"/>
          </p:nvPr>
        </p:nvSpPr>
        <p:spPr>
          <a:xfrm>
            <a:off x="100314" y="127323"/>
            <a:ext cx="11991372" cy="6863786"/>
          </a:xfrm>
        </p:spPr>
        <p:txBody>
          <a:bodyPr>
            <a:normAutofit fontScale="92500"/>
          </a:bodyPr>
          <a:lstStyle/>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12 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next day the large crowd that had come to the feast heard that Jesus was coming to Jerusalem.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13 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they took branches of palm trees and went out to meet him, crying out, “Hosanna! Blessed is he who comes in the name of the Lord, even the King of Israel!”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14 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And Jesus found a young donkey and sat on it, just as it is written,</a:t>
            </a:r>
          </a:p>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15 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“Fear not, daughter of Zion;</a:t>
            </a:r>
            <a:br>
              <a:rPr lang="en-SG" sz="3000" b="1" i="0" dirty="0">
                <a:solidFill>
                  <a:srgbClr val="000000"/>
                </a:solidFill>
                <a:effectLst/>
                <a:highlight>
                  <a:srgbClr val="FFFFFF"/>
                </a:highlight>
                <a:latin typeface="Arial" panose="020B0604020202020204" pitchFamily="34" charset="0"/>
                <a:cs typeface="Arial" panose="020B0604020202020204" pitchFamily="34" charset="0"/>
              </a:rPr>
            </a:br>
            <a:r>
              <a:rPr lang="en-SG" sz="3000" b="1" i="0" dirty="0">
                <a:solidFill>
                  <a:srgbClr val="000000"/>
                </a:solidFill>
                <a:effectLst/>
                <a:highlight>
                  <a:srgbClr val="FFFFFF"/>
                </a:highlight>
                <a:latin typeface="Arial" panose="020B0604020202020204" pitchFamily="34" charset="0"/>
                <a:cs typeface="Arial" panose="020B0604020202020204" pitchFamily="34" charset="0"/>
              </a:rPr>
              <a:t>     behold, your king is coming,</a:t>
            </a:r>
            <a:br>
              <a:rPr lang="en-SG" sz="3000" b="1" i="0" dirty="0">
                <a:solidFill>
                  <a:srgbClr val="000000"/>
                </a:solidFill>
                <a:effectLst/>
                <a:highlight>
                  <a:srgbClr val="FFFFFF"/>
                </a:highlight>
                <a:latin typeface="Arial" panose="020B0604020202020204" pitchFamily="34" charset="0"/>
                <a:cs typeface="Arial" panose="020B0604020202020204" pitchFamily="34" charset="0"/>
              </a:rPr>
            </a:br>
            <a:r>
              <a:rPr lang="en-SG" sz="3000" b="1" i="0" dirty="0">
                <a:solidFill>
                  <a:srgbClr val="000000"/>
                </a:solidFill>
                <a:effectLst/>
                <a:highlight>
                  <a:srgbClr val="FFFFFF"/>
                </a:highlight>
                <a:latin typeface="Arial" panose="020B0604020202020204" pitchFamily="34" charset="0"/>
                <a:cs typeface="Arial" panose="020B0604020202020204" pitchFamily="34" charset="0"/>
              </a:rPr>
              <a:t>    sitting on a donkey's colt!”</a:t>
            </a:r>
          </a:p>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16 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His disciples did not understand these things at first, but when Jesus was glorified, then they remembered that these things had been written about him and had been done to him.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17 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crowd that had been with him when he called Lazarus out of the tomb and raised him from the dead continued to bear witness.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18 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reason why the crowd went to meet him was that they heard he had done this sign.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19 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 Pharisees said to one another, “You see that you are gaining nothing. Look, the world has gone after him.”</a:t>
            </a:r>
          </a:p>
          <a:p>
            <a:pPr marL="0" indent="0" algn="just">
              <a:buNone/>
            </a:pPr>
            <a:endParaRPr lang="en-US" dirty="0"/>
          </a:p>
        </p:txBody>
      </p:sp>
    </p:spTree>
    <p:extLst>
      <p:ext uri="{BB962C8B-B14F-4D97-AF65-F5344CB8AC3E}">
        <p14:creationId xmlns:p14="http://schemas.microsoft.com/office/powerpoint/2010/main" val="11737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0E6AE4-905A-41CC-E724-A6AC04AA8B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9267" y="281878"/>
            <a:ext cx="4656358" cy="3492269"/>
          </a:xfrm>
          <a:prstGeom prst="rect">
            <a:avLst/>
          </a:prstGeom>
        </p:spPr>
      </p:pic>
      <p:pic>
        <p:nvPicPr>
          <p:cNvPr id="9" name="Picture 8">
            <a:extLst>
              <a:ext uri="{FF2B5EF4-FFF2-40B4-BE49-F238E27FC236}">
                <a16:creationId xmlns:a16="http://schemas.microsoft.com/office/drawing/2014/main" id="{DC2E3224-2718-5055-8EA2-CD1B3282C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9674" y="3961603"/>
            <a:ext cx="3729790" cy="2797342"/>
          </a:xfrm>
          <a:prstGeom prst="rect">
            <a:avLst/>
          </a:prstGeom>
        </p:spPr>
      </p:pic>
      <p:pic>
        <p:nvPicPr>
          <p:cNvPr id="15" name="Picture 14">
            <a:extLst>
              <a:ext uri="{FF2B5EF4-FFF2-40B4-BE49-F238E27FC236}">
                <a16:creationId xmlns:a16="http://schemas.microsoft.com/office/drawing/2014/main" id="{27054F04-1554-190C-1CC2-8F24F58B0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0955" y="393654"/>
            <a:ext cx="4841778" cy="6070692"/>
          </a:xfrm>
          <a:prstGeom prst="rect">
            <a:avLst/>
          </a:prstGeom>
        </p:spPr>
      </p:pic>
    </p:spTree>
    <p:extLst>
      <p:ext uri="{BB962C8B-B14F-4D97-AF65-F5344CB8AC3E}">
        <p14:creationId xmlns:p14="http://schemas.microsoft.com/office/powerpoint/2010/main" val="3055153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348EBC-6CCB-2248-80EB-7348E6175960}"/>
              </a:ext>
            </a:extLst>
          </p:cNvPr>
          <p:cNvSpPr>
            <a:spLocks noGrp="1"/>
          </p:cNvSpPr>
          <p:nvPr>
            <p:ph type="title"/>
          </p:nvPr>
        </p:nvSpPr>
        <p:spPr>
          <a:xfrm>
            <a:off x="187124" y="339660"/>
            <a:ext cx="11817751" cy="1188720"/>
          </a:xfrm>
        </p:spPr>
        <p:txBody>
          <a:bodyPr>
            <a:noAutofit/>
          </a:bodyPr>
          <a:lstStyle/>
          <a:p>
            <a:r>
              <a:rPr lang="en-US" sz="3200" b="1" dirty="0"/>
              <a:t>ACT 2 – John 12:12-19 ARRIVAL INTO JERUSALEM</a:t>
            </a:r>
          </a:p>
        </p:txBody>
      </p:sp>
    </p:spTree>
    <p:extLst>
      <p:ext uri="{BB962C8B-B14F-4D97-AF65-F5344CB8AC3E}">
        <p14:creationId xmlns:p14="http://schemas.microsoft.com/office/powerpoint/2010/main" val="30352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A3174-4B5C-9833-A337-63B75008815D}"/>
              </a:ext>
            </a:extLst>
          </p:cNvPr>
          <p:cNvSpPr>
            <a:spLocks noGrp="1"/>
          </p:cNvSpPr>
          <p:nvPr>
            <p:ph idx="1"/>
          </p:nvPr>
        </p:nvSpPr>
        <p:spPr>
          <a:xfrm>
            <a:off x="902825" y="1817225"/>
            <a:ext cx="10197297" cy="4701115"/>
          </a:xfrm>
        </p:spPr>
        <p:txBody>
          <a:bodyPr>
            <a:normAutofit/>
          </a:bodyPr>
          <a:lstStyle/>
          <a:p>
            <a:r>
              <a:rPr lang="en-US" sz="2800" dirty="0"/>
              <a:t>Entry into Jerusalem recorded in all 4 Gospels (Matt 21:1-11; Mark 11:1-11; Luke 19:28-40).</a:t>
            </a:r>
          </a:p>
          <a:p>
            <a:r>
              <a:rPr lang="en-US" sz="2800" dirty="0"/>
              <a:t>Vs 14 – Jesus found a donkey and sat on it. But actual event was staged by Jesus. </a:t>
            </a:r>
          </a:p>
          <a:p>
            <a:r>
              <a:rPr lang="en-US" sz="2800" dirty="0"/>
              <a:t>Jerusalem swollen with pilgrims for Passover – perhaps as much as 120,000 people.</a:t>
            </a:r>
          </a:p>
          <a:p>
            <a:endParaRPr lang="en-US" sz="2800" dirty="0"/>
          </a:p>
          <a:p>
            <a:endParaRPr lang="en-US" sz="2800" dirty="0"/>
          </a:p>
        </p:txBody>
      </p:sp>
      <p:sp>
        <p:nvSpPr>
          <p:cNvPr id="4" name="Title 1">
            <a:extLst>
              <a:ext uri="{FF2B5EF4-FFF2-40B4-BE49-F238E27FC236}">
                <a16:creationId xmlns:a16="http://schemas.microsoft.com/office/drawing/2014/main" id="{8C348EBC-6CCB-2248-80EB-7348E6175960}"/>
              </a:ext>
            </a:extLst>
          </p:cNvPr>
          <p:cNvSpPr>
            <a:spLocks noGrp="1"/>
          </p:cNvSpPr>
          <p:nvPr>
            <p:ph type="title"/>
          </p:nvPr>
        </p:nvSpPr>
        <p:spPr>
          <a:xfrm>
            <a:off x="187124" y="339660"/>
            <a:ext cx="11817751" cy="1188720"/>
          </a:xfrm>
        </p:spPr>
        <p:txBody>
          <a:bodyPr>
            <a:noAutofit/>
          </a:bodyPr>
          <a:lstStyle/>
          <a:p>
            <a:r>
              <a:rPr lang="en-US" sz="3200" b="1" dirty="0"/>
              <a:t>ACT 2 – John 12:12-19 ARRIVAL INTO JERUSALEM</a:t>
            </a:r>
          </a:p>
        </p:txBody>
      </p:sp>
    </p:spTree>
    <p:extLst>
      <p:ext uri="{BB962C8B-B14F-4D97-AF65-F5344CB8AC3E}">
        <p14:creationId xmlns:p14="http://schemas.microsoft.com/office/powerpoint/2010/main" val="576936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8426BA4-E666-40E9-96E3-68A6E03E63C4}"/>
              </a:ext>
            </a:extLst>
          </p:cNvPr>
          <p:cNvSpPr>
            <a:spLocks noChangeArrowheads="1"/>
          </p:cNvSpPr>
          <p:nvPr/>
        </p:nvSpPr>
        <p:spPr bwMode="auto">
          <a:xfrm>
            <a:off x="1651321" y="-1038418"/>
            <a:ext cx="189219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2" descr="Exodus 12 &amp; 13, The First Passover - Toward a Sane Faith - Kevin Ruffcorn  Ministries">
            <a:extLst>
              <a:ext uri="{FF2B5EF4-FFF2-40B4-BE49-F238E27FC236}">
                <a16:creationId xmlns:a16="http://schemas.microsoft.com/office/drawing/2014/main" id="{F86C6E9F-0864-09C2-F4A7-BD57076756D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51321" y="97954"/>
            <a:ext cx="8889357" cy="666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39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4ED6A-C6AC-7E50-78F3-8DE811E1087A}"/>
              </a:ext>
            </a:extLst>
          </p:cNvPr>
          <p:cNvSpPr>
            <a:spLocks noGrp="1"/>
          </p:cNvSpPr>
          <p:nvPr>
            <p:ph idx="1"/>
          </p:nvPr>
        </p:nvSpPr>
        <p:spPr>
          <a:xfrm>
            <a:off x="100314" y="127323"/>
            <a:ext cx="11991372" cy="6863786"/>
          </a:xfrm>
        </p:spPr>
        <p:txBody>
          <a:bodyPr>
            <a:normAutofit fontScale="92500"/>
          </a:bodyPr>
          <a:lstStyle/>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12 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next day the large crowd that had come to the feast heard that Jesus was coming to Jerusalem.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13 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they took branches of palm trees and went out to meet him, crying out, “Hosanna! Blessed is he who comes in the name of the Lord, even the King of Israel!”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14 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And Jesus found a young donkey and sat on it, just as it is written,</a:t>
            </a:r>
          </a:p>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15 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“Fear not, daughter of Zion;</a:t>
            </a:r>
            <a:br>
              <a:rPr lang="en-SG" sz="3000" b="1" i="0" dirty="0">
                <a:solidFill>
                  <a:srgbClr val="000000"/>
                </a:solidFill>
                <a:effectLst/>
                <a:highlight>
                  <a:srgbClr val="FFFFFF"/>
                </a:highlight>
                <a:latin typeface="Arial" panose="020B0604020202020204" pitchFamily="34" charset="0"/>
                <a:cs typeface="Arial" panose="020B0604020202020204" pitchFamily="34" charset="0"/>
              </a:rPr>
            </a:br>
            <a:r>
              <a:rPr lang="en-SG" sz="3000" b="1" i="0" dirty="0">
                <a:solidFill>
                  <a:srgbClr val="000000"/>
                </a:solidFill>
                <a:effectLst/>
                <a:highlight>
                  <a:srgbClr val="FFFFFF"/>
                </a:highlight>
                <a:latin typeface="Arial" panose="020B0604020202020204" pitchFamily="34" charset="0"/>
                <a:cs typeface="Arial" panose="020B0604020202020204" pitchFamily="34" charset="0"/>
              </a:rPr>
              <a:t>     behold, your king is coming,</a:t>
            </a:r>
            <a:br>
              <a:rPr lang="en-SG" sz="3000" b="1" i="0" dirty="0">
                <a:solidFill>
                  <a:srgbClr val="000000"/>
                </a:solidFill>
                <a:effectLst/>
                <a:highlight>
                  <a:srgbClr val="FFFFFF"/>
                </a:highlight>
                <a:latin typeface="Arial" panose="020B0604020202020204" pitchFamily="34" charset="0"/>
                <a:cs typeface="Arial" panose="020B0604020202020204" pitchFamily="34" charset="0"/>
              </a:rPr>
            </a:br>
            <a:r>
              <a:rPr lang="en-SG" sz="3000" b="1" i="0" dirty="0">
                <a:solidFill>
                  <a:srgbClr val="000000"/>
                </a:solidFill>
                <a:effectLst/>
                <a:highlight>
                  <a:srgbClr val="FFFFFF"/>
                </a:highlight>
                <a:latin typeface="Arial" panose="020B0604020202020204" pitchFamily="34" charset="0"/>
                <a:cs typeface="Arial" panose="020B0604020202020204" pitchFamily="34" charset="0"/>
              </a:rPr>
              <a:t>    sitting on a donkey's colt!”</a:t>
            </a:r>
          </a:p>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16 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His disciples did not understand these things at first, but when Jesus was glorified, then they remembered that these things had been written about him and had been done to him.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17 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crowd that had been with him when he called Lazarus out of the tomb and raised him from the dead continued to bear witness.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18 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reason why the crowd went to meet him was that they heard he had done this sign.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19 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 Pharisees said to one another, “You see that you are gaining nothing. Look, the world has gone after him.”</a:t>
            </a:r>
          </a:p>
          <a:p>
            <a:pPr marL="0" indent="0" algn="just">
              <a:buNone/>
            </a:pPr>
            <a:endParaRPr lang="en-US" dirty="0"/>
          </a:p>
        </p:txBody>
      </p:sp>
    </p:spTree>
    <p:extLst>
      <p:ext uri="{BB962C8B-B14F-4D97-AF65-F5344CB8AC3E}">
        <p14:creationId xmlns:p14="http://schemas.microsoft.com/office/powerpoint/2010/main" val="368608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A3174-4B5C-9833-A337-63B75008815D}"/>
              </a:ext>
            </a:extLst>
          </p:cNvPr>
          <p:cNvSpPr>
            <a:spLocks noGrp="1"/>
          </p:cNvSpPr>
          <p:nvPr>
            <p:ph idx="1"/>
          </p:nvPr>
        </p:nvSpPr>
        <p:spPr>
          <a:xfrm>
            <a:off x="902825" y="1817225"/>
            <a:ext cx="10197297" cy="4701115"/>
          </a:xfrm>
        </p:spPr>
        <p:txBody>
          <a:bodyPr>
            <a:normAutofit/>
          </a:bodyPr>
          <a:lstStyle/>
          <a:p>
            <a:r>
              <a:rPr lang="en-US" sz="2800" dirty="0"/>
              <a:t>Vs 13 – Palms were a symbol of Jewish nationalism.</a:t>
            </a:r>
          </a:p>
          <a:p>
            <a:r>
              <a:rPr lang="en-US" sz="2800" dirty="0"/>
              <a:t>“</a:t>
            </a:r>
            <a:r>
              <a:rPr lang="en-US" sz="2800" dirty="0" err="1"/>
              <a:t>Hossanna</a:t>
            </a:r>
            <a:r>
              <a:rPr lang="en-US" sz="2800" dirty="0"/>
              <a:t>” – Aramaic phrase that means “Save us now!”</a:t>
            </a:r>
          </a:p>
          <a:p>
            <a:r>
              <a:rPr lang="en-US" sz="2800" dirty="0"/>
              <a:t>Quotes from Psalm 118:25-26 – a Messianic Psalm.</a:t>
            </a:r>
          </a:p>
          <a:p>
            <a:r>
              <a:rPr lang="en-US" sz="2800" dirty="0"/>
              <a:t>Vs 14-16 – John quotes from Zechariah 9:9-10 – this was fulfilment which the disciples only later understood.</a:t>
            </a:r>
          </a:p>
          <a:p>
            <a:pPr marL="0" indent="0">
              <a:buNone/>
            </a:pPr>
            <a:endParaRPr lang="en-US" sz="2800" dirty="0"/>
          </a:p>
          <a:p>
            <a:endParaRPr lang="en-US" sz="2800" dirty="0"/>
          </a:p>
          <a:p>
            <a:endParaRPr lang="en-US" sz="2800" dirty="0"/>
          </a:p>
          <a:p>
            <a:endParaRPr lang="en-US" sz="2800" dirty="0"/>
          </a:p>
        </p:txBody>
      </p:sp>
      <p:sp>
        <p:nvSpPr>
          <p:cNvPr id="4" name="Title 1">
            <a:extLst>
              <a:ext uri="{FF2B5EF4-FFF2-40B4-BE49-F238E27FC236}">
                <a16:creationId xmlns:a16="http://schemas.microsoft.com/office/drawing/2014/main" id="{8C348EBC-6CCB-2248-80EB-7348E6175960}"/>
              </a:ext>
            </a:extLst>
          </p:cNvPr>
          <p:cNvSpPr>
            <a:spLocks noGrp="1"/>
          </p:cNvSpPr>
          <p:nvPr>
            <p:ph type="title"/>
          </p:nvPr>
        </p:nvSpPr>
        <p:spPr>
          <a:xfrm>
            <a:off x="187124" y="339660"/>
            <a:ext cx="11817751" cy="1188720"/>
          </a:xfrm>
        </p:spPr>
        <p:txBody>
          <a:bodyPr>
            <a:noAutofit/>
          </a:bodyPr>
          <a:lstStyle/>
          <a:p>
            <a:r>
              <a:rPr lang="en-US" sz="3200" b="1" dirty="0"/>
              <a:t>ACT 2 – John 12:12-19 ARRIVAL INTO JERUSALEM</a:t>
            </a:r>
          </a:p>
        </p:txBody>
      </p:sp>
    </p:spTree>
    <p:extLst>
      <p:ext uri="{BB962C8B-B14F-4D97-AF65-F5344CB8AC3E}">
        <p14:creationId xmlns:p14="http://schemas.microsoft.com/office/powerpoint/2010/main" val="830357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8426BA4-E666-40E9-96E3-68A6E03E63C4}"/>
              </a:ext>
            </a:extLst>
          </p:cNvPr>
          <p:cNvSpPr>
            <a:spLocks noChangeArrowheads="1"/>
          </p:cNvSpPr>
          <p:nvPr/>
        </p:nvSpPr>
        <p:spPr bwMode="auto">
          <a:xfrm>
            <a:off x="1651321" y="-1038418"/>
            <a:ext cx="189219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F368DEB-262D-7CD3-4C85-86BC735F720C}"/>
              </a:ext>
            </a:extLst>
          </p:cNvPr>
          <p:cNvSpPr>
            <a:spLocks noChangeArrowheads="1"/>
          </p:cNvSpPr>
          <p:nvPr/>
        </p:nvSpPr>
        <p:spPr bwMode="auto">
          <a:xfrm>
            <a:off x="-284400" y="0"/>
            <a:ext cx="19393300" cy="5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A group of people in clothing riding horses&#10;&#10;Description automatically generated">
            <a:extLst>
              <a:ext uri="{FF2B5EF4-FFF2-40B4-BE49-F238E27FC236}">
                <a16:creationId xmlns:a16="http://schemas.microsoft.com/office/drawing/2014/main" id="{E4959AF1-8C53-8D48-0EE9-A87EACCA5B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7744"/>
            <a:ext cx="12192000" cy="6382512"/>
          </a:xfrm>
          <a:prstGeom prst="rect">
            <a:avLst/>
          </a:prstGeom>
        </p:spPr>
      </p:pic>
    </p:spTree>
    <p:extLst>
      <p:ext uri="{BB962C8B-B14F-4D97-AF65-F5344CB8AC3E}">
        <p14:creationId xmlns:p14="http://schemas.microsoft.com/office/powerpoint/2010/main" val="260881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8EF06F7-8657-59C9-101E-063B3E1B6889}"/>
              </a:ext>
            </a:extLst>
          </p:cNvPr>
          <p:cNvSpPr>
            <a:spLocks noChangeArrowheads="1"/>
          </p:cNvSpPr>
          <p:nvPr/>
        </p:nvSpPr>
        <p:spPr bwMode="auto">
          <a:xfrm>
            <a:off x="1493133" y="439837"/>
            <a:ext cx="23284977" cy="4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289" name="Picture 4" descr="Bethlehem Baptist Church - Palm Sunday. Jesus' triumphal entry into  Jerusalem. The same crowd who cheered, “Hosanna!!” as Jesus entered  Jerusalem, would cry out “Crucify, Him!” just a few days later. Praise">
            <a:extLst>
              <a:ext uri="{FF2B5EF4-FFF2-40B4-BE49-F238E27FC236}">
                <a16:creationId xmlns:a16="http://schemas.microsoft.com/office/drawing/2014/main" id="{E431B729-8587-0E4E-3873-09C62E56909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99235" y="564513"/>
            <a:ext cx="8993530" cy="572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55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4ED6A-C6AC-7E50-78F3-8DE811E1087A}"/>
              </a:ext>
            </a:extLst>
          </p:cNvPr>
          <p:cNvSpPr>
            <a:spLocks noGrp="1"/>
          </p:cNvSpPr>
          <p:nvPr>
            <p:ph idx="1"/>
          </p:nvPr>
        </p:nvSpPr>
        <p:spPr>
          <a:xfrm>
            <a:off x="100314" y="127323"/>
            <a:ext cx="11991372" cy="6863786"/>
          </a:xfrm>
        </p:spPr>
        <p:txBody>
          <a:bodyPr>
            <a:normAutofit fontScale="92500"/>
          </a:bodyPr>
          <a:lstStyle/>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12 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next day the large crowd that had come to the feast heard that Jesus was coming to Jerusalem.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13 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they took branches of palm trees and went out to meet him, crying out, “Hosanna! Blessed is he who comes in the name of the Lord, even the King of Israel!”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14 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And Jesus found a young donkey and sat on it, just as it is written,</a:t>
            </a:r>
          </a:p>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15 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“Fear not, daughter of Zion;</a:t>
            </a:r>
            <a:br>
              <a:rPr lang="en-SG" sz="3000" b="1" i="0" dirty="0">
                <a:solidFill>
                  <a:srgbClr val="000000"/>
                </a:solidFill>
                <a:effectLst/>
                <a:highlight>
                  <a:srgbClr val="FFFFFF"/>
                </a:highlight>
                <a:latin typeface="Arial" panose="020B0604020202020204" pitchFamily="34" charset="0"/>
                <a:cs typeface="Arial" panose="020B0604020202020204" pitchFamily="34" charset="0"/>
              </a:rPr>
            </a:br>
            <a:r>
              <a:rPr lang="en-SG" sz="3000" b="1" i="0" dirty="0">
                <a:solidFill>
                  <a:srgbClr val="000000"/>
                </a:solidFill>
                <a:effectLst/>
                <a:highlight>
                  <a:srgbClr val="FFFFFF"/>
                </a:highlight>
                <a:latin typeface="Arial" panose="020B0604020202020204" pitchFamily="34" charset="0"/>
                <a:cs typeface="Arial" panose="020B0604020202020204" pitchFamily="34" charset="0"/>
              </a:rPr>
              <a:t>     behold, your king is coming,</a:t>
            </a:r>
            <a:br>
              <a:rPr lang="en-SG" sz="3000" b="1" i="0" dirty="0">
                <a:solidFill>
                  <a:srgbClr val="000000"/>
                </a:solidFill>
                <a:effectLst/>
                <a:highlight>
                  <a:srgbClr val="FFFFFF"/>
                </a:highlight>
                <a:latin typeface="Arial" panose="020B0604020202020204" pitchFamily="34" charset="0"/>
                <a:cs typeface="Arial" panose="020B0604020202020204" pitchFamily="34" charset="0"/>
              </a:rPr>
            </a:br>
            <a:r>
              <a:rPr lang="en-SG" sz="3000" b="1" i="0" dirty="0">
                <a:solidFill>
                  <a:srgbClr val="000000"/>
                </a:solidFill>
                <a:effectLst/>
                <a:highlight>
                  <a:srgbClr val="FFFFFF"/>
                </a:highlight>
                <a:latin typeface="Arial" panose="020B0604020202020204" pitchFamily="34" charset="0"/>
                <a:cs typeface="Arial" panose="020B0604020202020204" pitchFamily="34" charset="0"/>
              </a:rPr>
              <a:t>    sitting on a donkey's colt!”</a:t>
            </a:r>
          </a:p>
          <a:p>
            <a:pPr marL="0" indent="0" algn="l">
              <a:buNone/>
            </a:pP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16 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His disciples did not understand these things at first, but when Jesus was glorified, then they remembered that these things had been written about him and had been done to him.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17 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crowd that had been with him when he called Lazarus out of the tomb and raised him from the dead continued to bear witness.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18 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The reason why the crowd went to meet him was that they heard he had done this sign. </a:t>
            </a:r>
            <a:r>
              <a:rPr lang="en-SG" sz="3000" b="1" i="0" baseline="30000" dirty="0">
                <a:solidFill>
                  <a:srgbClr val="000000"/>
                </a:solidFill>
                <a:effectLst/>
                <a:highlight>
                  <a:srgbClr val="FFFFFF"/>
                </a:highlight>
                <a:latin typeface="Arial" panose="020B0604020202020204" pitchFamily="34" charset="0"/>
                <a:cs typeface="Arial" panose="020B0604020202020204" pitchFamily="34" charset="0"/>
              </a:rPr>
              <a:t>19 </a:t>
            </a:r>
            <a:r>
              <a:rPr lang="en-SG" sz="3000" b="1" i="0" dirty="0">
                <a:solidFill>
                  <a:srgbClr val="000000"/>
                </a:solidFill>
                <a:effectLst/>
                <a:highlight>
                  <a:srgbClr val="FFFFFF"/>
                </a:highlight>
                <a:latin typeface="Arial" panose="020B0604020202020204" pitchFamily="34" charset="0"/>
                <a:cs typeface="Arial" panose="020B0604020202020204" pitchFamily="34" charset="0"/>
              </a:rPr>
              <a:t>So the Pharisees said to one another, “You see that you are gaining nothing. Look, the world has gone after him.”</a:t>
            </a:r>
          </a:p>
          <a:p>
            <a:pPr marL="0" indent="0" algn="just">
              <a:buNone/>
            </a:pPr>
            <a:endParaRPr lang="en-US" dirty="0"/>
          </a:p>
        </p:txBody>
      </p:sp>
    </p:spTree>
    <p:extLst>
      <p:ext uri="{BB962C8B-B14F-4D97-AF65-F5344CB8AC3E}">
        <p14:creationId xmlns:p14="http://schemas.microsoft.com/office/powerpoint/2010/main" val="3406652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F86A84D-EFB3-7333-0641-FD3969C0ECA6}"/>
              </a:ext>
            </a:extLst>
          </p:cNvPr>
          <p:cNvSpPr>
            <a:spLocks noChangeArrowheads="1"/>
          </p:cNvSpPr>
          <p:nvPr/>
        </p:nvSpPr>
        <p:spPr bwMode="auto">
          <a:xfrm>
            <a:off x="1733813" y="0"/>
            <a:ext cx="16140705" cy="5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313" name="Picture 5" descr="Clearing the temple courts: What Jesus did about systemic injustice">
            <a:extLst>
              <a:ext uri="{FF2B5EF4-FFF2-40B4-BE49-F238E27FC236}">
                <a16:creationId xmlns:a16="http://schemas.microsoft.com/office/drawing/2014/main" id="{23854448-419E-7D2D-F839-3195EA9245B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33813" y="1"/>
            <a:ext cx="9204263" cy="691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84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eadership in Proverbs | Corowa Presbyterian Church">
            <a:extLst>
              <a:ext uri="{FF2B5EF4-FFF2-40B4-BE49-F238E27FC236}">
                <a16:creationId xmlns:a16="http://schemas.microsoft.com/office/drawing/2014/main" id="{33D7C808-0403-6D6D-8289-0D2AA2E6C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03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1DBE54-F4E5-8AC9-0EE3-AE4794986E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40" y="401981"/>
            <a:ext cx="4540528" cy="6054037"/>
          </a:xfrm>
          <a:prstGeom prst="rect">
            <a:avLst/>
          </a:prstGeom>
        </p:spPr>
      </p:pic>
      <p:pic>
        <p:nvPicPr>
          <p:cNvPr id="11" name="Picture 10">
            <a:extLst>
              <a:ext uri="{FF2B5EF4-FFF2-40B4-BE49-F238E27FC236}">
                <a16:creationId xmlns:a16="http://schemas.microsoft.com/office/drawing/2014/main" id="{FC7A4198-C2BD-7A5C-E151-285B523E31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11225" y="185642"/>
            <a:ext cx="3019953" cy="4026604"/>
          </a:xfrm>
          <a:prstGeom prst="rect">
            <a:avLst/>
          </a:prstGeom>
        </p:spPr>
      </p:pic>
      <p:pic>
        <p:nvPicPr>
          <p:cNvPr id="13" name="Picture 12">
            <a:extLst>
              <a:ext uri="{FF2B5EF4-FFF2-40B4-BE49-F238E27FC236}">
                <a16:creationId xmlns:a16="http://schemas.microsoft.com/office/drawing/2014/main" id="{B550A200-A049-C683-E030-E576A2B062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8138" y="185642"/>
            <a:ext cx="4042137" cy="3031603"/>
          </a:xfrm>
          <a:prstGeom prst="rect">
            <a:avLst/>
          </a:prstGeom>
        </p:spPr>
      </p:pic>
      <p:pic>
        <p:nvPicPr>
          <p:cNvPr id="3" name="Picture 2">
            <a:extLst>
              <a:ext uri="{FF2B5EF4-FFF2-40B4-BE49-F238E27FC236}">
                <a16:creationId xmlns:a16="http://schemas.microsoft.com/office/drawing/2014/main" id="{2BFF4E7E-AFD5-E75D-43A4-3E324EB4E9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4908" y="3310953"/>
            <a:ext cx="4130842" cy="3098132"/>
          </a:xfrm>
          <a:prstGeom prst="rect">
            <a:avLst/>
          </a:prstGeom>
        </p:spPr>
      </p:pic>
      <p:pic>
        <p:nvPicPr>
          <p:cNvPr id="6" name="Picture 5">
            <a:extLst>
              <a:ext uri="{FF2B5EF4-FFF2-40B4-BE49-F238E27FC236}">
                <a16:creationId xmlns:a16="http://schemas.microsoft.com/office/drawing/2014/main" id="{1592D6FB-A508-B647-C852-C35ACE793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11225" y="4325198"/>
            <a:ext cx="3129547" cy="2347160"/>
          </a:xfrm>
          <a:prstGeom prst="rect">
            <a:avLst/>
          </a:prstGeom>
        </p:spPr>
      </p:pic>
    </p:spTree>
    <p:extLst>
      <p:ext uri="{BB962C8B-B14F-4D97-AF65-F5344CB8AC3E}">
        <p14:creationId xmlns:p14="http://schemas.microsoft.com/office/powerpoint/2010/main" val="358438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 Funny Thing Happened On The Way To Jerusalem.mp4">
            <a:hlinkClick r:id="" action="ppaction://media"/>
            <a:extLst>
              <a:ext uri="{FF2B5EF4-FFF2-40B4-BE49-F238E27FC236}">
                <a16:creationId xmlns:a16="http://schemas.microsoft.com/office/drawing/2014/main" id="{15A9A732-928E-7A5E-08E5-7010B1EB1B2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CCDBED6-B2C9-9140-8B81-18A9270FD464}" label="english-a-funny-thing-happened-on-the-way-to-jerusalem-downsub.com" lang="" r:embed="rId4"/>
                        </p173:trackLst>
                      </p173:tracksInfo>
                    </p:ext>
                  </p14:extLst>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9289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20A2AD-BD5F-F799-D6C9-18060DB03B3F}"/>
              </a:ext>
            </a:extLst>
          </p:cNvPr>
          <p:cNvSpPr txBox="1">
            <a:spLocks/>
          </p:cNvSpPr>
          <p:nvPr/>
        </p:nvSpPr>
        <p:spPr bwMode="black">
          <a:xfrm>
            <a:off x="1504709" y="2494480"/>
            <a:ext cx="84561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b="1"/>
              <a:t>Interlude – John 12:9-11</a:t>
            </a:r>
            <a:endParaRPr lang="en-US" sz="3200" b="1" dirty="0"/>
          </a:p>
        </p:txBody>
      </p:sp>
      <p:sp>
        <p:nvSpPr>
          <p:cNvPr id="5" name="Title 1">
            <a:extLst>
              <a:ext uri="{FF2B5EF4-FFF2-40B4-BE49-F238E27FC236}">
                <a16:creationId xmlns:a16="http://schemas.microsoft.com/office/drawing/2014/main" id="{2A5227AA-40ED-22A5-C206-09D260FA3322}"/>
              </a:ext>
            </a:extLst>
          </p:cNvPr>
          <p:cNvSpPr txBox="1">
            <a:spLocks/>
          </p:cNvSpPr>
          <p:nvPr/>
        </p:nvSpPr>
        <p:spPr bwMode="black">
          <a:xfrm>
            <a:off x="690623" y="791071"/>
            <a:ext cx="10810754"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200" b="1"/>
              <a:t>ACT 1 – John 12:1-8 Anointed for Burial</a:t>
            </a:r>
            <a:endParaRPr lang="en-US" sz="3200" b="1" dirty="0"/>
          </a:p>
        </p:txBody>
      </p:sp>
      <p:sp>
        <p:nvSpPr>
          <p:cNvPr id="9" name="Title 1">
            <a:extLst>
              <a:ext uri="{FF2B5EF4-FFF2-40B4-BE49-F238E27FC236}">
                <a16:creationId xmlns:a16="http://schemas.microsoft.com/office/drawing/2014/main" id="{275311ED-7C3C-D80A-E0F3-22DF428DA043}"/>
              </a:ext>
            </a:extLst>
          </p:cNvPr>
          <p:cNvSpPr>
            <a:spLocks noGrp="1"/>
          </p:cNvSpPr>
          <p:nvPr>
            <p:ph type="title"/>
          </p:nvPr>
        </p:nvSpPr>
        <p:spPr>
          <a:xfrm>
            <a:off x="187124" y="4283850"/>
            <a:ext cx="11817751" cy="1188720"/>
          </a:xfrm>
        </p:spPr>
        <p:txBody>
          <a:bodyPr>
            <a:noAutofit/>
          </a:bodyPr>
          <a:lstStyle/>
          <a:p>
            <a:r>
              <a:rPr lang="en-US" sz="3200" b="1" dirty="0"/>
              <a:t>ACT 2 – John 12:12-19 ARRIVAL INTO JERUSALEM</a:t>
            </a:r>
          </a:p>
        </p:txBody>
      </p:sp>
    </p:spTree>
    <p:extLst>
      <p:ext uri="{BB962C8B-B14F-4D97-AF65-F5344CB8AC3E}">
        <p14:creationId xmlns:p14="http://schemas.microsoft.com/office/powerpoint/2010/main" val="160322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n standing alone on hanging bridge photo – Free Man Image on Unsplash">
            <a:extLst>
              <a:ext uri="{FF2B5EF4-FFF2-40B4-BE49-F238E27FC236}">
                <a16:creationId xmlns:a16="http://schemas.microsoft.com/office/drawing/2014/main" id="{99603D0A-0076-657B-35F4-918B45245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97606F-357C-B36A-D722-681C4447FC7E}"/>
              </a:ext>
            </a:extLst>
          </p:cNvPr>
          <p:cNvSpPr txBox="1"/>
          <p:nvPr/>
        </p:nvSpPr>
        <p:spPr>
          <a:xfrm>
            <a:off x="3048000" y="240022"/>
            <a:ext cx="6096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FEFE"/>
                </a:solidFill>
                <a:effectLst/>
                <a:uLnTx/>
                <a:uFillTx/>
                <a:latin typeface="Californian FB" panose="0207040306080B030204" pitchFamily="18" charset="0"/>
                <a:ea typeface="Arial Unicode MS"/>
                <a:cs typeface="Arial Unicode MS"/>
              </a:rPr>
              <a:t>Believing</a:t>
            </a:r>
            <a:endParaRPr kumimoji="0" lang="en-SG" sz="3600" b="0" i="0" u="none" strike="noStrike" kern="1200" cap="none" spc="0" normalizeH="0" baseline="0" noProof="0" dirty="0">
              <a:ln>
                <a:noFill/>
              </a:ln>
              <a:solidFill>
                <a:srgbClr val="000000"/>
              </a:solidFill>
              <a:effectLst/>
              <a:uLnTx/>
              <a:uFillTx/>
              <a:latin typeface="Californian FB" panose="0207040306080B030204" pitchFamily="18" charset="0"/>
              <a:ea typeface="Arial Unicode MS"/>
              <a:cs typeface="Arial Unicode MS"/>
            </a:endParaRPr>
          </a:p>
        </p:txBody>
      </p:sp>
      <p:sp>
        <p:nvSpPr>
          <p:cNvPr id="6" name="TextBox 5">
            <a:extLst>
              <a:ext uri="{FF2B5EF4-FFF2-40B4-BE49-F238E27FC236}">
                <a16:creationId xmlns:a16="http://schemas.microsoft.com/office/drawing/2014/main" id="{FE49CF9E-DBA2-59DE-FF24-F29AFBF1380A}"/>
              </a:ext>
            </a:extLst>
          </p:cNvPr>
          <p:cNvSpPr txBox="1"/>
          <p:nvPr/>
        </p:nvSpPr>
        <p:spPr>
          <a:xfrm>
            <a:off x="2966720" y="3714742"/>
            <a:ext cx="6431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FEFE"/>
                </a:solidFill>
                <a:effectLst/>
                <a:uLnTx/>
                <a:uFillTx/>
                <a:latin typeface="Californian FB" panose="0207040306080B030204" pitchFamily="18" charset="0"/>
                <a:ea typeface="Arial Unicode MS"/>
                <a:cs typeface="Arial Unicode MS"/>
              </a:rPr>
              <a:t>C  H  R  I  S  T</a:t>
            </a:r>
            <a:endParaRPr kumimoji="0" lang="en-SG" sz="3600" b="0" i="0" u="none" strike="noStrike" kern="1200" cap="none" spc="0" normalizeH="0" baseline="0" noProof="0" dirty="0">
              <a:ln>
                <a:noFill/>
              </a:ln>
              <a:solidFill>
                <a:srgbClr val="000000"/>
              </a:solidFill>
              <a:effectLst/>
              <a:uLnTx/>
              <a:uFillTx/>
              <a:latin typeface="Californian FB" panose="0207040306080B030204" pitchFamily="18" charset="0"/>
              <a:ea typeface="Arial Unicode MS"/>
              <a:cs typeface="Arial Unicode MS"/>
            </a:endParaRPr>
          </a:p>
        </p:txBody>
      </p:sp>
      <p:sp>
        <p:nvSpPr>
          <p:cNvPr id="7" name="TextBox 6">
            <a:extLst>
              <a:ext uri="{FF2B5EF4-FFF2-40B4-BE49-F238E27FC236}">
                <a16:creationId xmlns:a16="http://schemas.microsoft.com/office/drawing/2014/main" id="{A4DF7D4A-9DAA-2E71-A1EB-E40F31906B01}"/>
              </a:ext>
            </a:extLst>
          </p:cNvPr>
          <p:cNvSpPr txBox="1"/>
          <p:nvPr/>
        </p:nvSpPr>
        <p:spPr>
          <a:xfrm>
            <a:off x="3103880" y="6241534"/>
            <a:ext cx="6156960" cy="461665"/>
          </a:xfrm>
          <a:prstGeom prst="rect">
            <a:avLst/>
          </a:prstGeom>
          <a:solidFill>
            <a:schemeClr val="tx1"/>
          </a:solidFill>
          <a:ln>
            <a:solidFill>
              <a:schemeClr val="bg1">
                <a:lumMod val="9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EFE"/>
                </a:solidFill>
                <a:effectLst/>
                <a:uLnTx/>
                <a:uFillTx/>
                <a:latin typeface="Times New Roman" panose="02020603050405020304" pitchFamily="18" charset="0"/>
                <a:ea typeface="Arial Unicode MS"/>
                <a:cs typeface="Arial Unicode MS"/>
              </a:rPr>
              <a:t>Responding to John’s Gospel</a:t>
            </a:r>
            <a:endParaRPr kumimoji="0" lang="en-SG" sz="1400" b="0" i="0" u="none" strike="noStrike" kern="1200" cap="none" spc="0" normalizeH="0" baseline="0" noProof="0" dirty="0">
              <a:ln>
                <a:noFill/>
              </a:ln>
              <a:solidFill>
                <a:srgbClr val="000000"/>
              </a:solidFill>
              <a:effectLst/>
              <a:uLnTx/>
              <a:uFillTx/>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7640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3B28-05DA-FBC5-588B-44B0EF572508}"/>
              </a:ext>
            </a:extLst>
          </p:cNvPr>
          <p:cNvSpPr>
            <a:spLocks noGrp="1"/>
          </p:cNvSpPr>
          <p:nvPr>
            <p:ph type="ctrTitle"/>
          </p:nvPr>
        </p:nvSpPr>
        <p:spPr>
          <a:xfrm>
            <a:off x="1600198" y="190721"/>
            <a:ext cx="8991600" cy="1645920"/>
          </a:xfrm>
        </p:spPr>
        <p:txBody>
          <a:bodyPr>
            <a:normAutofit/>
          </a:bodyPr>
          <a:lstStyle/>
          <a:p>
            <a:r>
              <a:rPr lang="en-US" sz="5400" b="1" dirty="0"/>
              <a:t>John 12:1-19</a:t>
            </a:r>
          </a:p>
        </p:txBody>
      </p:sp>
      <p:sp>
        <p:nvSpPr>
          <p:cNvPr id="3" name="Subtitle 2">
            <a:extLst>
              <a:ext uri="{FF2B5EF4-FFF2-40B4-BE49-F238E27FC236}">
                <a16:creationId xmlns:a16="http://schemas.microsoft.com/office/drawing/2014/main" id="{7FD083ED-6C66-A515-6113-D88F83E1C539}"/>
              </a:ext>
            </a:extLst>
          </p:cNvPr>
          <p:cNvSpPr>
            <a:spLocks noGrp="1"/>
          </p:cNvSpPr>
          <p:nvPr>
            <p:ph type="subTitle" idx="1"/>
          </p:nvPr>
        </p:nvSpPr>
        <p:spPr>
          <a:xfrm>
            <a:off x="743671" y="5577577"/>
            <a:ext cx="10704653" cy="1239894"/>
          </a:xfrm>
          <a:solidFill>
            <a:schemeClr val="accent4">
              <a:lumMod val="20000"/>
              <a:lumOff val="80000"/>
            </a:schemeClr>
          </a:solidFill>
        </p:spPr>
        <p:txBody>
          <a:bodyPr>
            <a:noAutofit/>
          </a:bodyPr>
          <a:lstStyle/>
          <a:p>
            <a:r>
              <a:rPr lang="en-US" sz="6000" b="1" dirty="0">
                <a:solidFill>
                  <a:schemeClr val="bg1"/>
                </a:solidFill>
              </a:rPr>
              <a:t>The Acts before the Final Act</a:t>
            </a:r>
          </a:p>
        </p:txBody>
      </p:sp>
      <p:pic>
        <p:nvPicPr>
          <p:cNvPr id="2050" name="Picture 2">
            <a:extLst>
              <a:ext uri="{FF2B5EF4-FFF2-40B4-BE49-F238E27FC236}">
                <a16:creationId xmlns:a16="http://schemas.microsoft.com/office/drawing/2014/main" id="{104F8A41-5B76-25B1-58A4-77A58DED9E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5433" y="1928682"/>
            <a:ext cx="3525567" cy="355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50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Week That Changed The World">
            <a:extLst>
              <a:ext uri="{FF2B5EF4-FFF2-40B4-BE49-F238E27FC236}">
                <a16:creationId xmlns:a16="http://schemas.microsoft.com/office/drawing/2014/main" id="{A9205EB5-9966-4144-701F-F65AAC49C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763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0EFC-744C-C659-094C-07FA97CBEE84}"/>
              </a:ext>
            </a:extLst>
          </p:cNvPr>
          <p:cNvSpPr>
            <a:spLocks noGrp="1"/>
          </p:cNvSpPr>
          <p:nvPr>
            <p:ph type="title"/>
          </p:nvPr>
        </p:nvSpPr>
        <p:spPr>
          <a:xfrm>
            <a:off x="167833" y="284102"/>
            <a:ext cx="11856333" cy="1325563"/>
          </a:xfrm>
        </p:spPr>
        <p:txBody>
          <a:bodyPr>
            <a:noAutofit/>
          </a:bodyPr>
          <a:lstStyle/>
          <a:p>
            <a:r>
              <a:rPr lang="en-US" sz="5400" b="1" dirty="0">
                <a:latin typeface="+mn-lt"/>
              </a:rPr>
              <a:t>UKRAINE PRESIDENTIAL ELECTIONS 2004</a:t>
            </a:r>
          </a:p>
        </p:txBody>
      </p:sp>
      <p:sp>
        <p:nvSpPr>
          <p:cNvPr id="4" name="Rectangle 2">
            <a:extLst>
              <a:ext uri="{FF2B5EF4-FFF2-40B4-BE49-F238E27FC236}">
                <a16:creationId xmlns:a16="http://schemas.microsoft.com/office/drawing/2014/main" id="{EC28A463-C129-6678-72F9-D197F3196FC3}"/>
              </a:ext>
            </a:extLst>
          </p:cNvPr>
          <p:cNvSpPr>
            <a:spLocks noChangeArrowheads="1"/>
          </p:cNvSpPr>
          <p:nvPr/>
        </p:nvSpPr>
        <p:spPr bwMode="auto">
          <a:xfrm>
            <a:off x="1782500" y="1805128"/>
            <a:ext cx="438251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6" descr="Accurate analysis by sign language interpreter. : r/gifs">
            <a:extLst>
              <a:ext uri="{FF2B5EF4-FFF2-40B4-BE49-F238E27FC236}">
                <a16:creationId xmlns:a16="http://schemas.microsoft.com/office/drawing/2014/main" id="{AB4C89AB-E4B2-BBDC-BB1D-624EE447E6E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82501" y="1805128"/>
            <a:ext cx="8379348" cy="468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03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6F39-5663-ECB5-5E1C-91E83B777EA7}"/>
              </a:ext>
            </a:extLst>
          </p:cNvPr>
          <p:cNvSpPr>
            <a:spLocks noGrp="1"/>
          </p:cNvSpPr>
          <p:nvPr>
            <p:ph type="title"/>
          </p:nvPr>
        </p:nvSpPr>
        <p:spPr>
          <a:xfrm>
            <a:off x="649323" y="299041"/>
            <a:ext cx="10515600" cy="1325563"/>
          </a:xfrm>
        </p:spPr>
        <p:txBody>
          <a:bodyPr>
            <a:normAutofit/>
          </a:bodyPr>
          <a:lstStyle/>
          <a:p>
            <a:r>
              <a:rPr lang="en-US" sz="5400" b="1" dirty="0">
                <a:latin typeface="+mn-lt"/>
              </a:rPr>
              <a:t>The Orange Revolution</a:t>
            </a:r>
          </a:p>
        </p:txBody>
      </p:sp>
      <p:sp>
        <p:nvSpPr>
          <p:cNvPr id="7" name="Rectangle 4">
            <a:extLst>
              <a:ext uri="{FF2B5EF4-FFF2-40B4-BE49-F238E27FC236}">
                <a16:creationId xmlns:a16="http://schemas.microsoft.com/office/drawing/2014/main" id="{16A8FF0D-6858-E5DB-B11E-34DCA8546B07}"/>
              </a:ext>
            </a:extLst>
          </p:cNvPr>
          <p:cNvSpPr>
            <a:spLocks noChangeArrowheads="1"/>
          </p:cNvSpPr>
          <p:nvPr/>
        </p:nvSpPr>
        <p:spPr bwMode="auto">
          <a:xfrm>
            <a:off x="347239" y="1990845"/>
            <a:ext cx="18996222" cy="7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CEEB5E54-9439-CA0F-FE90-1037F83C4440}"/>
              </a:ext>
            </a:extLst>
          </p:cNvPr>
          <p:cNvSpPr>
            <a:spLocks noChangeArrowheads="1"/>
          </p:cNvSpPr>
          <p:nvPr/>
        </p:nvSpPr>
        <p:spPr bwMode="auto">
          <a:xfrm>
            <a:off x="7884115" y="411363"/>
            <a:ext cx="303719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5" name="Picture 8" descr="Rethinking Yushchenko - Atlantic Council">
            <a:extLst>
              <a:ext uri="{FF2B5EF4-FFF2-40B4-BE49-F238E27FC236}">
                <a16:creationId xmlns:a16="http://schemas.microsoft.com/office/drawing/2014/main" id="{0AB55226-B71F-B6FD-0A64-1B9478B925C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884114" y="411364"/>
            <a:ext cx="3960647" cy="30176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Q&amp;A: Ukraine's Dangerous Turn Has Roots in History">
            <a:extLst>
              <a:ext uri="{FF2B5EF4-FFF2-40B4-BE49-F238E27FC236}">
                <a16:creationId xmlns:a16="http://schemas.microsoft.com/office/drawing/2014/main" id="{E0FCC7F2-D437-9498-F972-05BF113EE7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84114" y="3694432"/>
            <a:ext cx="3960646" cy="297048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Orange revolution">
            <a:extLst>
              <a:ext uri="{FF2B5EF4-FFF2-40B4-BE49-F238E27FC236}">
                <a16:creationId xmlns:a16="http://schemas.microsoft.com/office/drawing/2014/main" id="{FAA3C4C3-C4C4-8753-780D-422ADE083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077" y="1572056"/>
            <a:ext cx="6366076" cy="509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3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93EF-EC8F-B79B-8EF6-3CFE5D98B217}"/>
              </a:ext>
            </a:extLst>
          </p:cNvPr>
          <p:cNvSpPr>
            <a:spLocks noGrp="1"/>
          </p:cNvSpPr>
          <p:nvPr>
            <p:ph type="title"/>
          </p:nvPr>
        </p:nvSpPr>
        <p:spPr>
          <a:xfrm>
            <a:off x="1533805" y="156257"/>
            <a:ext cx="9601200" cy="1047510"/>
          </a:xfrm>
        </p:spPr>
        <p:txBody>
          <a:bodyPr>
            <a:normAutofit/>
          </a:bodyPr>
          <a:lstStyle/>
          <a:p>
            <a:r>
              <a:rPr lang="en-US" sz="6000" b="1" dirty="0">
                <a:latin typeface="Chalkboard SE" panose="03050602040202020205" pitchFamily="66" charset="77"/>
              </a:rPr>
              <a:t>Philip Yancey</a:t>
            </a:r>
          </a:p>
        </p:txBody>
      </p:sp>
      <p:sp>
        <p:nvSpPr>
          <p:cNvPr id="3" name="Content Placeholder 2">
            <a:extLst>
              <a:ext uri="{FF2B5EF4-FFF2-40B4-BE49-F238E27FC236}">
                <a16:creationId xmlns:a16="http://schemas.microsoft.com/office/drawing/2014/main" id="{7201E94D-30AA-2D57-A07B-7E2BE13B825E}"/>
              </a:ext>
            </a:extLst>
          </p:cNvPr>
          <p:cNvSpPr>
            <a:spLocks noGrp="1"/>
          </p:cNvSpPr>
          <p:nvPr>
            <p:ph idx="1"/>
          </p:nvPr>
        </p:nvSpPr>
        <p:spPr>
          <a:xfrm>
            <a:off x="643690" y="1508811"/>
            <a:ext cx="11473609" cy="3171463"/>
          </a:xfrm>
        </p:spPr>
        <p:txBody>
          <a:bodyPr>
            <a:noAutofit/>
          </a:bodyPr>
          <a:lstStyle/>
          <a:p>
            <a:pPr marL="0" indent="0" algn="just">
              <a:buNone/>
            </a:pPr>
            <a:r>
              <a:rPr lang="en-US" sz="3600" b="1" dirty="0">
                <a:latin typeface="Arial" panose="020B0604020202020204" pitchFamily="34" charset="0"/>
                <a:cs typeface="Arial" panose="020B0604020202020204" pitchFamily="34" charset="0"/>
              </a:rPr>
              <a:t>Like the sign language translator in the lower right hand corner of the screen, along comes a person named Jesus who says in effect, </a:t>
            </a:r>
          </a:p>
          <a:p>
            <a:pPr marL="0" indent="0">
              <a:buNone/>
            </a:pPr>
            <a:r>
              <a:rPr lang="en-US" sz="3600" b="1" i="1" dirty="0">
                <a:latin typeface="Arial" panose="020B0604020202020204" pitchFamily="34" charset="0"/>
                <a:cs typeface="Arial" panose="020B0604020202020204" pitchFamily="34" charset="0"/>
              </a:rPr>
              <a:t>Don’t believe the big screen—they’re lying….Those who go through life thinking they’re on top will end up on the bottom.  And those who go through life feeling they’re at the very bottom will end up on top.  After all, what does it profit a person to gain the whole world and lose his soul?</a:t>
            </a:r>
          </a:p>
          <a:p>
            <a:pPr marL="0" indent="0" algn="just">
              <a:buNone/>
            </a:pPr>
            <a:r>
              <a:rPr lang="en-US" sz="1800" b="1" dirty="0">
                <a:latin typeface="Chalkboard SE" panose="03050602040202020205" pitchFamily="66" charset="77"/>
              </a:rPr>
              <a:t>Philip Yancey, What Good is God, Faithworks:2012, page 184-186 .</a:t>
            </a:r>
          </a:p>
        </p:txBody>
      </p:sp>
      <p:pic>
        <p:nvPicPr>
          <p:cNvPr id="6146" name="Picture 2" descr="Philip Yancey: how I survived my brutal Christian childhood">
            <a:extLst>
              <a:ext uri="{FF2B5EF4-FFF2-40B4-BE49-F238E27FC236}">
                <a16:creationId xmlns:a16="http://schemas.microsoft.com/office/drawing/2014/main" id="{D1349272-5072-1E98-47FA-880C42B43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1" y="0"/>
            <a:ext cx="1287379" cy="150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0408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174</TotalTime>
  <Words>1730</Words>
  <Application>Microsoft Office PowerPoint</Application>
  <PresentationFormat>Widescreen</PresentationFormat>
  <Paragraphs>71</Paragraphs>
  <Slides>31</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Arial</vt:lpstr>
      <vt:lpstr>Calibri</vt:lpstr>
      <vt:lpstr>Calibri Light</vt:lpstr>
      <vt:lpstr>Californian FB</vt:lpstr>
      <vt:lpstr>Chalkboard SE</vt:lpstr>
      <vt:lpstr>Franklin Gothic Book</vt:lpstr>
      <vt:lpstr>Gill Sans MT</vt:lpstr>
      <vt:lpstr>Helvetica</vt:lpstr>
      <vt:lpstr>Lucida Console</vt:lpstr>
      <vt:lpstr>Times New Roman</vt:lpstr>
      <vt:lpstr>Parcel</vt:lpstr>
      <vt:lpstr>Office Theme</vt:lpstr>
      <vt:lpstr>Crop</vt:lpstr>
      <vt:lpstr>India Trip March 2024</vt:lpstr>
      <vt:lpstr>PowerPoint Presentation</vt:lpstr>
      <vt:lpstr>PowerPoint Presentation</vt:lpstr>
      <vt:lpstr>PowerPoint Presentation</vt:lpstr>
      <vt:lpstr>John 12:1-19</vt:lpstr>
      <vt:lpstr>PowerPoint Presentation</vt:lpstr>
      <vt:lpstr>UKRAINE PRESIDENTIAL ELECTIONS 2004</vt:lpstr>
      <vt:lpstr>The Orange Revolution</vt:lpstr>
      <vt:lpstr>Philip Yancey</vt:lpstr>
      <vt:lpstr>John 12:1-19</vt:lpstr>
      <vt:lpstr>ACT 1 – John 12:1-8 Anointed for Burial</vt:lpstr>
      <vt:lpstr>PowerPoint Presentation</vt:lpstr>
      <vt:lpstr>ACT 1 – John 12:1-8 Anointed for Burial</vt:lpstr>
      <vt:lpstr>PowerPoint Presentation</vt:lpstr>
      <vt:lpstr>ACT 1 – John 12:1-8 Anointed for Burial</vt:lpstr>
      <vt:lpstr>ACT 1 – John 12:1-8 Anointed for Burial</vt:lpstr>
      <vt:lpstr>PowerPoint Presentation</vt:lpstr>
      <vt:lpstr>Interlude – John 12:9-11</vt:lpstr>
      <vt:lpstr>PowerPoint Presentation</vt:lpstr>
      <vt:lpstr>ACT 2 – John 12:12-19 ARRIVAL INTO JERUSALEM</vt:lpstr>
      <vt:lpstr>ACT 2 – John 12:12-19 ARRIVAL INTO JERUSALEM</vt:lpstr>
      <vt:lpstr>PowerPoint Presentation</vt:lpstr>
      <vt:lpstr>PowerPoint Presentation</vt:lpstr>
      <vt:lpstr>ACT 2 – John 12:12-19 ARRIVAL INTO JERUSALEM</vt:lpstr>
      <vt:lpstr>PowerPoint Presentation</vt:lpstr>
      <vt:lpstr>PowerPoint Presentation</vt:lpstr>
      <vt:lpstr>PowerPoint Presentation</vt:lpstr>
      <vt:lpstr>PowerPoint Presentation</vt:lpstr>
      <vt:lpstr>PowerPoint Presentation</vt:lpstr>
      <vt:lpstr>PowerPoint Presentation</vt:lpstr>
      <vt:lpstr>ACT 2 – John 12:12-19 ARRIVAL INTO JERUSALEM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12:1-19</dc:title>
  <dc:creator>Manik Corea</dc:creator>
  <cp:lastModifiedBy>Matt Lyle</cp:lastModifiedBy>
  <cp:revision>4</cp:revision>
  <dcterms:created xsi:type="dcterms:W3CDTF">2024-03-22T10:42:11Z</dcterms:created>
  <dcterms:modified xsi:type="dcterms:W3CDTF">2024-03-24T11:21:08Z</dcterms:modified>
</cp:coreProperties>
</file>