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8" r:id="rId3"/>
    <p:sldMasterId id="2147483695" r:id="rId4"/>
    <p:sldMasterId id="2147483712" r:id="rId5"/>
  </p:sldMasterIdLst>
  <p:notesMasterIdLst>
    <p:notesMasterId r:id="rId25"/>
  </p:notesMasterIdLst>
  <p:sldIdLst>
    <p:sldId id="263" r:id="rId6"/>
    <p:sldId id="293" r:id="rId7"/>
    <p:sldId id="294" r:id="rId8"/>
    <p:sldId id="318" r:id="rId9"/>
    <p:sldId id="295" r:id="rId10"/>
    <p:sldId id="292" r:id="rId11"/>
    <p:sldId id="306" r:id="rId12"/>
    <p:sldId id="307" r:id="rId13"/>
    <p:sldId id="308" r:id="rId14"/>
    <p:sldId id="309" r:id="rId15"/>
    <p:sldId id="310" r:id="rId16"/>
    <p:sldId id="320" r:id="rId17"/>
    <p:sldId id="312" r:id="rId18"/>
    <p:sldId id="319" r:id="rId19"/>
    <p:sldId id="313" r:id="rId20"/>
    <p:sldId id="315" r:id="rId21"/>
    <p:sldId id="314" r:id="rId22"/>
    <p:sldId id="316"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26570-25A3-49F2-B639-45C813C3863A}" v="1" dt="2023-10-21T23:33:26.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94"/>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5A3A5-1A54-1D4C-A1C5-BBB58A0254C3}"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C69F3-4C55-7040-A802-5935F0B74A16}" type="slidenum">
              <a:rPr lang="en-US" smtClean="0"/>
              <a:t>‹#›</a:t>
            </a:fld>
            <a:endParaRPr lang="en-US"/>
          </a:p>
        </p:txBody>
      </p:sp>
    </p:spTree>
    <p:extLst>
      <p:ext uri="{BB962C8B-B14F-4D97-AF65-F5344CB8AC3E}">
        <p14:creationId xmlns:p14="http://schemas.microsoft.com/office/powerpoint/2010/main" val="425837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Today’s sermon is the third in a series called Believing Christ, Responding to John’s Gospel account.</a:t>
            </a:r>
          </a:p>
          <a:p>
            <a:endParaRPr lang="en-US" sz="1600" dirty="0"/>
          </a:p>
          <a:p>
            <a:r>
              <a:rPr lang="en-US" sz="1600" dirty="0"/>
              <a:t>And here is a spoiler alert: everyone who hears the gospel, or good news, in our story today, in verses 35-51, responds by believing that Jesus is the Christ. </a:t>
            </a:r>
          </a:p>
          <a:p>
            <a:endParaRPr lang="en-US" sz="1600" dirty="0"/>
          </a:p>
          <a:p>
            <a:r>
              <a:rPr lang="en-US" sz="1600" dirty="0"/>
              <a:t>But, even though we know how they responded, we can still learn something by looking at the various circumstances leading up to,</a:t>
            </a:r>
          </a:p>
          <a:p>
            <a:r>
              <a:rPr lang="en-US" sz="1600" dirty="0"/>
              <a:t>  as well as the differences in their actual reactions.</a:t>
            </a:r>
          </a:p>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8FB6-172C-68A3-90D2-65C15C9EC3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DF7E57-BAA1-1251-212F-D281400EF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BFC557-F81D-1F22-45B7-516389B5F192}"/>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a:extLst>
              <a:ext uri="{FF2B5EF4-FFF2-40B4-BE49-F238E27FC236}">
                <a16:creationId xmlns:a16="http://schemas.microsoft.com/office/drawing/2014/main" id="{8C7E3722-E41D-7DAA-36B6-929ADD758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8E711-4491-52C4-41F9-047DCB51ED10}"/>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63585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F910-5BF5-2163-9A18-E927F12EFD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63623F-26D5-1171-0A78-DAD81AB3FF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C0FEE1-7079-FC8B-35F7-2186D5B33144}"/>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a:extLst>
              <a:ext uri="{FF2B5EF4-FFF2-40B4-BE49-F238E27FC236}">
                <a16:creationId xmlns:a16="http://schemas.microsoft.com/office/drawing/2014/main" id="{982B394D-C8A1-4F07-6CBC-9ECA56682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7A2D9-620E-D674-6713-D7CA1ABB1378}"/>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48332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D5943E-383A-F5AE-A476-97712D10E3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DEE05A-3E38-45DD-0FD9-C0ADE7ED60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E2F1CF-865D-873D-5996-0030186B89CB}"/>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a:extLst>
              <a:ext uri="{FF2B5EF4-FFF2-40B4-BE49-F238E27FC236}">
                <a16:creationId xmlns:a16="http://schemas.microsoft.com/office/drawing/2014/main" id="{72E9E4DB-C883-D6A4-C26C-D6C38C107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D5DD1-84CA-6026-E9EF-EA06E0109E03}"/>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90782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609220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79406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10072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A6A5F-F03A-C142-A3D6-4A64AB07E8D2}"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6007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C7E0F85-915A-034D-877D-0E036DB6B346}"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4126583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967188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27576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52454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D73C-196E-D29F-82C9-0F5362E2C2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2819BD-F8F4-29DA-EBB8-0FF884D9BF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71B76A-69E4-C121-0492-561CD551F69B}"/>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a:extLst>
              <a:ext uri="{FF2B5EF4-FFF2-40B4-BE49-F238E27FC236}">
                <a16:creationId xmlns:a16="http://schemas.microsoft.com/office/drawing/2014/main" id="{5B35A270-3617-795B-01D5-85C0B71DE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30B56-B9C4-4676-1008-88002C668B32}"/>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64570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C1A6A5F-F03A-C142-A3D6-4A64AB07E8D2}"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08240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C7E0F85-915A-034D-877D-0E036DB6B346}"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4142882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C7E0F85-915A-034D-877D-0E036DB6B346}"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4181495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C7E0F85-915A-034D-877D-0E036DB6B346}"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9362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C7E0F85-915A-034D-877D-0E036DB6B346}"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38571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E0F85-915A-034D-877D-0E036DB6B346}" type="datetimeFigureOut">
              <a:rPr lang="en-US" smtClean="0"/>
              <a:t>10/22/2023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3701435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E0F85-915A-034D-877D-0E036DB6B346}" type="datetimeFigureOut">
              <a:rPr lang="en-US" smtClean="0"/>
              <a:t>10/22/2023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3539564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118236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876844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49443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B757-3F34-9056-9DCE-8A6D9119CA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B47835-91E4-3D7F-38C0-A093EDB2DE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AA65AD-6AB3-3468-0999-6DAB746109C7}"/>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a:extLst>
              <a:ext uri="{FF2B5EF4-FFF2-40B4-BE49-F238E27FC236}">
                <a16:creationId xmlns:a16="http://schemas.microsoft.com/office/drawing/2014/main" id="{28723346-B690-5FC9-7B17-E744AE809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A18BA-7908-1293-22CF-E61B126E52CC}"/>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24603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667870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776570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426682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25B079-742F-B34B-A30A-C56F58ECD99C}"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94845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625B079-742F-B34B-A30A-C56F58ECD99C}"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192759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5B079-742F-B34B-A30A-C56F58ECD99C}"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644108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006314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67477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719498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2F8DA1-5586-EA4E-B6C5-2946CB94B79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988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6A62-570A-0B74-6A70-A2AF14EF6F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DBEE07-BDE2-233A-9523-BCEBF462C9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449C89-821C-A268-4C03-18D38DAD96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74A3CD-F39F-6F52-817B-44DA2196A34C}"/>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a:extLst>
              <a:ext uri="{FF2B5EF4-FFF2-40B4-BE49-F238E27FC236}">
                <a16:creationId xmlns:a16="http://schemas.microsoft.com/office/drawing/2014/main" id="{A1177593-C1D8-D1FA-1C86-47BB12A8B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045E1-8F39-719A-E619-8DB89354934E}"/>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048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477532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2564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604806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957197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563797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39473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246847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025835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150397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25B079-742F-B34B-A30A-C56F58ECD99C}"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4848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4273-B572-98FC-64BD-1821B60FAF6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07E770-1C1B-9677-FB14-12EEF0BE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4A4767-09D6-5A3B-B4B9-04752094C9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895601-54B2-2CDF-C9D4-A334CF14B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80AE52-29DA-16A3-0928-C0EF2A2C6F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767173-6B8C-CE91-BC0E-D943A511CAD6}"/>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8" name="Footer Placeholder 7">
            <a:extLst>
              <a:ext uri="{FF2B5EF4-FFF2-40B4-BE49-F238E27FC236}">
                <a16:creationId xmlns:a16="http://schemas.microsoft.com/office/drawing/2014/main" id="{00A017DB-75A6-F43C-E5F5-382F35770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05FAB8-5C0D-CF57-1C24-0093C98A5C68}"/>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995898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625B079-742F-B34B-A30A-C56F58ECD99C}"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65099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5B079-742F-B34B-A30A-C56F58ECD99C}"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763552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811663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618515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32759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7124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403609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8046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727713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86679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13FB-CC32-94BF-6DC2-CA06D3924A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A6AAF4-3A85-6927-91E0-A8FD1BE677D2}"/>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4" name="Footer Placeholder 3">
            <a:extLst>
              <a:ext uri="{FF2B5EF4-FFF2-40B4-BE49-F238E27FC236}">
                <a16:creationId xmlns:a16="http://schemas.microsoft.com/office/drawing/2014/main" id="{264627D4-9588-A313-5159-C4028AD9E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5DACC9-7778-7C0A-762B-4BEB8B400DB3}"/>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7128421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190390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BD07E0B-506E-8B44-A619-2D7C470C0BD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1915562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809266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2848475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A6A5F-F03A-C142-A3D6-4A64AB07E8D2}"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199029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869659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A6A5F-F03A-C142-A3D6-4A64AB07E8D2}"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82457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A5F-F03A-C142-A3D6-4A64AB07E8D2}"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032000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10/22/2023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3297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10/22/2023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743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398F5-2FDF-C49A-B67D-4F76DF9921B0}"/>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3" name="Footer Placeholder 2">
            <a:extLst>
              <a:ext uri="{FF2B5EF4-FFF2-40B4-BE49-F238E27FC236}">
                <a16:creationId xmlns:a16="http://schemas.microsoft.com/office/drawing/2014/main" id="{8EABE263-2B83-7938-E0DE-FE649E6C1D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2FA0E-4E8C-5F96-D2B7-7F94D892394F}"/>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881061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4175338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07015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D624-2BDD-9E3C-ABAE-CE9D008EE6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34A5E3A-9F08-17F9-E5CE-EDFFFE210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F7C6FF-AF92-A019-2A9F-2E3D1FC9C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47A5E0-7D91-061B-A097-737B667BCE89}"/>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a:extLst>
              <a:ext uri="{FF2B5EF4-FFF2-40B4-BE49-F238E27FC236}">
                <a16:creationId xmlns:a16="http://schemas.microsoft.com/office/drawing/2014/main" id="{8F3BD09A-D613-36DF-3FD6-E1C8AB640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0BC9B-0967-970A-5E82-7C8AD9FC3615}"/>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25697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D992-659D-4C56-2A3F-087760AF67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00068CC-A8B3-4E18-124E-D600D7E70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C6B0DD-842A-C102-7AA5-1CB1EE02D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BF7822-EDD8-C3B1-A4E5-7C1D9EB11374}"/>
              </a:ext>
            </a:extLst>
          </p:cNvPr>
          <p:cNvSpPr>
            <a:spLocks noGrp="1"/>
          </p:cNvSpPr>
          <p:nvPr>
            <p:ph type="dt" sz="half" idx="10"/>
          </p:nvPr>
        </p:nvSpPr>
        <p:spPr/>
        <p:txBody>
          <a:bodyPr/>
          <a:lstStyle/>
          <a:p>
            <a:fld id="{2625B079-742F-B34B-A30A-C56F58ECD99C}" type="datetimeFigureOut">
              <a:rPr lang="en-US" smtClean="0"/>
              <a:t>10/22/2023</a:t>
            </a:fld>
            <a:endParaRPr lang="en-US"/>
          </a:p>
        </p:txBody>
      </p:sp>
      <p:sp>
        <p:nvSpPr>
          <p:cNvPr id="6" name="Footer Placeholder 5">
            <a:extLst>
              <a:ext uri="{FF2B5EF4-FFF2-40B4-BE49-F238E27FC236}">
                <a16:creationId xmlns:a16="http://schemas.microsoft.com/office/drawing/2014/main" id="{8636182F-A99E-D84D-492B-679A9E867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F42C3-63F8-0A2A-BB52-8FCD4205B767}"/>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4446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7B40-DF02-536A-D96B-55BFBF567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7F5D61-545F-43FF-3883-45879A5C7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48B769-31DD-F9AB-65EC-E0894A374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5B079-742F-B34B-A30A-C56F58ECD99C}" type="datetimeFigureOut">
              <a:rPr lang="en-US" smtClean="0"/>
              <a:t>10/22/2023</a:t>
            </a:fld>
            <a:endParaRPr lang="en-US"/>
          </a:p>
        </p:txBody>
      </p:sp>
      <p:sp>
        <p:nvSpPr>
          <p:cNvPr id="5" name="Footer Placeholder 4">
            <a:extLst>
              <a:ext uri="{FF2B5EF4-FFF2-40B4-BE49-F238E27FC236}">
                <a16:creationId xmlns:a16="http://schemas.microsoft.com/office/drawing/2014/main" id="{724975E1-0FC4-62FE-34C4-785E57E18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F12AC2-FA65-1696-30ED-C750E6C71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8DA1-5586-EA4E-B6C5-2946CB94B798}" type="slidenum">
              <a:rPr lang="en-US" smtClean="0"/>
              <a:t>‹#›</a:t>
            </a:fld>
            <a:endParaRPr lang="en-US"/>
          </a:p>
        </p:txBody>
      </p:sp>
    </p:spTree>
    <p:extLst>
      <p:ext uri="{BB962C8B-B14F-4D97-AF65-F5344CB8AC3E}">
        <p14:creationId xmlns:p14="http://schemas.microsoft.com/office/powerpoint/2010/main" val="148900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E0F85-915A-034D-877D-0E036DB6B346}" type="datetimeFigureOut">
              <a:rPr lang="en-US" smtClean="0"/>
              <a:t>10/22/2023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2C56DD-E9E0-654C-976E-7E275E33B466}" type="slidenum">
              <a:rPr lang="en-US" smtClean="0"/>
              <a:t>‹#›</a:t>
            </a:fld>
            <a:endParaRPr lang="en-US"/>
          </a:p>
        </p:txBody>
      </p:sp>
    </p:spTree>
    <p:extLst>
      <p:ext uri="{BB962C8B-B14F-4D97-AF65-F5344CB8AC3E}">
        <p14:creationId xmlns:p14="http://schemas.microsoft.com/office/powerpoint/2010/main" val="19491288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25B079-742F-B34B-A30A-C56F58ECD99C}" type="datetimeFigureOut">
              <a:rPr lang="en-US" smtClean="0"/>
              <a:t>10/22/2023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92F8DA1-5586-EA4E-B6C5-2946CB94B798}" type="slidenum">
              <a:rPr lang="en-US" smtClean="0"/>
              <a:t>‹#›</a:t>
            </a:fld>
            <a:endParaRPr lang="en-US"/>
          </a:p>
        </p:txBody>
      </p:sp>
    </p:spTree>
    <p:extLst>
      <p:ext uri="{BB962C8B-B14F-4D97-AF65-F5344CB8AC3E}">
        <p14:creationId xmlns:p14="http://schemas.microsoft.com/office/powerpoint/2010/main" val="8133160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25B079-742F-B34B-A30A-C56F58ECD99C}" type="datetimeFigureOut">
              <a:rPr lang="en-US" smtClean="0"/>
              <a:t>10/22/2023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2F8DA1-5586-EA4E-B6C5-2946CB94B798}" type="slidenum">
              <a:rPr lang="en-US" smtClean="0"/>
              <a:t>‹#›</a:t>
            </a:fld>
            <a:endParaRPr lang="en-US"/>
          </a:p>
        </p:txBody>
      </p:sp>
    </p:spTree>
    <p:extLst>
      <p:ext uri="{BB962C8B-B14F-4D97-AF65-F5344CB8AC3E}">
        <p14:creationId xmlns:p14="http://schemas.microsoft.com/office/powerpoint/2010/main" val="25491439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1A6A5F-F03A-C142-A3D6-4A64AB07E8D2}" type="datetimeFigureOut">
              <a:rPr lang="en-US" smtClean="0"/>
              <a:t>10/22/2023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D07E0B-506E-8B44-A619-2D7C470C0BD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98235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Vs 19 - The Son does what the Father does - </a:t>
            </a:r>
            <a:r>
              <a:rPr lang="en-US" sz="2800" b="1" dirty="0">
                <a:latin typeface="Calibri" panose="020F0502020204030204" pitchFamily="34" charset="0"/>
                <a:cs typeface="Calibri" panose="020F0502020204030204" pitchFamily="34" charset="0"/>
              </a:rPr>
              <a:t>unity in purpose.</a:t>
            </a:r>
          </a:p>
          <a:p>
            <a:r>
              <a:rPr lang="en-US" sz="2800" dirty="0">
                <a:latin typeface="Calibri" panose="020F0502020204030204" pitchFamily="34" charset="0"/>
                <a:cs typeface="Calibri" panose="020F0502020204030204" pitchFamily="34" charset="0"/>
              </a:rPr>
              <a:t>Vs 20 - The Father shows him everything - </a:t>
            </a:r>
            <a:r>
              <a:rPr lang="en-US" sz="2800" b="1" dirty="0">
                <a:latin typeface="Calibri" panose="020F0502020204030204" pitchFamily="34" charset="0"/>
                <a:cs typeface="Calibri" panose="020F0502020204030204" pitchFamily="34" charset="0"/>
              </a:rPr>
              <a:t>unity in essence and effect.</a:t>
            </a: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49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5BFF-007A-B835-D1EC-75A28FF834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40CEA3-523B-BFE5-AAEF-7E5AE4CCABCE}"/>
              </a:ext>
            </a:extLst>
          </p:cNvPr>
          <p:cNvSpPr>
            <a:spLocks noGrp="1"/>
          </p:cNvSpPr>
          <p:nvPr>
            <p:ph idx="1"/>
          </p:nvPr>
        </p:nvSpPr>
        <p:spPr/>
        <p:txBody>
          <a:bodyPr/>
          <a:lstStyle/>
          <a:p>
            <a:endParaRPr lang="en-US"/>
          </a:p>
        </p:txBody>
      </p:sp>
      <p:pic>
        <p:nvPicPr>
          <p:cNvPr id="4098" name="Picture 2" descr="John 1:18 ESV - Bible Study, Meaning, Images, Commentaries, Devotionals,  and more...">
            <a:extLst>
              <a:ext uri="{FF2B5EF4-FFF2-40B4-BE49-F238E27FC236}">
                <a16:creationId xmlns:a16="http://schemas.microsoft.com/office/drawing/2014/main" id="{85AC3FC5-D69A-A5D7-FBE1-2874C1C77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4" y="174142"/>
            <a:ext cx="12283688" cy="650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2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056420" y="1583995"/>
            <a:ext cx="9228357" cy="4195481"/>
          </a:xfrm>
        </p:spPr>
        <p:txBody>
          <a:bodyPr>
            <a:normAutofit/>
          </a:bodyPr>
          <a:lstStyle/>
          <a:p>
            <a:r>
              <a:rPr lang="en-US" sz="2800" dirty="0">
                <a:solidFill>
                  <a:schemeClr val="tx1">
                    <a:lumMod val="65000"/>
                  </a:schemeClr>
                </a:solidFill>
                <a:latin typeface="Calibri" panose="020F0502020204030204" pitchFamily="34" charset="0"/>
                <a:cs typeface="Calibri" panose="020F0502020204030204" pitchFamily="34" charset="0"/>
              </a:rPr>
              <a:t>Vs 19 - The Son does what the Father does - </a:t>
            </a:r>
            <a:r>
              <a:rPr lang="en-US" sz="2800" b="1" dirty="0">
                <a:solidFill>
                  <a:schemeClr val="tx1">
                    <a:lumMod val="65000"/>
                  </a:schemeClr>
                </a:solidFill>
                <a:latin typeface="Calibri" panose="020F0502020204030204" pitchFamily="34" charset="0"/>
                <a:cs typeface="Calibri" panose="020F0502020204030204" pitchFamily="34" charset="0"/>
              </a:rPr>
              <a:t>unity in purpose.</a:t>
            </a:r>
          </a:p>
          <a:p>
            <a:r>
              <a:rPr lang="en-US" sz="2800" dirty="0">
                <a:solidFill>
                  <a:schemeClr val="tx1">
                    <a:lumMod val="65000"/>
                  </a:schemeClr>
                </a:solidFill>
                <a:latin typeface="Calibri" panose="020F0502020204030204" pitchFamily="34" charset="0"/>
                <a:cs typeface="Calibri" panose="020F0502020204030204" pitchFamily="34" charset="0"/>
              </a:rPr>
              <a:t>Vs 20 - The Father shows him everything - </a:t>
            </a:r>
            <a:r>
              <a:rPr lang="en-US" sz="2800" b="1" dirty="0">
                <a:solidFill>
                  <a:schemeClr val="tx1">
                    <a:lumMod val="65000"/>
                  </a:schemeClr>
                </a:solidFill>
                <a:latin typeface="Calibri" panose="020F0502020204030204" pitchFamily="34" charset="0"/>
                <a:cs typeface="Calibri" panose="020F0502020204030204" pitchFamily="34" charset="0"/>
              </a:rPr>
              <a:t>unity in essence and effect. </a:t>
            </a:r>
          </a:p>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Vs 21 - The Father and the Son BOTH have authority to give life and to raise the dead - </a:t>
            </a:r>
            <a:r>
              <a:rPr lang="en-SG" sz="2800" b="1" kern="100" dirty="0">
                <a:effectLst/>
                <a:latin typeface="Calibri" panose="020F0502020204030204" pitchFamily="34" charset="0"/>
                <a:ea typeface="Calibri" panose="020F0502020204030204" pitchFamily="34" charset="0"/>
                <a:cs typeface="Times New Roman" panose="02020603050405020304" pitchFamily="18" charset="0"/>
              </a:rPr>
              <a:t>unity in omnipotence. </a:t>
            </a:r>
          </a:p>
          <a:p>
            <a:pPr marL="0" indent="0">
              <a:buNone/>
            </a:pPr>
            <a:r>
              <a:rPr lang="en-SG"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In the Old Testament, this is only something that God can </a:t>
            </a:r>
          </a:p>
          <a:p>
            <a:pPr marL="0" indent="0">
              <a:buNone/>
            </a:pPr>
            <a:r>
              <a:rPr lang="en-SG" sz="2800" kern="100" dirty="0">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do  (Deuteronomy 32:39; 1 Samuel 2:6.)</a:t>
            </a:r>
            <a:endParaRPr lang="en-SG"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79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002994" y="1443317"/>
            <a:ext cx="10186012" cy="5215390"/>
          </a:xfrm>
        </p:spPr>
        <p:txBody>
          <a:bodyPr>
            <a:normAutofit lnSpcReduction="10000"/>
          </a:bodyPr>
          <a:lstStyle/>
          <a:p>
            <a:r>
              <a:rPr lang="en-US" sz="2800" dirty="0">
                <a:solidFill>
                  <a:schemeClr val="tx1">
                    <a:lumMod val="65000"/>
                  </a:schemeClr>
                </a:solidFill>
                <a:latin typeface="Calibri" panose="020F0502020204030204" pitchFamily="34" charset="0"/>
                <a:cs typeface="Calibri" panose="020F0502020204030204" pitchFamily="34" charset="0"/>
              </a:rPr>
              <a:t>Vs 19 - The Son does what the Father does - </a:t>
            </a:r>
            <a:r>
              <a:rPr lang="en-US" sz="2800" b="1" dirty="0">
                <a:solidFill>
                  <a:schemeClr val="tx1">
                    <a:lumMod val="65000"/>
                  </a:schemeClr>
                </a:solidFill>
                <a:latin typeface="Calibri" panose="020F0502020204030204" pitchFamily="34" charset="0"/>
                <a:cs typeface="Calibri" panose="020F0502020204030204" pitchFamily="34" charset="0"/>
              </a:rPr>
              <a:t>unity in purpose.</a:t>
            </a:r>
          </a:p>
          <a:p>
            <a:r>
              <a:rPr lang="en-US" sz="2800" dirty="0">
                <a:solidFill>
                  <a:schemeClr val="tx1">
                    <a:lumMod val="65000"/>
                  </a:schemeClr>
                </a:solidFill>
                <a:latin typeface="Calibri" panose="020F0502020204030204" pitchFamily="34" charset="0"/>
                <a:cs typeface="Calibri" panose="020F0502020204030204" pitchFamily="34" charset="0"/>
              </a:rPr>
              <a:t>Vs 20 - The Father shows him everything - </a:t>
            </a:r>
            <a:r>
              <a:rPr lang="en-US" sz="2800" b="1" dirty="0">
                <a:solidFill>
                  <a:schemeClr val="tx1">
                    <a:lumMod val="65000"/>
                  </a:schemeClr>
                </a:solidFill>
                <a:latin typeface="Calibri" panose="020F0502020204030204" pitchFamily="34" charset="0"/>
                <a:cs typeface="Calibri" panose="020F0502020204030204" pitchFamily="34" charset="0"/>
              </a:rPr>
              <a:t>unity in essence and effect. </a:t>
            </a:r>
          </a:p>
          <a:p>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Vs 21 - The Father and the Son BOTH have authority to give life and to raise the dead - </a:t>
            </a:r>
            <a:r>
              <a:rPr lang="en-SG" sz="2800" b="1"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unity in omnipotence. </a:t>
            </a:r>
          </a:p>
          <a:p>
            <a:pPr marL="0" indent="0">
              <a:buNone/>
            </a:pPr>
            <a:r>
              <a:rPr lang="en-SG" sz="2800" b="1"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In the Old Testament, this is only something that God can do  </a:t>
            </a:r>
          </a:p>
          <a:p>
            <a:pPr marL="0" indent="0">
              <a:buNone/>
            </a:pPr>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(Deuteronomy 32:39; 1 Samuel 2:6)</a:t>
            </a:r>
            <a:endParaRPr lang="en-SG" sz="2800" b="1"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Vs 22 - The Father, </a:t>
            </a:r>
            <a:r>
              <a:rPr lang="en-SG" sz="2800" kern="100" dirty="0">
                <a:latin typeface="Calibri" panose="020F0502020204030204" pitchFamily="34" charset="0"/>
                <a:ea typeface="Calibri" panose="020F0502020204030204" pitchFamily="34" charset="0"/>
                <a:cs typeface="Times New Roman" panose="02020603050405020304" pitchFamily="18" charset="0"/>
              </a:rPr>
              <a:t>who alone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judges all the earth (Genesis 18:25; </a:t>
            </a:r>
          </a:p>
          <a:p>
            <a:pPr marL="0" indent="0">
              <a:buNone/>
            </a:pPr>
            <a:r>
              <a:rPr lang="en-SG" sz="2800" kern="100" dirty="0">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Psalm 98:9 and  Isaiah 2:4) now gives this right to the Son - that all  </a:t>
            </a:r>
          </a:p>
          <a:p>
            <a:pPr marL="0" indent="0">
              <a:buNone/>
            </a:pPr>
            <a:r>
              <a:rPr lang="en-SG" sz="2800" kern="100" dirty="0">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may honour the Son as they do the Father – </a:t>
            </a:r>
            <a:r>
              <a:rPr lang="en-SG" sz="2800" b="1" kern="100" dirty="0">
                <a:latin typeface="Calibri" panose="020F0502020204030204" pitchFamily="34" charset="0"/>
                <a:ea typeface="Calibri" panose="020F0502020204030204" pitchFamily="34" charset="0"/>
                <a:cs typeface="Times New Roman" panose="02020603050405020304" pitchFamily="18" charset="0"/>
              </a:rPr>
              <a:t>worship and honour</a:t>
            </a:r>
            <a:r>
              <a:rPr lang="en-SG" sz="2800" b="1"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69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As Father, As Son</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099595" y="2527205"/>
            <a:ext cx="9797005" cy="4298710"/>
          </a:xfrm>
        </p:spPr>
        <p:txBody>
          <a:bodyPr>
            <a:normAutofit fontScale="85000" lnSpcReduction="10000"/>
          </a:bodyPr>
          <a:lstStyle/>
          <a:p>
            <a:pPr marL="0" indent="0" algn="just">
              <a:buNone/>
            </a:pP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4800" b="1" kern="100" dirty="0">
                <a:latin typeface="Calibri" panose="020F0502020204030204" pitchFamily="34" charset="0"/>
                <a:ea typeface="Calibri" panose="020F0502020204030204" pitchFamily="34" charset="0"/>
                <a:cs typeface="Times New Roman" panose="02020603050405020304" pitchFamily="18" charset="0"/>
              </a:rPr>
              <a:t>Father bestows the authority and the Son exercises it; the Father sends, and the Son is sent. Yet so completely one are the Father and the Son, so perfectly does the Son manifest the Father, that no one can at the same time refuse the Son’s claims and pay </a:t>
            </a:r>
            <a:r>
              <a:rPr lang="en-US" sz="4800" b="1" kern="100" dirty="0" err="1">
                <a:latin typeface="Calibri" panose="020F0502020204030204" pitchFamily="34" charset="0"/>
                <a:ea typeface="Calibri" panose="020F0502020204030204" pitchFamily="34" charset="0"/>
                <a:cs typeface="Times New Roman" panose="02020603050405020304" pitchFamily="18" charset="0"/>
              </a:rPr>
              <a:t>honour</a:t>
            </a:r>
            <a:r>
              <a:rPr lang="en-US" sz="4800" b="1" kern="100" dirty="0">
                <a:latin typeface="Calibri" panose="020F0502020204030204" pitchFamily="34" charset="0"/>
                <a:ea typeface="Calibri" panose="020F0502020204030204" pitchFamily="34" charset="0"/>
                <a:cs typeface="Times New Roman" panose="02020603050405020304" pitchFamily="18" charset="0"/>
              </a:rPr>
              <a:t> to the Father</a:t>
            </a: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 F. Bruce,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&amp; Epistles of John,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Eerdmans: 1983, page 13</a:t>
            </a:r>
            <a:r>
              <a:rPr lang="en-US" sz="2400" kern="100" dirty="0">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124" name="Picture 4" descr="The Gospel &amp; Epistles of John by F.F. Bruce | Goodreads">
            <a:extLst>
              <a:ext uri="{FF2B5EF4-FFF2-40B4-BE49-F238E27FC236}">
                <a16:creationId xmlns:a16="http://schemas.microsoft.com/office/drawing/2014/main" id="{32460195-F1ED-D4D3-69DF-AAD357E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625" y="0"/>
            <a:ext cx="1444658" cy="229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CAEB94-5FE3-113B-DCB6-1D27391D8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4" descr="Prime Video: More Than Dreams">
            <a:extLst>
              <a:ext uri="{FF2B5EF4-FFF2-40B4-BE49-F238E27FC236}">
                <a16:creationId xmlns:a16="http://schemas.microsoft.com/office/drawing/2014/main" id="{280A63B9-CA05-9C6E-6166-88BF85A89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60" y="0"/>
            <a:ext cx="10660279" cy="59964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69D343-7731-3A2A-1A80-96D3C3C35B5F}"/>
              </a:ext>
            </a:extLst>
          </p:cNvPr>
          <p:cNvSpPr txBox="1"/>
          <p:nvPr/>
        </p:nvSpPr>
        <p:spPr>
          <a:xfrm>
            <a:off x="2314937" y="5787342"/>
            <a:ext cx="7859210" cy="1200329"/>
          </a:xfrm>
          <a:prstGeom prst="rect">
            <a:avLst/>
          </a:prstGeom>
          <a:noFill/>
        </p:spPr>
        <p:txBody>
          <a:bodyPr wrap="square" rtlCol="0">
            <a:spAutoFit/>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SG" sz="3600" b="1" kern="100" dirty="0" err="1">
                <a:effectLst/>
                <a:latin typeface="Calibri" panose="020F0502020204030204" pitchFamily="34" charset="0"/>
                <a:ea typeface="Calibri" panose="020F0502020204030204" pitchFamily="34" charset="0"/>
                <a:cs typeface="Times New Roman" panose="02020603050405020304" pitchFamily="18" charset="0"/>
              </a:rPr>
              <a:t>www.morethandreams.org</a:t>
            </a:r>
            <a:endParaRPr lang="en-SG" sz="36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403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A0EC1-02CB-66AD-38B7-CC3698DB1B55}"/>
              </a:ext>
            </a:extLst>
          </p:cNvPr>
          <p:cNvSpPr>
            <a:spLocks noGrp="1"/>
          </p:cNvSpPr>
          <p:nvPr>
            <p:ph idx="1"/>
          </p:nvPr>
        </p:nvSpPr>
        <p:spPr>
          <a:xfrm>
            <a:off x="467809" y="205168"/>
            <a:ext cx="11462253" cy="6652832"/>
          </a:xfrm>
        </p:spPr>
        <p:txBody>
          <a:bodyPr>
            <a:normAutofit/>
          </a:bodyPr>
          <a:lstStyle/>
          <a:p>
            <a:pPr marL="0" indent="0" algn="just">
              <a:buNone/>
            </a:pPr>
            <a:r>
              <a:rPr lang="en-SG" sz="38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25 </a:t>
            </a:r>
            <a:r>
              <a:rPr lang="en-SG" sz="3800" b="1" kern="0" dirty="0">
                <a:effectLst/>
                <a:latin typeface="Segoe UI" panose="020B0502040204020203" pitchFamily="34" charset="0"/>
                <a:ea typeface="Times New Roman" panose="02020603050405020304" pitchFamily="18" charset="0"/>
                <a:cs typeface="Times New Roman" panose="02020603050405020304" pitchFamily="18" charset="0"/>
              </a:rPr>
              <a:t>“Truly, truly, I say to you, an hour is coming, and is now here, when the dead will hear the voice of the Son of God, and those who hear will live. </a:t>
            </a:r>
            <a:r>
              <a:rPr lang="en-SG" sz="38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26 </a:t>
            </a:r>
            <a:r>
              <a:rPr lang="en-SG" sz="3800" b="1" kern="0" dirty="0">
                <a:effectLst/>
                <a:latin typeface="Segoe UI" panose="020B0502040204020203" pitchFamily="34" charset="0"/>
                <a:ea typeface="Times New Roman" panose="02020603050405020304" pitchFamily="18" charset="0"/>
                <a:cs typeface="Times New Roman" panose="02020603050405020304" pitchFamily="18" charset="0"/>
              </a:rPr>
              <a:t>For as the Father has life in himself, so he has granted the Son also to have life in himself. </a:t>
            </a:r>
            <a:r>
              <a:rPr lang="en-SG" sz="38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27 </a:t>
            </a:r>
            <a:r>
              <a:rPr lang="en-SG" sz="3800" b="1" kern="0" dirty="0">
                <a:effectLst/>
                <a:latin typeface="Segoe UI" panose="020B0502040204020203" pitchFamily="34" charset="0"/>
                <a:ea typeface="Times New Roman" panose="02020603050405020304" pitchFamily="18" charset="0"/>
                <a:cs typeface="Times New Roman" panose="02020603050405020304" pitchFamily="18" charset="0"/>
              </a:rPr>
              <a:t>And he has given him authority to execute judgment, because he is the Son of Man. </a:t>
            </a:r>
            <a:r>
              <a:rPr lang="en-SG" sz="38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28 </a:t>
            </a:r>
            <a:r>
              <a:rPr lang="en-SG" sz="3800" b="1" kern="0" dirty="0">
                <a:effectLst/>
                <a:latin typeface="Segoe UI" panose="020B0502040204020203" pitchFamily="34" charset="0"/>
                <a:ea typeface="Times New Roman" panose="02020603050405020304" pitchFamily="18" charset="0"/>
                <a:cs typeface="Times New Roman" panose="02020603050405020304" pitchFamily="18" charset="0"/>
              </a:rPr>
              <a:t>Do not marvel at this, for an hour is coming when all who are in the tombs will hear his voice </a:t>
            </a:r>
            <a:r>
              <a:rPr lang="en-SG" sz="38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29 </a:t>
            </a:r>
            <a:r>
              <a:rPr lang="en-SG" sz="3800" b="1" kern="0" dirty="0">
                <a:effectLst/>
                <a:latin typeface="Segoe UI" panose="020B0502040204020203" pitchFamily="34" charset="0"/>
                <a:ea typeface="Times New Roman" panose="02020603050405020304" pitchFamily="18" charset="0"/>
                <a:cs typeface="Times New Roman" panose="02020603050405020304" pitchFamily="18" charset="0"/>
              </a:rPr>
              <a:t>and come out, those who have done good to the resurrection of life, and those who have done evil to the resurrection of judgment."</a:t>
            </a:r>
            <a:endParaRPr lang="en-SG" sz="3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4136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Jesus reinforces this by referring to himself here as "the Son of God" which is only one of three places that Jesus is called the Son of God  in John’s Gospel (John 10:36, 11:4 </a:t>
            </a:r>
            <a:r>
              <a:rPr lang="en-SG" sz="2800" kern="100" dirty="0" err="1">
                <a:effectLst/>
                <a:latin typeface="Calibri" panose="020F0502020204030204" pitchFamily="34" charset="0"/>
                <a:ea typeface="Calibri" panose="020F0502020204030204" pitchFamily="34" charset="0"/>
                <a:cs typeface="Times New Roman" panose="02020603050405020304" pitchFamily="18" charset="0"/>
              </a:rPr>
              <a:t>cf</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 19:7). </a:t>
            </a:r>
          </a:p>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Vs 25 begins with the final "truly, truly I say to you”. </a:t>
            </a: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86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fontScale="92500"/>
          </a:bodyPr>
          <a:lstStyle/>
          <a:p>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Jesus reinforces this by referring to himself here as "the Son of God" which is only one of three places that Jesus is called the Son of God  in John’s Gospel (John 10:36, 11:4 </a:t>
            </a:r>
            <a:r>
              <a:rPr lang="en-SG" sz="2800" kern="100" dirty="0" err="1">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cf</a:t>
            </a:r>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19:7). </a:t>
            </a:r>
          </a:p>
          <a:p>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Vs 25 begins with the final "truly, truly I say to you”. </a:t>
            </a:r>
          </a:p>
          <a:p>
            <a:r>
              <a:rPr lang="en-SG" sz="2800" kern="100" dirty="0">
                <a:latin typeface="Calibri" panose="020F0502020204030204" pitchFamily="34" charset="0"/>
                <a:ea typeface="Calibri" panose="020F0502020204030204" pitchFamily="34" charset="0"/>
                <a:cs typeface="Times New Roman" panose="02020603050405020304" pitchFamily="18" charset="0"/>
              </a:rPr>
              <a:t>Vs</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 25-27: in the present, all who hear and receive Jesus have life in them now - "an hour is coming, and is now here.”</a:t>
            </a:r>
          </a:p>
          <a:p>
            <a:r>
              <a:rPr lang="en-SG" sz="2800" kern="100" dirty="0">
                <a:latin typeface="Calibri" panose="020F0502020204030204" pitchFamily="34" charset="0"/>
                <a:ea typeface="Calibri" panose="020F0502020204030204" pitchFamily="34" charset="0"/>
                <a:cs typeface="Times New Roman" panose="02020603050405020304" pitchFamily="18" charset="0"/>
              </a:rPr>
              <a:t>Vs</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 28-29: </a:t>
            </a:r>
            <a:r>
              <a:rPr lang="en-SG" sz="2800" kern="100" dirty="0">
                <a:latin typeface="Calibri" panose="020F0502020204030204" pitchFamily="34" charset="0"/>
                <a:ea typeface="Calibri" panose="020F0502020204030204" pitchFamily="34" charset="0"/>
                <a:cs typeface="Times New Roman" panose="02020603050405020304" pitchFamily="18" charset="0"/>
              </a:rPr>
              <a:t>in the future,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Jesus will bring all people back to life, the righteous to the "resurrection of life" and evil doers to a "resurrection of judgement." </a:t>
            </a:r>
          </a:p>
          <a:p>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3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ifestream #3: How can I live in increasingly trusting Jesus? | Lifestream  | Wayne Jacobsen">
            <a:extLst>
              <a:ext uri="{FF2B5EF4-FFF2-40B4-BE49-F238E27FC236}">
                <a16:creationId xmlns:a16="http://schemas.microsoft.com/office/drawing/2014/main" id="{9ECEDCD1-4983-8DA4-2971-7CDB5AE03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279" y="3320178"/>
            <a:ext cx="6655442" cy="34828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tevenson Ministries - Do you know Jesus?">
            <a:extLst>
              <a:ext uri="{FF2B5EF4-FFF2-40B4-BE49-F238E27FC236}">
                <a16:creationId xmlns:a16="http://schemas.microsoft.com/office/drawing/2014/main" id="{B072BD91-5160-F41B-7FF2-32F06E83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0"/>
            <a:ext cx="12065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6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21476-9228-F37C-E41D-387A47C16F81}"/>
              </a:ext>
            </a:extLst>
          </p:cNvPr>
          <p:cNvSpPr txBox="1"/>
          <p:nvPr/>
        </p:nvSpPr>
        <p:spPr>
          <a:xfrm>
            <a:off x="1723697" y="304800"/>
            <a:ext cx="10005847" cy="2123658"/>
          </a:xfrm>
          <a:prstGeom prst="rect">
            <a:avLst/>
          </a:prstGeom>
          <a:noFill/>
        </p:spPr>
        <p:txBody>
          <a:bodyPr wrap="square" rtlCol="0">
            <a:spAutoFit/>
          </a:bodyPr>
          <a:lstStyle/>
          <a:p>
            <a:pPr algn="ctr"/>
            <a:r>
              <a:rPr lang="en-US" sz="6600" b="1" dirty="0">
                <a:latin typeface="Cooper Black" panose="0208090404030B020404" pitchFamily="18" charset="77"/>
                <a:ea typeface="Ayuthaya" pitchFamily="2" charset="-34"/>
                <a:cs typeface="Ayuthaya" pitchFamily="2" charset="-34"/>
              </a:rPr>
              <a:t>Like Father, Like Son</a:t>
            </a:r>
          </a:p>
          <a:p>
            <a:pPr algn="ctr"/>
            <a:r>
              <a:rPr lang="en-US" sz="6600" b="1" dirty="0">
                <a:latin typeface="Cooper Black" panose="0208090404030B020404" pitchFamily="18" charset="77"/>
                <a:ea typeface="Ayuthaya" pitchFamily="2" charset="-34"/>
                <a:cs typeface="Ayuthaya" pitchFamily="2" charset="-34"/>
              </a:rPr>
              <a:t>John 5: 19-29</a:t>
            </a:r>
          </a:p>
        </p:txBody>
      </p:sp>
      <p:pic>
        <p:nvPicPr>
          <p:cNvPr id="1026" name="Picture 2" descr="3 Prayers of Jesus and How They Can Transform Your Prayer Life">
            <a:extLst>
              <a:ext uri="{FF2B5EF4-FFF2-40B4-BE49-F238E27FC236}">
                <a16:creationId xmlns:a16="http://schemas.microsoft.com/office/drawing/2014/main" id="{9C7B404A-6389-8A4F-DB8F-1ABD7B56A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048" y="2449103"/>
            <a:ext cx="7854731" cy="410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C00BF-B2B3-E8DD-8195-D03D113A937F}"/>
              </a:ext>
            </a:extLst>
          </p:cNvPr>
          <p:cNvSpPr txBox="1"/>
          <p:nvPr/>
        </p:nvSpPr>
        <p:spPr>
          <a:xfrm>
            <a:off x="525517" y="-178676"/>
            <a:ext cx="8439807" cy="7478970"/>
          </a:xfrm>
          <a:prstGeom prst="rect">
            <a:avLst/>
          </a:prstGeom>
          <a:noFill/>
        </p:spPr>
        <p:txBody>
          <a:bodyPr wrap="square" rtlCol="0">
            <a:spAutoFit/>
          </a:bodyPr>
          <a:lstStyle/>
          <a:p>
            <a:pPr algn="ctr"/>
            <a:r>
              <a:rPr lang="en-US" sz="16000" b="1" dirty="0">
                <a:latin typeface="Gabriola" pitchFamily="82" charset="0"/>
              </a:rPr>
              <a:t>Signs </a:t>
            </a:r>
          </a:p>
          <a:p>
            <a:pPr algn="ctr"/>
            <a:r>
              <a:rPr lang="en-US" sz="16000" b="1" dirty="0">
                <a:latin typeface="Gabriola" pitchFamily="82" charset="0"/>
              </a:rPr>
              <a:t>Then </a:t>
            </a:r>
          </a:p>
          <a:p>
            <a:pPr algn="ctr"/>
            <a:r>
              <a:rPr lang="en-US" sz="16000" b="1" dirty="0">
                <a:latin typeface="Gabriola" pitchFamily="82" charset="0"/>
              </a:rPr>
              <a:t>Words</a:t>
            </a:r>
          </a:p>
        </p:txBody>
      </p:sp>
    </p:spTree>
    <p:extLst>
      <p:ext uri="{BB962C8B-B14F-4D97-AF65-F5344CB8AC3E}">
        <p14:creationId xmlns:p14="http://schemas.microsoft.com/office/powerpoint/2010/main" val="220758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rebones Living Cowboy Fire Pit Grill - 23&quot; – Barebones Living PH">
            <a:extLst>
              <a:ext uri="{FF2B5EF4-FFF2-40B4-BE49-F238E27FC236}">
                <a16:creationId xmlns:a16="http://schemas.microsoft.com/office/drawing/2014/main" id="{CDE9CF11-CBD2-4F61-D67C-044621722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0"/>
            <a:ext cx="7034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1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Heals a Lame Man on the Sabbath">
            <a:extLst>
              <a:ext uri="{FF2B5EF4-FFF2-40B4-BE49-F238E27FC236}">
                <a16:creationId xmlns:a16="http://schemas.microsoft.com/office/drawing/2014/main" id="{ECDF9C53-53DD-C0D6-4CBB-A487205C8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463" y="0"/>
            <a:ext cx="7373073" cy="4135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67A67F-C5CC-ACCC-2D45-7166D7DC4367}"/>
              </a:ext>
            </a:extLst>
          </p:cNvPr>
          <p:cNvSpPr txBox="1"/>
          <p:nvPr/>
        </p:nvSpPr>
        <p:spPr>
          <a:xfrm>
            <a:off x="0" y="4135833"/>
            <a:ext cx="11910349" cy="2954655"/>
          </a:xfrm>
          <a:prstGeom prst="rect">
            <a:avLst/>
          </a:prstGeom>
          <a:noFill/>
        </p:spPr>
        <p:txBody>
          <a:bodyPr wrap="square" rtlCol="0">
            <a:spAutoFit/>
          </a:bodyPr>
          <a:lstStyle/>
          <a:p>
            <a:pPr algn="just"/>
            <a:r>
              <a:rPr lang="en-SG" sz="2800" b="1" i="0" baseline="30000" dirty="0">
                <a:solidFill>
                  <a:srgbClr val="000000"/>
                </a:solidFill>
                <a:effectLst/>
                <a:latin typeface="system-ui"/>
              </a:rPr>
              <a:t>16 </a:t>
            </a:r>
            <a:r>
              <a:rPr lang="en-SG" sz="2800" b="1" i="0" dirty="0">
                <a:solidFill>
                  <a:srgbClr val="000000"/>
                </a:solidFill>
                <a:effectLst/>
                <a:latin typeface="system-ui"/>
              </a:rPr>
              <a:t>And this was why the Jews were persecuting Jesus, because he was doing these things on the Sabbath. </a:t>
            </a:r>
            <a:r>
              <a:rPr lang="en-SG" sz="2800" b="1" i="0" baseline="30000" dirty="0">
                <a:solidFill>
                  <a:srgbClr val="000000"/>
                </a:solidFill>
                <a:effectLst/>
                <a:latin typeface="system-ui"/>
              </a:rPr>
              <a:t>17 </a:t>
            </a:r>
            <a:r>
              <a:rPr lang="en-SG" sz="2800" b="1" i="0" dirty="0">
                <a:solidFill>
                  <a:srgbClr val="000000"/>
                </a:solidFill>
                <a:effectLst/>
                <a:latin typeface="system-ui"/>
              </a:rPr>
              <a:t>But Jesus answered them, “My Father is working until now, and I am working.”</a:t>
            </a:r>
          </a:p>
          <a:p>
            <a:pPr algn="just"/>
            <a:r>
              <a:rPr lang="en-SG" sz="2800" b="1" i="0" baseline="30000" dirty="0">
                <a:solidFill>
                  <a:srgbClr val="000000"/>
                </a:solidFill>
                <a:effectLst/>
                <a:latin typeface="system-ui"/>
              </a:rPr>
              <a:t>18 </a:t>
            </a:r>
            <a:r>
              <a:rPr lang="en-SG" sz="2800" b="1" i="0" dirty="0">
                <a:solidFill>
                  <a:srgbClr val="000000"/>
                </a:solidFill>
                <a:effectLst/>
                <a:latin typeface="system-ui"/>
              </a:rPr>
              <a:t>This was why the Jews were seeking all the more to kill him, because not only was he breaking the Sabbath, but he was even calling God his own Father, making himself equal with God.</a:t>
            </a:r>
          </a:p>
          <a:p>
            <a:endParaRPr lang="en-US" dirty="0"/>
          </a:p>
        </p:txBody>
      </p:sp>
    </p:spTree>
    <p:extLst>
      <p:ext uri="{BB962C8B-B14F-4D97-AF65-F5344CB8AC3E}">
        <p14:creationId xmlns:p14="http://schemas.microsoft.com/office/powerpoint/2010/main" val="175068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In 19, 24 and 25, Jesus says 'truly, truly I tell you.’ These are significant and truthful sayings.</a:t>
            </a:r>
          </a:p>
          <a:p>
            <a:r>
              <a:rPr lang="en-US" sz="2800" dirty="0">
                <a:latin typeface="Calibri" panose="020F0502020204030204" pitchFamily="34" charset="0"/>
                <a:cs typeface="Calibri" panose="020F0502020204030204" pitchFamily="34" charset="0"/>
              </a:rPr>
              <a:t>Verses 19-24 – The motif is of a son learning/apprenticing with his father.</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47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Father to Son</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040757" y="3091406"/>
            <a:ext cx="10476053" cy="3581400"/>
          </a:xfrm>
        </p:spPr>
        <p:txBody>
          <a:bodyPr>
            <a:normAutofit lnSpcReduction="10000"/>
          </a:bodyPr>
          <a:lstStyle/>
          <a:p>
            <a:pPr marL="0" indent="0" algn="just">
              <a:buNone/>
            </a:pP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“The Father initiates, sends, commands, commissions, grants; the Son responds, obeys, performs his Father’s will, receives authority.”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Don Carson, </a:t>
            </a:r>
            <a:r>
              <a:rPr lang="en-US" sz="2400" i="1" kern="100" dirty="0">
                <a:latin typeface="Calibri" panose="020F0502020204030204" pitchFamily="34" charset="0"/>
                <a:ea typeface="Calibri" panose="020F0502020204030204" pitchFamily="34" charset="0"/>
                <a:cs typeface="Times New Roman" panose="02020603050405020304" pitchFamily="18" charset="0"/>
              </a:rPr>
              <a:t>The Gospel According to John</a:t>
            </a:r>
            <a:r>
              <a:rPr lang="en-US" sz="2400" kern="100" dirty="0">
                <a:latin typeface="Calibri" panose="020F0502020204030204" pitchFamily="34" charset="0"/>
                <a:ea typeface="Calibri" panose="020F0502020204030204" pitchFamily="34" charset="0"/>
                <a:cs typeface="Times New Roman" panose="02020603050405020304" pitchFamily="18" charset="0"/>
              </a:rPr>
              <a:t>, Wm. B. Eerdmans Publishing: 1991, page 251.</a:t>
            </a:r>
            <a:endParaRPr lang="en-US" dirty="0"/>
          </a:p>
        </p:txBody>
      </p:sp>
      <p:pic>
        <p:nvPicPr>
          <p:cNvPr id="2050" name="Picture 2" descr="D A Carson The Gospel According To John (Hardback) (UK IMPORT) - Picture 1 of 1">
            <a:extLst>
              <a:ext uri="{FF2B5EF4-FFF2-40B4-BE49-F238E27FC236}">
                <a16:creationId xmlns:a16="http://schemas.microsoft.com/office/drawing/2014/main" id="{BF5728DB-70BA-8352-1CF2-9FE131D79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871" y="0"/>
            <a:ext cx="1983129" cy="296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5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 S. Lewis quote: A man who was merely a man and said the...">
            <a:extLst>
              <a:ext uri="{FF2B5EF4-FFF2-40B4-BE49-F238E27FC236}">
                <a16:creationId xmlns:a16="http://schemas.microsoft.com/office/drawing/2014/main" id="{604677B1-14EC-7BAC-351F-57B48637A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76" y="217668"/>
            <a:ext cx="11304447" cy="5319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92BE93-6263-B845-251E-7383735F73E1}"/>
              </a:ext>
            </a:extLst>
          </p:cNvPr>
          <p:cNvSpPr txBox="1"/>
          <p:nvPr/>
        </p:nvSpPr>
        <p:spPr>
          <a:xfrm>
            <a:off x="879676" y="5729468"/>
            <a:ext cx="10544537" cy="461665"/>
          </a:xfrm>
          <a:prstGeom prst="rect">
            <a:avLst/>
          </a:prstGeom>
          <a:noFill/>
        </p:spPr>
        <p:txBody>
          <a:bodyPr wrap="square" rtlCol="0">
            <a:spAutoFit/>
          </a:bodyPr>
          <a:lstStyle/>
          <a:p>
            <a:pPr algn="ctr"/>
            <a:r>
              <a:rPr lang="en-US" sz="2400" b="1" dirty="0"/>
              <a:t>C. S. Lewis, </a:t>
            </a:r>
            <a:r>
              <a:rPr lang="en-US" sz="2400" b="1" i="1" dirty="0"/>
              <a:t>Mere Christianity</a:t>
            </a:r>
            <a:r>
              <a:rPr lang="en-US" sz="2400" b="1" dirty="0"/>
              <a:t>, </a:t>
            </a:r>
            <a:r>
              <a:rPr lang="en-SG" sz="2400" b="1" i="0" dirty="0" err="1">
                <a:solidFill>
                  <a:srgbClr val="202122"/>
                </a:solidFill>
                <a:effectLst/>
                <a:latin typeface="Arial" panose="020B0604020202020204" pitchFamily="34" charset="0"/>
              </a:rPr>
              <a:t>London:Collins</a:t>
            </a:r>
            <a:r>
              <a:rPr lang="en-SG" sz="2400" b="1" i="0" dirty="0">
                <a:solidFill>
                  <a:srgbClr val="202122"/>
                </a:solidFill>
                <a:effectLst/>
                <a:latin typeface="Arial" panose="020B0604020202020204" pitchFamily="34" charset="0"/>
              </a:rPr>
              <a:t>, 1952, page 54–56</a:t>
            </a:r>
            <a:endParaRPr lang="en-US" sz="2400" b="1" dirty="0"/>
          </a:p>
        </p:txBody>
      </p:sp>
    </p:spTree>
    <p:extLst>
      <p:ext uri="{BB962C8B-B14F-4D97-AF65-F5344CB8AC3E}">
        <p14:creationId xmlns:p14="http://schemas.microsoft.com/office/powerpoint/2010/main" val="231916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Vs 19 - The Son does what the Father does - </a:t>
            </a:r>
            <a:r>
              <a:rPr lang="en-US" sz="2800" b="1" dirty="0">
                <a:latin typeface="Calibri" panose="020F0502020204030204" pitchFamily="34" charset="0"/>
                <a:cs typeface="Calibri" panose="020F0502020204030204" pitchFamily="34" charset="0"/>
              </a:rPr>
              <a:t>unity in purpose.</a:t>
            </a: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0541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963</Words>
  <Application>Microsoft Office PowerPoint</Application>
  <PresentationFormat>Widescreen</PresentationFormat>
  <Paragraphs>66</Paragraphs>
  <Slides>19</Slides>
  <Notes>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19</vt:i4>
      </vt:variant>
    </vt:vector>
  </HeadingPairs>
  <TitlesOfParts>
    <vt:vector size="38" baseType="lpstr">
      <vt:lpstr>Arial</vt:lpstr>
      <vt:lpstr>Calibri</vt:lpstr>
      <vt:lpstr>Calibri Light</vt:lpstr>
      <vt:lpstr>Californian FB</vt:lpstr>
      <vt:lpstr>Century Gothic</vt:lpstr>
      <vt:lpstr>Cooper Black</vt:lpstr>
      <vt:lpstr>Franklin Gothic Book</vt:lpstr>
      <vt:lpstr>Gabriola</vt:lpstr>
      <vt:lpstr>Helvetica</vt:lpstr>
      <vt:lpstr>Segoe UI</vt:lpstr>
      <vt:lpstr>system-ui</vt:lpstr>
      <vt:lpstr>Times New Roman</vt:lpstr>
      <vt:lpstr>Trebuchet MS</vt:lpstr>
      <vt:lpstr>Wingdings 3</vt:lpstr>
      <vt:lpstr>Office Theme</vt:lpstr>
      <vt:lpstr>Ion</vt:lpstr>
      <vt:lpstr>Wisp</vt:lpstr>
      <vt:lpstr>Facet</vt:lpstr>
      <vt:lpstr>Crop</vt:lpstr>
      <vt:lpstr>PowerPoint Presentation</vt:lpstr>
      <vt:lpstr>PowerPoint Presentation</vt:lpstr>
      <vt:lpstr>PowerPoint Presentation</vt:lpstr>
      <vt:lpstr>PowerPoint Presentation</vt:lpstr>
      <vt:lpstr>PowerPoint Presentation</vt:lpstr>
      <vt:lpstr>John 5:19-29</vt:lpstr>
      <vt:lpstr>Father to Son</vt:lpstr>
      <vt:lpstr>PowerPoint Presentation</vt:lpstr>
      <vt:lpstr>John 5:19-29</vt:lpstr>
      <vt:lpstr>John 5:19-29</vt:lpstr>
      <vt:lpstr>PowerPoint Presentation</vt:lpstr>
      <vt:lpstr>John 5:19-29</vt:lpstr>
      <vt:lpstr>John 5:19-29</vt:lpstr>
      <vt:lpstr>As Father, As Son</vt:lpstr>
      <vt:lpstr>PowerPoint Presentation</vt:lpstr>
      <vt:lpstr>PowerPoint Presentation</vt:lpstr>
      <vt:lpstr>John 5:19-29</vt:lpstr>
      <vt:lpstr>John 5:19-29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6</cp:revision>
  <dcterms:created xsi:type="dcterms:W3CDTF">2023-10-20T10:19:12Z</dcterms:created>
  <dcterms:modified xsi:type="dcterms:W3CDTF">2023-10-21T23:33:31Z</dcterms:modified>
</cp:coreProperties>
</file>