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8" r:id="rId2"/>
    <p:sldId id="257" r:id="rId3"/>
    <p:sldId id="272" r:id="rId4"/>
    <p:sldId id="256" r:id="rId5"/>
    <p:sldId id="262" r:id="rId6"/>
    <p:sldId id="267" r:id="rId7"/>
    <p:sldId id="273" r:id="rId8"/>
    <p:sldId id="271" r:id="rId9"/>
    <p:sldId id="275" r:id="rId10"/>
    <p:sldId id="276" r:id="rId11"/>
    <p:sldId id="278" r:id="rId12"/>
    <p:sldId id="261" r:id="rId13"/>
    <p:sldId id="279" r:id="rId14"/>
    <p:sldId id="280" r:id="rId15"/>
    <p:sldId id="269" r:id="rId16"/>
    <p:sldId id="259" r:id="rId17"/>
    <p:sldId id="281" r:id="rId18"/>
    <p:sldId id="264" r:id="rId19"/>
    <p:sldId id="282" r:id="rId20"/>
    <p:sldId id="283" r:id="rId21"/>
    <p:sldId id="286" r:id="rId22"/>
    <p:sldId id="285" r:id="rId23"/>
    <p:sldId id="284"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0000"/>
    <a:srgbClr val="E1D7DC"/>
    <a:srgbClr val="2B32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E1B50-7A08-4777-B2A9-447DFE31B23F}" v="207" dt="2023-08-26T15:47:48.706"/>
    <p1510:client id="{A8B1ED21-69A4-473C-80A7-D54E2904E634}" v="2" dt="2023-08-26T15:51:50.475"/>
    <p1510:client id="{F3F27D71-B146-486E-84E2-AEE795C9697C}" v="106" dt="2023-08-27T07:14:28.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4964" autoAdjust="0"/>
  </p:normalViewPr>
  <p:slideViewPr>
    <p:cSldViewPr snapToGrid="0">
      <p:cViewPr>
        <p:scale>
          <a:sx n="33" d="100"/>
          <a:sy n="33" d="100"/>
        </p:scale>
        <p:origin x="2784" y="582"/>
      </p:cViewPr>
      <p:guideLst/>
    </p:cSldViewPr>
  </p:slideViewPr>
  <p:notesTextViewPr>
    <p:cViewPr>
      <p:scale>
        <a:sx n="1" d="1"/>
        <a:sy n="1" d="1"/>
      </p:scale>
      <p:origin x="0" y="0"/>
    </p:cViewPr>
  </p:notesTextViewPr>
  <p:notesViewPr>
    <p:cSldViewPr snapToGrid="0">
      <p:cViewPr varScale="1">
        <p:scale>
          <a:sx n="65" d="100"/>
          <a:sy n="65" d="100"/>
        </p:scale>
        <p:origin x="297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A8B1ED21-69A4-473C-80A7-D54E2904E634}"/>
    <pc:docChg chg="undo custSel modSld">
      <pc:chgData name="Matt Lyle" userId="a96e7d453dd11193" providerId="LiveId" clId="{A8B1ED21-69A4-473C-80A7-D54E2904E634}" dt="2023-08-26T15:55:07.685" v="112" actId="20577"/>
      <pc:docMkLst>
        <pc:docMk/>
      </pc:docMkLst>
      <pc:sldChg chg="modTransition">
        <pc:chgData name="Matt Lyle" userId="a96e7d453dd11193" providerId="LiveId" clId="{A8B1ED21-69A4-473C-80A7-D54E2904E634}" dt="2023-08-26T15:51:50.475" v="1"/>
        <pc:sldMkLst>
          <pc:docMk/>
          <pc:sldMk cId="4233948984" sldId="256"/>
        </pc:sldMkLst>
      </pc:sldChg>
      <pc:sldChg chg="modTransition modNotes">
        <pc:chgData name="Matt Lyle" userId="a96e7d453dd11193" providerId="LiveId" clId="{A8B1ED21-69A4-473C-80A7-D54E2904E634}" dt="2023-08-26T15:53:28.800" v="9" actId="478"/>
        <pc:sldMkLst>
          <pc:docMk/>
          <pc:sldMk cId="728344009" sldId="257"/>
        </pc:sldMkLst>
      </pc:sldChg>
      <pc:sldChg chg="modTransition">
        <pc:chgData name="Matt Lyle" userId="a96e7d453dd11193" providerId="LiveId" clId="{A8B1ED21-69A4-473C-80A7-D54E2904E634}" dt="2023-08-26T15:51:50.475" v="1"/>
        <pc:sldMkLst>
          <pc:docMk/>
          <pc:sldMk cId="4209102528" sldId="259"/>
        </pc:sldMkLst>
      </pc:sldChg>
      <pc:sldChg chg="modTransition">
        <pc:chgData name="Matt Lyle" userId="a96e7d453dd11193" providerId="LiveId" clId="{A8B1ED21-69A4-473C-80A7-D54E2904E634}" dt="2023-08-26T15:51:50.475" v="1"/>
        <pc:sldMkLst>
          <pc:docMk/>
          <pc:sldMk cId="398943356" sldId="261"/>
        </pc:sldMkLst>
      </pc:sldChg>
      <pc:sldChg chg="modTransition modNotes">
        <pc:chgData name="Matt Lyle" userId="a96e7d453dd11193" providerId="LiveId" clId="{A8B1ED21-69A4-473C-80A7-D54E2904E634}" dt="2023-08-26T15:53:14.323" v="4" actId="14100"/>
        <pc:sldMkLst>
          <pc:docMk/>
          <pc:sldMk cId="942316145" sldId="262"/>
        </pc:sldMkLst>
      </pc:sldChg>
      <pc:sldChg chg="modTransition">
        <pc:chgData name="Matt Lyle" userId="a96e7d453dd11193" providerId="LiveId" clId="{A8B1ED21-69A4-473C-80A7-D54E2904E634}" dt="2023-08-26T15:51:50.475" v="1"/>
        <pc:sldMkLst>
          <pc:docMk/>
          <pc:sldMk cId="288257011" sldId="264"/>
        </pc:sldMkLst>
      </pc:sldChg>
      <pc:sldChg chg="modTransition modNotes">
        <pc:chgData name="Matt Lyle" userId="a96e7d453dd11193" providerId="LiveId" clId="{A8B1ED21-69A4-473C-80A7-D54E2904E634}" dt="2023-08-26T15:53:10.640" v="3" actId="14100"/>
        <pc:sldMkLst>
          <pc:docMk/>
          <pc:sldMk cId="190692589" sldId="267"/>
        </pc:sldMkLst>
      </pc:sldChg>
      <pc:sldChg chg="modTransition">
        <pc:chgData name="Matt Lyle" userId="a96e7d453dd11193" providerId="LiveId" clId="{A8B1ED21-69A4-473C-80A7-D54E2904E634}" dt="2023-08-26T15:51:50.475" v="1"/>
        <pc:sldMkLst>
          <pc:docMk/>
          <pc:sldMk cId="3674857847" sldId="268"/>
        </pc:sldMkLst>
      </pc:sldChg>
      <pc:sldChg chg="modTransition">
        <pc:chgData name="Matt Lyle" userId="a96e7d453dd11193" providerId="LiveId" clId="{A8B1ED21-69A4-473C-80A7-D54E2904E634}" dt="2023-08-26T15:51:50.475" v="1"/>
        <pc:sldMkLst>
          <pc:docMk/>
          <pc:sldMk cId="4199288711" sldId="269"/>
        </pc:sldMkLst>
      </pc:sldChg>
      <pc:sldChg chg="modTransition">
        <pc:chgData name="Matt Lyle" userId="a96e7d453dd11193" providerId="LiveId" clId="{A8B1ED21-69A4-473C-80A7-D54E2904E634}" dt="2023-08-26T15:51:50.475" v="1"/>
        <pc:sldMkLst>
          <pc:docMk/>
          <pc:sldMk cId="41091767" sldId="271"/>
        </pc:sldMkLst>
      </pc:sldChg>
      <pc:sldChg chg="modTransition modNotes">
        <pc:chgData name="Matt Lyle" userId="a96e7d453dd11193" providerId="LiveId" clId="{A8B1ED21-69A4-473C-80A7-D54E2904E634}" dt="2023-08-26T15:53:27.227" v="8" actId="478"/>
        <pc:sldMkLst>
          <pc:docMk/>
          <pc:sldMk cId="4507671" sldId="272"/>
        </pc:sldMkLst>
      </pc:sldChg>
      <pc:sldChg chg="modTransition modNotes">
        <pc:chgData name="Matt Lyle" userId="a96e7d453dd11193" providerId="LiveId" clId="{A8B1ED21-69A4-473C-80A7-D54E2904E634}" dt="2023-08-26T15:53:07.139" v="2" actId="14100"/>
        <pc:sldMkLst>
          <pc:docMk/>
          <pc:sldMk cId="1649694523" sldId="273"/>
        </pc:sldMkLst>
      </pc:sldChg>
      <pc:sldChg chg="modTransition">
        <pc:chgData name="Matt Lyle" userId="a96e7d453dd11193" providerId="LiveId" clId="{A8B1ED21-69A4-473C-80A7-D54E2904E634}" dt="2023-08-26T15:51:50.475" v="1"/>
        <pc:sldMkLst>
          <pc:docMk/>
          <pc:sldMk cId="408773357" sldId="275"/>
        </pc:sldMkLst>
      </pc:sldChg>
      <pc:sldChg chg="modTransition">
        <pc:chgData name="Matt Lyle" userId="a96e7d453dd11193" providerId="LiveId" clId="{A8B1ED21-69A4-473C-80A7-D54E2904E634}" dt="2023-08-26T15:51:50.475" v="1"/>
        <pc:sldMkLst>
          <pc:docMk/>
          <pc:sldMk cId="3850316455" sldId="276"/>
        </pc:sldMkLst>
      </pc:sldChg>
      <pc:sldChg chg="modTransition">
        <pc:chgData name="Matt Lyle" userId="a96e7d453dd11193" providerId="LiveId" clId="{A8B1ED21-69A4-473C-80A7-D54E2904E634}" dt="2023-08-26T15:51:50.475" v="1"/>
        <pc:sldMkLst>
          <pc:docMk/>
          <pc:sldMk cId="2112701811" sldId="278"/>
        </pc:sldMkLst>
      </pc:sldChg>
      <pc:sldChg chg="modTransition">
        <pc:chgData name="Matt Lyle" userId="a96e7d453dd11193" providerId="LiveId" clId="{A8B1ED21-69A4-473C-80A7-D54E2904E634}" dt="2023-08-26T15:51:50.475" v="1"/>
        <pc:sldMkLst>
          <pc:docMk/>
          <pc:sldMk cId="2005209119" sldId="279"/>
        </pc:sldMkLst>
      </pc:sldChg>
      <pc:sldChg chg="modTransition">
        <pc:chgData name="Matt Lyle" userId="a96e7d453dd11193" providerId="LiveId" clId="{A8B1ED21-69A4-473C-80A7-D54E2904E634}" dt="2023-08-26T15:51:50.475" v="1"/>
        <pc:sldMkLst>
          <pc:docMk/>
          <pc:sldMk cId="2447850607" sldId="280"/>
        </pc:sldMkLst>
      </pc:sldChg>
      <pc:sldChg chg="modTransition">
        <pc:chgData name="Matt Lyle" userId="a96e7d453dd11193" providerId="LiveId" clId="{A8B1ED21-69A4-473C-80A7-D54E2904E634}" dt="2023-08-26T15:51:50.475" v="1"/>
        <pc:sldMkLst>
          <pc:docMk/>
          <pc:sldMk cId="3575233009" sldId="281"/>
        </pc:sldMkLst>
      </pc:sldChg>
      <pc:sldChg chg="modTransition">
        <pc:chgData name="Matt Lyle" userId="a96e7d453dd11193" providerId="LiveId" clId="{A8B1ED21-69A4-473C-80A7-D54E2904E634}" dt="2023-08-26T15:51:50.475" v="1"/>
        <pc:sldMkLst>
          <pc:docMk/>
          <pc:sldMk cId="1371459139" sldId="282"/>
        </pc:sldMkLst>
      </pc:sldChg>
      <pc:sldChg chg="modTransition">
        <pc:chgData name="Matt Lyle" userId="a96e7d453dd11193" providerId="LiveId" clId="{A8B1ED21-69A4-473C-80A7-D54E2904E634}" dt="2023-08-26T15:51:50.475" v="1"/>
        <pc:sldMkLst>
          <pc:docMk/>
          <pc:sldMk cId="4958052" sldId="283"/>
        </pc:sldMkLst>
      </pc:sldChg>
      <pc:sldChg chg="modTransition">
        <pc:chgData name="Matt Lyle" userId="a96e7d453dd11193" providerId="LiveId" clId="{A8B1ED21-69A4-473C-80A7-D54E2904E634}" dt="2023-08-26T15:51:50.475" v="1"/>
        <pc:sldMkLst>
          <pc:docMk/>
          <pc:sldMk cId="171374381" sldId="284"/>
        </pc:sldMkLst>
      </pc:sldChg>
      <pc:sldChg chg="modTransition">
        <pc:chgData name="Matt Lyle" userId="a96e7d453dd11193" providerId="LiveId" clId="{A8B1ED21-69A4-473C-80A7-D54E2904E634}" dt="2023-08-26T15:51:50.475" v="1"/>
        <pc:sldMkLst>
          <pc:docMk/>
          <pc:sldMk cId="3313659094" sldId="285"/>
        </pc:sldMkLst>
      </pc:sldChg>
      <pc:sldChg chg="modTransition">
        <pc:chgData name="Matt Lyle" userId="a96e7d453dd11193" providerId="LiveId" clId="{A8B1ED21-69A4-473C-80A7-D54E2904E634}" dt="2023-08-26T15:51:50.475" v="1"/>
        <pc:sldMkLst>
          <pc:docMk/>
          <pc:sldMk cId="1170503826" sldId="286"/>
        </pc:sldMkLst>
      </pc:sldChg>
      <pc:sldChg chg="modTransition modNotesTx">
        <pc:chgData name="Matt Lyle" userId="a96e7d453dd11193" providerId="LiveId" clId="{A8B1ED21-69A4-473C-80A7-D54E2904E634}" dt="2023-08-26T15:55:07.685" v="112" actId="20577"/>
        <pc:sldMkLst>
          <pc:docMk/>
          <pc:sldMk cId="3038705221" sldId="287"/>
        </pc:sldMkLst>
      </pc:sldChg>
    </pc:docChg>
  </pc:docChgLst>
  <pc:docChgLst>
    <pc:chgData name="Matt Lyle" userId="a96e7d453dd11193" providerId="LiveId" clId="{F3F27D71-B146-486E-84E2-AEE795C9697C}"/>
    <pc:docChg chg="undo redo custSel modSld">
      <pc:chgData name="Matt Lyle" userId="a96e7d453dd11193" providerId="LiveId" clId="{F3F27D71-B146-486E-84E2-AEE795C9697C}" dt="2023-08-27T07:14:54.185" v="331" actId="1076"/>
      <pc:docMkLst>
        <pc:docMk/>
      </pc:docMkLst>
      <pc:sldChg chg="addSp delSp modSp mod setBg">
        <pc:chgData name="Matt Lyle" userId="a96e7d453dd11193" providerId="LiveId" clId="{F3F27D71-B146-486E-84E2-AEE795C9697C}" dt="2023-08-27T07:14:02.348" v="320" actId="207"/>
        <pc:sldMkLst>
          <pc:docMk/>
          <pc:sldMk cId="4233948984" sldId="256"/>
        </pc:sldMkLst>
        <pc:spChg chg="mod">
          <ac:chgData name="Matt Lyle" userId="a96e7d453dd11193" providerId="LiveId" clId="{F3F27D71-B146-486E-84E2-AEE795C9697C}" dt="2023-08-27T07:14:00.819" v="318" actId="403"/>
          <ac:spMkLst>
            <pc:docMk/>
            <pc:sldMk cId="4233948984" sldId="256"/>
            <ac:spMk id="2" creationId="{DCA63F06-9E61-2F4C-A4CD-C992E62B858E}"/>
          </ac:spMkLst>
        </pc:spChg>
        <pc:spChg chg="mod">
          <ac:chgData name="Matt Lyle" userId="a96e7d453dd11193" providerId="LiveId" clId="{F3F27D71-B146-486E-84E2-AEE795C9697C}" dt="2023-08-27T07:14:00.819" v="318" actId="403"/>
          <ac:spMkLst>
            <pc:docMk/>
            <pc:sldMk cId="4233948984" sldId="256"/>
            <ac:spMk id="3" creationId="{80C956AA-5ACA-A138-C4BE-E6B327D69C01}"/>
          </ac:spMkLst>
        </pc:spChg>
        <pc:spChg chg="add del">
          <ac:chgData name="Matt Lyle" userId="a96e7d453dd11193" providerId="LiveId" clId="{F3F27D71-B146-486E-84E2-AEE795C9697C}" dt="2023-08-27T07:09:14.280" v="19" actId="26606"/>
          <ac:spMkLst>
            <pc:docMk/>
            <pc:sldMk cId="4233948984" sldId="256"/>
            <ac:spMk id="9" creationId="{A9CCD9CD-49AE-3D3E-923B-81ECD3FBF75F}"/>
          </ac:spMkLst>
        </pc:spChg>
        <pc:spChg chg="add del">
          <ac:chgData name="Matt Lyle" userId="a96e7d453dd11193" providerId="LiveId" clId="{F3F27D71-B146-486E-84E2-AEE795C9697C}" dt="2023-08-27T06:49:38.400" v="16" actId="26606"/>
          <ac:spMkLst>
            <pc:docMk/>
            <pc:sldMk cId="4233948984" sldId="256"/>
            <ac:spMk id="15" creationId="{DA218454-956B-56AB-8567-B317D1786562}"/>
          </ac:spMkLst>
        </pc:spChg>
        <pc:spChg chg="add del">
          <ac:chgData name="Matt Lyle" userId="a96e7d453dd11193" providerId="LiveId" clId="{F3F27D71-B146-486E-84E2-AEE795C9697C}" dt="2023-08-27T06:49:38.400" v="16" actId="26606"/>
          <ac:spMkLst>
            <pc:docMk/>
            <pc:sldMk cId="4233948984" sldId="256"/>
            <ac:spMk id="16" creationId="{21219B40-4343-C8F5-A17E-132F7B97EAD3}"/>
          </ac:spMkLst>
        </pc:spChg>
        <pc:spChg chg="add del">
          <ac:chgData name="Matt Lyle" userId="a96e7d453dd11193" providerId="LiveId" clId="{F3F27D71-B146-486E-84E2-AEE795C9697C}" dt="2023-08-27T06:49:38.400" v="16" actId="26606"/>
          <ac:spMkLst>
            <pc:docMk/>
            <pc:sldMk cId="4233948984" sldId="256"/>
            <ac:spMk id="17" creationId="{6DBA7489-9763-DE3E-C63B-1143FAF9283E}"/>
          </ac:spMkLst>
        </pc:spChg>
        <pc:spChg chg="add del">
          <ac:chgData name="Matt Lyle" userId="a96e7d453dd11193" providerId="LiveId" clId="{F3F27D71-B146-486E-84E2-AEE795C9697C}" dt="2023-08-27T06:49:36.217" v="14" actId="26606"/>
          <ac:spMkLst>
            <pc:docMk/>
            <pc:sldMk cId="4233948984" sldId="256"/>
            <ac:spMk id="18" creationId="{DA218454-956B-56AB-8567-B317D1786562}"/>
          </ac:spMkLst>
        </pc:spChg>
        <pc:spChg chg="add del">
          <ac:chgData name="Matt Lyle" userId="a96e7d453dd11193" providerId="LiveId" clId="{F3F27D71-B146-486E-84E2-AEE795C9697C}" dt="2023-08-27T07:09:14.280" v="19" actId="26606"/>
          <ac:spMkLst>
            <pc:docMk/>
            <pc:sldMk cId="4233948984" sldId="256"/>
            <ac:spMk id="19" creationId="{5CED8F93-89DF-C57A-C16D-ED6DB8A4ABD2}"/>
          </ac:spMkLst>
        </pc:spChg>
        <pc:spChg chg="add del">
          <ac:chgData name="Matt Lyle" userId="a96e7d453dd11193" providerId="LiveId" clId="{F3F27D71-B146-486E-84E2-AEE795C9697C}" dt="2023-08-27T06:49:36.217" v="14" actId="26606"/>
          <ac:spMkLst>
            <pc:docMk/>
            <pc:sldMk cId="4233948984" sldId="256"/>
            <ac:spMk id="20" creationId="{21219B40-4343-C8F5-A17E-132F7B97EAD3}"/>
          </ac:spMkLst>
        </pc:spChg>
        <pc:spChg chg="add del">
          <ac:chgData name="Matt Lyle" userId="a96e7d453dd11193" providerId="LiveId" clId="{F3F27D71-B146-486E-84E2-AEE795C9697C}" dt="2023-08-27T07:09:14.280" v="19" actId="26606"/>
          <ac:spMkLst>
            <pc:docMk/>
            <pc:sldMk cId="4233948984" sldId="256"/>
            <ac:spMk id="21" creationId="{686A37D2-FCE1-13C6-0D6A-A5741404C749}"/>
          </ac:spMkLst>
        </pc:spChg>
        <pc:spChg chg="add del">
          <ac:chgData name="Matt Lyle" userId="a96e7d453dd11193" providerId="LiveId" clId="{F3F27D71-B146-486E-84E2-AEE795C9697C}" dt="2023-08-27T06:49:36.217" v="14" actId="26606"/>
          <ac:spMkLst>
            <pc:docMk/>
            <pc:sldMk cId="4233948984" sldId="256"/>
            <ac:spMk id="22" creationId="{6DBA7489-9763-DE3E-C63B-1143FAF9283E}"/>
          </ac:spMkLst>
        </pc:spChg>
        <pc:spChg chg="add del">
          <ac:chgData name="Matt Lyle" userId="a96e7d453dd11193" providerId="LiveId" clId="{F3F27D71-B146-486E-84E2-AEE795C9697C}" dt="2023-08-27T07:09:14.280" v="19" actId="26606"/>
          <ac:spMkLst>
            <pc:docMk/>
            <pc:sldMk cId="4233948984" sldId="256"/>
            <ac:spMk id="23" creationId="{5A26D70B-1C4A-C5CF-75A5-DB2CC5C418D7}"/>
          </ac:spMkLst>
        </pc:spChg>
        <pc:spChg chg="add mod">
          <ac:chgData name="Matt Lyle" userId="a96e7d453dd11193" providerId="LiveId" clId="{F3F27D71-B146-486E-84E2-AEE795C9697C}" dt="2023-08-27T07:14:02.348" v="320" actId="207"/>
          <ac:spMkLst>
            <pc:docMk/>
            <pc:sldMk cId="4233948984" sldId="256"/>
            <ac:spMk id="27" creationId="{9DFB0E8D-05C6-0460-743D-5201238D0C0F}"/>
          </ac:spMkLst>
        </pc:spChg>
        <pc:grpChg chg="add mod ord">
          <ac:chgData name="Matt Lyle" userId="a96e7d453dd11193" providerId="LiveId" clId="{F3F27D71-B146-486E-84E2-AEE795C9697C}" dt="2023-08-27T07:13:02.707" v="298" actId="1076"/>
          <ac:grpSpMkLst>
            <pc:docMk/>
            <pc:sldMk cId="4233948984" sldId="256"/>
            <ac:grpSpMk id="28" creationId="{5B2F0DDD-DE53-8C0C-36F3-B8ABEE0FEFF4}"/>
          </ac:grpSpMkLst>
        </pc:grpChg>
        <pc:picChg chg="del">
          <ac:chgData name="Matt Lyle" userId="a96e7d453dd11193" providerId="LiveId" clId="{F3F27D71-B146-486E-84E2-AEE795C9697C}" dt="2023-08-27T06:49:07.512" v="6" actId="478"/>
          <ac:picMkLst>
            <pc:docMk/>
            <pc:sldMk cId="4233948984" sldId="256"/>
            <ac:picMk id="4" creationId="{8263BE74-97F0-7FD2-4604-3B824F7AA05C}"/>
          </ac:picMkLst>
        </pc:picChg>
        <pc:picChg chg="add del">
          <ac:chgData name="Matt Lyle" userId="a96e7d453dd11193" providerId="LiveId" clId="{F3F27D71-B146-486E-84E2-AEE795C9697C}" dt="2023-08-27T06:49:47.423" v="17" actId="478"/>
          <ac:picMkLst>
            <pc:docMk/>
            <pc:sldMk cId="4233948984" sldId="256"/>
            <ac:picMk id="6" creationId="{23972169-364D-6B8A-0817-9F6A59F8E6E1}"/>
          </ac:picMkLst>
        </pc:picChg>
        <pc:picChg chg="add del mod">
          <ac:chgData name="Matt Lyle" userId="a96e7d453dd11193" providerId="LiveId" clId="{F3F27D71-B146-486E-84E2-AEE795C9697C}" dt="2023-08-27T06:48:52.297" v="2" actId="478"/>
          <ac:picMkLst>
            <pc:docMk/>
            <pc:sldMk cId="4233948984" sldId="256"/>
            <ac:picMk id="8" creationId="{4FF5D5A5-F6F7-89A1-2FFE-A63E8B79D3E8}"/>
          </ac:picMkLst>
        </pc:picChg>
        <pc:picChg chg="add del">
          <ac:chgData name="Matt Lyle" userId="a96e7d453dd11193" providerId="LiveId" clId="{F3F27D71-B146-486E-84E2-AEE795C9697C}" dt="2023-08-27T06:48:53.552" v="4" actId="22"/>
          <ac:picMkLst>
            <pc:docMk/>
            <pc:sldMk cId="4233948984" sldId="256"/>
            <ac:picMk id="11" creationId="{B6B0B7BC-BE0D-3725-E385-8C2F12D6AE4C}"/>
          </ac:picMkLst>
        </pc:picChg>
        <pc:picChg chg="add del mod ord">
          <ac:chgData name="Matt Lyle" userId="a96e7d453dd11193" providerId="LiveId" clId="{F3F27D71-B146-486E-84E2-AEE795C9697C}" dt="2023-08-27T07:09:16.547" v="20" actId="478"/>
          <ac:picMkLst>
            <pc:docMk/>
            <pc:sldMk cId="4233948984" sldId="256"/>
            <ac:picMk id="13" creationId="{F65055F9-1802-AE0C-A17E-5119A5372EB9}"/>
          </ac:picMkLst>
        </pc:picChg>
        <pc:picChg chg="add del mod ord modCrop">
          <ac:chgData name="Matt Lyle" userId="a96e7d453dd11193" providerId="LiveId" clId="{F3F27D71-B146-486E-84E2-AEE795C9697C}" dt="2023-08-27T07:11:21.475" v="268" actId="478"/>
          <ac:picMkLst>
            <pc:docMk/>
            <pc:sldMk cId="4233948984" sldId="256"/>
            <ac:picMk id="24" creationId="{37E8AC78-0E24-5E51-C217-6D270BADC86E}"/>
          </ac:picMkLst>
        </pc:picChg>
        <pc:picChg chg="add mod">
          <ac:chgData name="Matt Lyle" userId="a96e7d453dd11193" providerId="LiveId" clId="{F3F27D71-B146-486E-84E2-AEE795C9697C}" dt="2023-08-27T07:12:15.939" v="285" actId="164"/>
          <ac:picMkLst>
            <pc:docMk/>
            <pc:sldMk cId="4233948984" sldId="256"/>
            <ac:picMk id="26" creationId="{4587AF3F-81A2-F33E-F4BC-E553E340665B}"/>
          </ac:picMkLst>
        </pc:picChg>
      </pc:sldChg>
      <pc:sldChg chg="addSp delSp modSp mod">
        <pc:chgData name="Matt Lyle" userId="a96e7d453dd11193" providerId="LiveId" clId="{F3F27D71-B146-486E-84E2-AEE795C9697C}" dt="2023-08-27T07:14:54.185" v="331" actId="1076"/>
        <pc:sldMkLst>
          <pc:docMk/>
          <pc:sldMk cId="171374381" sldId="284"/>
        </pc:sldMkLst>
        <pc:spChg chg="mod topLvl">
          <ac:chgData name="Matt Lyle" userId="a96e7d453dd11193" providerId="LiveId" clId="{F3F27D71-B146-486E-84E2-AEE795C9697C}" dt="2023-08-27T07:14:54.185" v="331" actId="1076"/>
          <ac:spMkLst>
            <pc:docMk/>
            <pc:sldMk cId="171374381" sldId="284"/>
            <ac:spMk id="6" creationId="{53BAB593-4622-37DB-F93F-DB89ABD94AAA}"/>
          </ac:spMkLst>
        </pc:spChg>
        <pc:grpChg chg="add del mod ord">
          <ac:chgData name="Matt Lyle" userId="a96e7d453dd11193" providerId="LiveId" clId="{F3F27D71-B146-486E-84E2-AEE795C9697C}" dt="2023-08-27T07:14:28.002" v="327" actId="165"/>
          <ac:grpSpMkLst>
            <pc:docMk/>
            <pc:sldMk cId="171374381" sldId="284"/>
            <ac:grpSpMk id="2" creationId="{E671D344-89C4-1010-7414-733477BD6E50}"/>
          </ac:grpSpMkLst>
        </pc:grpChg>
        <pc:picChg chg="del">
          <ac:chgData name="Matt Lyle" userId="a96e7d453dd11193" providerId="LiveId" clId="{F3F27D71-B146-486E-84E2-AEE795C9697C}" dt="2023-08-27T07:14:17.401" v="324" actId="478"/>
          <ac:picMkLst>
            <pc:docMk/>
            <pc:sldMk cId="171374381" sldId="284"/>
            <ac:picMk id="4" creationId="{F5636BC3-F961-FCFF-425E-663FB6FB0DC6}"/>
          </ac:picMkLst>
        </pc:picChg>
        <pc:picChg chg="mod topLvl modCrop">
          <ac:chgData name="Matt Lyle" userId="a96e7d453dd11193" providerId="LiveId" clId="{F3F27D71-B146-486E-84E2-AEE795C9697C}" dt="2023-08-27T07:14:47.398" v="330" actId="732"/>
          <ac:picMkLst>
            <pc:docMk/>
            <pc:sldMk cId="171374381" sldId="284"/>
            <ac:picMk id="5" creationId="{88FC51B4-CF58-812A-84B8-446CAD51D78E}"/>
          </ac:picMkLst>
        </pc:picChg>
      </pc:sldChg>
      <pc:sldChg chg="addSp delSp modSp mod">
        <pc:chgData name="Matt Lyle" userId="a96e7d453dd11193" providerId="LiveId" clId="{F3F27D71-B146-486E-84E2-AEE795C9697C}" dt="2023-08-27T07:14:13.029" v="323" actId="167"/>
        <pc:sldMkLst>
          <pc:docMk/>
          <pc:sldMk cId="1170503826" sldId="286"/>
        </pc:sldMkLst>
        <pc:spChg chg="mod">
          <ac:chgData name="Matt Lyle" userId="a96e7d453dd11193" providerId="LiveId" clId="{F3F27D71-B146-486E-84E2-AEE795C9697C}" dt="2023-08-27T07:14:10.721" v="322"/>
          <ac:spMkLst>
            <pc:docMk/>
            <pc:sldMk cId="1170503826" sldId="286"/>
            <ac:spMk id="7" creationId="{4472E781-B3C4-88B5-C709-88AB829B87B1}"/>
          </ac:spMkLst>
        </pc:spChg>
        <pc:grpChg chg="add mod ord">
          <ac:chgData name="Matt Lyle" userId="a96e7d453dd11193" providerId="LiveId" clId="{F3F27D71-B146-486E-84E2-AEE795C9697C}" dt="2023-08-27T07:14:13.029" v="323" actId="167"/>
          <ac:grpSpMkLst>
            <pc:docMk/>
            <pc:sldMk cId="1170503826" sldId="286"/>
            <ac:grpSpMk id="5" creationId="{D04007EE-7AF5-E7B8-2442-D50CCDA951E1}"/>
          </ac:grpSpMkLst>
        </pc:grpChg>
        <pc:picChg chg="del">
          <ac:chgData name="Matt Lyle" userId="a96e7d453dd11193" providerId="LiveId" clId="{F3F27D71-B146-486E-84E2-AEE795C9697C}" dt="2023-08-27T07:14:09.939" v="321" actId="478"/>
          <ac:picMkLst>
            <pc:docMk/>
            <pc:sldMk cId="1170503826" sldId="286"/>
            <ac:picMk id="4" creationId="{8263BE74-97F0-7FD2-4604-3B824F7AA05C}"/>
          </ac:picMkLst>
        </pc:picChg>
        <pc:picChg chg="mod">
          <ac:chgData name="Matt Lyle" userId="a96e7d453dd11193" providerId="LiveId" clId="{F3F27D71-B146-486E-84E2-AEE795C9697C}" dt="2023-08-27T07:14:10.721" v="322"/>
          <ac:picMkLst>
            <pc:docMk/>
            <pc:sldMk cId="1170503826" sldId="286"/>
            <ac:picMk id="6" creationId="{048CFE77-A09E-BC86-30EB-8C5C91DEC1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46834" y="140532"/>
            <a:ext cx="3564331" cy="200493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54833" y="2278505"/>
            <a:ext cx="6475751" cy="625089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52945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sz="1600" dirty="0"/>
              <a:t>When you look at the doctrines and practices</a:t>
            </a:r>
          </a:p>
          <a:p>
            <a:r>
              <a:rPr lang="en-US" dirty="0"/>
              <a:t>  </a:t>
            </a:r>
            <a:r>
              <a:rPr lang="en-US" sz="1600" dirty="0"/>
              <a:t>of the three major branches of Christianity, </a:t>
            </a:r>
          </a:p>
          <a:p>
            <a:r>
              <a:rPr lang="en-US" sz="1600" dirty="0"/>
              <a:t>   that is, Roman Catholicism, Eastern Orthodoxy, and Protestantism,</a:t>
            </a:r>
          </a:p>
          <a:p>
            <a:r>
              <a:rPr lang="en-US" sz="1600" dirty="0"/>
              <a:t>     Two common celebrations stand out: Baptism and the Lord’s Supper</a:t>
            </a:r>
          </a:p>
          <a:p>
            <a:endParaRPr lang="en-US" sz="1600" dirty="0"/>
          </a:p>
          <a:p>
            <a:r>
              <a:rPr lang="en-US" sz="1600" dirty="0"/>
              <a:t>In fact, for protestants, we only have these two church rites,</a:t>
            </a:r>
          </a:p>
          <a:p>
            <a:r>
              <a:rPr lang="en-US" sz="1600" dirty="0"/>
              <a:t>  whereas the Roman Catholics and Eastern Orthodox churches have seven.</a:t>
            </a:r>
          </a:p>
          <a:p>
            <a:endParaRPr lang="en-US" sz="1600" dirty="0"/>
          </a:p>
          <a:p>
            <a:r>
              <a:rPr lang="en-US" sz="1600" dirty="0"/>
              <a:t>Another difference is that we protestants call these rites “ordnances.”</a:t>
            </a:r>
          </a:p>
          <a:p>
            <a:r>
              <a:rPr lang="en-US" sz="1600" dirty="0"/>
              <a:t>  Whereas the others call them sacraments.</a:t>
            </a:r>
          </a:p>
        </p:txBody>
      </p:sp>
    </p:spTree>
    <p:extLst>
      <p:ext uri="{BB962C8B-B14F-4D97-AF65-F5344CB8AC3E}">
        <p14:creationId xmlns:p14="http://schemas.microsoft.com/office/powerpoint/2010/main" val="75621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724207"/>
          </a:xfrm>
        </p:spPr>
        <p:txBody>
          <a:bodyPr/>
          <a:lstStyle/>
          <a:p>
            <a:r>
              <a:rPr lang="en-US" dirty="0"/>
              <a:t>So now, these two disciples of John, </a:t>
            </a:r>
          </a:p>
          <a:p>
            <a:r>
              <a:rPr lang="en-US" dirty="0"/>
              <a:t>   after twice hearing John say that Jesus is the Lamb of God, </a:t>
            </a:r>
          </a:p>
          <a:p>
            <a:r>
              <a:rPr lang="en-US" dirty="0"/>
              <a:t>       literally followed Jesus. </a:t>
            </a:r>
          </a:p>
          <a:p>
            <a:endParaRPr lang="en-US" dirty="0"/>
          </a:p>
          <a:p>
            <a:r>
              <a:rPr lang="en-US" dirty="0"/>
              <a:t>On Day 2, Jesus was walking toward John. </a:t>
            </a:r>
          </a:p>
          <a:p>
            <a:r>
              <a:rPr lang="en-US" dirty="0"/>
              <a:t>   On day 3, Jesus walked past them, and they started walking behind him.</a:t>
            </a:r>
          </a:p>
          <a:p>
            <a:endParaRPr lang="en-US" dirty="0"/>
          </a:p>
          <a:p>
            <a:r>
              <a:rPr lang="en-US" dirty="0"/>
              <a:t>Jesus turns and asks what are you seeking?</a:t>
            </a:r>
          </a:p>
          <a:p>
            <a:endParaRPr lang="en-US" dirty="0"/>
          </a:p>
          <a:p>
            <a:r>
              <a:rPr lang="en-US" dirty="0"/>
              <a:t>I grew up believing God and following the rules of the church. </a:t>
            </a:r>
          </a:p>
          <a:p>
            <a:r>
              <a:rPr lang="en-US" dirty="0"/>
              <a:t>   But when I looked around, I saw joy</a:t>
            </a:r>
          </a:p>
          <a:p>
            <a:r>
              <a:rPr lang="en-US" dirty="0"/>
              <a:t>      not in people inside my church </a:t>
            </a:r>
          </a:p>
          <a:p>
            <a:r>
              <a:rPr lang="en-US" dirty="0"/>
              <a:t>         but in people in other churches</a:t>
            </a:r>
          </a:p>
          <a:p>
            <a:r>
              <a:rPr lang="en-US" dirty="0"/>
              <a:t>            I was seeking that joy when I started attending other churches</a:t>
            </a:r>
          </a:p>
          <a:p>
            <a:endParaRPr lang="en-US" dirty="0"/>
          </a:p>
          <a:p>
            <a:r>
              <a:rPr lang="en-US" dirty="0"/>
              <a:t>People seek God for many different reasons, </a:t>
            </a:r>
          </a:p>
          <a:p>
            <a:pPr marL="285750" indent="-285750">
              <a:buFont typeface="Arial" panose="020B0604020202020204" pitchFamily="34" charset="0"/>
              <a:buChar char="•"/>
            </a:pPr>
            <a:r>
              <a:rPr lang="en-US" dirty="0"/>
              <a:t>Hope and healing</a:t>
            </a:r>
          </a:p>
          <a:p>
            <a:pPr marL="285750" indent="-285750">
              <a:buFont typeface="Arial" panose="020B0604020202020204" pitchFamily="34" charset="0"/>
              <a:buChar char="•"/>
            </a:pPr>
            <a:r>
              <a:rPr lang="en-US" dirty="0"/>
              <a:t>Comfort and Support</a:t>
            </a:r>
          </a:p>
          <a:p>
            <a:pPr marL="285750" indent="-285750">
              <a:buFont typeface="Arial" panose="020B0604020202020204" pitchFamily="34" charset="0"/>
              <a:buChar char="•"/>
            </a:pPr>
            <a:r>
              <a:rPr lang="en-US" dirty="0"/>
              <a:t>Guidance and direction</a:t>
            </a:r>
          </a:p>
          <a:p>
            <a:pPr marL="285750" indent="-285750">
              <a:buFont typeface="Arial" panose="020B0604020202020204" pitchFamily="34" charset="0"/>
              <a:buChar char="•"/>
            </a:pPr>
            <a:r>
              <a:rPr lang="en-US" dirty="0"/>
              <a:t>Gratitude and thanksgiving</a:t>
            </a:r>
          </a:p>
          <a:p>
            <a:pPr marL="285750" indent="-285750">
              <a:buFont typeface="Arial" panose="020B0604020202020204" pitchFamily="34" charset="0"/>
              <a:buChar char="•"/>
            </a:pPr>
            <a:r>
              <a:rPr lang="en-US" dirty="0"/>
              <a:t>Fear of the unknown</a:t>
            </a:r>
          </a:p>
          <a:p>
            <a:r>
              <a:rPr lang="en-US" dirty="0"/>
              <a:t>Sometimes the reasons we seek God change </a:t>
            </a:r>
          </a:p>
          <a:p>
            <a:r>
              <a:rPr lang="en-US" dirty="0"/>
              <a:t>    the more we get to know God and his plan for our lives.</a:t>
            </a:r>
          </a:p>
          <a:p>
            <a:r>
              <a:rPr lang="en-US" dirty="0"/>
              <a:t>   </a:t>
            </a:r>
          </a:p>
          <a:p>
            <a:endParaRPr lang="en-US" dirty="0"/>
          </a:p>
        </p:txBody>
      </p:sp>
    </p:spTree>
    <p:extLst>
      <p:ext uri="{BB962C8B-B14F-4D97-AF65-F5344CB8AC3E}">
        <p14:creationId xmlns:p14="http://schemas.microsoft.com/office/powerpoint/2010/main" val="329573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724207"/>
          </a:xfrm>
        </p:spPr>
        <p:txBody>
          <a:bodyPr/>
          <a:lstStyle/>
          <a:p>
            <a:r>
              <a:rPr lang="en-US" dirty="0"/>
              <a:t>Regardless of </a:t>
            </a:r>
            <a:r>
              <a:rPr lang="en-US" b="1" dirty="0"/>
              <a:t>why</a:t>
            </a:r>
            <a:r>
              <a:rPr lang="en-US" dirty="0"/>
              <a:t> you seek, </a:t>
            </a:r>
          </a:p>
          <a:p>
            <a:r>
              <a:rPr lang="en-US" dirty="0"/>
              <a:t>God promises that whoever seeks him will find him.</a:t>
            </a:r>
          </a:p>
          <a:p>
            <a:endParaRPr lang="en-US" dirty="0"/>
          </a:p>
          <a:p>
            <a:r>
              <a:rPr lang="en-US" dirty="0"/>
              <a:t>In his sermon on the mount, Jesus says</a:t>
            </a:r>
          </a:p>
          <a:p>
            <a:r>
              <a:rPr lang="en-US" sz="1600" b="1" i="0" baseline="30000" dirty="0">
                <a:solidFill>
                  <a:srgbClr val="000000"/>
                </a:solidFill>
                <a:effectLst/>
                <a:latin typeface="system-ui"/>
              </a:rPr>
              <a:t>7 </a:t>
            </a:r>
            <a:r>
              <a:rPr lang="en-US" sz="1600" b="0" i="0" dirty="0">
                <a:solidFill>
                  <a:srgbClr val="000000"/>
                </a:solidFill>
                <a:effectLst/>
                <a:latin typeface="system-ui"/>
              </a:rPr>
              <a:t>“Ask, and it will be given to you; </a:t>
            </a:r>
          </a:p>
          <a:p>
            <a:r>
              <a:rPr lang="en-US" dirty="0">
                <a:solidFill>
                  <a:srgbClr val="000000"/>
                </a:solidFill>
                <a:latin typeface="system-ui"/>
              </a:rPr>
              <a:t>     </a:t>
            </a:r>
            <a:r>
              <a:rPr lang="en-US" sz="1600" b="0" i="0" dirty="0">
                <a:solidFill>
                  <a:srgbClr val="000000"/>
                </a:solidFill>
                <a:effectLst/>
                <a:latin typeface="system-ui"/>
              </a:rPr>
              <a:t>seek, and you will find;</a:t>
            </a:r>
          </a:p>
          <a:p>
            <a:r>
              <a:rPr lang="en-US" dirty="0">
                <a:solidFill>
                  <a:srgbClr val="000000"/>
                </a:solidFill>
                <a:latin typeface="system-ui"/>
              </a:rPr>
              <a:t>      </a:t>
            </a:r>
            <a:r>
              <a:rPr lang="en-US" sz="1600" b="0" i="0" dirty="0">
                <a:solidFill>
                  <a:srgbClr val="000000"/>
                </a:solidFill>
                <a:effectLst/>
                <a:latin typeface="system-ui"/>
              </a:rPr>
              <a:t> knock, and it will be opened to you. </a:t>
            </a:r>
          </a:p>
          <a:p>
            <a:endParaRPr lang="en-US" baseline="30000" dirty="0">
              <a:solidFill>
                <a:srgbClr val="000000"/>
              </a:solidFill>
              <a:latin typeface="system-ui"/>
            </a:endParaRPr>
          </a:p>
          <a:p>
            <a:r>
              <a:rPr lang="en-US" sz="1600" b="1" i="0" baseline="30000" dirty="0">
                <a:solidFill>
                  <a:srgbClr val="000000"/>
                </a:solidFill>
                <a:effectLst/>
                <a:latin typeface="system-ui"/>
              </a:rPr>
              <a:t>8 </a:t>
            </a:r>
            <a:r>
              <a:rPr lang="en-US" sz="1600" b="0" i="0" dirty="0">
                <a:solidFill>
                  <a:srgbClr val="000000"/>
                </a:solidFill>
                <a:effectLst/>
                <a:latin typeface="system-ui"/>
              </a:rPr>
              <a:t>For everyone who asks receives, </a:t>
            </a:r>
          </a:p>
          <a:p>
            <a:r>
              <a:rPr lang="en-US" dirty="0">
                <a:solidFill>
                  <a:srgbClr val="000000"/>
                </a:solidFill>
                <a:latin typeface="system-ui"/>
              </a:rPr>
              <a:t>    </a:t>
            </a:r>
            <a:r>
              <a:rPr lang="en-US" sz="1600" b="0" i="0" dirty="0">
                <a:solidFill>
                  <a:srgbClr val="000000"/>
                </a:solidFill>
                <a:effectLst/>
                <a:latin typeface="system-ui"/>
              </a:rPr>
              <a:t>and the one who seeks finds, </a:t>
            </a:r>
          </a:p>
          <a:p>
            <a:r>
              <a:rPr lang="en-US" dirty="0">
                <a:solidFill>
                  <a:srgbClr val="000000"/>
                </a:solidFill>
                <a:latin typeface="system-ui"/>
              </a:rPr>
              <a:t>     </a:t>
            </a:r>
            <a:r>
              <a:rPr lang="en-US" sz="1600" b="0" i="0" dirty="0">
                <a:solidFill>
                  <a:srgbClr val="000000"/>
                </a:solidFill>
                <a:effectLst/>
                <a:latin typeface="system-ui"/>
              </a:rPr>
              <a:t>and to the one who knocks </a:t>
            </a:r>
          </a:p>
          <a:p>
            <a:r>
              <a:rPr lang="en-US" dirty="0">
                <a:solidFill>
                  <a:srgbClr val="000000"/>
                </a:solidFill>
                <a:latin typeface="system-ui"/>
              </a:rPr>
              <a:t>        </a:t>
            </a:r>
            <a:r>
              <a:rPr lang="en-US" sz="1600" b="0" i="0" dirty="0">
                <a:solidFill>
                  <a:srgbClr val="000000"/>
                </a:solidFill>
                <a:effectLst/>
                <a:latin typeface="system-ui"/>
              </a:rPr>
              <a:t>it will be opened. </a:t>
            </a:r>
          </a:p>
          <a:p>
            <a:endParaRPr lang="en-US" baseline="30000" dirty="0">
              <a:solidFill>
                <a:srgbClr val="000000"/>
              </a:solidFill>
              <a:latin typeface="system-ui"/>
            </a:endParaRPr>
          </a:p>
          <a:p>
            <a:r>
              <a:rPr lang="en-US" sz="1600" b="1" i="0" baseline="30000" dirty="0">
                <a:solidFill>
                  <a:srgbClr val="000000"/>
                </a:solidFill>
                <a:effectLst/>
                <a:latin typeface="system-ui"/>
              </a:rPr>
              <a:t>9 </a:t>
            </a:r>
            <a:r>
              <a:rPr lang="en-US" sz="1600" b="0" i="0" dirty="0">
                <a:solidFill>
                  <a:srgbClr val="000000"/>
                </a:solidFill>
                <a:effectLst/>
                <a:latin typeface="system-ui"/>
              </a:rPr>
              <a:t>Or which one of you, </a:t>
            </a:r>
          </a:p>
          <a:p>
            <a:r>
              <a:rPr lang="en-US" dirty="0">
                <a:solidFill>
                  <a:srgbClr val="000000"/>
                </a:solidFill>
                <a:latin typeface="system-ui"/>
              </a:rPr>
              <a:t>   </a:t>
            </a:r>
            <a:r>
              <a:rPr lang="en-US" sz="1600" b="0" i="0" dirty="0">
                <a:solidFill>
                  <a:srgbClr val="000000"/>
                </a:solidFill>
                <a:effectLst/>
                <a:latin typeface="system-ui"/>
              </a:rPr>
              <a:t>if his son asks him for bread, will give him a stone? </a:t>
            </a:r>
          </a:p>
          <a:p>
            <a:r>
              <a:rPr lang="en-US" baseline="30000" dirty="0">
                <a:solidFill>
                  <a:srgbClr val="000000"/>
                </a:solidFill>
                <a:latin typeface="system-ui"/>
              </a:rPr>
              <a:t>      </a:t>
            </a:r>
            <a:r>
              <a:rPr lang="en-US" sz="1600" b="1" i="0" baseline="30000" dirty="0">
                <a:solidFill>
                  <a:srgbClr val="000000"/>
                </a:solidFill>
                <a:effectLst/>
                <a:latin typeface="system-ui"/>
              </a:rPr>
              <a:t>10 </a:t>
            </a:r>
            <a:r>
              <a:rPr lang="en-US" sz="1600" b="0" i="0" dirty="0">
                <a:solidFill>
                  <a:srgbClr val="000000"/>
                </a:solidFill>
                <a:effectLst/>
                <a:latin typeface="system-ui"/>
              </a:rPr>
              <a:t>Or if he asks for a fish, will give him a serpent? </a:t>
            </a:r>
          </a:p>
          <a:p>
            <a:endParaRPr lang="en-US" baseline="30000" dirty="0">
              <a:solidFill>
                <a:srgbClr val="000000"/>
              </a:solidFill>
              <a:latin typeface="system-ui"/>
            </a:endParaRPr>
          </a:p>
          <a:p>
            <a:r>
              <a:rPr lang="en-US" sz="1600" b="1" i="0" baseline="30000" dirty="0">
                <a:solidFill>
                  <a:srgbClr val="000000"/>
                </a:solidFill>
                <a:effectLst/>
                <a:latin typeface="system-ui"/>
              </a:rPr>
              <a:t>11 </a:t>
            </a:r>
            <a:r>
              <a:rPr lang="en-US" sz="1600" b="0" i="0" dirty="0">
                <a:solidFill>
                  <a:srgbClr val="000000"/>
                </a:solidFill>
                <a:effectLst/>
                <a:latin typeface="system-ui"/>
              </a:rPr>
              <a:t>If you then, who are evil, </a:t>
            </a:r>
          </a:p>
          <a:p>
            <a:r>
              <a:rPr lang="en-US" dirty="0">
                <a:solidFill>
                  <a:srgbClr val="000000"/>
                </a:solidFill>
                <a:latin typeface="system-ui"/>
              </a:rPr>
              <a:t>    </a:t>
            </a:r>
            <a:r>
              <a:rPr lang="en-US" sz="1600" b="0" i="0" dirty="0">
                <a:solidFill>
                  <a:srgbClr val="000000"/>
                </a:solidFill>
                <a:effectLst/>
                <a:latin typeface="system-ui"/>
              </a:rPr>
              <a:t>know how to give good gifts to your children, </a:t>
            </a:r>
          </a:p>
          <a:p>
            <a:endParaRPr lang="en-US" dirty="0">
              <a:solidFill>
                <a:srgbClr val="000000"/>
              </a:solidFill>
              <a:latin typeface="system-ui"/>
            </a:endParaRPr>
          </a:p>
          <a:p>
            <a:r>
              <a:rPr lang="en-US" sz="1600" b="0" i="0" dirty="0">
                <a:solidFill>
                  <a:srgbClr val="000000"/>
                </a:solidFill>
                <a:effectLst/>
                <a:latin typeface="system-ui"/>
              </a:rPr>
              <a:t>how much more will your Father who is in heaven </a:t>
            </a:r>
          </a:p>
          <a:p>
            <a:r>
              <a:rPr lang="en-US" dirty="0">
                <a:solidFill>
                  <a:srgbClr val="000000"/>
                </a:solidFill>
                <a:latin typeface="system-ui"/>
              </a:rPr>
              <a:t>  </a:t>
            </a:r>
            <a:r>
              <a:rPr lang="en-US" sz="1600" b="0" i="0" dirty="0">
                <a:solidFill>
                  <a:srgbClr val="000000"/>
                </a:solidFill>
                <a:effectLst/>
                <a:latin typeface="system-ui"/>
              </a:rPr>
              <a:t>give good things to those who ask him!</a:t>
            </a:r>
          </a:p>
          <a:p>
            <a:endParaRPr lang="en-US" dirty="0"/>
          </a:p>
          <a:p>
            <a:r>
              <a:rPr lang="en-US" dirty="0"/>
              <a:t>When you earnestly seek God you will find him.</a:t>
            </a:r>
          </a:p>
          <a:p>
            <a:endParaRPr lang="en-US" dirty="0"/>
          </a:p>
          <a:p>
            <a:endParaRPr lang="en-US" dirty="0"/>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21988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These two disciples who decided to follow Jesus,</a:t>
            </a:r>
          </a:p>
          <a:p>
            <a:r>
              <a:rPr lang="en-US" dirty="0"/>
              <a:t>  who were originally disciples of John the Baptist,</a:t>
            </a:r>
          </a:p>
          <a:p>
            <a:r>
              <a:rPr lang="en-US" dirty="0"/>
              <a:t>    were earnestly seeking after the one John was telling everyone about</a:t>
            </a:r>
          </a:p>
          <a:p>
            <a:endParaRPr lang="en-US" dirty="0"/>
          </a:p>
          <a:p>
            <a:r>
              <a:rPr lang="en-US" dirty="0"/>
              <a:t>But they probably didn’t know exactly what they were seeking, </a:t>
            </a:r>
          </a:p>
          <a:p>
            <a:r>
              <a:rPr lang="en-US" dirty="0"/>
              <a:t>This is why when Jesus asks, “what are you seeking?” </a:t>
            </a:r>
          </a:p>
          <a:p>
            <a:r>
              <a:rPr lang="en-US" dirty="0"/>
              <a:t>They responded,</a:t>
            </a:r>
          </a:p>
          <a:p>
            <a:r>
              <a:rPr lang="en-US" dirty="0"/>
              <a:t>  Where are you staying</a:t>
            </a:r>
          </a:p>
          <a:p>
            <a:r>
              <a:rPr lang="en-US" dirty="0"/>
              <a:t>     Which is a polite way of saying </a:t>
            </a:r>
          </a:p>
          <a:p>
            <a:r>
              <a:rPr lang="en-US" dirty="0"/>
              <a:t>        we want to walk with you as you go</a:t>
            </a:r>
          </a:p>
          <a:p>
            <a:r>
              <a:rPr lang="en-US" dirty="0"/>
              <a:t>   </a:t>
            </a:r>
          </a:p>
          <a:p>
            <a:r>
              <a:rPr lang="en-US" dirty="0"/>
              <a:t>We know they were </a:t>
            </a:r>
            <a:r>
              <a:rPr lang="en-US" b="1" dirty="0"/>
              <a:t>not</a:t>
            </a:r>
            <a:r>
              <a:rPr lang="en-US" dirty="0"/>
              <a:t> saying, </a:t>
            </a:r>
          </a:p>
          <a:p>
            <a:r>
              <a:rPr lang="en-US" dirty="0"/>
              <a:t>  we will only follow you if you are staying close by</a:t>
            </a:r>
          </a:p>
          <a:p>
            <a:r>
              <a:rPr lang="en-US" dirty="0"/>
              <a:t>    because we see this pattern of obedience that is so common in the Old Testament.  God says something, people do it.</a:t>
            </a:r>
          </a:p>
          <a:p>
            <a:r>
              <a:rPr lang="en-US" dirty="0"/>
              <a:t>Abraham go to land / went to land</a:t>
            </a:r>
          </a:p>
          <a:p>
            <a:r>
              <a:rPr lang="en-US" dirty="0"/>
              <a:t>Abraham to offer Isaac as sacrifice / went to offer Isaac as sacrifice</a:t>
            </a:r>
          </a:p>
          <a:p>
            <a:endParaRPr lang="en-US" dirty="0"/>
          </a:p>
          <a:p>
            <a:r>
              <a:rPr lang="en-US" dirty="0"/>
              <a:t>Jesus said come and you will see</a:t>
            </a:r>
          </a:p>
          <a:p>
            <a:r>
              <a:rPr lang="en-US" dirty="0"/>
              <a:t>We see that “they came and saw”</a:t>
            </a:r>
          </a:p>
          <a:p>
            <a:endParaRPr lang="en-US" dirty="0"/>
          </a:p>
          <a:p>
            <a:r>
              <a:rPr lang="en-US" dirty="0"/>
              <a:t>This shows that obedience is important when we are seeking God</a:t>
            </a:r>
          </a:p>
          <a:p>
            <a:endParaRPr lang="en-US" dirty="0"/>
          </a:p>
        </p:txBody>
      </p:sp>
    </p:spTree>
    <p:extLst>
      <p:ext uri="{BB962C8B-B14F-4D97-AF65-F5344CB8AC3E}">
        <p14:creationId xmlns:p14="http://schemas.microsoft.com/office/powerpoint/2010/main" val="307668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dirty="0"/>
              <a:t>Another place we see the pattern of obedience in the Old Testament is in the 2</a:t>
            </a:r>
            <a:r>
              <a:rPr lang="en-US" baseline="30000" dirty="0"/>
              <a:t>nd</a:t>
            </a:r>
            <a:r>
              <a:rPr lang="en-US" dirty="0"/>
              <a:t> half of Exodus</a:t>
            </a:r>
          </a:p>
          <a:p>
            <a:endParaRPr lang="en-US" dirty="0"/>
          </a:p>
          <a:p>
            <a:r>
              <a:rPr lang="en-US" dirty="0"/>
              <a:t>Story of Moses, plagues, parting the Red Sea, wandering the desert. </a:t>
            </a:r>
          </a:p>
          <a:p>
            <a:endParaRPr lang="en-US" dirty="0"/>
          </a:p>
          <a:p>
            <a:r>
              <a:rPr lang="en-US" dirty="0"/>
              <a:t>But then, chapters 25-31 contain long and detailed instructions on how to build the tabernacle, including all the furniture inside, and the priestly garments.</a:t>
            </a:r>
          </a:p>
          <a:p>
            <a:endParaRPr lang="en-US" dirty="0"/>
          </a:p>
          <a:p>
            <a:r>
              <a:rPr lang="en-US" dirty="0"/>
              <a:t>As you continue reading, you will notice that chapters 35-40 affirm that the Tabernacle items are being built exactly to God’s specifications. </a:t>
            </a:r>
          </a:p>
          <a:p>
            <a:endParaRPr lang="en-US" dirty="0"/>
          </a:p>
          <a:p>
            <a:r>
              <a:rPr lang="en-US" dirty="0"/>
              <a:t>What is interesting is what is between these two sections. Moses goes up to a mountain, and stays a bit longer than expected, </a:t>
            </a:r>
          </a:p>
          <a:p>
            <a:r>
              <a:rPr lang="en-US" dirty="0"/>
              <a:t>The Israelites get anxious and ask Aaron to build them a god,</a:t>
            </a:r>
          </a:p>
          <a:p>
            <a:r>
              <a:rPr lang="en-US" dirty="0"/>
              <a:t>  So Aaron melts down their rings and makes a golden calf.</a:t>
            </a:r>
          </a:p>
          <a:p>
            <a:endParaRPr lang="en-US" dirty="0"/>
          </a:p>
          <a:p>
            <a:r>
              <a:rPr lang="en-US" dirty="0"/>
              <a:t>God was not pleased, but Moses interceded on their behalf. </a:t>
            </a:r>
          </a:p>
          <a:p>
            <a:r>
              <a:rPr lang="en-US" dirty="0"/>
              <a:t>Israel renewed their covenant with God, </a:t>
            </a:r>
          </a:p>
          <a:p>
            <a:r>
              <a:rPr lang="en-US" dirty="0"/>
              <a:t>This is why the Israelites were so meticulous in following God’s instructions.</a:t>
            </a:r>
          </a:p>
          <a:p>
            <a:endParaRPr lang="en-US" dirty="0"/>
          </a:p>
          <a:p>
            <a:r>
              <a:rPr lang="en-US" dirty="0"/>
              <a:t>Fortunately for our disciples, they obeyed.</a:t>
            </a:r>
          </a:p>
          <a:p>
            <a:r>
              <a:rPr lang="en-US" dirty="0"/>
              <a:t>When Jesus said come and see, they came and saw.</a:t>
            </a:r>
          </a:p>
          <a:p>
            <a:endParaRPr lang="en-US" dirty="0"/>
          </a:p>
          <a:p>
            <a:r>
              <a:rPr lang="en-US" dirty="0"/>
              <a:t>How do we follow Jesus?  </a:t>
            </a:r>
          </a:p>
          <a:p>
            <a:r>
              <a:rPr lang="en-US" dirty="0"/>
              <a:t>We follow in obedience to his call,</a:t>
            </a:r>
          </a:p>
          <a:p>
            <a:r>
              <a:rPr lang="en-US" dirty="0"/>
              <a:t>Just as the first two disciples did</a:t>
            </a:r>
          </a:p>
          <a:p>
            <a:endParaRPr lang="en-US" dirty="0"/>
          </a:p>
          <a:p>
            <a:endParaRPr lang="en-US" dirty="0"/>
          </a:p>
        </p:txBody>
      </p:sp>
    </p:spTree>
    <p:extLst>
      <p:ext uri="{BB962C8B-B14F-4D97-AF65-F5344CB8AC3E}">
        <p14:creationId xmlns:p14="http://schemas.microsoft.com/office/powerpoint/2010/main" val="184039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When it comes to following Jesus by being obedient, </a:t>
            </a:r>
          </a:p>
          <a:p>
            <a:r>
              <a:rPr lang="en-US" dirty="0"/>
              <a:t>  our focus must be on Jesus, not ourselves.</a:t>
            </a:r>
          </a:p>
          <a:p>
            <a:endParaRPr lang="en-US" dirty="0"/>
          </a:p>
          <a:p>
            <a:r>
              <a:rPr lang="en-US" dirty="0"/>
              <a:t>John the Baptist said</a:t>
            </a:r>
          </a:p>
          <a:p>
            <a:r>
              <a:rPr lang="en-US" dirty="0"/>
              <a:t>    he who comes after me, I am unworthy to even untie his sandal</a:t>
            </a:r>
          </a:p>
          <a:p>
            <a:r>
              <a:rPr lang="en-US" dirty="0"/>
              <a:t>And later in chapter 3, we will read that he says </a:t>
            </a:r>
          </a:p>
          <a:p>
            <a:r>
              <a:rPr lang="en-US" dirty="0"/>
              <a:t>   He must increase, but I must decrease</a:t>
            </a:r>
          </a:p>
          <a:p>
            <a:endParaRPr lang="en-US" dirty="0"/>
          </a:p>
          <a:p>
            <a:r>
              <a:rPr lang="en-US" dirty="0"/>
              <a:t>This same pattern of focusing on Jesus is seen </a:t>
            </a:r>
          </a:p>
          <a:p>
            <a:r>
              <a:rPr lang="en-US" dirty="0"/>
              <a:t>  in the story of the two disciples. </a:t>
            </a:r>
          </a:p>
          <a:p>
            <a:r>
              <a:rPr lang="en-US" dirty="0"/>
              <a:t>They aren’t named because their names are not important to the story.</a:t>
            </a:r>
          </a:p>
          <a:p>
            <a:endParaRPr lang="en-US" dirty="0"/>
          </a:p>
          <a:p>
            <a:r>
              <a:rPr lang="en-US" dirty="0"/>
              <a:t>But now we get to the story of another disciple. </a:t>
            </a:r>
          </a:p>
          <a:p>
            <a:r>
              <a:rPr lang="en-US" dirty="0"/>
              <a:t>This disciple is named Simon, </a:t>
            </a:r>
          </a:p>
          <a:p>
            <a:r>
              <a:rPr lang="en-US" dirty="0"/>
              <a:t>and he is the brother of one of the first two disciples, that being Andrew. </a:t>
            </a:r>
          </a:p>
          <a:p>
            <a:endParaRPr lang="en-US" dirty="0"/>
          </a:p>
          <a:p>
            <a:r>
              <a:rPr lang="en-US" dirty="0"/>
              <a:t>So we know one of the two disciples who followed Jesus was Andrew. </a:t>
            </a:r>
          </a:p>
          <a:p>
            <a:r>
              <a:rPr lang="en-US" dirty="0"/>
              <a:t>The Bible doesn’t specifically tell us who the second disciple was, </a:t>
            </a:r>
          </a:p>
          <a:p>
            <a:r>
              <a:rPr lang="en-US" dirty="0"/>
              <a:t>but most say it is John, the writer of this gospel account. </a:t>
            </a:r>
          </a:p>
          <a:p>
            <a:endParaRPr lang="en-US" dirty="0"/>
          </a:p>
          <a:p>
            <a:r>
              <a:rPr lang="en-US" dirty="0"/>
              <a:t>John leaves himself anonymous</a:t>
            </a:r>
          </a:p>
          <a:p>
            <a:r>
              <a:rPr lang="en-US" dirty="0"/>
              <a:t>because when it comes to following Jesus, </a:t>
            </a:r>
          </a:p>
          <a:p>
            <a:r>
              <a:rPr lang="en-US" dirty="0"/>
              <a:t>Our focus must be on Jesus, not ourselves</a:t>
            </a:r>
          </a:p>
          <a:p>
            <a:endParaRPr lang="en-US" dirty="0"/>
          </a:p>
        </p:txBody>
      </p:sp>
    </p:spTree>
    <p:extLst>
      <p:ext uri="{BB962C8B-B14F-4D97-AF65-F5344CB8AC3E}">
        <p14:creationId xmlns:p14="http://schemas.microsoft.com/office/powerpoint/2010/main" val="4203972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724207"/>
          </a:xfrm>
        </p:spPr>
        <p:txBody>
          <a:bodyPr/>
          <a:lstStyle/>
          <a:p>
            <a:r>
              <a:rPr lang="en-US" dirty="0"/>
              <a:t>Because the first two disciples were obedient to God’s call,</a:t>
            </a:r>
          </a:p>
          <a:p>
            <a:r>
              <a:rPr lang="en-US" dirty="0"/>
              <a:t> and focused on Him, and not themselves, </a:t>
            </a:r>
          </a:p>
          <a:p>
            <a:r>
              <a:rPr lang="en-US" dirty="0"/>
              <a:t>they were able to discern who Jesus was.</a:t>
            </a:r>
          </a:p>
          <a:p>
            <a:endParaRPr lang="en-US" dirty="0"/>
          </a:p>
          <a:p>
            <a:r>
              <a:rPr lang="en-US" dirty="0"/>
              <a:t>That is why Andrew found his younger brother, Simon, and told him</a:t>
            </a:r>
          </a:p>
          <a:p>
            <a:r>
              <a:rPr lang="en-US" dirty="0"/>
              <a:t>We have found the Messiah.</a:t>
            </a:r>
          </a:p>
          <a:p>
            <a:endParaRPr lang="en-US" dirty="0"/>
          </a:p>
          <a:p>
            <a:r>
              <a:rPr lang="en-US" dirty="0"/>
              <a:t>This shows that following Jesus means learning who he is.  </a:t>
            </a:r>
          </a:p>
          <a:p>
            <a:r>
              <a:rPr lang="en-US" dirty="0"/>
              <a:t>He is the Messiah.</a:t>
            </a:r>
          </a:p>
          <a:p>
            <a:endParaRPr lang="en-US" dirty="0"/>
          </a:p>
          <a:p>
            <a:r>
              <a:rPr lang="en-US" dirty="0"/>
              <a:t>In Hebrew . . .  / Greek / </a:t>
            </a:r>
          </a:p>
          <a:p>
            <a:endParaRPr lang="en-US" dirty="0"/>
          </a:p>
          <a:p>
            <a:r>
              <a:rPr lang="en-US" dirty="0"/>
              <a:t>In John’s prologue, he tells us that Jesus is God. </a:t>
            </a:r>
          </a:p>
          <a:p>
            <a:r>
              <a:rPr lang="en-US" dirty="0"/>
              <a:t>But now, in the narrative or story that he tells, John will develop just why that is. </a:t>
            </a:r>
          </a:p>
          <a:p>
            <a:r>
              <a:rPr lang="en-US" dirty="0"/>
              <a:t>First, he is the Lamb of God, referring to the Passover lamb.</a:t>
            </a:r>
          </a:p>
          <a:p>
            <a:r>
              <a:rPr lang="en-US" dirty="0"/>
              <a:t>  The Passover lamb allowed Israel’s sins to be forgiven but had to be sacrificed every year. Jesus, in obedience to the Father, will eventually sacrifice himself once and for all, for the sins of the whole world, not just Israel</a:t>
            </a:r>
          </a:p>
          <a:p>
            <a:endParaRPr lang="en-US" dirty="0"/>
          </a:p>
          <a:p>
            <a:r>
              <a:rPr lang="en-US" dirty="0"/>
              <a:t>Second, he is rabbi or teacher. And we are called to teach others all that he has taught or commanded us.</a:t>
            </a:r>
          </a:p>
          <a:p>
            <a:endParaRPr lang="en-US" dirty="0"/>
          </a:p>
          <a:p>
            <a:r>
              <a:rPr lang="en-US" dirty="0"/>
              <a:t>Now, he is identified as anointed one, Messiah, Christ. Eventually this becomes Lord and Savior.</a:t>
            </a:r>
          </a:p>
        </p:txBody>
      </p:sp>
    </p:spTree>
    <p:extLst>
      <p:ext uri="{BB962C8B-B14F-4D97-AF65-F5344CB8AC3E}">
        <p14:creationId xmlns:p14="http://schemas.microsoft.com/office/powerpoint/2010/main" val="1369233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And when we acknowledge that Jesus is our Lord and Savior,</a:t>
            </a:r>
          </a:p>
          <a:p>
            <a:r>
              <a:rPr lang="en-US" dirty="0"/>
              <a:t>  we will allow God to work in our lives.</a:t>
            </a:r>
          </a:p>
          <a:p>
            <a:endParaRPr lang="en-US" dirty="0"/>
          </a:p>
          <a:p>
            <a:r>
              <a:rPr lang="en-US" dirty="0"/>
              <a:t>This working of God in the disciples’ lives is most evident in Peter.</a:t>
            </a:r>
          </a:p>
          <a:p>
            <a:endParaRPr lang="en-US" dirty="0"/>
          </a:p>
          <a:p>
            <a:r>
              <a:rPr lang="en-US" dirty="0"/>
              <a:t>In fact, this name change, I will call you Cephas, which means Peter, was simply Jesus announcing the changes he will work in Peter’s life.</a:t>
            </a:r>
          </a:p>
          <a:p>
            <a:endParaRPr lang="en-US" dirty="0"/>
          </a:p>
          <a:p>
            <a:r>
              <a:rPr lang="en-US" dirty="0"/>
              <a:t>Cephas is from an Aramaic word for Rock.  </a:t>
            </a:r>
          </a:p>
          <a:p>
            <a:r>
              <a:rPr lang="en-US" dirty="0"/>
              <a:t>Peter is from </a:t>
            </a:r>
            <a:r>
              <a:rPr lang="en-US" dirty="0" err="1"/>
              <a:t>petros</a:t>
            </a:r>
            <a:r>
              <a:rPr lang="en-US" dirty="0"/>
              <a:t>, the Greek word for rock. </a:t>
            </a:r>
          </a:p>
          <a:p>
            <a:endParaRPr lang="en-US" dirty="0"/>
          </a:p>
          <a:p>
            <a:r>
              <a:rPr lang="en-US" dirty="0"/>
              <a:t>God changes Peter from being impulsive and rash, </a:t>
            </a:r>
          </a:p>
          <a:p>
            <a:r>
              <a:rPr lang="en-US" dirty="0"/>
              <a:t>  someone who is seen doing many foolish things,</a:t>
            </a:r>
          </a:p>
          <a:p>
            <a:r>
              <a:rPr lang="en-US" dirty="0"/>
              <a:t>      Into one of the early church leaders.</a:t>
            </a:r>
          </a:p>
          <a:p>
            <a:endParaRPr lang="en-US" dirty="0"/>
          </a:p>
          <a:p>
            <a:r>
              <a:rPr lang="en-US" dirty="0"/>
              <a:t>When we follow Jesus we allow God to work in our lives. </a:t>
            </a:r>
          </a:p>
          <a:p>
            <a:r>
              <a:rPr lang="en-US" dirty="0"/>
              <a:t>That is why Paul writes in Philippians 1: 6, “</a:t>
            </a:r>
            <a:r>
              <a:rPr lang="en-US" b="0" i="0" dirty="0">
                <a:solidFill>
                  <a:srgbClr val="000000"/>
                </a:solidFill>
                <a:effectLst/>
                <a:latin typeface="system-ui"/>
              </a:rPr>
              <a:t>And I am sure of this, that he who began a good work in you will bring it to completion at the day of Jesus Christ.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51754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66472"/>
            <a:ext cx="6475751" cy="6724207"/>
          </a:xfrm>
        </p:spPr>
        <p:txBody>
          <a:bodyPr/>
          <a:lstStyle/>
          <a:p>
            <a:r>
              <a:rPr lang="en-US" dirty="0"/>
              <a:t>The next disciple we will look at is Philip. </a:t>
            </a:r>
          </a:p>
          <a:p>
            <a:endParaRPr lang="en-US" dirty="0"/>
          </a:p>
          <a:p>
            <a:r>
              <a:rPr lang="en-US" dirty="0"/>
              <a:t>We see God is already at work in Philip </a:t>
            </a:r>
          </a:p>
          <a:p>
            <a:r>
              <a:rPr lang="en-US" dirty="0"/>
              <a:t>because of his immediate obedience. </a:t>
            </a:r>
          </a:p>
          <a:p>
            <a:endParaRPr lang="en-US" dirty="0"/>
          </a:p>
          <a:p>
            <a:r>
              <a:rPr lang="en-US" dirty="0"/>
              <a:t>Whereas the first two disciples had to hear twice </a:t>
            </a:r>
          </a:p>
          <a:p>
            <a:r>
              <a:rPr lang="en-US" dirty="0"/>
              <a:t>that Jesus was the Lamb of God, </a:t>
            </a:r>
          </a:p>
          <a:p>
            <a:r>
              <a:rPr lang="en-US" dirty="0"/>
              <a:t>it only took once, when Jesus told Philip to Follow me, and he followed.</a:t>
            </a:r>
          </a:p>
          <a:p>
            <a:endParaRPr lang="en-US" dirty="0"/>
          </a:p>
          <a:p>
            <a:r>
              <a:rPr lang="en-US" dirty="0"/>
              <a:t>And immediately, Philip found his friend Nathaniel and told him that</a:t>
            </a:r>
          </a:p>
          <a:p>
            <a:r>
              <a:rPr lang="en-US" dirty="0"/>
              <a:t> </a:t>
            </a:r>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found the one </a:t>
            </a: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whom Moses in the Law and also the prophets wrote.</a:t>
            </a:r>
          </a:p>
          <a:p>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want more information about</a:t>
            </a: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whom Moses in the law and also the prophets wrote, </a:t>
            </a: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can listen to last weeks sermon </a:t>
            </a: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that was discussed in detail </a:t>
            </a: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part of the priests and Levites questions to John the Baptist.</a:t>
            </a: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 find it interesting how Philip ties the prophetic figures from the Old Testament with the man Jesus, who was known as the son of Joseph. </a:t>
            </a:r>
          </a:p>
          <a:p>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is another way of repeating vs 14 And the Word became flesh and dwelt among us, and we have seen his glory, </a:t>
            </a:r>
          </a:p>
          <a:p>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shows tha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 when we follow Jesus, we will see how he fulfills the promises of the Old Testament.</a:t>
            </a:r>
            <a:endParaRPr lang="en-US"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1141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We now arrive at the final disciple we will look at today.</a:t>
            </a:r>
          </a:p>
          <a:p>
            <a:endParaRPr lang="en-US" dirty="0"/>
          </a:p>
          <a:p>
            <a:r>
              <a:rPr lang="en-US" dirty="0"/>
              <a:t>This disciple was familiar with the promises of the Old Testament,</a:t>
            </a:r>
          </a:p>
          <a:p>
            <a:r>
              <a:rPr lang="en-US" dirty="0"/>
              <a:t>as we will see later, </a:t>
            </a:r>
          </a:p>
          <a:p>
            <a:endParaRPr lang="en-US" dirty="0"/>
          </a:p>
          <a:p>
            <a:r>
              <a:rPr lang="en-US" dirty="0"/>
              <a:t>But the first thing we might notice about Nathaniel is his skepticism. </a:t>
            </a:r>
          </a:p>
          <a:p>
            <a:endParaRPr lang="en-US" dirty="0">
              <a:solidFill>
                <a:srgbClr val="000000"/>
              </a:solidFill>
              <a:latin typeface="system-ui"/>
            </a:endParaRPr>
          </a:p>
          <a:p>
            <a:r>
              <a:rPr lang="en-US" dirty="0">
                <a:solidFill>
                  <a:srgbClr val="000000"/>
                </a:solidFill>
                <a:latin typeface="system-ui"/>
              </a:rPr>
              <a:t>Responding to Philip’s claim that we have found the Messiah</a:t>
            </a:r>
          </a:p>
          <a:p>
            <a:r>
              <a:rPr lang="en-US" b="0" i="0" dirty="0">
                <a:solidFill>
                  <a:srgbClr val="000000"/>
                </a:solidFill>
                <a:effectLst/>
                <a:latin typeface="system-ui"/>
              </a:rPr>
              <a:t>  and he is from Nazareth, Nathaniel responds</a:t>
            </a:r>
          </a:p>
          <a:p>
            <a:r>
              <a:rPr lang="en-US" dirty="0">
                <a:solidFill>
                  <a:srgbClr val="000000"/>
                </a:solidFill>
                <a:latin typeface="system-ui"/>
              </a:rPr>
              <a:t>Can anything good come from Nazareth?</a:t>
            </a:r>
            <a:endParaRPr lang="en-US" b="0" i="0" dirty="0">
              <a:solidFill>
                <a:srgbClr val="000000"/>
              </a:solidFill>
              <a:effectLst/>
              <a:latin typeface="system-ui"/>
            </a:endParaRPr>
          </a:p>
          <a:p>
            <a:endParaRPr lang="en-US" b="0" i="0" dirty="0">
              <a:solidFill>
                <a:srgbClr val="000000"/>
              </a:solidFill>
              <a:effectLst/>
              <a:latin typeface="system-ui"/>
            </a:endParaRPr>
          </a:p>
          <a:p>
            <a:r>
              <a:rPr lang="en-US" b="0" i="0" dirty="0">
                <a:solidFill>
                  <a:srgbClr val="000000"/>
                </a:solidFill>
                <a:effectLst/>
                <a:latin typeface="system-ui"/>
              </a:rPr>
              <a:t>Turns out this is not skepticism! This is caution. </a:t>
            </a:r>
          </a:p>
          <a:p>
            <a:r>
              <a:rPr lang="en-US" b="0" i="0" dirty="0">
                <a:solidFill>
                  <a:srgbClr val="000000"/>
                </a:solidFill>
                <a:effectLst/>
                <a:latin typeface="system-ui"/>
              </a:rPr>
              <a:t>This is not being tossed to and </a:t>
            </a:r>
            <a:r>
              <a:rPr lang="en-US" b="0" i="0" dirty="0" err="1">
                <a:solidFill>
                  <a:srgbClr val="000000"/>
                </a:solidFill>
                <a:effectLst/>
                <a:latin typeface="system-ui"/>
              </a:rPr>
              <a:t>fro</a:t>
            </a:r>
            <a:r>
              <a:rPr lang="en-US" b="0" i="0" dirty="0">
                <a:solidFill>
                  <a:srgbClr val="000000"/>
                </a:solidFill>
                <a:effectLst/>
                <a:latin typeface="system-ui"/>
              </a:rPr>
              <a:t> by the waves and carried about by every wind of doctrine, by human cunning, by craftiness in deceitful schemes, as Paul writes in Ephesians 4:14</a:t>
            </a:r>
          </a:p>
          <a:p>
            <a:endParaRPr lang="en-US" dirty="0">
              <a:solidFill>
                <a:srgbClr val="000000"/>
              </a:solidFill>
              <a:latin typeface="system-ui"/>
            </a:endParaRPr>
          </a:p>
          <a:p>
            <a:r>
              <a:rPr lang="en-US" dirty="0">
                <a:solidFill>
                  <a:srgbClr val="000000"/>
                </a:solidFill>
                <a:latin typeface="system-ui"/>
              </a:rPr>
              <a:t>Philip probably knew about Nathaniel’s caution, which is why he said </a:t>
            </a:r>
          </a:p>
          <a:p>
            <a:r>
              <a:rPr lang="en-US" dirty="0">
                <a:solidFill>
                  <a:srgbClr val="000000"/>
                </a:solidFill>
                <a:latin typeface="system-ui"/>
              </a:rPr>
              <a:t>come and see for yourself</a:t>
            </a:r>
          </a:p>
          <a:p>
            <a:endParaRPr lang="en-US" dirty="0">
              <a:solidFill>
                <a:srgbClr val="000000"/>
              </a:solidFill>
              <a:latin typeface="system-ui"/>
            </a:endParaRPr>
          </a:p>
          <a:p>
            <a:r>
              <a:rPr lang="en-US" dirty="0"/>
              <a:t>This shows us that following Jesus means knowing him personally, </a:t>
            </a:r>
          </a:p>
          <a:p>
            <a:r>
              <a:rPr lang="en-US" dirty="0"/>
              <a:t>not just from the testimony of others </a:t>
            </a:r>
          </a:p>
          <a:p>
            <a:endParaRPr lang="en-US" dirty="0"/>
          </a:p>
          <a:p>
            <a:r>
              <a:rPr lang="en-US" sz="900" dirty="0"/>
              <a:t>&lt;a </a:t>
            </a:r>
            <a:r>
              <a:rPr lang="en-US" sz="900" dirty="0" err="1"/>
              <a:t>href</a:t>
            </a:r>
            <a:r>
              <a:rPr lang="en-US" sz="900" dirty="0"/>
              <a:t>="https://www.freepik.com/free-photo/serious-thoughtful-man-making-assumption-looking-right-thinking_9902339.htm#query=unsure&amp;position=7&amp;from_view=search&amp;track=sph"&gt;Image by </a:t>
            </a:r>
            <a:r>
              <a:rPr lang="en-US" sz="900" dirty="0" err="1"/>
              <a:t>cookie_studio</a:t>
            </a:r>
            <a:r>
              <a:rPr lang="en-US" sz="900" dirty="0"/>
              <a:t>&lt;/a&gt; on </a:t>
            </a:r>
            <a:r>
              <a:rPr lang="en-US" sz="900" dirty="0" err="1"/>
              <a:t>Freepik</a:t>
            </a:r>
            <a:endParaRPr lang="en-US" sz="900"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D9E79985-3C70-490A-8724-906EACA95938}" type="slidenum">
              <a:rPr lang="en-US" smtClean="0"/>
              <a:t>18</a:t>
            </a:fld>
            <a:endParaRPr lang="en-US"/>
          </a:p>
        </p:txBody>
      </p:sp>
    </p:spTree>
    <p:extLst>
      <p:ext uri="{BB962C8B-B14F-4D97-AF65-F5344CB8AC3E}">
        <p14:creationId xmlns:p14="http://schemas.microsoft.com/office/powerpoint/2010/main" val="4219517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Because Nathaniel was studious, </a:t>
            </a:r>
          </a:p>
          <a:p>
            <a:r>
              <a:rPr lang="en-US" dirty="0"/>
              <a:t>   he was invited to come and see if Jesus was the Messiah.</a:t>
            </a:r>
          </a:p>
          <a:p>
            <a:endParaRPr lang="en-US" dirty="0"/>
          </a:p>
          <a:p>
            <a:r>
              <a:rPr lang="en-US" dirty="0"/>
              <a:t>How do we know he was studious?  Jesus says so.</a:t>
            </a:r>
          </a:p>
          <a:p>
            <a:endParaRPr lang="en-US" dirty="0"/>
          </a:p>
          <a:p>
            <a:r>
              <a:rPr lang="en-US" dirty="0"/>
              <a:t>First, Jesus affirms that Nathanial was not a skeptic</a:t>
            </a:r>
          </a:p>
          <a:p>
            <a:r>
              <a:rPr lang="en-US" dirty="0"/>
              <a:t>  saying in him there was no deceit. </a:t>
            </a:r>
          </a:p>
          <a:p>
            <a:endParaRPr lang="en-US" dirty="0"/>
          </a:p>
          <a:p>
            <a:r>
              <a:rPr lang="en-US" dirty="0"/>
              <a:t>Second, the phrase “under his vine and under his fig tree” </a:t>
            </a:r>
          </a:p>
          <a:p>
            <a:r>
              <a:rPr lang="en-US" dirty="0"/>
              <a:t>is synonymous with safety and leisure because of God’s provision.</a:t>
            </a:r>
          </a:p>
          <a:p>
            <a:endParaRPr lang="en-US" dirty="0"/>
          </a:p>
          <a:p>
            <a:r>
              <a:rPr lang="en-US" dirty="0"/>
              <a:t>This is based on several Old Testament references </a:t>
            </a:r>
          </a:p>
          <a:p>
            <a:r>
              <a:rPr lang="en-US" dirty="0"/>
              <a:t>Such as 1 Kings 4:25, Micah 4:4, and Zechariah 3:10</a:t>
            </a:r>
          </a:p>
          <a:p>
            <a:endParaRPr lang="en-US" dirty="0"/>
          </a:p>
          <a:p>
            <a:r>
              <a:rPr lang="en-US" dirty="0"/>
              <a:t>Therefore, it is said that many people would mediate under a fig tree.</a:t>
            </a:r>
          </a:p>
          <a:p>
            <a:endParaRPr lang="en-US" dirty="0"/>
          </a:p>
          <a:p>
            <a:r>
              <a:rPr lang="en-US" dirty="0"/>
              <a:t>Being in Singapore, and all the lush vegetation, </a:t>
            </a:r>
          </a:p>
          <a:p>
            <a:r>
              <a:rPr lang="en-US" dirty="0"/>
              <a:t>It is easy to sit under a vine or other large shade tree. </a:t>
            </a:r>
          </a:p>
          <a:p>
            <a:endParaRPr lang="en-US" dirty="0"/>
          </a:p>
          <a:p>
            <a:r>
              <a:rPr lang="en-US" dirty="0"/>
              <a:t>But the important thing for followers of Jesus </a:t>
            </a:r>
          </a:p>
          <a:p>
            <a:r>
              <a:rPr lang="en-US" dirty="0"/>
              <a:t>is to meditate on God’s word, </a:t>
            </a:r>
          </a:p>
          <a:p>
            <a:r>
              <a:rPr lang="en-US" dirty="0"/>
              <a:t>Whether it be under a tree or a vine, </a:t>
            </a:r>
          </a:p>
          <a:p>
            <a:r>
              <a:rPr lang="en-US" dirty="0"/>
              <a:t>or from the safety and comfort of your own flat.</a:t>
            </a:r>
          </a:p>
          <a:p>
            <a:endParaRPr lang="en-US" dirty="0"/>
          </a:p>
          <a:p>
            <a:endParaRPr lang="en-US" dirty="0"/>
          </a:p>
        </p:txBody>
      </p:sp>
    </p:spTree>
    <p:extLst>
      <p:ext uri="{BB962C8B-B14F-4D97-AF65-F5344CB8AC3E}">
        <p14:creationId xmlns:p14="http://schemas.microsoft.com/office/powerpoint/2010/main" val="311193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sz="1600" dirty="0"/>
              <a:t>But if you were to look beyond the doctrine and practices</a:t>
            </a:r>
          </a:p>
          <a:p>
            <a:r>
              <a:rPr lang="en-US" sz="1600" dirty="0"/>
              <a:t>  and see what happens when small or large groups of people</a:t>
            </a:r>
          </a:p>
          <a:p>
            <a:r>
              <a:rPr lang="en-US" dirty="0"/>
              <a:t>  </a:t>
            </a:r>
            <a:r>
              <a:rPr lang="en-US" sz="1600" dirty="0"/>
              <a:t> from either of these three branches gather,</a:t>
            </a:r>
          </a:p>
          <a:p>
            <a:r>
              <a:rPr lang="en-US" sz="1600" dirty="0"/>
              <a:t>   You will see something they all share in common with one another!</a:t>
            </a:r>
          </a:p>
          <a:p>
            <a:endParaRPr lang="en-US" sz="1600" dirty="0"/>
          </a:p>
          <a:p>
            <a:r>
              <a:rPr lang="en-US" sz="1600" dirty="0"/>
              <a:t>And that is giving one’s personal testimony </a:t>
            </a:r>
          </a:p>
          <a:p>
            <a:r>
              <a:rPr lang="en-US" dirty="0"/>
              <a:t> </a:t>
            </a:r>
            <a:r>
              <a:rPr lang="en-US" sz="1600" dirty="0"/>
              <a:t>about how they came to know Jesus. </a:t>
            </a:r>
          </a:p>
          <a:p>
            <a:endParaRPr lang="en-US" dirty="0"/>
          </a:p>
          <a:p>
            <a:r>
              <a:rPr lang="en-US" sz="1600" dirty="0"/>
              <a:t>At mission conferences, the speakers often begin with a story that shows   </a:t>
            </a:r>
          </a:p>
          <a:p>
            <a:r>
              <a:rPr lang="en-US" dirty="0"/>
              <a:t>   </a:t>
            </a:r>
            <a:r>
              <a:rPr lang="en-US" sz="1600" dirty="0"/>
              <a:t>how they came to know Jesus</a:t>
            </a:r>
          </a:p>
          <a:p>
            <a:r>
              <a:rPr lang="en-US" sz="1600" dirty="0"/>
              <a:t>     and how they ended up serving where they are.</a:t>
            </a:r>
          </a:p>
          <a:p>
            <a:endParaRPr lang="en-US" dirty="0"/>
          </a:p>
          <a:p>
            <a:r>
              <a:rPr lang="en-US" sz="1600" dirty="0"/>
              <a:t>At seminary, students get to know one another by sharing testimonies.</a:t>
            </a:r>
          </a:p>
          <a:p>
            <a:endParaRPr lang="en-US" sz="1600" dirty="0"/>
          </a:p>
          <a:p>
            <a:r>
              <a:rPr lang="en-US" sz="1600" dirty="0"/>
              <a:t>Even here at CIC, we share our testimony during baptisms.</a:t>
            </a:r>
          </a:p>
          <a:p>
            <a:endParaRPr lang="en-US" sz="1600" dirty="0"/>
          </a:p>
          <a:p>
            <a:r>
              <a:rPr lang="en-US" sz="1600" dirty="0"/>
              <a:t>We do this because we know that listening to Christian testimonies</a:t>
            </a:r>
          </a:p>
          <a:p>
            <a:r>
              <a:rPr lang="en-US" dirty="0"/>
              <a:t>  </a:t>
            </a:r>
            <a:r>
              <a:rPr lang="en-US" sz="1600" dirty="0"/>
              <a:t>can be inspiring and encouraging,</a:t>
            </a:r>
          </a:p>
          <a:p>
            <a:r>
              <a:rPr lang="en-US" sz="1600" dirty="0"/>
              <a:t>  and it reminds us of the transformative power of God's grace</a:t>
            </a:r>
          </a:p>
          <a:p>
            <a:r>
              <a:rPr lang="en-US" dirty="0"/>
              <a:t>  </a:t>
            </a:r>
            <a:r>
              <a:rPr lang="en-US" sz="1600" dirty="0"/>
              <a:t> and reinforces our own faith.</a:t>
            </a:r>
          </a:p>
          <a:p>
            <a:endParaRPr lang="en-US" sz="1600" dirty="0"/>
          </a:p>
        </p:txBody>
      </p:sp>
    </p:spTree>
    <p:extLst>
      <p:ext uri="{BB962C8B-B14F-4D97-AF65-F5344CB8AC3E}">
        <p14:creationId xmlns:p14="http://schemas.microsoft.com/office/powerpoint/2010/main" val="2870010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By meditating on God’s word, Nathaniel was able to recognize Jesus for who he was</a:t>
            </a:r>
          </a:p>
          <a:p>
            <a:r>
              <a:rPr lang="en-US" dirty="0"/>
              <a:t>The son of God</a:t>
            </a:r>
          </a:p>
          <a:p>
            <a:r>
              <a:rPr lang="en-US" dirty="0"/>
              <a:t>The King of Israel</a:t>
            </a:r>
          </a:p>
          <a:p>
            <a:endParaRPr lang="en-US" dirty="0"/>
          </a:p>
          <a:p>
            <a:r>
              <a:rPr lang="en-US" dirty="0"/>
              <a:t>And as we have seen,</a:t>
            </a:r>
          </a:p>
          <a:p>
            <a:r>
              <a:rPr lang="en-US" dirty="0"/>
              <a:t>he is also the Lamb of God who takes away the sins of the world.</a:t>
            </a:r>
          </a:p>
          <a:p>
            <a:r>
              <a:rPr lang="en-US" dirty="0"/>
              <a:t>He is rabbi and teacher.</a:t>
            </a:r>
          </a:p>
          <a:p>
            <a:r>
              <a:rPr lang="en-US" dirty="0"/>
              <a:t>He is Messiah and Christ.</a:t>
            </a:r>
          </a:p>
          <a:p>
            <a:r>
              <a:rPr lang="en-US" dirty="0"/>
              <a:t>He is the one of whom Moses in the Law and also the prophets wrote</a:t>
            </a:r>
          </a:p>
          <a:p>
            <a:r>
              <a:rPr lang="en-US" dirty="0"/>
              <a:t>He is Lord of Lords and Kings of Kings.</a:t>
            </a:r>
          </a:p>
          <a:p>
            <a:r>
              <a:rPr lang="en-US" dirty="0"/>
              <a:t>He is my Lord and my God.</a:t>
            </a:r>
          </a:p>
          <a:p>
            <a:endParaRPr lang="en-US" dirty="0"/>
          </a:p>
          <a:p>
            <a:r>
              <a:rPr lang="en-US" dirty="0"/>
              <a:t>Are you following Jesus?</a:t>
            </a:r>
          </a:p>
          <a:p>
            <a:endParaRPr lang="en-US" dirty="0"/>
          </a:p>
          <a:p>
            <a:endParaRPr lang="en-US" dirty="0"/>
          </a:p>
          <a:p>
            <a:endParaRPr lang="en-US" dirty="0"/>
          </a:p>
        </p:txBody>
      </p:sp>
    </p:spTree>
    <p:extLst>
      <p:ext uri="{BB962C8B-B14F-4D97-AF65-F5344CB8AC3E}">
        <p14:creationId xmlns:p14="http://schemas.microsoft.com/office/powerpoint/2010/main" val="1996347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sz="1600" dirty="0"/>
              <a:t>Following Jesus is the title of our sermon today. Looking at the testimony of these first four disciples, we saw many aspects of following Jesus.</a:t>
            </a:r>
          </a:p>
          <a:p>
            <a:endParaRPr lang="en-US" sz="1600" dirty="0"/>
          </a:p>
        </p:txBody>
      </p:sp>
    </p:spTree>
    <p:extLst>
      <p:ext uri="{BB962C8B-B14F-4D97-AF65-F5344CB8AC3E}">
        <p14:creationId xmlns:p14="http://schemas.microsoft.com/office/powerpoint/2010/main" val="2930992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As we read through this list, ask yourself this</a:t>
            </a:r>
          </a:p>
          <a:p>
            <a:r>
              <a:rPr lang="en-US" dirty="0"/>
              <a:t>Are there any areas where you could be a better follower of Jesus?</a:t>
            </a:r>
          </a:p>
          <a:p>
            <a:endParaRPr lang="en-US" dirty="0"/>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1.	Following Jesus requires obedience (35-39).</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2.	Following Jesus means focusing on Him, not ourselves (40).</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3.	Following Jesus means learning who he is (41).</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4.	Following Jesus means allowing God to work in our lives (42).</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5.	Following Jesus means telling others about Him (41 &amp; 43-45).</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6.	Following Jesus means seeing how He fulfills the promises of the Old Testament (45).</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7.	Following Jesus means knowing him personally, not just from the testimony of others (46).</a:t>
            </a:r>
          </a:p>
          <a:p>
            <a:pPr marL="457200" marR="0" indent="-457200" defTabSz="457200">
              <a:lnSpc>
                <a:spcPct val="104000"/>
              </a:lnSpc>
              <a:spcBef>
                <a:spcPts val="0"/>
              </a:spcBef>
              <a:spcAft>
                <a:spcPts val="0"/>
              </a:spcAft>
              <a:tabLst>
                <a:tab pos="457200" algn="l"/>
              </a:tabLst>
            </a:pPr>
            <a:r>
              <a:rPr lang="en-US" sz="1600" dirty="0">
                <a:effectLst/>
                <a:ea typeface="Calibri" panose="020F0502020204030204" pitchFamily="34" charset="0"/>
                <a:cs typeface="Calibri" panose="020F0502020204030204" pitchFamily="34" charset="0"/>
              </a:rPr>
              <a:t>8.	Following Jesus means meditating on God’s word (47-48).</a:t>
            </a:r>
          </a:p>
          <a:p>
            <a:pPr marL="457200" marR="0" indent="-457200" defTabSz="457200">
              <a:lnSpc>
                <a:spcPct val="104000"/>
              </a:lnSpc>
              <a:spcBef>
                <a:spcPts val="0"/>
              </a:spcBef>
              <a:spcAft>
                <a:spcPts val="0"/>
              </a:spcAft>
              <a:buAutoNum type="arabicPeriod" startAt="9"/>
              <a:tabLst>
                <a:tab pos="457200" algn="l"/>
              </a:tabLst>
            </a:pPr>
            <a:r>
              <a:rPr lang="en-US" sz="1600" dirty="0">
                <a:effectLst/>
                <a:ea typeface="Calibri" panose="020F0502020204030204" pitchFamily="34" charset="0"/>
                <a:cs typeface="Calibri" panose="020F0502020204030204" pitchFamily="34" charset="0"/>
              </a:rPr>
              <a:t>Following Jesus means </a:t>
            </a:r>
            <a:r>
              <a:rPr lang="en-US" sz="1600" dirty="0">
                <a:ea typeface="Calibri" panose="020F0502020204030204" pitchFamily="34" charset="0"/>
                <a:cs typeface="Calibri" panose="020F0502020204030204" pitchFamily="34" charset="0"/>
              </a:rPr>
              <a:t>knowing he is the son of God (49).</a:t>
            </a:r>
          </a:p>
          <a:p>
            <a:pPr marR="0" defTabSz="457200">
              <a:lnSpc>
                <a:spcPct val="104000"/>
              </a:lnSpc>
              <a:spcBef>
                <a:spcPts val="0"/>
              </a:spcBef>
              <a:spcAft>
                <a:spcPts val="0"/>
              </a:spcAft>
              <a:tabLst>
                <a:tab pos="457200" algn="l"/>
              </a:tabLst>
            </a:pPr>
            <a:endParaRPr lang="en-US" dirty="0">
              <a:ea typeface="Calibri" panose="020F0502020204030204" pitchFamily="34" charset="0"/>
              <a:cs typeface="Calibri" panose="020F0502020204030204" pitchFamily="34" charset="0"/>
            </a:endParaRPr>
          </a:p>
          <a:p>
            <a:pPr marR="0" defTabSz="457200">
              <a:lnSpc>
                <a:spcPct val="104000"/>
              </a:lnSpc>
              <a:spcBef>
                <a:spcPts val="0"/>
              </a:spcBef>
              <a:spcAft>
                <a:spcPts val="0"/>
              </a:spcAft>
              <a:tabLst>
                <a:tab pos="457200" algn="l"/>
              </a:tabLst>
            </a:pPr>
            <a:r>
              <a:rPr lang="en-US" dirty="0">
                <a:ea typeface="Calibri" panose="020F0502020204030204" pitchFamily="34" charset="0"/>
                <a:cs typeface="Calibri" panose="020F0502020204030204" pitchFamily="34" charset="0"/>
              </a:rPr>
              <a:t>The last aspect of following Jesus found in the last verse 50-51 is that </a:t>
            </a:r>
            <a:endParaRPr lang="en-US" dirty="0">
              <a:effectLst/>
              <a:ea typeface="Calibri" panose="020F0502020204030204" pitchFamily="34" charset="0"/>
              <a:cs typeface="Calibri" panose="020F0502020204030204" pitchFamily="34" charset="0"/>
            </a:endParaRPr>
          </a:p>
          <a:p>
            <a:pPr marR="0" defTabSz="457200">
              <a:lnSpc>
                <a:spcPct val="104000"/>
              </a:lnSpc>
              <a:spcBef>
                <a:spcPts val="0"/>
              </a:spcBef>
              <a:spcAft>
                <a:spcPts val="0"/>
              </a:spcAft>
              <a:tabLst>
                <a:tab pos="457200" algn="l"/>
              </a:tabLst>
            </a:pPr>
            <a:r>
              <a:rPr lang="en-US" sz="1600" dirty="0">
                <a:ea typeface="Calibri" panose="020F0502020204030204" pitchFamily="34" charset="0"/>
                <a:cs typeface="Calibri" panose="020F0502020204030204" pitchFamily="34" charset="0"/>
              </a:rPr>
              <a:t>10. 	</a:t>
            </a:r>
            <a:r>
              <a:rPr lang="en-US" sz="1600" dirty="0">
                <a:effectLst/>
                <a:ea typeface="Calibri" panose="020F0502020204030204" pitchFamily="34" charset="0"/>
                <a:cs typeface="Calibri" panose="020F0502020204030204" pitchFamily="34" charset="0"/>
              </a:rPr>
              <a:t>Following Jesus means witnessing great things (50-51).</a:t>
            </a:r>
          </a:p>
          <a:p>
            <a:endParaRPr lang="en-US" dirty="0"/>
          </a:p>
        </p:txBody>
      </p:sp>
    </p:spTree>
    <p:extLst>
      <p:ext uri="{BB962C8B-B14F-4D97-AF65-F5344CB8AC3E}">
        <p14:creationId xmlns:p14="http://schemas.microsoft.com/office/powerpoint/2010/main" val="223858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In these two verses, Jesus promises Nathaniel that he would see heaven opened, indicating a major revelation.</a:t>
            </a:r>
          </a:p>
          <a:p>
            <a:endParaRPr lang="en-US" dirty="0"/>
          </a:p>
          <a:p>
            <a:r>
              <a:rPr lang="en-US" dirty="0"/>
              <a:t>That major revelation would be Jesus’s reference to himself as son of man</a:t>
            </a:r>
          </a:p>
          <a:p>
            <a:r>
              <a:rPr lang="en-US" dirty="0"/>
              <a:t>a term he used more than eighty times. This title emphasized his humanity and suffering as well as the perfection of his human nature.</a:t>
            </a:r>
          </a:p>
          <a:p>
            <a:endParaRPr lang="en-US" dirty="0"/>
          </a:p>
          <a:p>
            <a:r>
              <a:rPr lang="en-US" dirty="0"/>
              <a:t>In addition, Jesus could be seen as the new way between heaven and earth (Jacob’s ladder) on whom angels ascend and descend.</a:t>
            </a:r>
          </a:p>
          <a:p>
            <a:endParaRPr lang="en-US" dirty="0"/>
          </a:p>
          <a:p>
            <a:r>
              <a:rPr lang="en-US" dirty="0"/>
              <a:t>This can also be seen as foreshadowing the many signs and miracles Jesus will perform during his ministry.</a:t>
            </a:r>
          </a:p>
          <a:p>
            <a:endParaRPr lang="en-US" dirty="0"/>
          </a:p>
          <a:p>
            <a:r>
              <a:rPr lang="en-US" dirty="0"/>
              <a:t>But what about us today?  Will we witness great things when we follow Jesus?</a:t>
            </a:r>
          </a:p>
          <a:p>
            <a:endParaRPr lang="en-US" dirty="0"/>
          </a:p>
          <a:p>
            <a:r>
              <a:rPr lang="en-US" dirty="0"/>
              <a:t>YES!  First and foremost is the miracle of a transformed life. Not just our lives, but of those around us as well.</a:t>
            </a:r>
          </a:p>
          <a:p>
            <a:endParaRPr lang="en-US" dirty="0"/>
          </a:p>
          <a:p>
            <a:r>
              <a:rPr lang="en-US" dirty="0"/>
              <a:t>Second, when we look, we can see the miracle not only of creation, but God’s hand in everything around us.</a:t>
            </a:r>
          </a:p>
          <a:p>
            <a:endParaRPr lang="en-US" dirty="0"/>
          </a:p>
          <a:p>
            <a:r>
              <a:rPr lang="en-US" dirty="0"/>
              <a:t>Are you ready to follow Jesus today?</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67243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dirty="0"/>
              <a:t>Although there are many ways to follow Jesus, </a:t>
            </a:r>
          </a:p>
          <a:p>
            <a:r>
              <a:rPr lang="en-US" dirty="0"/>
              <a:t>There is only one way to heaven.</a:t>
            </a:r>
          </a:p>
          <a:p>
            <a:endParaRPr lang="en-US" dirty="0"/>
          </a:p>
          <a:p>
            <a:endParaRPr lang="en-US" dirty="0"/>
          </a:p>
        </p:txBody>
      </p:sp>
    </p:spTree>
    <p:extLst>
      <p:ext uri="{BB962C8B-B14F-4D97-AF65-F5344CB8AC3E}">
        <p14:creationId xmlns:p14="http://schemas.microsoft.com/office/powerpoint/2010/main" val="337337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sz="1600" dirty="0"/>
              <a:t>There are many different reasons why personal testimonies are so powerful. One reason is:</a:t>
            </a:r>
          </a:p>
          <a:p>
            <a:endParaRPr lang="en-US" sz="1600" dirty="0"/>
          </a:p>
          <a:p>
            <a:r>
              <a:rPr lang="en-US" sz="1600" b="1" u="sng" dirty="0"/>
              <a:t>Relatability</a:t>
            </a:r>
            <a:r>
              <a:rPr lang="en-US" sz="1600" dirty="0"/>
              <a:t>: Testimonies often include stories of struggles, doubts, and challenges an individual faced before conversion. These relatable aspects can help listeners identify with the person's journey and see parallels in their lives.</a:t>
            </a:r>
          </a:p>
          <a:p>
            <a:endParaRPr lang="en-US" sz="1600" dirty="0"/>
          </a:p>
          <a:p>
            <a:r>
              <a:rPr lang="en-US" sz="1600" dirty="0"/>
              <a:t>Another reason testimonies are so powerful is that they are a </a:t>
            </a:r>
            <a:r>
              <a:rPr lang="en-US" sz="1600" b="1" u="sng" dirty="0"/>
              <a:t>Witness of God's Work</a:t>
            </a:r>
            <a:r>
              <a:rPr lang="en-US" sz="1600" dirty="0"/>
              <a:t>: Testimonies are a way for believers to witness the work of God in someone else's life. </a:t>
            </a:r>
          </a:p>
          <a:p>
            <a:r>
              <a:rPr lang="en-US" sz="1600" dirty="0"/>
              <a:t>     They show how God's love and intervention can lead to profound changes.</a:t>
            </a:r>
          </a:p>
          <a:p>
            <a:r>
              <a:rPr lang="en-US" sz="1600" dirty="0"/>
              <a:t>     They show the reality of God's presence and involvement in people's lives.</a:t>
            </a:r>
          </a:p>
          <a:p>
            <a:endParaRPr lang="en-US" sz="1600" dirty="0"/>
          </a:p>
          <a:p>
            <a:r>
              <a:rPr lang="en-US" sz="1600" dirty="0"/>
              <a:t>A third reason is that listening to different testimonies allows believers to learn and then </a:t>
            </a:r>
            <a:r>
              <a:rPr lang="en-US" sz="1600" b="1" u="sng" dirty="0"/>
              <a:t>grow</a:t>
            </a:r>
            <a:r>
              <a:rPr lang="en-US" sz="1600" dirty="0"/>
              <a:t> from the experiences of others. We can gain insights into various aspects of faith by listening to the challenges that arise in the Christian walk.</a:t>
            </a:r>
          </a:p>
        </p:txBody>
      </p:sp>
    </p:spTree>
    <p:extLst>
      <p:ext uri="{BB962C8B-B14F-4D97-AF65-F5344CB8AC3E}">
        <p14:creationId xmlns:p14="http://schemas.microsoft.com/office/powerpoint/2010/main" val="155017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r>
              <a:rPr lang="en-US" sz="1600" dirty="0"/>
              <a:t>Today, we will look at John Chapter 1, verses 35 to 51, which is the section of scripture where Jesus calls his first disciples. </a:t>
            </a:r>
          </a:p>
          <a:p>
            <a:endParaRPr lang="en-US" sz="1600" dirty="0"/>
          </a:p>
          <a:p>
            <a:r>
              <a:rPr lang="en-US" sz="1600" dirty="0"/>
              <a:t>In today’s reading, we will see various testimonies about when some of the disciples first encountered Jesus.</a:t>
            </a:r>
          </a:p>
          <a:p>
            <a:endParaRPr lang="en-US" sz="1600" dirty="0"/>
          </a:p>
          <a:p>
            <a:r>
              <a:rPr lang="en-US" sz="1600" dirty="0"/>
              <a:t>Today’s reading is not a how-to guide.  The end of John chapter 1 is not a prescription of how to give a personal testimony.</a:t>
            </a:r>
          </a:p>
          <a:p>
            <a:endParaRPr lang="en-US" sz="1600" dirty="0"/>
          </a:p>
          <a:p>
            <a:r>
              <a:rPr lang="en-US" sz="1600" dirty="0"/>
              <a:t>Instead, we will see in these testimonies how several of the disciples came to know Jesus. </a:t>
            </a:r>
          </a:p>
          <a:p>
            <a:r>
              <a:rPr lang="en-US" sz="1600" dirty="0"/>
              <a:t>   We will see how they responded, what they thought, and what they did or didn’t do.</a:t>
            </a:r>
          </a:p>
          <a:p>
            <a:endParaRPr lang="en-US" sz="1600" dirty="0"/>
          </a:p>
          <a:p>
            <a:r>
              <a:rPr lang="en-US" sz="1600" dirty="0"/>
              <a:t>We may see something that we can relate back to our own lives. </a:t>
            </a:r>
          </a:p>
          <a:p>
            <a:r>
              <a:rPr lang="en-US" sz="1600" dirty="0"/>
              <a:t> We will witness God working in the lives of the disciples.</a:t>
            </a:r>
          </a:p>
          <a:p>
            <a:r>
              <a:rPr lang="en-US" sz="1600" dirty="0"/>
              <a:t>   And finally, we hope to learn and grow from this reading.</a:t>
            </a:r>
          </a:p>
        </p:txBody>
      </p:sp>
    </p:spTree>
    <p:extLst>
      <p:ext uri="{BB962C8B-B14F-4D97-AF65-F5344CB8AC3E}">
        <p14:creationId xmlns:p14="http://schemas.microsoft.com/office/powerpoint/2010/main" val="369831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sz="1600" dirty="0"/>
              <a:t>Today’s sermon is the third in a series called Believing Christ, Responding to John’s Gospel account.</a:t>
            </a:r>
          </a:p>
          <a:p>
            <a:endParaRPr lang="en-US" sz="1600" dirty="0"/>
          </a:p>
          <a:p>
            <a:r>
              <a:rPr lang="en-US" sz="1600" dirty="0"/>
              <a:t>And here is a spoiler alert: everyone who hears the gospel, or good news, in our story today, in verses 35-51, responds by believing that Jesus is the Christ. </a:t>
            </a:r>
          </a:p>
          <a:p>
            <a:endParaRPr lang="en-US" sz="1600" dirty="0"/>
          </a:p>
          <a:p>
            <a:r>
              <a:rPr lang="en-US" sz="1600" dirty="0"/>
              <a:t>But, even though we know how they responded, we can still learn something by looking at the various circumstances leading up to,</a:t>
            </a:r>
          </a:p>
          <a:p>
            <a:r>
              <a:rPr lang="en-US" sz="1600" dirty="0"/>
              <a:t>  as well as the differences in their actual reactions.</a:t>
            </a:r>
          </a:p>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Looking back at the previous sermons: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The first sermon in our series was called, “Why Follow Jesus at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It covered vs 1-18. These verses are known as the prologue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This prologue is a summary of the entire book of John.</a:t>
            </a:r>
          </a:p>
          <a:p>
            <a:r>
              <a:rPr lang="en-US" sz="1600" dirty="0"/>
              <a:t>            This summary can be seen in three sections.</a:t>
            </a:r>
          </a:p>
          <a:p>
            <a:endParaRPr lang="en-US" sz="1600" dirty="0"/>
          </a:p>
          <a:p>
            <a:r>
              <a:rPr lang="en-US" sz="1600" dirty="0"/>
              <a:t>    In the first section, John reveals a </a:t>
            </a:r>
            <a:r>
              <a:rPr lang="en-US" sz="1600" b="1" dirty="0"/>
              <a:t>major</a:t>
            </a:r>
            <a:r>
              <a:rPr lang="en-US" sz="1600" dirty="0"/>
              <a:t> spoiler:</a:t>
            </a:r>
          </a:p>
          <a:p>
            <a:r>
              <a:rPr lang="en-US" sz="1600" dirty="0"/>
              <a:t>        In verses 1-5, he reveals that Jesus is God. </a:t>
            </a:r>
          </a:p>
          <a:p>
            <a:r>
              <a:rPr lang="en-US" sz="1600" dirty="0"/>
              <a:t>In the beginning was the Word, and the Word was with God, </a:t>
            </a:r>
          </a:p>
          <a:p>
            <a:r>
              <a:rPr lang="en-US" dirty="0"/>
              <a:t>  </a:t>
            </a:r>
            <a:r>
              <a:rPr lang="en-US" sz="1600" dirty="0"/>
              <a:t>and the Word was God.  He was in the beginning with God. </a:t>
            </a:r>
          </a:p>
          <a:p>
            <a:r>
              <a:rPr lang="en-US" sz="1600" dirty="0"/>
              <a:t>All things were made through him, </a:t>
            </a:r>
          </a:p>
          <a:p>
            <a:r>
              <a:rPr lang="en-US" sz="1600" dirty="0"/>
              <a:t>   and without him was not any thing made that was made. </a:t>
            </a:r>
          </a:p>
          <a:p>
            <a:endParaRPr lang="en-US" sz="1600" dirty="0"/>
          </a:p>
          <a:p>
            <a:r>
              <a:rPr lang="en-US" sz="1600" dirty="0"/>
              <a:t>The next section of the prologue, vs 6-13, </a:t>
            </a:r>
          </a:p>
          <a:p>
            <a:r>
              <a:rPr lang="en-US" sz="1600" dirty="0"/>
              <a:t>  He tells us the why, or Jesus’ purpose: </a:t>
            </a:r>
          </a:p>
          <a:p>
            <a:r>
              <a:rPr lang="en-US" dirty="0"/>
              <a:t>    With a thesis statement in vs 12:</a:t>
            </a:r>
            <a:endParaRPr lang="en-US" sz="1600" dirty="0"/>
          </a:p>
          <a:p>
            <a:r>
              <a:rPr lang="en-US" sz="1600" dirty="0"/>
              <a:t>       to all who did receive him, who believed in his name, </a:t>
            </a:r>
          </a:p>
          <a:p>
            <a:r>
              <a:rPr lang="en-US" sz="1600" dirty="0"/>
              <a:t>           He gave the right to become children of God,</a:t>
            </a:r>
          </a:p>
          <a:p>
            <a:endParaRPr lang="en-US" sz="1600" dirty="0"/>
          </a:p>
          <a:p>
            <a:r>
              <a:rPr lang="en-US" sz="1600" dirty="0"/>
              <a:t>In the third and final section of the prologue, vs 14-18, </a:t>
            </a:r>
          </a:p>
          <a:p>
            <a:r>
              <a:rPr lang="en-US" sz="1600" dirty="0"/>
              <a:t>he tells of the incarnation of Jesus, when Jesus came into the world. </a:t>
            </a:r>
          </a:p>
          <a:p>
            <a:endParaRPr lang="en-US" sz="1600" dirty="0"/>
          </a:p>
          <a:p>
            <a:endParaRPr lang="en-US" sz="1600" dirty="0"/>
          </a:p>
          <a:p>
            <a:endParaRPr lang="en-US" sz="1600" dirty="0"/>
          </a:p>
        </p:txBody>
      </p:sp>
    </p:spTree>
    <p:extLst>
      <p:ext uri="{BB962C8B-B14F-4D97-AF65-F5344CB8AC3E}">
        <p14:creationId xmlns:p14="http://schemas.microsoft.com/office/powerpoint/2010/main" val="371003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sz="1600" dirty="0"/>
              <a:t>The second sermon in our series was titled, Developing a Humble Spirit,</a:t>
            </a:r>
          </a:p>
          <a:p>
            <a:r>
              <a:rPr lang="en-US" dirty="0"/>
              <a:t> centered around the testimony of John the Baptist,</a:t>
            </a:r>
          </a:p>
          <a:p>
            <a:r>
              <a:rPr lang="en-US" sz="1600" dirty="0"/>
              <a:t>    John’s testimony had 2 parts, in the first part in vs 19-28, </a:t>
            </a:r>
          </a:p>
          <a:p>
            <a:endParaRPr lang="en-US" sz="1600" dirty="0"/>
          </a:p>
          <a:p>
            <a:r>
              <a:rPr lang="en-US" sz="1600" dirty="0"/>
              <a:t>John the Baptist gave his testimony to the priests and Levites </a:t>
            </a:r>
          </a:p>
          <a:p>
            <a:r>
              <a:rPr lang="en-US" sz="1600" dirty="0"/>
              <a:t>   who were sent by the Pharisees.</a:t>
            </a:r>
          </a:p>
          <a:p>
            <a:r>
              <a:rPr lang="en-US" sz="1600" dirty="0"/>
              <a:t>John’s testimony was pretty simple, </a:t>
            </a:r>
          </a:p>
          <a:p>
            <a:r>
              <a:rPr lang="en-US" dirty="0"/>
              <a:t>   </a:t>
            </a:r>
            <a:r>
              <a:rPr lang="en-US" sz="1600" dirty="0"/>
              <a:t>I am not the Christ, I am not Elijah, I am not the prophet. </a:t>
            </a:r>
          </a:p>
          <a:p>
            <a:r>
              <a:rPr lang="en-US" sz="1600" dirty="0"/>
              <a:t>     In fact, I am a nobody, </a:t>
            </a:r>
          </a:p>
          <a:p>
            <a:r>
              <a:rPr lang="en-US" dirty="0"/>
              <a:t>   </a:t>
            </a:r>
            <a:r>
              <a:rPr lang="en-US" sz="1600" dirty="0"/>
              <a:t>not even fit to untie the sandals of the one who comes after me</a:t>
            </a:r>
          </a:p>
          <a:p>
            <a:endParaRPr lang="en-US" sz="1600" dirty="0"/>
          </a:p>
          <a:p>
            <a:r>
              <a:rPr lang="en-US" sz="1600" dirty="0"/>
              <a:t>This is saying the one who comes after me is </a:t>
            </a:r>
          </a:p>
          <a:p>
            <a:r>
              <a:rPr lang="en-US" dirty="0"/>
              <a:t>    </a:t>
            </a:r>
            <a:r>
              <a:rPr lang="en-US" sz="1600" dirty="0"/>
              <a:t>not just a prophet, not just Elijah, but in fact, is the Christ, </a:t>
            </a:r>
          </a:p>
          <a:p>
            <a:r>
              <a:rPr lang="en-US" sz="1600" dirty="0"/>
              <a:t>meaning that he, John the Baptist, is the forerunner of Christ, or Jesus.</a:t>
            </a:r>
          </a:p>
          <a:p>
            <a:endParaRPr lang="en-US" sz="1600" dirty="0"/>
          </a:p>
          <a:p>
            <a:r>
              <a:rPr lang="en-US" sz="1600" dirty="0"/>
              <a:t>In the second part of last week’s sermon, </a:t>
            </a:r>
          </a:p>
          <a:p>
            <a:r>
              <a:rPr lang="en-US" dirty="0"/>
              <a:t>   </a:t>
            </a:r>
            <a:r>
              <a:rPr lang="en-US" sz="1600" dirty="0"/>
              <a:t>We see Jesus’s first appearance in the narrative. </a:t>
            </a:r>
          </a:p>
          <a:p>
            <a:endParaRPr lang="en-US" dirty="0"/>
          </a:p>
          <a:p>
            <a:r>
              <a:rPr lang="en-US" sz="1600" dirty="0"/>
              <a:t>Again John testifies that he is nobody, but that Jesus is indeed somebody.</a:t>
            </a:r>
          </a:p>
          <a:p>
            <a:r>
              <a:rPr lang="en-US" sz="1600" dirty="0"/>
              <a:t>In fact, he concludes with, </a:t>
            </a:r>
          </a:p>
          <a:p>
            <a:r>
              <a:rPr lang="en-US" dirty="0"/>
              <a:t>   </a:t>
            </a:r>
            <a:r>
              <a:rPr lang="en-US" sz="1600" dirty="0"/>
              <a:t>“And I have seen and have borne witness that this is the Son of God.”</a:t>
            </a:r>
          </a:p>
          <a:p>
            <a:endParaRPr lang="en-US" sz="1600" dirty="0"/>
          </a:p>
          <a:p>
            <a:r>
              <a:rPr lang="en-US" sz="1600" dirty="0"/>
              <a:t>Today’s sermon on John 1:35-51 really only has one part, </a:t>
            </a:r>
          </a:p>
          <a:p>
            <a:r>
              <a:rPr lang="en-US" dirty="0"/>
              <a:t>   </a:t>
            </a:r>
            <a:r>
              <a:rPr lang="en-US" sz="1600" dirty="0"/>
              <a:t>about the followers of Jesus. </a:t>
            </a:r>
          </a:p>
          <a:p>
            <a:r>
              <a:rPr lang="en-US" dirty="0"/>
              <a:t>      </a:t>
            </a:r>
            <a:r>
              <a:rPr lang="en-US" sz="1600" dirty="0"/>
              <a:t>Lets dig in and see what we can learn from their testimony.</a:t>
            </a:r>
          </a:p>
          <a:p>
            <a:endParaRPr lang="en-US" sz="1600" dirty="0"/>
          </a:p>
          <a:p>
            <a:endParaRPr lang="en-US" sz="1600" dirty="0"/>
          </a:p>
        </p:txBody>
      </p:sp>
    </p:spTree>
    <p:extLst>
      <p:ext uri="{BB962C8B-B14F-4D97-AF65-F5344CB8AC3E}">
        <p14:creationId xmlns:p14="http://schemas.microsoft.com/office/powerpoint/2010/main" val="171308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724208"/>
          </a:xfrm>
        </p:spPr>
        <p:txBody>
          <a:bodyPr/>
          <a:lstStyle/>
          <a:p>
            <a:r>
              <a:rPr lang="en-US" dirty="0"/>
              <a:t>Our passage today begins with verse 35, it reads, </a:t>
            </a:r>
          </a:p>
          <a:p>
            <a:r>
              <a:rPr lang="en-US" dirty="0"/>
              <a:t>“The next day again John was standing with two of his disciples, </a:t>
            </a:r>
          </a:p>
          <a:p>
            <a:r>
              <a:rPr lang="en-US" dirty="0"/>
              <a:t>  36 and he looked at Jesus as he walked by and said, </a:t>
            </a:r>
          </a:p>
          <a:p>
            <a:r>
              <a:rPr lang="en-US" dirty="0"/>
              <a:t>    “Behold, the Lamb of God!” </a:t>
            </a:r>
          </a:p>
          <a:p>
            <a:endParaRPr lang="en-US" dirty="0"/>
          </a:p>
          <a:p>
            <a:r>
              <a:rPr lang="en-US" dirty="0"/>
              <a:t>This is the second “next day” of our story, so it is the third day. </a:t>
            </a:r>
          </a:p>
          <a:p>
            <a:r>
              <a:rPr lang="en-US" dirty="0"/>
              <a:t>What is interesting that it is also John’s third testimony about Jesus.</a:t>
            </a:r>
          </a:p>
          <a:p>
            <a:endParaRPr lang="en-US" dirty="0"/>
          </a:p>
          <a:p>
            <a:r>
              <a:rPr lang="en-US" dirty="0"/>
              <a:t>His first testimony were to the Priests and Levites who came to ask him questions (that was in vs 19-28).</a:t>
            </a:r>
          </a:p>
          <a:p>
            <a:endParaRPr lang="en-US" dirty="0"/>
          </a:p>
          <a:p>
            <a:r>
              <a:rPr lang="en-US" dirty="0"/>
              <a:t>His second testimony was “the next day” when he saw Jesus “coming toward him.” At that point he said ““Behold, the Lamb of God, who takes away the sin of the world!”</a:t>
            </a:r>
          </a:p>
          <a:p>
            <a:endParaRPr lang="en-US" dirty="0"/>
          </a:p>
          <a:p>
            <a:r>
              <a:rPr lang="en-US" dirty="0"/>
              <a:t>So who was there on the second day to hear John’s testimony? The priests and Levites were probably still around, because it seems John is still addressing them. And looking at vs 35, it seems John’s disciples, and the two specific disciples we will see shortly were there on both day 2 and day 3. </a:t>
            </a:r>
          </a:p>
          <a:p>
            <a:endParaRPr lang="en-US" dirty="0"/>
          </a:p>
          <a:p>
            <a:r>
              <a:rPr lang="en-US" dirty="0"/>
              <a:t>Here is another spoiler alert, although it does not say it here, </a:t>
            </a:r>
          </a:p>
          <a:p>
            <a:r>
              <a:rPr lang="en-US" dirty="0"/>
              <a:t>the priests and Levites, we will read later, </a:t>
            </a:r>
          </a:p>
          <a:p>
            <a:r>
              <a:rPr lang="en-US" dirty="0"/>
              <a:t>do not believe John the Baptists testimony </a:t>
            </a:r>
          </a:p>
          <a:p>
            <a:r>
              <a:rPr lang="en-US" dirty="0"/>
              <a:t>that Jesus is the Lamb of God who takes away the sin of the world. </a:t>
            </a:r>
          </a:p>
          <a:p>
            <a:endParaRPr lang="en-US" dirty="0"/>
          </a:p>
          <a:p>
            <a:r>
              <a:rPr lang="en-US" dirty="0"/>
              <a:t>So now we are on the 3</a:t>
            </a:r>
            <a:r>
              <a:rPr lang="en-US" baseline="30000" dirty="0"/>
              <a:t>rd</a:t>
            </a:r>
            <a:r>
              <a:rPr lang="en-US" dirty="0"/>
              <a:t> day, John’s 3</a:t>
            </a:r>
            <a:r>
              <a:rPr lang="en-US" baseline="30000" dirty="0"/>
              <a:t>rd</a:t>
            </a:r>
            <a:r>
              <a:rPr lang="en-US" dirty="0"/>
              <a:t> testimony, </a:t>
            </a:r>
          </a:p>
          <a:p>
            <a:r>
              <a:rPr lang="en-US" dirty="0"/>
              <a:t>and Jesus is again moving while they are standing still</a:t>
            </a:r>
          </a:p>
          <a:p>
            <a:endParaRPr lang="en-US" dirty="0"/>
          </a:p>
        </p:txBody>
      </p:sp>
    </p:spTree>
    <p:extLst>
      <p:ext uri="{BB962C8B-B14F-4D97-AF65-F5344CB8AC3E}">
        <p14:creationId xmlns:p14="http://schemas.microsoft.com/office/powerpoint/2010/main" val="165805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dirty="0"/>
              <a:t>Going into the 2022 World Cup , the Brazil national football team was heavily favored to win. </a:t>
            </a:r>
          </a:p>
          <a:p>
            <a:r>
              <a:rPr lang="en-US" dirty="0"/>
              <a:t>Yet, as the games series progressed, </a:t>
            </a:r>
          </a:p>
          <a:p>
            <a:r>
              <a:rPr lang="en-US" dirty="0"/>
              <a:t>   many fans shifted their allegiance to Argentina. </a:t>
            </a:r>
          </a:p>
          <a:p>
            <a:r>
              <a:rPr lang="en-US" dirty="0"/>
              <a:t>This was due mainly to the immense respect </a:t>
            </a:r>
          </a:p>
          <a:p>
            <a:r>
              <a:rPr lang="en-US" dirty="0"/>
              <a:t>   the soccer world has for Lionel Messi, Argentina’s star player.</a:t>
            </a:r>
          </a:p>
          <a:p>
            <a:endParaRPr lang="en-US" dirty="0"/>
          </a:p>
          <a:p>
            <a:r>
              <a:rPr lang="en-US" dirty="0"/>
              <a:t>You can see some similarities in the story of the two disciplines. </a:t>
            </a:r>
          </a:p>
          <a:p>
            <a:r>
              <a:rPr lang="en-US" dirty="0"/>
              <a:t>They didn’t start following Jesus on day 2, when John the Baptist pointed out Jesus as the Lamb of God. </a:t>
            </a:r>
          </a:p>
          <a:p>
            <a:r>
              <a:rPr lang="en-US" dirty="0"/>
              <a:t>Instead, they needed another nudge from John.</a:t>
            </a:r>
          </a:p>
          <a:p>
            <a:endParaRPr lang="en-US" dirty="0"/>
          </a:p>
          <a:p>
            <a:r>
              <a:rPr lang="en-US" dirty="0"/>
              <a:t>What about the rest of John’s disciples? Why didn’t they all follow Jesus?  John’s message was, “I am preparing the way.” </a:t>
            </a:r>
          </a:p>
          <a:p>
            <a:r>
              <a:rPr lang="en-US" dirty="0"/>
              <a:t>   And Jesus was identified as the way.</a:t>
            </a:r>
          </a:p>
          <a:p>
            <a:endParaRPr lang="en-US" dirty="0"/>
          </a:p>
          <a:p>
            <a:r>
              <a:rPr lang="en-US" dirty="0"/>
              <a:t>I think that some of his disciples realized that  John the Baptist and Jesus had distinct roles and ministries, and they felt called to stay with the ministry of John the Baptist. </a:t>
            </a:r>
          </a:p>
          <a:p>
            <a:endParaRPr lang="en-US" dirty="0"/>
          </a:p>
          <a:p>
            <a:r>
              <a:rPr lang="en-US" dirty="0"/>
              <a:t>Even now, Christians who are fulfilling the great commission by making disciples by going, baptizing, and teaching, are simply paving the way for the lost to know Jesus, and are doing this within our families and at our work place, not just at the ends of the world. </a:t>
            </a:r>
          </a:p>
          <a:p>
            <a:endParaRPr lang="en-US" dirty="0"/>
          </a:p>
          <a:p>
            <a:r>
              <a:rPr lang="en-US" dirty="0"/>
              <a:t>So rather than talk about the disciples who stayed with John, </a:t>
            </a:r>
          </a:p>
          <a:p>
            <a:r>
              <a:rPr lang="en-US" dirty="0"/>
              <a:t>let’s focus on the two disciples who followed Jesus.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4330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8/27/2023</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68213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8/27/2023</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07964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8/27/2023</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4082402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8/27/2023</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75641320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5" r:id="rId3"/>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standing in water&#10;&#10;Description automatically generated">
            <a:extLst>
              <a:ext uri="{FF2B5EF4-FFF2-40B4-BE49-F238E27FC236}">
                <a16:creationId xmlns:a16="http://schemas.microsoft.com/office/drawing/2014/main" id="{0D0E08D3-6167-D5A9-36EE-253445D4F4C0}"/>
              </a:ext>
            </a:extLst>
          </p:cNvPr>
          <p:cNvPicPr>
            <a:picLocks noChangeAspect="1"/>
          </p:cNvPicPr>
          <p:nvPr/>
        </p:nvPicPr>
        <p:blipFill rotWithShape="1">
          <a:blip r:embed="rId3">
            <a:extLst>
              <a:ext uri="{28A0092B-C50C-407E-A947-70E740481C1C}">
                <a14:useLocalDpi xmlns:a14="http://schemas.microsoft.com/office/drawing/2010/main" val="0"/>
              </a:ext>
            </a:extLst>
          </a:blip>
          <a:srcRect b="15730"/>
          <a:stretch/>
        </p:blipFill>
        <p:spPr>
          <a:xfrm>
            <a:off x="20" y="10"/>
            <a:ext cx="12191980" cy="6857990"/>
          </a:xfrm>
          <a:prstGeom prst="rect">
            <a:avLst/>
          </a:prstGeom>
          <a:noFill/>
        </p:spPr>
      </p:pic>
    </p:spTree>
    <p:extLst>
      <p:ext uri="{BB962C8B-B14F-4D97-AF65-F5344CB8AC3E}">
        <p14:creationId xmlns:p14="http://schemas.microsoft.com/office/powerpoint/2010/main" val="367485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4DDD71DB-1E74-435B-DD64-28C2581016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02305" y="0"/>
            <a:ext cx="2743201" cy="5255924"/>
          </a:xfrm>
          <a:prstGeom prst="rect">
            <a:avLst/>
          </a:prstGeom>
          <a:noFill/>
        </p:spPr>
      </p:pic>
      <p:pic>
        <p:nvPicPr>
          <p:cNvPr id="20" name="Picture 19" descr="Magnifying glass and question mark">
            <a:extLst>
              <a:ext uri="{FF2B5EF4-FFF2-40B4-BE49-F238E27FC236}">
                <a16:creationId xmlns:a16="http://schemas.microsoft.com/office/drawing/2014/main" id="{519932D4-B2BD-7F1C-2DCD-41AC73E4A1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45506" y="0"/>
            <a:ext cx="4446494" cy="5255924"/>
          </a:xfrm>
          <a:prstGeom prst="rect">
            <a:avLst/>
          </a:prstGeom>
          <a:noFill/>
        </p:spPr>
      </p:pic>
      <p:pic>
        <p:nvPicPr>
          <p:cNvPr id="22" name="Picture 21" descr="Magnifying glass and question mark">
            <a:extLst>
              <a:ext uri="{FF2B5EF4-FFF2-40B4-BE49-F238E27FC236}">
                <a16:creationId xmlns:a16="http://schemas.microsoft.com/office/drawing/2014/main" id="{85D14899-3E14-3CD5-E3B3-DBDE624385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3"/>
          <a:stretch/>
        </p:blipFill>
        <p:spPr>
          <a:xfrm>
            <a:off x="0" y="0"/>
            <a:ext cx="5002305" cy="5255924"/>
          </a:xfrm>
          <a:prstGeom prst="rect">
            <a:avLst/>
          </a:prstGeom>
          <a:noFill/>
        </p:spPr>
      </p:pic>
      <p:sp>
        <p:nvSpPr>
          <p:cNvPr id="29" name="Title 1">
            <a:extLst>
              <a:ext uri="{FF2B5EF4-FFF2-40B4-BE49-F238E27FC236}">
                <a16:creationId xmlns:a16="http://schemas.microsoft.com/office/drawing/2014/main" id="{36D3CBC1-26B8-584C-C380-CAFCFEDB67C8}"/>
              </a:ext>
            </a:extLst>
          </p:cNvPr>
          <p:cNvSpPr txBox="1">
            <a:spLocks/>
          </p:cNvSpPr>
          <p:nvPr/>
        </p:nvSpPr>
        <p:spPr>
          <a:xfrm>
            <a:off x="6349620" y="4205390"/>
            <a:ext cx="5741159" cy="874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r"/>
            <a:r>
              <a:rPr lang="en-US" i="1" dirty="0">
                <a:latin typeface="Calibri" panose="020F0502020204030204" pitchFamily="34" charset="0"/>
                <a:ea typeface="Calibri" panose="020F0502020204030204" pitchFamily="34" charset="0"/>
                <a:cs typeface="Calibri" panose="020F0502020204030204" pitchFamily="34" charset="0"/>
              </a:rPr>
              <a:t>. . . “What are you seeking?</a:t>
            </a:r>
          </a:p>
        </p:txBody>
      </p:sp>
      <p:sp>
        <p:nvSpPr>
          <p:cNvPr id="31" name="TextBox 30">
            <a:extLst>
              <a:ext uri="{FF2B5EF4-FFF2-40B4-BE49-F238E27FC236}">
                <a16:creationId xmlns:a16="http://schemas.microsoft.com/office/drawing/2014/main" id="{A5BE6C0B-D9E5-3230-237E-8BCA61DA2764}"/>
              </a:ext>
            </a:extLst>
          </p:cNvPr>
          <p:cNvSpPr txBox="1"/>
          <p:nvPr/>
        </p:nvSpPr>
        <p:spPr>
          <a:xfrm>
            <a:off x="592830" y="5314917"/>
            <a:ext cx="11061288" cy="1436594"/>
          </a:xfrm>
        </p:spPr>
        <p:txBody>
          <a:bodyPr vert="horz" lIns="91440" tIns="45720" rIns="91440" bIns="45720" rtlCol="0">
            <a:noAutofit/>
          </a:bodyPr>
          <a:lstStyle/>
          <a:p>
            <a:pPr>
              <a:lnSpc>
                <a:spcPct val="90000"/>
              </a:lnSpc>
            </a:pPr>
            <a:r>
              <a:rPr lang="en-US" sz="3600" i="1" dirty="0">
                <a:latin typeface="Calibri" panose="020F0502020204030204" pitchFamily="34" charset="0"/>
                <a:ea typeface="Calibri" panose="020F0502020204030204" pitchFamily="34" charset="0"/>
                <a:cs typeface="Calibri" panose="020F0502020204030204" pitchFamily="34" charset="0"/>
              </a:rPr>
              <a:t>                                                  . . . and they followed Jesus.</a:t>
            </a:r>
          </a:p>
          <a:p>
            <a:pPr>
              <a:lnSpc>
                <a:spcPct val="90000"/>
              </a:lnSpc>
            </a:pPr>
            <a:r>
              <a:rPr lang="en-US" sz="3600" b="1" baseline="30000" dirty="0">
                <a:latin typeface="Calibri" panose="020F0502020204030204" pitchFamily="34" charset="0"/>
                <a:ea typeface="Calibri" panose="020F0502020204030204" pitchFamily="34" charset="0"/>
                <a:cs typeface="Calibri" panose="020F0502020204030204" pitchFamily="34" charset="0"/>
              </a:rPr>
              <a:t>38</a:t>
            </a:r>
            <a:r>
              <a:rPr lang="en-US" sz="3600" dirty="0">
                <a:latin typeface="Calibri" panose="020F0502020204030204" pitchFamily="34" charset="0"/>
                <a:ea typeface="Calibri" panose="020F0502020204030204" pitchFamily="34" charset="0"/>
                <a:cs typeface="Calibri" panose="020F0502020204030204" pitchFamily="34" charset="0"/>
              </a:rPr>
              <a:t> Jesus turned and saw them following and said to them, </a:t>
            </a:r>
          </a:p>
          <a:p>
            <a:pPr>
              <a:lnSpc>
                <a:spcPct val="90000"/>
              </a:lnSpc>
            </a:pPr>
            <a:r>
              <a:rPr lang="en-US" sz="3600" dirty="0">
                <a:latin typeface="Calibri" panose="020F0502020204030204" pitchFamily="34" charset="0"/>
                <a:ea typeface="Calibri" panose="020F0502020204030204" pitchFamily="34" charset="0"/>
                <a:cs typeface="Calibri" panose="020F0502020204030204" pitchFamily="34" charset="0"/>
              </a:rPr>
              <a:t>“What are you seeking?”</a:t>
            </a:r>
          </a:p>
        </p:txBody>
      </p:sp>
    </p:spTree>
    <p:extLst>
      <p:ext uri="{BB962C8B-B14F-4D97-AF65-F5344CB8AC3E}">
        <p14:creationId xmlns:p14="http://schemas.microsoft.com/office/powerpoint/2010/main" val="385031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agnifying glass and question mark">
            <a:extLst>
              <a:ext uri="{FF2B5EF4-FFF2-40B4-BE49-F238E27FC236}">
                <a16:creationId xmlns:a16="http://schemas.microsoft.com/office/drawing/2014/main" id="{519932D4-B2BD-7F1C-2DCD-41AC73E4A1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5255924"/>
          </a:xfrm>
          <a:prstGeom prst="rect">
            <a:avLst/>
          </a:prstGeom>
          <a:noFill/>
        </p:spPr>
      </p:pic>
      <p:sp>
        <p:nvSpPr>
          <p:cNvPr id="9" name="TextBox 8">
            <a:extLst>
              <a:ext uri="{FF2B5EF4-FFF2-40B4-BE49-F238E27FC236}">
                <a16:creationId xmlns:a16="http://schemas.microsoft.com/office/drawing/2014/main" id="{300900C3-53BB-7879-E6FA-6F4D8704E1EB}"/>
              </a:ext>
            </a:extLst>
          </p:cNvPr>
          <p:cNvSpPr txBox="1"/>
          <p:nvPr/>
        </p:nvSpPr>
        <p:spPr>
          <a:xfrm>
            <a:off x="188259" y="365804"/>
            <a:ext cx="11465859" cy="4524315"/>
          </a:xfrm>
          <a:prstGeom prst="rect">
            <a:avLst/>
          </a:prstGeom>
          <a:noFill/>
        </p:spPr>
        <p:txBody>
          <a:bodyPr wrap="square">
            <a:spAutoFit/>
          </a:bodyPr>
          <a:lstStyle/>
          <a:p>
            <a:r>
              <a:rPr lang="en-US" sz="3200" b="1" i="0" baseline="30000" dirty="0">
                <a:solidFill>
                  <a:srgbClr val="000000"/>
                </a:solidFill>
                <a:effectLst/>
                <a:latin typeface="system-ui"/>
              </a:rPr>
              <a:t>7 </a:t>
            </a:r>
            <a:r>
              <a:rPr lang="en-US" sz="3200" b="0" i="0" dirty="0">
                <a:solidFill>
                  <a:srgbClr val="000000"/>
                </a:solidFill>
                <a:effectLst/>
                <a:latin typeface="system-ui"/>
              </a:rPr>
              <a:t>“Ask, and it will be given to you; seek, and you will find; knock, and it will be opened to you. </a:t>
            </a:r>
            <a:r>
              <a:rPr lang="en-US" sz="3200" b="1" i="0" baseline="30000" dirty="0">
                <a:solidFill>
                  <a:srgbClr val="000000"/>
                </a:solidFill>
                <a:effectLst/>
                <a:latin typeface="system-ui"/>
              </a:rPr>
              <a:t>8 </a:t>
            </a:r>
            <a:r>
              <a:rPr lang="en-US" sz="3200" b="0" i="0" dirty="0">
                <a:solidFill>
                  <a:srgbClr val="000000"/>
                </a:solidFill>
                <a:effectLst/>
                <a:latin typeface="system-ui"/>
              </a:rPr>
              <a:t>For everyone who asks receives, and the one who seeks finds, and to the one who knocks it will be opened. </a:t>
            </a:r>
            <a:r>
              <a:rPr lang="en-US" sz="3200" b="1" i="0" baseline="30000" dirty="0">
                <a:solidFill>
                  <a:srgbClr val="000000"/>
                </a:solidFill>
                <a:effectLst/>
                <a:latin typeface="system-ui"/>
              </a:rPr>
              <a:t>9 </a:t>
            </a:r>
            <a:r>
              <a:rPr lang="en-US" sz="3200" b="0" i="0" dirty="0">
                <a:solidFill>
                  <a:srgbClr val="000000"/>
                </a:solidFill>
                <a:effectLst/>
                <a:latin typeface="system-ui"/>
              </a:rPr>
              <a:t>Or which one of you, if his son asks him for bread, will give him a stone? </a:t>
            </a:r>
            <a:r>
              <a:rPr lang="en-US" sz="3200" b="1" i="0" baseline="30000" dirty="0">
                <a:solidFill>
                  <a:srgbClr val="000000"/>
                </a:solidFill>
                <a:effectLst/>
                <a:latin typeface="system-ui"/>
              </a:rPr>
              <a:t>10 </a:t>
            </a:r>
            <a:r>
              <a:rPr lang="en-US" sz="3200" b="0" i="0" dirty="0">
                <a:solidFill>
                  <a:srgbClr val="000000"/>
                </a:solidFill>
                <a:effectLst/>
                <a:latin typeface="system-ui"/>
              </a:rPr>
              <a:t>Or if he asks for a fish, will give him a serpent? </a:t>
            </a:r>
            <a:r>
              <a:rPr lang="en-US" sz="3200" b="1" i="0" baseline="30000" dirty="0">
                <a:solidFill>
                  <a:srgbClr val="000000"/>
                </a:solidFill>
                <a:effectLst/>
                <a:latin typeface="system-ui"/>
              </a:rPr>
              <a:t>11 </a:t>
            </a:r>
            <a:r>
              <a:rPr lang="en-US" sz="3200" b="0" i="0" dirty="0">
                <a:solidFill>
                  <a:srgbClr val="000000"/>
                </a:solidFill>
                <a:effectLst/>
                <a:latin typeface="system-ui"/>
              </a:rPr>
              <a:t>If you then, who are evil, know how to give good gifts to your children, how much more will your Father who is in heaven give good things to those who ask him!</a:t>
            </a:r>
          </a:p>
          <a:p>
            <a:r>
              <a:rPr lang="en-US" sz="3200" dirty="0">
                <a:solidFill>
                  <a:srgbClr val="000000"/>
                </a:solidFill>
                <a:latin typeface="system-ui"/>
              </a:rPr>
              <a:t>Matthew 7:1-11</a:t>
            </a:r>
            <a:endParaRPr lang="en-US" sz="3200" dirty="0"/>
          </a:p>
        </p:txBody>
      </p:sp>
      <p:sp>
        <p:nvSpPr>
          <p:cNvPr id="11" name="Title 1">
            <a:extLst>
              <a:ext uri="{FF2B5EF4-FFF2-40B4-BE49-F238E27FC236}">
                <a16:creationId xmlns:a16="http://schemas.microsoft.com/office/drawing/2014/main" id="{627389C3-22DC-863B-FD28-94B5B23AB2A7}"/>
              </a:ext>
            </a:extLst>
          </p:cNvPr>
          <p:cNvSpPr txBox="1">
            <a:spLocks/>
          </p:cNvSpPr>
          <p:nvPr/>
        </p:nvSpPr>
        <p:spPr>
          <a:xfrm>
            <a:off x="6349620" y="4205390"/>
            <a:ext cx="5741159" cy="874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r"/>
            <a:r>
              <a:rPr lang="en-US" i="1" dirty="0">
                <a:latin typeface="Calibri" panose="020F0502020204030204" pitchFamily="34" charset="0"/>
                <a:ea typeface="Calibri" panose="020F0502020204030204" pitchFamily="34" charset="0"/>
                <a:cs typeface="Calibri" panose="020F0502020204030204" pitchFamily="34" charset="0"/>
              </a:rPr>
              <a:t>. . . “What are you seeking?</a:t>
            </a:r>
          </a:p>
        </p:txBody>
      </p:sp>
      <p:sp>
        <p:nvSpPr>
          <p:cNvPr id="12" name="TextBox 11">
            <a:extLst>
              <a:ext uri="{FF2B5EF4-FFF2-40B4-BE49-F238E27FC236}">
                <a16:creationId xmlns:a16="http://schemas.microsoft.com/office/drawing/2014/main" id="{A04BDBEC-F3C9-63FE-4C6D-BBAD4DB953FF}"/>
              </a:ext>
            </a:extLst>
          </p:cNvPr>
          <p:cNvSpPr txBox="1"/>
          <p:nvPr/>
        </p:nvSpPr>
        <p:spPr>
          <a:xfrm>
            <a:off x="592830" y="5314917"/>
            <a:ext cx="11061288" cy="1436594"/>
          </a:xfrm>
        </p:spPr>
        <p:txBody>
          <a:bodyPr vert="horz" lIns="91440" tIns="45720" rIns="91440" bIns="45720" rtlCol="0">
            <a:noAutofit/>
          </a:bodyPr>
          <a:lstStyle/>
          <a:p>
            <a:pPr>
              <a:lnSpc>
                <a:spcPct val="90000"/>
              </a:lnSpc>
            </a:pPr>
            <a:r>
              <a:rPr lang="en-US" sz="3600" i="1" dirty="0">
                <a:latin typeface="Calibri" panose="020F0502020204030204" pitchFamily="34" charset="0"/>
                <a:ea typeface="Calibri" panose="020F0502020204030204" pitchFamily="34" charset="0"/>
                <a:cs typeface="Calibri" panose="020F0502020204030204" pitchFamily="34" charset="0"/>
              </a:rPr>
              <a:t>                                                  . . . and they followed Jesus.</a:t>
            </a:r>
          </a:p>
          <a:p>
            <a:pPr>
              <a:lnSpc>
                <a:spcPct val="90000"/>
              </a:lnSpc>
            </a:pPr>
            <a:r>
              <a:rPr lang="en-US" sz="3600" b="1" baseline="30000" dirty="0">
                <a:latin typeface="Calibri" panose="020F0502020204030204" pitchFamily="34" charset="0"/>
                <a:ea typeface="Calibri" panose="020F0502020204030204" pitchFamily="34" charset="0"/>
                <a:cs typeface="Calibri" panose="020F0502020204030204" pitchFamily="34" charset="0"/>
              </a:rPr>
              <a:t>38</a:t>
            </a:r>
            <a:r>
              <a:rPr lang="en-US" sz="3600" dirty="0">
                <a:latin typeface="Calibri" panose="020F0502020204030204" pitchFamily="34" charset="0"/>
                <a:ea typeface="Calibri" panose="020F0502020204030204" pitchFamily="34" charset="0"/>
                <a:cs typeface="Calibri" panose="020F0502020204030204" pitchFamily="34" charset="0"/>
              </a:rPr>
              <a:t> Jesus turned and saw them following and said to them, </a:t>
            </a:r>
          </a:p>
          <a:p>
            <a:pPr>
              <a:lnSpc>
                <a:spcPct val="90000"/>
              </a:lnSpc>
            </a:pPr>
            <a:r>
              <a:rPr lang="en-US" sz="3600" dirty="0">
                <a:latin typeface="Calibri" panose="020F0502020204030204" pitchFamily="34" charset="0"/>
                <a:ea typeface="Calibri" panose="020F0502020204030204" pitchFamily="34" charset="0"/>
                <a:cs typeface="Calibri" panose="020F0502020204030204" pitchFamily="34" charset="0"/>
              </a:rPr>
              <a:t>“What are you seeking?”</a:t>
            </a:r>
          </a:p>
        </p:txBody>
      </p:sp>
    </p:spTree>
    <p:extLst>
      <p:ext uri="{BB962C8B-B14F-4D97-AF65-F5344CB8AC3E}">
        <p14:creationId xmlns:p14="http://schemas.microsoft.com/office/powerpoint/2010/main" val="211270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rows pointing towards light">
            <a:extLst>
              <a:ext uri="{FF2B5EF4-FFF2-40B4-BE49-F238E27FC236}">
                <a16:creationId xmlns:a16="http://schemas.microsoft.com/office/drawing/2014/main" id="{01790B4D-4D5F-47A3-C02A-7A2B3DAB0CE0}"/>
              </a:ext>
            </a:extLst>
          </p:cNvPr>
          <p:cNvPicPr>
            <a:picLocks noChangeAspect="1"/>
          </p:cNvPicPr>
          <p:nvPr/>
        </p:nvPicPr>
        <p:blipFill rotWithShape="1">
          <a:blip r:embed="rId3"/>
          <a:srcRect t="938" b="38749"/>
          <a:stretch/>
        </p:blipFill>
        <p:spPr>
          <a:xfrm>
            <a:off x="20" y="10"/>
            <a:ext cx="12191980" cy="4908375"/>
          </a:xfrm>
          <a:prstGeom prst="rect">
            <a:avLst/>
          </a:prstGeom>
          <a:noFill/>
        </p:spPr>
      </p:pic>
      <p:sp>
        <p:nvSpPr>
          <p:cNvPr id="6" name="TextBox 5">
            <a:extLst>
              <a:ext uri="{FF2B5EF4-FFF2-40B4-BE49-F238E27FC236}">
                <a16:creationId xmlns:a16="http://schemas.microsoft.com/office/drawing/2014/main" id="{B99F6F6A-22E6-1180-BF8B-DECDDB6720EF}"/>
              </a:ext>
            </a:extLst>
          </p:cNvPr>
          <p:cNvSpPr txBox="1"/>
          <p:nvPr/>
        </p:nvSpPr>
        <p:spPr>
          <a:xfrm>
            <a:off x="101221" y="4908385"/>
            <a:ext cx="11989558" cy="2062103"/>
          </a:xfrm>
          <a:prstGeom prst="rect">
            <a:avLst/>
          </a:prstGeom>
          <a:noFill/>
        </p:spPr>
        <p:txBody>
          <a:bodyPr wrap="square">
            <a:spAutoFit/>
          </a:bodyPr>
          <a:lstStyle/>
          <a:p>
            <a:pPr algn="ctr"/>
            <a:r>
              <a:rPr lang="en-US" sz="3200" dirty="0">
                <a:latin typeface="Calibri" panose="020F0502020204030204" pitchFamily="34" charset="0"/>
                <a:ea typeface="Calibri" panose="020F0502020204030204" pitchFamily="34" charset="0"/>
                <a:cs typeface="Calibri" panose="020F0502020204030204" pitchFamily="34" charset="0"/>
              </a:rPr>
              <a:t>. . </a:t>
            </a:r>
            <a:r>
              <a:rPr lang="en-US" sz="3200" b="0" i="0" dirty="0">
                <a:solidFill>
                  <a:srgbClr val="000000"/>
                </a:solidFill>
                <a:effectLst/>
                <a:latin typeface="system-ui"/>
              </a:rPr>
              <a:t> And they said to him, “Rabbi” (which means Teacher), “where are you staying?” </a:t>
            </a:r>
            <a:r>
              <a:rPr lang="en-US" sz="3200" b="1" i="0" baseline="30000" dirty="0">
                <a:solidFill>
                  <a:srgbClr val="000000"/>
                </a:solidFill>
                <a:effectLst/>
                <a:latin typeface="system-ui"/>
              </a:rPr>
              <a:t>39 </a:t>
            </a:r>
            <a:r>
              <a:rPr lang="en-US" sz="3200" b="0" i="0" dirty="0">
                <a:solidFill>
                  <a:srgbClr val="000000"/>
                </a:solidFill>
                <a:effectLst/>
                <a:latin typeface="system-ui"/>
              </a:rPr>
              <a:t>He said to them, “Come and you will see.” So they came and saw where he was staying, and they stayed with him that day, for it was about the tenth hour.</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93556C4E-9111-F44D-FBAB-6E4019ABD10B}"/>
              </a:ext>
            </a:extLst>
          </p:cNvPr>
          <p:cNvSpPr txBox="1">
            <a:spLocks/>
          </p:cNvSpPr>
          <p:nvPr/>
        </p:nvSpPr>
        <p:spPr>
          <a:xfrm>
            <a:off x="6349620" y="4205390"/>
            <a:ext cx="5741159" cy="874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r"/>
            <a:r>
              <a:rPr lang="en-US" i="1" dirty="0">
                <a:latin typeface="Calibri" panose="020F0502020204030204" pitchFamily="34" charset="0"/>
                <a:ea typeface="Calibri" panose="020F0502020204030204" pitchFamily="34" charset="0"/>
                <a:cs typeface="Calibri" panose="020F0502020204030204" pitchFamily="34" charset="0"/>
              </a:rPr>
              <a:t>. . . “What are you seeking?</a:t>
            </a:r>
          </a:p>
        </p:txBody>
      </p:sp>
    </p:spTree>
    <p:extLst>
      <p:ext uri="{BB962C8B-B14F-4D97-AF65-F5344CB8AC3E}">
        <p14:creationId xmlns:p14="http://schemas.microsoft.com/office/powerpoint/2010/main" val="3989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E231-55D6-883E-16F6-3347C15BBA99}"/>
              </a:ext>
            </a:extLst>
          </p:cNvPr>
          <p:cNvSpPr>
            <a:spLocks noGrp="1"/>
          </p:cNvSpPr>
          <p:nvPr>
            <p:ph type="title"/>
          </p:nvPr>
        </p:nvSpPr>
        <p:spPr/>
        <p:txBody>
          <a:bodyPr/>
          <a:lstStyle/>
          <a:p>
            <a:pPr algn="ctr"/>
            <a:r>
              <a:rPr lang="en-US" dirty="0"/>
              <a:t>Pattern of Obedience in Exodus</a:t>
            </a:r>
          </a:p>
        </p:txBody>
      </p:sp>
      <p:pic>
        <p:nvPicPr>
          <p:cNvPr id="5" name="Graphic 4" descr="Classroom with solid fill">
            <a:extLst>
              <a:ext uri="{FF2B5EF4-FFF2-40B4-BE49-F238E27FC236}">
                <a16:creationId xmlns:a16="http://schemas.microsoft.com/office/drawing/2014/main" id="{1B30095A-4E19-56D0-91BC-4B8FE020F5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648" y="1909707"/>
            <a:ext cx="3038586" cy="3038586"/>
          </a:xfrm>
          <a:prstGeom prst="rect">
            <a:avLst/>
          </a:prstGeom>
        </p:spPr>
      </p:pic>
      <p:pic>
        <p:nvPicPr>
          <p:cNvPr id="7" name="Graphic 6" descr="Cow with solid fill">
            <a:extLst>
              <a:ext uri="{FF2B5EF4-FFF2-40B4-BE49-F238E27FC236}">
                <a16:creationId xmlns:a16="http://schemas.microsoft.com/office/drawing/2014/main" id="{A5CDA935-CD96-5FF0-8E7A-5C96900536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2683" y="2224757"/>
            <a:ext cx="2364658" cy="2364658"/>
          </a:xfrm>
          <a:prstGeom prst="rect">
            <a:avLst/>
          </a:prstGeom>
        </p:spPr>
      </p:pic>
      <p:sp>
        <p:nvSpPr>
          <p:cNvPr id="13" name="Title 1">
            <a:extLst>
              <a:ext uri="{FF2B5EF4-FFF2-40B4-BE49-F238E27FC236}">
                <a16:creationId xmlns:a16="http://schemas.microsoft.com/office/drawing/2014/main" id="{429EEFD7-85C7-A170-36B9-64FF29112014}"/>
              </a:ext>
            </a:extLst>
          </p:cNvPr>
          <p:cNvSpPr txBox="1">
            <a:spLocks/>
          </p:cNvSpPr>
          <p:nvPr/>
        </p:nvSpPr>
        <p:spPr>
          <a:xfrm>
            <a:off x="744658" y="5177102"/>
            <a:ext cx="2774565"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a:t>25-31</a:t>
            </a:r>
          </a:p>
        </p:txBody>
      </p:sp>
      <p:sp>
        <p:nvSpPr>
          <p:cNvPr id="14" name="Title 1">
            <a:extLst>
              <a:ext uri="{FF2B5EF4-FFF2-40B4-BE49-F238E27FC236}">
                <a16:creationId xmlns:a16="http://schemas.microsoft.com/office/drawing/2014/main" id="{B276F528-0857-D524-421E-73B86B85DDE9}"/>
              </a:ext>
            </a:extLst>
          </p:cNvPr>
          <p:cNvSpPr txBox="1">
            <a:spLocks/>
          </p:cNvSpPr>
          <p:nvPr/>
        </p:nvSpPr>
        <p:spPr>
          <a:xfrm>
            <a:off x="4426040" y="5133275"/>
            <a:ext cx="2774565"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a:t>32-34</a:t>
            </a:r>
          </a:p>
        </p:txBody>
      </p:sp>
      <p:sp>
        <p:nvSpPr>
          <p:cNvPr id="15" name="Title 1">
            <a:extLst>
              <a:ext uri="{FF2B5EF4-FFF2-40B4-BE49-F238E27FC236}">
                <a16:creationId xmlns:a16="http://schemas.microsoft.com/office/drawing/2014/main" id="{0297904D-8326-9126-BF7A-16CD8AF8FDCD}"/>
              </a:ext>
            </a:extLst>
          </p:cNvPr>
          <p:cNvSpPr txBox="1">
            <a:spLocks/>
          </p:cNvSpPr>
          <p:nvPr/>
        </p:nvSpPr>
        <p:spPr>
          <a:xfrm>
            <a:off x="8107422" y="5133275"/>
            <a:ext cx="2774565"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a:t>35-40</a:t>
            </a:r>
          </a:p>
        </p:txBody>
      </p:sp>
      <p:pic>
        <p:nvPicPr>
          <p:cNvPr id="17" name="Graphic 16" descr="Saw with solid fill">
            <a:extLst>
              <a:ext uri="{FF2B5EF4-FFF2-40B4-BE49-F238E27FC236}">
                <a16:creationId xmlns:a16="http://schemas.microsoft.com/office/drawing/2014/main" id="{8A5229B0-55C0-A13F-DEF7-5A8B838980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45315" y="2539027"/>
            <a:ext cx="1929107" cy="1929107"/>
          </a:xfrm>
          <a:prstGeom prst="rect">
            <a:avLst/>
          </a:prstGeom>
        </p:spPr>
      </p:pic>
      <p:pic>
        <p:nvPicPr>
          <p:cNvPr id="19" name="Graphic 18" descr="Hammer with solid fill">
            <a:extLst>
              <a:ext uri="{FF2B5EF4-FFF2-40B4-BE49-F238E27FC236}">
                <a16:creationId xmlns:a16="http://schemas.microsoft.com/office/drawing/2014/main" id="{5B543993-9727-996B-7657-B583169A8C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79323" y="2236893"/>
            <a:ext cx="1929107" cy="1929107"/>
          </a:xfrm>
          <a:prstGeom prst="rect">
            <a:avLst/>
          </a:prstGeom>
        </p:spPr>
      </p:pic>
    </p:spTree>
    <p:extLst>
      <p:ext uri="{BB962C8B-B14F-4D97-AF65-F5344CB8AC3E}">
        <p14:creationId xmlns:p14="http://schemas.microsoft.com/office/powerpoint/2010/main" val="200520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EA96-7351-CD83-A0DA-B77E5487D9AD}"/>
              </a:ext>
            </a:extLst>
          </p:cNvPr>
          <p:cNvSpPr>
            <a:spLocks noGrp="1"/>
          </p:cNvSpPr>
          <p:nvPr>
            <p:ph type="ctrTitle"/>
          </p:nvPr>
        </p:nvSpPr>
        <p:spPr>
          <a:xfrm>
            <a:off x="7275761" y="595681"/>
            <a:ext cx="3382425" cy="2241755"/>
          </a:xfrm>
        </p:spPr>
        <p:txBody>
          <a:bodyPr>
            <a:normAutofit/>
          </a:bodyPr>
          <a:lstStyle/>
          <a:p>
            <a:pPr>
              <a:lnSpc>
                <a:spcPct val="110000"/>
              </a:lnSpc>
            </a:pPr>
            <a:r>
              <a:rPr lang="en-US" sz="3200" dirty="0"/>
              <a:t>The Unknown Disciple</a:t>
            </a:r>
          </a:p>
        </p:txBody>
      </p:sp>
      <p:pic>
        <p:nvPicPr>
          <p:cNvPr id="3074" name="Picture 2" descr="Anonymous Pixel Perfect Filled icon">
            <a:extLst>
              <a:ext uri="{FF2B5EF4-FFF2-40B4-BE49-F238E27FC236}">
                <a16:creationId xmlns:a16="http://schemas.microsoft.com/office/drawing/2014/main" id="{845C21B6-DF36-6757-45E3-9B040C81F9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1364" y="200404"/>
            <a:ext cx="4823716" cy="4823716"/>
          </a:xfrm>
          <a:prstGeom prst="rect">
            <a:avLst/>
          </a:prstGeom>
          <a:solidFill>
            <a:srgbClr val="FFFFFF"/>
          </a:solidFill>
        </p:spPr>
      </p:pic>
      <p:sp>
        <p:nvSpPr>
          <p:cNvPr id="6" name="TextBox 5">
            <a:extLst>
              <a:ext uri="{FF2B5EF4-FFF2-40B4-BE49-F238E27FC236}">
                <a16:creationId xmlns:a16="http://schemas.microsoft.com/office/drawing/2014/main" id="{D0943DE4-670C-9FBD-D216-510125803FE7}"/>
              </a:ext>
            </a:extLst>
          </p:cNvPr>
          <p:cNvSpPr txBox="1"/>
          <p:nvPr/>
        </p:nvSpPr>
        <p:spPr>
          <a:xfrm>
            <a:off x="0" y="4595493"/>
            <a:ext cx="12192000" cy="2062103"/>
          </a:xfrm>
          <a:prstGeom prst="rect">
            <a:avLst/>
          </a:prstGeom>
          <a:noFill/>
        </p:spPr>
        <p:txBody>
          <a:bodyPr wrap="square">
            <a:spAutoFit/>
          </a:bodyPr>
          <a:lstStyle/>
          <a:p>
            <a:pPr algn="r"/>
            <a:r>
              <a:rPr lang="en-US" sz="3200" b="0" i="1" dirty="0">
                <a:solidFill>
                  <a:srgbClr val="000000"/>
                </a:solidFill>
                <a:effectLst/>
                <a:latin typeface="system-ui"/>
              </a:rPr>
              <a:t> . . . for it was about the tenth hour.</a:t>
            </a:r>
            <a:r>
              <a:rPr lang="en-US" sz="32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of the two who heard John speak and followed Jesus was Andrew, Simon Peter's brother.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first found his own brother Simon and said to him, “We have found the Messiah” (which means Christ).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85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e in a crowd">
            <a:extLst>
              <a:ext uri="{FF2B5EF4-FFF2-40B4-BE49-F238E27FC236}">
                <a16:creationId xmlns:a16="http://schemas.microsoft.com/office/drawing/2014/main" id="{E0F8DB13-3B93-9B43-7FAC-E598FA763C37}"/>
              </a:ext>
            </a:extLst>
          </p:cNvPr>
          <p:cNvPicPr>
            <a:picLocks noChangeAspect="1"/>
          </p:cNvPicPr>
          <p:nvPr/>
        </p:nvPicPr>
        <p:blipFill rotWithShape="1">
          <a:blip r:embed="rId3"/>
          <a:srcRect t="7734" b="17267"/>
          <a:stretch/>
        </p:blipFill>
        <p:spPr>
          <a:xfrm>
            <a:off x="20" y="10"/>
            <a:ext cx="12191980" cy="6857990"/>
          </a:xfrm>
          <a:prstGeom prst="rect">
            <a:avLst/>
          </a:prstGeom>
          <a:noFill/>
        </p:spPr>
      </p:pic>
      <p:sp>
        <p:nvSpPr>
          <p:cNvPr id="4" name="TextBox 3">
            <a:extLst>
              <a:ext uri="{FF2B5EF4-FFF2-40B4-BE49-F238E27FC236}">
                <a16:creationId xmlns:a16="http://schemas.microsoft.com/office/drawing/2014/main" id="{7EBEE605-5249-05A7-BDF5-449E0B67D80E}"/>
              </a:ext>
            </a:extLst>
          </p:cNvPr>
          <p:cNvSpPr txBox="1"/>
          <p:nvPr/>
        </p:nvSpPr>
        <p:spPr>
          <a:xfrm>
            <a:off x="314960" y="5850374"/>
            <a:ext cx="11562080" cy="707886"/>
          </a:xfrm>
          <a:prstGeom prst="rect">
            <a:avLst/>
          </a:prstGeom>
          <a:noFill/>
        </p:spPr>
        <p:txBody>
          <a:bodyPr wrap="square">
            <a:spAutoFit/>
          </a:bodyPr>
          <a:lstStyle/>
          <a:p>
            <a:r>
              <a:rPr lang="en-US" sz="4000" b="1" i="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“We have found the Messiah” (which means Christ). </a:t>
            </a:r>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419928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C6A6-97C7-D606-D162-303836B725F9}"/>
              </a:ext>
            </a:extLst>
          </p:cNvPr>
          <p:cNvSpPr txBox="1"/>
          <p:nvPr/>
        </p:nvSpPr>
        <p:spPr>
          <a:xfrm>
            <a:off x="0" y="5060057"/>
            <a:ext cx="12192000" cy="1569660"/>
          </a:xfrm>
          <a:prstGeom prst="rect">
            <a:avLst/>
          </a:prstGeom>
          <a:noFill/>
        </p:spPr>
        <p:txBody>
          <a:bodyPr wrap="square">
            <a:spAutoFit/>
          </a:bodyPr>
          <a:lstStyle/>
          <a:p>
            <a:pPr algn="r"/>
            <a:r>
              <a:rPr lang="en-US" sz="32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found the Messiah” (which means Christ).</a:t>
            </a:r>
          </a:p>
          <a:p>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brought him to Jesus. Jesus looked at him and said, “You are Simon the son of John. You shall be called Cephas” (which means Peter).</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close up of a rock&#10;&#10;Description automatically generated">
            <a:extLst>
              <a:ext uri="{FF2B5EF4-FFF2-40B4-BE49-F238E27FC236}">
                <a16:creationId xmlns:a16="http://schemas.microsoft.com/office/drawing/2014/main" id="{F4D75B77-C527-BA8E-2D65-736256AE67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4905375"/>
          </a:xfrm>
          <a:prstGeom prst="rect">
            <a:avLst/>
          </a:prstGeom>
        </p:spPr>
      </p:pic>
    </p:spTree>
    <p:extLst>
      <p:ext uri="{BB962C8B-B14F-4D97-AF65-F5344CB8AC3E}">
        <p14:creationId xmlns:p14="http://schemas.microsoft.com/office/powerpoint/2010/main" val="420910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g-covered mountain">
            <a:extLst>
              <a:ext uri="{FF2B5EF4-FFF2-40B4-BE49-F238E27FC236}">
                <a16:creationId xmlns:a16="http://schemas.microsoft.com/office/drawing/2014/main" id="{A75C24B1-6F1A-6CF9-9C84-6961264D0322}"/>
              </a:ext>
            </a:extLst>
          </p:cNvPr>
          <p:cNvPicPr>
            <a:picLocks noChangeAspect="1"/>
          </p:cNvPicPr>
          <p:nvPr/>
        </p:nvPicPr>
        <p:blipFill rotWithShape="1">
          <a:blip r:embed="rId3"/>
          <a:srcRect t="32325" b="7362"/>
          <a:stretch/>
        </p:blipFill>
        <p:spPr>
          <a:xfrm>
            <a:off x="20" y="11"/>
            <a:ext cx="12191980" cy="4124518"/>
          </a:xfrm>
          <a:prstGeom prst="rect">
            <a:avLst/>
          </a:prstGeom>
          <a:noFill/>
        </p:spPr>
      </p:pic>
      <p:sp>
        <p:nvSpPr>
          <p:cNvPr id="7" name="TextBox 6">
            <a:extLst>
              <a:ext uri="{FF2B5EF4-FFF2-40B4-BE49-F238E27FC236}">
                <a16:creationId xmlns:a16="http://schemas.microsoft.com/office/drawing/2014/main" id="{728F2DD9-1D59-B4AF-6D0C-45A76517D022}"/>
              </a:ext>
            </a:extLst>
          </p:cNvPr>
          <p:cNvSpPr txBox="1"/>
          <p:nvPr/>
        </p:nvSpPr>
        <p:spPr>
          <a:xfrm>
            <a:off x="0" y="4206165"/>
            <a:ext cx="12192000" cy="2554545"/>
          </a:xfrm>
          <a:prstGeom prst="rect">
            <a:avLst/>
          </a:prstGeom>
          <a:noFill/>
        </p:spPr>
        <p:txBody>
          <a:bodyPr wrap="square">
            <a:spAutoFit/>
          </a:bodyPr>
          <a:lstStyle/>
          <a:p>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next day Jesus decided to go to Galilee. He found Philip and said to him, “Follow me.”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Philip was from Bethsaida, the city of Andrew and Peter.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Philip found Nathanael and said to him, “We have found him of whom Moses in the Law and also the prophets wrote, Jesus of Nazareth, the son of Joseph.”</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523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yellow sweater&#10;&#10;Description automatically generated">
            <a:extLst>
              <a:ext uri="{FF2B5EF4-FFF2-40B4-BE49-F238E27FC236}">
                <a16:creationId xmlns:a16="http://schemas.microsoft.com/office/drawing/2014/main" id="{ACF1B0E6-C431-B9C8-97CE-070A23652AD9}"/>
              </a:ext>
            </a:extLst>
          </p:cNvPr>
          <p:cNvPicPr>
            <a:picLocks noChangeAspect="1"/>
          </p:cNvPicPr>
          <p:nvPr/>
        </p:nvPicPr>
        <p:blipFill rotWithShape="1">
          <a:blip r:embed="rId3">
            <a:extLst>
              <a:ext uri="{28A0092B-C50C-407E-A947-70E740481C1C}">
                <a14:useLocalDpi xmlns:a14="http://schemas.microsoft.com/office/drawing/2010/main" val="0"/>
              </a:ext>
            </a:extLst>
          </a:blip>
          <a:srcRect r="56842"/>
          <a:stretch/>
        </p:blipFill>
        <p:spPr>
          <a:xfrm>
            <a:off x="-1" y="-1"/>
            <a:ext cx="3177541" cy="4908375"/>
          </a:xfrm>
          <a:prstGeom prst="rect">
            <a:avLst/>
          </a:prstGeom>
        </p:spPr>
      </p:pic>
      <p:pic>
        <p:nvPicPr>
          <p:cNvPr id="8" name="Picture 7" descr="A person in a yellow sweater&#10;&#10;Description automatically generated">
            <a:extLst>
              <a:ext uri="{FF2B5EF4-FFF2-40B4-BE49-F238E27FC236}">
                <a16:creationId xmlns:a16="http://schemas.microsoft.com/office/drawing/2014/main" id="{F8A37FA8-C261-0901-438A-5F0D5A3B918F}"/>
              </a:ext>
            </a:extLst>
          </p:cNvPr>
          <p:cNvPicPr>
            <a:picLocks noChangeAspect="1"/>
          </p:cNvPicPr>
          <p:nvPr/>
        </p:nvPicPr>
        <p:blipFill rotWithShape="1">
          <a:blip r:embed="rId3">
            <a:extLst>
              <a:ext uri="{28A0092B-C50C-407E-A947-70E740481C1C}">
                <a14:useLocalDpi xmlns:a14="http://schemas.microsoft.com/office/drawing/2010/main" val="0"/>
              </a:ext>
            </a:extLst>
          </a:blip>
          <a:srcRect l="43158"/>
          <a:stretch/>
        </p:blipFill>
        <p:spPr>
          <a:xfrm>
            <a:off x="3177540" y="-1"/>
            <a:ext cx="9014460" cy="4908375"/>
          </a:xfrm>
          <a:prstGeom prst="rect">
            <a:avLst/>
          </a:prstGeom>
        </p:spPr>
      </p:pic>
      <p:sp>
        <p:nvSpPr>
          <p:cNvPr id="4" name="TextBox 3">
            <a:extLst>
              <a:ext uri="{FF2B5EF4-FFF2-40B4-BE49-F238E27FC236}">
                <a16:creationId xmlns:a16="http://schemas.microsoft.com/office/drawing/2014/main" id="{09ADAF16-F613-7624-3FE0-C433524B88FE}"/>
              </a:ext>
            </a:extLst>
          </p:cNvPr>
          <p:cNvSpPr txBox="1"/>
          <p:nvPr/>
        </p:nvSpPr>
        <p:spPr>
          <a:xfrm>
            <a:off x="353962" y="5232839"/>
            <a:ext cx="12191999" cy="1200329"/>
          </a:xfrm>
          <a:prstGeom prst="rect">
            <a:avLst/>
          </a:prstGeom>
          <a:noFill/>
        </p:spPr>
        <p:txBody>
          <a:bodyPr wrap="square">
            <a:spAutoFit/>
          </a:bodyPr>
          <a:lstStyle/>
          <a:p>
            <a:r>
              <a:rPr lang="en-US" sz="36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46 </a:t>
            </a:r>
            <a:r>
              <a:rPr lang="en-US"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Nathanael said to him, “Can anything good come out of Nazareth?”  Philip said to him, “Come and see.”</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EFE1732-7131-D222-9A4C-A3661AE36D11}"/>
              </a:ext>
            </a:extLst>
          </p:cNvPr>
          <p:cNvSpPr txBox="1"/>
          <p:nvPr/>
        </p:nvSpPr>
        <p:spPr>
          <a:xfrm>
            <a:off x="3989438" y="1160901"/>
            <a:ext cx="8202562" cy="2554545"/>
          </a:xfrm>
          <a:prstGeom prst="rect">
            <a:avLst/>
          </a:prstGeom>
          <a:noFill/>
        </p:spPr>
        <p:txBody>
          <a:bodyPr wrap="square">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Eph 4:14</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may no longer be children, tossed to and </a:t>
            </a:r>
            <a:r>
              <a:rPr lang="en-US" sz="3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fro</a:t>
            </a:r>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the waves and carried about by every wind of doctrine, by human cunning, by craftiness in deceitful schemes.</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2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 name="Picture 25" descr="A painting of people sitting under a tree&#10;&#10;Description automatically generated">
            <a:extLst>
              <a:ext uri="{FF2B5EF4-FFF2-40B4-BE49-F238E27FC236}">
                <a16:creationId xmlns:a16="http://schemas.microsoft.com/office/drawing/2014/main" id="{19A7E95C-8164-BEC0-4E7B-770B8D1F97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107" y="1323439"/>
            <a:ext cx="12001500" cy="4644123"/>
          </a:xfrm>
          <a:prstGeom prst="rect">
            <a:avLst/>
          </a:prstGeom>
        </p:spPr>
      </p:pic>
      <p:pic>
        <p:nvPicPr>
          <p:cNvPr id="3" name="Picture 2">
            <a:extLst>
              <a:ext uri="{FF2B5EF4-FFF2-40B4-BE49-F238E27FC236}">
                <a16:creationId xmlns:a16="http://schemas.microsoft.com/office/drawing/2014/main" id="{2D1329C1-D4C5-B5EB-152B-D865C458E4D5}"/>
              </a:ext>
            </a:extLst>
          </p:cNvPr>
          <p:cNvPicPr>
            <a:picLocks noChangeAspect="1"/>
          </p:cNvPicPr>
          <p:nvPr/>
        </p:nvPicPr>
        <p:blipFill>
          <a:blip/>
          <a:stretch>
            <a:fillRect/>
          </a:stretch>
        </p:blipFill>
        <p:spPr>
          <a:xfrm>
            <a:off x="5955060" y="5624664"/>
            <a:ext cx="58797" cy="34"/>
          </a:xfrm>
          <a:prstGeom prst="rect">
            <a:avLst/>
          </a:prstGeom>
        </p:spPr>
      </p:pic>
      <p:sp>
        <p:nvSpPr>
          <p:cNvPr id="11" name="TextBox 10">
            <a:extLst>
              <a:ext uri="{FF2B5EF4-FFF2-40B4-BE49-F238E27FC236}">
                <a16:creationId xmlns:a16="http://schemas.microsoft.com/office/drawing/2014/main" id="{A367603C-9C09-9DB3-8F31-00D675E34095}"/>
              </a:ext>
            </a:extLst>
          </p:cNvPr>
          <p:cNvSpPr txBox="1"/>
          <p:nvPr/>
        </p:nvSpPr>
        <p:spPr>
          <a:xfrm>
            <a:off x="244270" y="4593611"/>
            <a:ext cx="11703460" cy="2062103"/>
          </a:xfrm>
          <a:prstGeom prst="rect">
            <a:avLst/>
          </a:prstGeom>
          <a:noFill/>
        </p:spPr>
        <p:txBody>
          <a:bodyPr wrap="square">
            <a:spAutoFit/>
          </a:bodyPr>
          <a:lstStyle/>
          <a:p>
            <a:r>
              <a:rPr lang="en-US" sz="3200" b="0" i="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 </a:t>
            </a:r>
            <a:r>
              <a:rPr lang="en-US" sz="3200" b="1" i="0" baseline="3000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47 </a:t>
            </a:r>
            <a:r>
              <a:rPr lang="en-US" sz="3200" b="0" i="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Jesus saw Nathanael coming toward him and said of him, “Behold, an Israelite indeed, in whom there is no deceit!” </a:t>
            </a:r>
            <a:r>
              <a:rPr lang="en-US" sz="3200" b="1" i="0" baseline="3000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48 </a:t>
            </a:r>
            <a:r>
              <a:rPr lang="en-US" sz="3200" b="0" i="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Nathanael said to him, “How do you know me?” Jesus answered him, “Before Philip called you, when you were under the fig tree, I saw you.”</a:t>
            </a:r>
            <a:endParaRPr lang="en-US" sz="3200"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04638B-1364-541D-7464-A995897F03DC}"/>
              </a:ext>
            </a:extLst>
          </p:cNvPr>
          <p:cNvSpPr txBox="1"/>
          <p:nvPr/>
        </p:nvSpPr>
        <p:spPr>
          <a:xfrm>
            <a:off x="13106" y="0"/>
            <a:ext cx="12165788" cy="1323439"/>
          </a:xfrm>
          <a:prstGeom prst="rect">
            <a:avLst/>
          </a:prstGeom>
          <a:solidFill>
            <a:schemeClr val="tx1"/>
          </a:solidFill>
        </p:spPr>
        <p:txBody>
          <a:bodyPr wrap="square">
            <a:spAutoFit/>
          </a:bodyPr>
          <a:lstStyle/>
          <a:p>
            <a:pPr algn="ctr"/>
            <a:r>
              <a:rPr lang="en-US" sz="40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Under the Fig Tree = Safety and Leisure</a:t>
            </a:r>
          </a:p>
          <a:p>
            <a:pPr algn="ctr"/>
            <a:r>
              <a:rPr lang="en-US" sz="40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1 Kings 4:25; Micah 4:4; Zech. 3:10</a:t>
            </a:r>
          </a:p>
        </p:txBody>
      </p:sp>
    </p:spTree>
    <p:extLst>
      <p:ext uri="{BB962C8B-B14F-4D97-AF65-F5344CB8AC3E}">
        <p14:creationId xmlns:p14="http://schemas.microsoft.com/office/powerpoint/2010/main" val="137145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light bulb&#10;&#10;Description automatically generated">
            <a:extLst>
              <a:ext uri="{FF2B5EF4-FFF2-40B4-BE49-F238E27FC236}">
                <a16:creationId xmlns:a16="http://schemas.microsoft.com/office/drawing/2014/main" id="{28AB3590-104E-5EE8-3558-64F0EA5EF5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61"/>
            <a:ext cx="12192000" cy="6856077"/>
          </a:xfrm>
          <a:prstGeom prst="rect">
            <a:avLst/>
          </a:prstGeom>
        </p:spPr>
      </p:pic>
    </p:spTree>
    <p:extLst>
      <p:ext uri="{BB962C8B-B14F-4D97-AF65-F5344CB8AC3E}">
        <p14:creationId xmlns:p14="http://schemas.microsoft.com/office/powerpoint/2010/main" val="72834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AF1856B-6635-E11F-B463-8D17A65A701E}"/>
              </a:ext>
            </a:extLst>
          </p:cNvPr>
          <p:cNvSpPr>
            <a:spLocks noGrp="1"/>
          </p:cNvSpPr>
          <p:nvPr>
            <p:ph type="title"/>
          </p:nvPr>
        </p:nvSpPr>
        <p:spPr>
          <a:xfrm>
            <a:off x="419099" y="253360"/>
            <a:ext cx="4681506" cy="702764"/>
          </a:xfrm>
        </p:spPr>
        <p:txBody>
          <a:bodyPr anchor="b">
            <a:normAutofit/>
          </a:bodyPr>
          <a:lstStyle/>
          <a:p>
            <a:r>
              <a:rPr lang="en-US" dirty="0"/>
              <a:t>Who is Jesus</a:t>
            </a:r>
          </a:p>
        </p:txBody>
      </p:sp>
      <p:sp>
        <p:nvSpPr>
          <p:cNvPr id="2" name="TextBox 1">
            <a:extLst>
              <a:ext uri="{FF2B5EF4-FFF2-40B4-BE49-F238E27FC236}">
                <a16:creationId xmlns:a16="http://schemas.microsoft.com/office/drawing/2014/main" id="{E1B6BAA3-856E-F80A-B09D-4AC6F3D426BD}"/>
              </a:ext>
            </a:extLst>
          </p:cNvPr>
          <p:cNvSpPr txBox="1"/>
          <p:nvPr/>
        </p:nvSpPr>
        <p:spPr>
          <a:xfrm>
            <a:off x="419099" y="956124"/>
            <a:ext cx="6059450" cy="2472876"/>
          </a:xfrm>
        </p:spPr>
        <p:txBody>
          <a:bodyPr vert="horz" lIns="91440" tIns="45720" rIns="91440" bIns="45720" rtlCol="0">
            <a:noAutofit/>
          </a:bodyPr>
          <a:lstStyle/>
          <a:p>
            <a:pPr>
              <a:lnSpc>
                <a:spcPct val="108000"/>
              </a:lnSpc>
              <a:spcAft>
                <a:spcPts val="600"/>
              </a:spcAft>
            </a:pPr>
            <a:r>
              <a:rPr lang="en-US" sz="3600" b="1" i="0" baseline="30000" dirty="0">
                <a:effectLst/>
                <a:latin typeface="Calibri" panose="020F0502020204030204" pitchFamily="34" charset="0"/>
                <a:ea typeface="Calibri" panose="020F0502020204030204" pitchFamily="34" charset="0"/>
                <a:cs typeface="Calibri" panose="020F0502020204030204" pitchFamily="34" charset="0"/>
              </a:rPr>
              <a:t>49 </a:t>
            </a:r>
            <a:r>
              <a:rPr lang="en-US" sz="3600" b="0" i="0" dirty="0">
                <a:effectLst/>
                <a:latin typeface="Calibri" panose="020F0502020204030204" pitchFamily="34" charset="0"/>
                <a:ea typeface="Calibri" panose="020F0502020204030204" pitchFamily="34" charset="0"/>
                <a:cs typeface="Calibri" panose="020F0502020204030204" pitchFamily="34" charset="0"/>
              </a:rPr>
              <a:t>Nathanael answered him, </a:t>
            </a:r>
          </a:p>
          <a:p>
            <a:pPr>
              <a:lnSpc>
                <a:spcPct val="108000"/>
              </a:lnSpc>
              <a:spcAft>
                <a:spcPts val="600"/>
              </a:spcAft>
            </a:pPr>
            <a:r>
              <a:rPr lang="en-US" sz="3600" b="0" i="0" dirty="0">
                <a:effectLst/>
                <a:latin typeface="Calibri" panose="020F0502020204030204" pitchFamily="34" charset="0"/>
                <a:ea typeface="Calibri" panose="020F0502020204030204" pitchFamily="34" charset="0"/>
                <a:cs typeface="Calibri" panose="020F0502020204030204" pitchFamily="34" charset="0"/>
              </a:rPr>
              <a:t>“Rabbi, you are the Son of God! </a:t>
            </a:r>
          </a:p>
          <a:p>
            <a:pPr>
              <a:lnSpc>
                <a:spcPct val="108000"/>
              </a:lnSpc>
              <a:spcAft>
                <a:spcPts val="600"/>
              </a:spcAft>
            </a:pPr>
            <a:r>
              <a:rPr lang="en-US" sz="3600" b="0" i="0" dirty="0">
                <a:effectLst/>
                <a:latin typeface="Calibri" panose="020F0502020204030204" pitchFamily="34" charset="0"/>
                <a:ea typeface="Calibri" panose="020F0502020204030204" pitchFamily="34" charset="0"/>
                <a:cs typeface="Calibri" panose="020F0502020204030204" pitchFamily="34" charset="0"/>
              </a:rPr>
              <a:t>You are the King of Israel!”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descr="Crown with solid fill">
            <a:extLst>
              <a:ext uri="{FF2B5EF4-FFF2-40B4-BE49-F238E27FC236}">
                <a16:creationId xmlns:a16="http://schemas.microsoft.com/office/drawing/2014/main" id="{D08FBAA0-5506-1FB9-8DDA-811720B684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04742"/>
            <a:ext cx="5676901" cy="5676901"/>
          </a:xfrm>
          <a:prstGeom prst="rect">
            <a:avLst/>
          </a:prstGeom>
        </p:spPr>
      </p:pic>
    </p:spTree>
    <p:extLst>
      <p:ext uri="{BB962C8B-B14F-4D97-AF65-F5344CB8AC3E}">
        <p14:creationId xmlns:p14="http://schemas.microsoft.com/office/powerpoint/2010/main" val="495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04007EE-7AF5-E7B8-2442-D50CCDA951E1}"/>
              </a:ext>
            </a:extLst>
          </p:cNvPr>
          <p:cNvGrpSpPr/>
          <p:nvPr/>
        </p:nvGrpSpPr>
        <p:grpSpPr>
          <a:xfrm>
            <a:off x="0" y="0"/>
            <a:ext cx="12192000" cy="6885708"/>
            <a:chOff x="-7467387" y="-1503101"/>
            <a:chExt cx="12192000" cy="6885708"/>
          </a:xfrm>
        </p:grpSpPr>
        <p:pic>
          <p:nvPicPr>
            <p:cNvPr id="6" name="Picture 5" descr="Statues of statues on a building&#10;&#10;Description automatically generated">
              <a:extLst>
                <a:ext uri="{FF2B5EF4-FFF2-40B4-BE49-F238E27FC236}">
                  <a16:creationId xmlns:a16="http://schemas.microsoft.com/office/drawing/2014/main" id="{048CFE77-A09E-BC86-30EB-8C5C91DEC1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387" y="-1503101"/>
              <a:ext cx="12192000" cy="6858000"/>
            </a:xfrm>
            <a:prstGeom prst="rect">
              <a:avLst/>
            </a:prstGeom>
          </p:spPr>
        </p:pic>
        <p:sp>
          <p:nvSpPr>
            <p:cNvPr id="7" name="Rectangle 6">
              <a:extLst>
                <a:ext uri="{FF2B5EF4-FFF2-40B4-BE49-F238E27FC236}">
                  <a16:creationId xmlns:a16="http://schemas.microsoft.com/office/drawing/2014/main" id="{4472E781-B3C4-88B5-C709-88AB829B87B1}"/>
                </a:ext>
              </a:extLst>
            </p:cNvPr>
            <p:cNvSpPr/>
            <p:nvPr/>
          </p:nvSpPr>
          <p:spPr>
            <a:xfrm>
              <a:off x="-7467387" y="-1475393"/>
              <a:ext cx="12192000" cy="6858000"/>
            </a:xfrm>
            <a:prstGeom prst="rect">
              <a:avLst/>
            </a:prstGeom>
            <a:solidFill>
              <a:srgbClr val="FFFFFF">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63F06-9E61-2F4C-A4CD-C992E62B858E}"/>
              </a:ext>
            </a:extLst>
          </p:cNvPr>
          <p:cNvSpPr>
            <a:spLocks noGrp="1"/>
          </p:cNvSpPr>
          <p:nvPr>
            <p:ph type="ctrTitle"/>
          </p:nvPr>
        </p:nvSpPr>
        <p:spPr>
          <a:xfrm>
            <a:off x="624506" y="3621149"/>
            <a:ext cx="8837546" cy="1870483"/>
          </a:xfrm>
        </p:spPr>
        <p:txBody>
          <a:bodyPr>
            <a:normAutofit/>
          </a:bodyPr>
          <a:lstStyle/>
          <a:p>
            <a:pPr algn="l"/>
            <a:r>
              <a:rPr lang="en-US" dirty="0">
                <a:solidFill>
                  <a:srgbClr val="FFFFFF"/>
                </a:solidFill>
              </a:rPr>
              <a:t>Following Jesus</a:t>
            </a:r>
          </a:p>
        </p:txBody>
      </p:sp>
      <p:sp>
        <p:nvSpPr>
          <p:cNvPr id="3" name="Subtitle 2">
            <a:extLst>
              <a:ext uri="{FF2B5EF4-FFF2-40B4-BE49-F238E27FC236}">
                <a16:creationId xmlns:a16="http://schemas.microsoft.com/office/drawing/2014/main" id="{80C956AA-5ACA-A138-C4BE-E6B327D69C01}"/>
              </a:ext>
            </a:extLst>
          </p:cNvPr>
          <p:cNvSpPr>
            <a:spLocks noGrp="1"/>
          </p:cNvSpPr>
          <p:nvPr>
            <p:ph type="subTitle" idx="1"/>
          </p:nvPr>
        </p:nvSpPr>
        <p:spPr>
          <a:xfrm>
            <a:off x="624506" y="5547048"/>
            <a:ext cx="8837546" cy="770020"/>
          </a:xfrm>
        </p:spPr>
        <p:txBody>
          <a:bodyPr>
            <a:normAutofit/>
          </a:bodyPr>
          <a:lstStyle/>
          <a:p>
            <a:pPr algn="l"/>
            <a:r>
              <a:rPr lang="en-US" sz="3200" dirty="0">
                <a:solidFill>
                  <a:srgbClr val="FFFFFF"/>
                </a:solidFill>
              </a:rPr>
              <a:t>John 1:35-51</a:t>
            </a:r>
          </a:p>
        </p:txBody>
      </p:sp>
    </p:spTree>
    <p:extLst>
      <p:ext uri="{BB962C8B-B14F-4D97-AF65-F5344CB8AC3E}">
        <p14:creationId xmlns:p14="http://schemas.microsoft.com/office/powerpoint/2010/main" val="11705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2F45DA-FEAA-995B-8D1A-BCFC1BDDDF39}"/>
              </a:ext>
            </a:extLst>
          </p:cNvPr>
          <p:cNvSpPr txBox="1"/>
          <p:nvPr/>
        </p:nvSpPr>
        <p:spPr>
          <a:xfrm>
            <a:off x="274073" y="343938"/>
            <a:ext cx="11297265" cy="6392263"/>
          </a:xfrm>
          <a:prstGeom prst="rect">
            <a:avLst/>
          </a:prstGeom>
          <a:noFill/>
        </p:spPr>
        <p:txBody>
          <a:bodyPr wrap="square">
            <a:spAutoFit/>
          </a:bodyPr>
          <a:lstStyle/>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1.	Following Jesus requires obedience (35-39).</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2.	Following Jesus means focusing on Him, not ourselves (40).</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3.	Following Jesus means learning who he is (41).</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4.	Following Jesus means allowing God to work in our lives (42).</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5.	Following Jesus means telling others about Him (41 &amp; 43-45).</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6.	Following Jesus means seeing how He fulfills the promises of the Old Testament (45).</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7.	Following Jesus means knowing him personally, not just from the testimony of others (46).</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8.	Following Jesus means meditating on God’s word (47-48).</a:t>
            </a:r>
          </a:p>
          <a:p>
            <a:pPr marL="457200" marR="0" indent="-457200" defTabSz="457200">
              <a:lnSpc>
                <a:spcPct val="104000"/>
              </a:lnSpc>
              <a:spcBef>
                <a:spcPts val="0"/>
              </a:spcBef>
              <a:spcAft>
                <a:spcPts val="0"/>
              </a:spcAft>
              <a:buAutoNum type="arabicPeriod" startAt="9"/>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Following Jesus means </a:t>
            </a:r>
            <a:r>
              <a:rPr lang="en-US" sz="3200" dirty="0">
                <a:latin typeface="Calibri" panose="020F0502020204030204" pitchFamily="34" charset="0"/>
                <a:ea typeface="Calibri" panose="020F0502020204030204" pitchFamily="34" charset="0"/>
                <a:cs typeface="Calibri" panose="020F0502020204030204" pitchFamily="34" charset="0"/>
              </a:rPr>
              <a:t>knowing he is the son of God (49).</a:t>
            </a:r>
          </a:p>
          <a:p>
            <a:pPr marL="457200" marR="0" indent="-457200" defTabSz="457200">
              <a:lnSpc>
                <a:spcPct val="104000"/>
              </a:lnSpc>
              <a:spcBef>
                <a:spcPts val="0"/>
              </a:spcBef>
              <a:spcAft>
                <a:spcPts val="0"/>
              </a:spcAft>
              <a:buAutoNum type="arabicPeriod" startAt="9"/>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 Following Jesus means witnessing great things (50-51).</a:t>
            </a:r>
          </a:p>
        </p:txBody>
      </p:sp>
    </p:spTree>
    <p:extLst>
      <p:ext uri="{BB962C8B-B14F-4D97-AF65-F5344CB8AC3E}">
        <p14:creationId xmlns:p14="http://schemas.microsoft.com/office/powerpoint/2010/main" val="33136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tatues of statues on a building&#10;&#10;Description automatically generated">
            <a:extLst>
              <a:ext uri="{FF2B5EF4-FFF2-40B4-BE49-F238E27FC236}">
                <a16:creationId xmlns:a16="http://schemas.microsoft.com/office/drawing/2014/main" id="{88FC51B4-CF58-812A-84B8-446CAD51D78E}"/>
              </a:ext>
            </a:extLst>
          </p:cNvPr>
          <p:cNvPicPr>
            <a:picLocks noChangeAspect="1"/>
          </p:cNvPicPr>
          <p:nvPr/>
        </p:nvPicPr>
        <p:blipFill rotWithShape="1">
          <a:blip r:embed="rId3">
            <a:extLst>
              <a:ext uri="{28A0092B-C50C-407E-A947-70E740481C1C}">
                <a14:useLocalDpi xmlns:a14="http://schemas.microsoft.com/office/drawing/2010/main"/>
              </a:ext>
            </a:extLst>
          </a:blip>
          <a:srcRect r="46532"/>
          <a:stretch/>
        </p:blipFill>
        <p:spPr>
          <a:xfrm>
            <a:off x="0" y="0"/>
            <a:ext cx="6518787" cy="6858000"/>
          </a:xfrm>
          <a:prstGeom prst="rect">
            <a:avLst/>
          </a:prstGeom>
        </p:spPr>
      </p:pic>
      <p:sp>
        <p:nvSpPr>
          <p:cNvPr id="6" name="Rectangle 5">
            <a:extLst>
              <a:ext uri="{FF2B5EF4-FFF2-40B4-BE49-F238E27FC236}">
                <a16:creationId xmlns:a16="http://schemas.microsoft.com/office/drawing/2014/main" id="{53BAB593-4622-37DB-F93F-DB89ABD94AAA}"/>
              </a:ext>
            </a:extLst>
          </p:cNvPr>
          <p:cNvSpPr/>
          <p:nvPr/>
        </p:nvSpPr>
        <p:spPr>
          <a:xfrm>
            <a:off x="-1" y="0"/>
            <a:ext cx="6518787" cy="6858000"/>
          </a:xfrm>
          <a:prstGeom prst="rect">
            <a:avLst/>
          </a:prstGeom>
          <a:solidFill>
            <a:srgbClr val="FFFFFF">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CC31B30-C144-ED50-879D-AA311602E9E5}"/>
              </a:ext>
            </a:extLst>
          </p:cNvPr>
          <p:cNvSpPr txBox="1"/>
          <p:nvPr/>
        </p:nvSpPr>
        <p:spPr>
          <a:xfrm>
            <a:off x="6838950" y="-19052"/>
            <a:ext cx="5353050" cy="6740307"/>
          </a:xfrm>
          <a:prstGeom prst="rect">
            <a:avLst/>
          </a:prstGeom>
          <a:noFill/>
          <a:effectLst/>
        </p:spPr>
        <p:txBody>
          <a:bodyPr wrap="square">
            <a:spAutoFit/>
          </a:bodyPr>
          <a:lstStyle/>
          <a:p>
            <a:r>
              <a:rPr lang="en-US" sz="36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50 </a:t>
            </a:r>
            <a:r>
              <a:rPr lang="en-US" sz="3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Jesus answered him, “Because I said to you, ‘I saw you under the fig tree,’ do you believe? You will see greater things than these.” </a:t>
            </a:r>
            <a:r>
              <a:rPr lang="en-US" sz="36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51 </a:t>
            </a:r>
            <a:r>
              <a:rPr lang="en-US" sz="3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he said to him, “Truly, truly, I say to you, you will see heaven opened, and the angels of God ascending and descending on the Son of Man.”</a:t>
            </a:r>
            <a:endPar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37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AF1856B-6635-E11F-B463-8D17A65A701E}"/>
              </a:ext>
            </a:extLst>
          </p:cNvPr>
          <p:cNvSpPr>
            <a:spLocks noGrp="1"/>
          </p:cNvSpPr>
          <p:nvPr>
            <p:ph type="title"/>
          </p:nvPr>
        </p:nvSpPr>
        <p:spPr>
          <a:xfrm>
            <a:off x="137160" y="548640"/>
            <a:ext cx="4030933" cy="4861560"/>
          </a:xfrm>
        </p:spPr>
        <p:txBody>
          <a:bodyPr anchor="t">
            <a:noAutofit/>
          </a:bodyPr>
          <a:lstStyle/>
          <a:p>
            <a:pPr algn="ctr">
              <a:lnSpc>
                <a:spcPct val="108000"/>
              </a:lnSpc>
            </a:pPr>
            <a:r>
              <a:rPr lang="en-US" dirty="0">
                <a:effectLst/>
              </a:rPr>
              <a:t>Although there are many ways to follow Jesus, there is only one way to heaven: THROUGH JESUS. </a:t>
            </a:r>
            <a:br>
              <a:rPr lang="en-US" dirty="0">
                <a:effectLst/>
              </a:rPr>
            </a:br>
            <a:endParaRPr lang="en-US" dirty="0"/>
          </a:p>
        </p:txBody>
      </p:sp>
      <p:sp>
        <p:nvSpPr>
          <p:cNvPr id="3" name="TextBox 2">
            <a:extLst>
              <a:ext uri="{FF2B5EF4-FFF2-40B4-BE49-F238E27FC236}">
                <a16:creationId xmlns:a16="http://schemas.microsoft.com/office/drawing/2014/main" id="{5A6EBB8E-46FC-7456-19F4-F49A982EC2A9}"/>
              </a:ext>
            </a:extLst>
          </p:cNvPr>
          <p:cNvSpPr txBox="1"/>
          <p:nvPr/>
        </p:nvSpPr>
        <p:spPr>
          <a:xfrm>
            <a:off x="614680" y="2316480"/>
            <a:ext cx="3553413" cy="4122420"/>
          </a:xfrm>
        </p:spPr>
        <p:txBody>
          <a:bodyPr vert="horz" lIns="91440" tIns="45720" rIns="91440" bIns="45720" rtlCol="0">
            <a:normAutofit/>
          </a:bodyPr>
          <a:lstStyle/>
          <a:p>
            <a:pPr marL="0" marR="0" indent="-228600">
              <a:lnSpc>
                <a:spcPct val="120000"/>
              </a:lnSpc>
              <a:spcBef>
                <a:spcPts val="0"/>
              </a:spcBef>
              <a:spcAft>
                <a:spcPts val="600"/>
              </a:spcAft>
              <a:buFont typeface="Arial" panose="020B0604020202020204" pitchFamily="34" charset="0"/>
              <a:buChar char="•"/>
              <a:tabLst>
                <a:tab pos="274320" algn="l"/>
                <a:tab pos="548640" algn="l"/>
                <a:tab pos="822960" algn="l"/>
                <a:tab pos="1097280" algn="l"/>
              </a:tabLst>
            </a:pPr>
            <a:endParaRPr lang="en-US" dirty="0">
              <a:effectLst/>
            </a:endParaRPr>
          </a:p>
        </p:txBody>
      </p:sp>
      <p:pic>
        <p:nvPicPr>
          <p:cNvPr id="5" name="Picture 4" descr="A blue sky with clouds and the sun&#10;&#10;Description automatically generated">
            <a:extLst>
              <a:ext uri="{FF2B5EF4-FFF2-40B4-BE49-F238E27FC236}">
                <a16:creationId xmlns:a16="http://schemas.microsoft.com/office/drawing/2014/main" id="{1EC01111-F320-8017-CBAB-F5ACC335D4A7}"/>
              </a:ext>
            </a:extLst>
          </p:cNvPr>
          <p:cNvPicPr>
            <a:picLocks noChangeAspect="1"/>
          </p:cNvPicPr>
          <p:nvPr/>
        </p:nvPicPr>
        <p:blipFill rotWithShape="1">
          <a:blip r:embed="rId3"/>
          <a:srcRect l="30842" r="7868" b="-445"/>
          <a:stretch/>
        </p:blipFill>
        <p:spPr>
          <a:xfrm>
            <a:off x="4752550" y="10"/>
            <a:ext cx="7439450" cy="6857990"/>
          </a:xfrm>
          <a:prstGeom prst="rect">
            <a:avLst/>
          </a:prstGeom>
          <a:noFill/>
        </p:spPr>
      </p:pic>
    </p:spTree>
    <p:extLst>
      <p:ext uri="{BB962C8B-B14F-4D97-AF65-F5344CB8AC3E}">
        <p14:creationId xmlns:p14="http://schemas.microsoft.com/office/powerpoint/2010/main" val="303870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light bulb&#10;&#10;Description automatically generated">
            <a:extLst>
              <a:ext uri="{FF2B5EF4-FFF2-40B4-BE49-F238E27FC236}">
                <a16:creationId xmlns:a16="http://schemas.microsoft.com/office/drawing/2014/main" id="{28AB3590-104E-5EE8-3558-64F0EA5EF5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61"/>
            <a:ext cx="12192000" cy="6856077"/>
          </a:xfrm>
          <a:prstGeom prst="rect">
            <a:avLst/>
          </a:prstGeom>
        </p:spPr>
      </p:pic>
      <p:sp>
        <p:nvSpPr>
          <p:cNvPr id="2" name="Rectangle: Rounded Corners 1">
            <a:extLst>
              <a:ext uri="{FF2B5EF4-FFF2-40B4-BE49-F238E27FC236}">
                <a16:creationId xmlns:a16="http://schemas.microsoft.com/office/drawing/2014/main" id="{858F512D-E858-0CB7-55A2-23CC07B5573B}"/>
              </a:ext>
            </a:extLst>
          </p:cNvPr>
          <p:cNvSpPr/>
          <p:nvPr/>
        </p:nvSpPr>
        <p:spPr>
          <a:xfrm>
            <a:off x="378423" y="1407217"/>
            <a:ext cx="3211551" cy="1025912"/>
          </a:xfrm>
          <a:prstGeom prst="roundRect">
            <a:avLst/>
          </a:prstGeom>
          <a:solidFill>
            <a:srgbClr val="2B3238"/>
          </a:solidFill>
          <a:ln w="76200">
            <a:solidFill>
              <a:srgbClr val="E1D7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27000">
                    <a:schemeClr val="tx1"/>
                  </a:glow>
                </a:effectLst>
              </a:rPr>
              <a:t>Relatability</a:t>
            </a:r>
          </a:p>
        </p:txBody>
      </p:sp>
      <p:sp>
        <p:nvSpPr>
          <p:cNvPr id="3" name="Rectangle: Rounded Corners 2">
            <a:extLst>
              <a:ext uri="{FF2B5EF4-FFF2-40B4-BE49-F238E27FC236}">
                <a16:creationId xmlns:a16="http://schemas.microsoft.com/office/drawing/2014/main" id="{8BA939F9-860C-57E7-3D5C-541F9F3BF241}"/>
              </a:ext>
            </a:extLst>
          </p:cNvPr>
          <p:cNvSpPr/>
          <p:nvPr/>
        </p:nvSpPr>
        <p:spPr>
          <a:xfrm>
            <a:off x="378422" y="2806694"/>
            <a:ext cx="3211551" cy="1025912"/>
          </a:xfrm>
          <a:prstGeom prst="roundRect">
            <a:avLst/>
          </a:prstGeom>
          <a:solidFill>
            <a:srgbClr val="2B3238"/>
          </a:solidFill>
          <a:ln w="76200">
            <a:solidFill>
              <a:srgbClr val="E1D7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27000">
                    <a:schemeClr val="tx1"/>
                  </a:glow>
                </a:effectLst>
              </a:rPr>
              <a:t>God’s Work</a:t>
            </a:r>
          </a:p>
        </p:txBody>
      </p:sp>
      <p:sp>
        <p:nvSpPr>
          <p:cNvPr id="4" name="Rectangle: Rounded Corners 3">
            <a:extLst>
              <a:ext uri="{FF2B5EF4-FFF2-40B4-BE49-F238E27FC236}">
                <a16:creationId xmlns:a16="http://schemas.microsoft.com/office/drawing/2014/main" id="{2B0B684C-5D16-28F4-43E1-AA77D31FD6AC}"/>
              </a:ext>
            </a:extLst>
          </p:cNvPr>
          <p:cNvSpPr/>
          <p:nvPr/>
        </p:nvSpPr>
        <p:spPr>
          <a:xfrm>
            <a:off x="378422" y="4206171"/>
            <a:ext cx="3211551" cy="1025912"/>
          </a:xfrm>
          <a:prstGeom prst="roundRect">
            <a:avLst/>
          </a:prstGeom>
          <a:solidFill>
            <a:srgbClr val="2B3238"/>
          </a:solidFill>
          <a:ln w="76200">
            <a:solidFill>
              <a:srgbClr val="E1D7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27000">
                    <a:schemeClr val="tx1"/>
                  </a:glow>
                </a:effectLst>
              </a:rPr>
              <a:t>Growth</a:t>
            </a:r>
          </a:p>
        </p:txBody>
      </p:sp>
    </p:spTree>
    <p:extLst>
      <p:ext uri="{BB962C8B-B14F-4D97-AF65-F5344CB8AC3E}">
        <p14:creationId xmlns:p14="http://schemas.microsoft.com/office/powerpoint/2010/main" val="450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B2F0DDD-DE53-8C0C-36F3-B8ABEE0FEFF4}"/>
              </a:ext>
            </a:extLst>
          </p:cNvPr>
          <p:cNvGrpSpPr/>
          <p:nvPr/>
        </p:nvGrpSpPr>
        <p:grpSpPr>
          <a:xfrm>
            <a:off x="0" y="0"/>
            <a:ext cx="12192000" cy="6885708"/>
            <a:chOff x="-7467387" y="-1503101"/>
            <a:chExt cx="12192000" cy="6885708"/>
          </a:xfrm>
        </p:grpSpPr>
        <p:pic>
          <p:nvPicPr>
            <p:cNvPr id="26" name="Picture 25" descr="Statues of statues on a building&#10;&#10;Description automatically generated">
              <a:extLst>
                <a:ext uri="{FF2B5EF4-FFF2-40B4-BE49-F238E27FC236}">
                  <a16:creationId xmlns:a16="http://schemas.microsoft.com/office/drawing/2014/main" id="{4587AF3F-81A2-F33E-F4BC-E553E34066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387" y="-1503101"/>
              <a:ext cx="12192000" cy="6858000"/>
            </a:xfrm>
            <a:prstGeom prst="rect">
              <a:avLst/>
            </a:prstGeom>
          </p:spPr>
        </p:pic>
        <p:sp>
          <p:nvSpPr>
            <p:cNvPr id="27" name="Rectangle 26">
              <a:extLst>
                <a:ext uri="{FF2B5EF4-FFF2-40B4-BE49-F238E27FC236}">
                  <a16:creationId xmlns:a16="http://schemas.microsoft.com/office/drawing/2014/main" id="{9DFB0E8D-05C6-0460-743D-5201238D0C0F}"/>
                </a:ext>
              </a:extLst>
            </p:cNvPr>
            <p:cNvSpPr/>
            <p:nvPr/>
          </p:nvSpPr>
          <p:spPr>
            <a:xfrm>
              <a:off x="-7467387" y="-1475393"/>
              <a:ext cx="12192000" cy="6858000"/>
            </a:xfrm>
            <a:prstGeom prst="rect">
              <a:avLst/>
            </a:prstGeom>
            <a:solidFill>
              <a:srgbClr val="FFFFFF">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63F06-9E61-2F4C-A4CD-C992E62B858E}"/>
              </a:ext>
            </a:extLst>
          </p:cNvPr>
          <p:cNvSpPr>
            <a:spLocks noGrp="1"/>
          </p:cNvSpPr>
          <p:nvPr>
            <p:ph type="ctrTitle"/>
          </p:nvPr>
        </p:nvSpPr>
        <p:spPr>
          <a:xfrm>
            <a:off x="624506" y="3621149"/>
            <a:ext cx="8837546" cy="1870483"/>
          </a:xfrm>
        </p:spPr>
        <p:txBody>
          <a:bodyPr>
            <a:normAutofit/>
          </a:bodyPr>
          <a:lstStyle/>
          <a:p>
            <a:pPr algn="l"/>
            <a:r>
              <a:rPr lang="en-US">
                <a:solidFill>
                  <a:srgbClr val="FFFFFF"/>
                </a:solidFill>
              </a:rPr>
              <a:t>Jesus calls his first disciples</a:t>
            </a:r>
            <a:endParaRPr lang="en-US" dirty="0">
              <a:solidFill>
                <a:srgbClr val="FFFFFF"/>
              </a:solidFill>
            </a:endParaRPr>
          </a:p>
        </p:txBody>
      </p:sp>
      <p:sp>
        <p:nvSpPr>
          <p:cNvPr id="3" name="Subtitle 2">
            <a:extLst>
              <a:ext uri="{FF2B5EF4-FFF2-40B4-BE49-F238E27FC236}">
                <a16:creationId xmlns:a16="http://schemas.microsoft.com/office/drawing/2014/main" id="{80C956AA-5ACA-A138-C4BE-E6B327D69C01}"/>
              </a:ext>
            </a:extLst>
          </p:cNvPr>
          <p:cNvSpPr>
            <a:spLocks noGrp="1"/>
          </p:cNvSpPr>
          <p:nvPr>
            <p:ph type="subTitle" idx="1"/>
          </p:nvPr>
        </p:nvSpPr>
        <p:spPr>
          <a:xfrm>
            <a:off x="624506" y="5547048"/>
            <a:ext cx="8837546" cy="770020"/>
          </a:xfrm>
        </p:spPr>
        <p:txBody>
          <a:bodyPr>
            <a:normAutofit/>
          </a:bodyPr>
          <a:lstStyle/>
          <a:p>
            <a:pPr algn="l"/>
            <a:r>
              <a:rPr lang="en-US" sz="3200">
                <a:solidFill>
                  <a:srgbClr val="FFFFFF"/>
                </a:solidFill>
              </a:rPr>
              <a:t>John 1:35-51</a:t>
            </a:r>
            <a:endParaRPr lang="en-US" sz="3200" dirty="0">
              <a:solidFill>
                <a:srgbClr val="FFFFFF"/>
              </a:solidFill>
            </a:endParaRPr>
          </a:p>
        </p:txBody>
      </p:sp>
    </p:spTree>
    <p:extLst>
      <p:ext uri="{BB962C8B-B14F-4D97-AF65-F5344CB8AC3E}">
        <p14:creationId xmlns:p14="http://schemas.microsoft.com/office/powerpoint/2010/main" val="42339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Believing</a:t>
            </a:r>
            <a:endParaRPr lang="en-SG" sz="3600" dirty="0">
              <a:solidFill>
                <a:srgbClr val="000000"/>
              </a:solidFill>
              <a:effectLst/>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C  H  R  I  S  T</a:t>
            </a:r>
            <a:endParaRPr lang="en-SG" sz="3600" dirty="0">
              <a:solidFill>
                <a:srgbClr val="000000"/>
              </a:solidFill>
              <a:effectLst/>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algn="ctr"/>
            <a:r>
              <a:rPr lang="en-US" sz="2400" b="1" dirty="0">
                <a:solidFill>
                  <a:srgbClr val="FEFEFE"/>
                </a:solidFill>
                <a:effectLst/>
                <a:latin typeface="Times New Roman" panose="02020603050405020304" pitchFamily="18" charset="0"/>
                <a:ea typeface="Arial Unicode MS"/>
                <a:cs typeface="Arial Unicode MS"/>
              </a:rPr>
              <a:t>Responding to John’s Gospel</a:t>
            </a:r>
            <a:endParaRPr lang="en-SG" sz="14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94231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walking&#10;&#10;Description automatically generated">
            <a:extLst>
              <a:ext uri="{FF2B5EF4-FFF2-40B4-BE49-F238E27FC236}">
                <a16:creationId xmlns:a16="http://schemas.microsoft.com/office/drawing/2014/main" id="{836B7BCF-C028-4751-B1EC-10C25F18C682}"/>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b="15368"/>
          <a:stretch/>
        </p:blipFill>
        <p:spPr>
          <a:xfrm>
            <a:off x="6116573" y="59812"/>
            <a:ext cx="5973828" cy="2654300"/>
          </a:xfrm>
          <a:noFill/>
        </p:spPr>
      </p:pic>
      <p:sp>
        <p:nvSpPr>
          <p:cNvPr id="15" name="Date Placeholder 8">
            <a:extLst>
              <a:ext uri="{FF2B5EF4-FFF2-40B4-BE49-F238E27FC236}">
                <a16:creationId xmlns:a16="http://schemas.microsoft.com/office/drawing/2014/main" id="{0305C58C-561F-DB4D-A96A-FCD0201FEECC}"/>
              </a:ext>
            </a:extLst>
          </p:cNvPr>
          <p:cNvSpPr>
            <a:spLocks noGrp="1"/>
          </p:cNvSpPr>
          <p:nvPr>
            <p:ph type="dt" sz="half" idx="10"/>
          </p:nvPr>
        </p:nvSpPr>
        <p:spPr>
          <a:xfrm>
            <a:off x="349884" y="342900"/>
            <a:ext cx="2134899" cy="4978400"/>
          </a:xfrm>
        </p:spPr>
        <p:txBody>
          <a:bodyPr anchor="t"/>
          <a:lstStyle/>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1:1-5			</a:t>
            </a: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1:6-13		</a:t>
            </a: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1:14-18	</a:t>
            </a: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21" name="Content Placeholder 4" descr="A group of people walking&#10;&#10;Description automatically generated">
            <a:extLst>
              <a:ext uri="{FF2B5EF4-FFF2-40B4-BE49-F238E27FC236}">
                <a16:creationId xmlns:a16="http://schemas.microsoft.com/office/drawing/2014/main" id="{9EE4D1D9-ABB9-BD7B-7B5F-C51C08C183EB}"/>
              </a:ext>
            </a:extLst>
          </p:cNvPr>
          <p:cNvPicPr>
            <a:picLocks noChangeAspect="1"/>
          </p:cNvPicPr>
          <p:nvPr/>
        </p:nvPicPr>
        <p:blipFill rotWithShape="1">
          <a:blip r:embed="rId3">
            <a:extLst>
              <a:ext uri="{28A0092B-C50C-407E-A947-70E740481C1C}">
                <a14:useLocalDpi xmlns:a14="http://schemas.microsoft.com/office/drawing/2010/main" val="0"/>
              </a:ext>
            </a:extLst>
          </a:blip>
          <a:srcRect l="23466" t="84633" r="25725"/>
          <a:stretch/>
        </p:blipFill>
        <p:spPr>
          <a:xfrm>
            <a:off x="7175511" y="2714112"/>
            <a:ext cx="3997060" cy="634670"/>
          </a:xfrm>
          <a:prstGeom prst="rect">
            <a:avLst/>
          </a:prstGeom>
          <a:noFill/>
        </p:spPr>
      </p:pic>
      <p:sp>
        <p:nvSpPr>
          <p:cNvPr id="3" name="Date Placeholder 8">
            <a:extLst>
              <a:ext uri="{FF2B5EF4-FFF2-40B4-BE49-F238E27FC236}">
                <a16:creationId xmlns:a16="http://schemas.microsoft.com/office/drawing/2014/main" id="{7E7ABB90-9CCE-4599-3196-7F8AEDD3578E}"/>
              </a:ext>
            </a:extLst>
          </p:cNvPr>
          <p:cNvSpPr txBox="1">
            <a:spLocks/>
          </p:cNvSpPr>
          <p:nvPr/>
        </p:nvSpPr>
        <p:spPr>
          <a:xfrm>
            <a:off x="1649901" y="342900"/>
            <a:ext cx="3366590" cy="4978400"/>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Revelation of Jesus</a:t>
            </a: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Purpose of Jesus</a:t>
            </a: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Incarnation of Jesus</a:t>
            </a: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69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walking&#10;&#10;Description automatically generated">
            <a:extLst>
              <a:ext uri="{FF2B5EF4-FFF2-40B4-BE49-F238E27FC236}">
                <a16:creationId xmlns:a16="http://schemas.microsoft.com/office/drawing/2014/main" id="{836B7BCF-C028-4751-B1EC-10C25F18C682}"/>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6116573" y="59812"/>
            <a:ext cx="5973828" cy="2654300"/>
          </a:xfrm>
          <a:noFill/>
        </p:spPr>
      </p:pic>
      <p:sp>
        <p:nvSpPr>
          <p:cNvPr id="15" name="Date Placeholder 8">
            <a:extLst>
              <a:ext uri="{FF2B5EF4-FFF2-40B4-BE49-F238E27FC236}">
                <a16:creationId xmlns:a16="http://schemas.microsoft.com/office/drawing/2014/main" id="{0305C58C-561F-DB4D-A96A-FCD0201FEECC}"/>
              </a:ext>
            </a:extLst>
          </p:cNvPr>
          <p:cNvSpPr>
            <a:spLocks noGrp="1"/>
          </p:cNvSpPr>
          <p:nvPr>
            <p:ph type="dt" sz="half" idx="10"/>
          </p:nvPr>
        </p:nvSpPr>
        <p:spPr>
          <a:xfrm>
            <a:off x="349884" y="342900"/>
            <a:ext cx="2134899" cy="4978400"/>
          </a:xfrm>
        </p:spPr>
        <p:txBody>
          <a:bodyPr anchor="t"/>
          <a:lstStyle/>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1:1-5			</a:t>
            </a: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1:6-13		</a:t>
            </a: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1:14-18	</a:t>
            </a: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1:19-28	</a:t>
            </a: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1:29-34	</a:t>
            </a: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just"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1:35-51	</a:t>
            </a:r>
          </a:p>
        </p:txBody>
      </p:sp>
      <p:pic>
        <p:nvPicPr>
          <p:cNvPr id="7" name="Picture 6" descr="A green field with trees and mountains in the background&#10;&#10;Description automatically generated">
            <a:extLst>
              <a:ext uri="{FF2B5EF4-FFF2-40B4-BE49-F238E27FC236}">
                <a16:creationId xmlns:a16="http://schemas.microsoft.com/office/drawing/2014/main" id="{CBFD961D-E481-7EB4-8088-2C542C8629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6573" y="3425298"/>
            <a:ext cx="5938267" cy="3340274"/>
          </a:xfrm>
          <a:prstGeom prst="rect">
            <a:avLst/>
          </a:prstGeom>
          <a:noFill/>
        </p:spPr>
      </p:pic>
      <p:pic>
        <p:nvPicPr>
          <p:cNvPr id="21" name="Content Placeholder 4" descr="A group of people walking&#10;&#10;Description automatically generated">
            <a:extLst>
              <a:ext uri="{FF2B5EF4-FFF2-40B4-BE49-F238E27FC236}">
                <a16:creationId xmlns:a16="http://schemas.microsoft.com/office/drawing/2014/main" id="{9EE4D1D9-ABB9-BD7B-7B5F-C51C08C183EB}"/>
              </a:ext>
            </a:extLst>
          </p:cNvPr>
          <p:cNvPicPr>
            <a:picLocks noChangeAspect="1"/>
          </p:cNvPicPr>
          <p:nvPr/>
        </p:nvPicPr>
        <p:blipFill rotWithShape="1">
          <a:blip r:embed="rId5">
            <a:extLst>
              <a:ext uri="{28A0092B-C50C-407E-A947-70E740481C1C}">
                <a14:useLocalDpi xmlns:a14="http://schemas.microsoft.com/office/drawing/2010/main" val="0"/>
              </a:ext>
            </a:extLst>
          </a:blip>
          <a:srcRect l="23466" t="84633" r="25725"/>
          <a:stretch/>
        </p:blipFill>
        <p:spPr>
          <a:xfrm>
            <a:off x="7175511" y="2714112"/>
            <a:ext cx="3997060" cy="634670"/>
          </a:xfrm>
          <a:prstGeom prst="rect">
            <a:avLst/>
          </a:prstGeom>
          <a:noFill/>
        </p:spPr>
      </p:pic>
      <p:sp>
        <p:nvSpPr>
          <p:cNvPr id="3" name="Date Placeholder 8">
            <a:extLst>
              <a:ext uri="{FF2B5EF4-FFF2-40B4-BE49-F238E27FC236}">
                <a16:creationId xmlns:a16="http://schemas.microsoft.com/office/drawing/2014/main" id="{7E7ABB90-9CCE-4599-3196-7F8AEDD3578E}"/>
              </a:ext>
            </a:extLst>
          </p:cNvPr>
          <p:cNvSpPr txBox="1">
            <a:spLocks/>
          </p:cNvSpPr>
          <p:nvPr/>
        </p:nvSpPr>
        <p:spPr>
          <a:xfrm>
            <a:off x="1649901" y="342900"/>
            <a:ext cx="3366590" cy="4978400"/>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Revelation of Jesus</a:t>
            </a: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Purpose of Jesus</a:t>
            </a: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Incarnation of Jesus</a:t>
            </a: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Forerunner of Jesus</a:t>
            </a: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Appearance of Jesus</a:t>
            </a: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algn="r" defTabSz="274320">
              <a:spcAft>
                <a:spcPts val="600"/>
              </a:spcAft>
            </a:pPr>
            <a:r>
              <a:rPr lang="en-US" sz="2800" dirty="0">
                <a:latin typeface="Calibri" panose="020F0502020204030204" pitchFamily="34" charset="0"/>
                <a:ea typeface="Calibri" panose="020F0502020204030204" pitchFamily="34" charset="0"/>
                <a:cs typeface="Calibri" panose="020F0502020204030204" pitchFamily="34" charset="0"/>
              </a:rPr>
              <a:t>Followers of Jesus</a:t>
            </a:r>
          </a:p>
        </p:txBody>
      </p:sp>
    </p:spTree>
    <p:extLst>
      <p:ext uri="{BB962C8B-B14F-4D97-AF65-F5344CB8AC3E}">
        <p14:creationId xmlns:p14="http://schemas.microsoft.com/office/powerpoint/2010/main" val="164969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0000"/>
        </a:solidFill>
        <a:effectLst/>
      </p:bgPr>
    </p:bg>
    <p:spTree>
      <p:nvGrpSpPr>
        <p:cNvPr id="1" name=""/>
        <p:cNvGrpSpPr/>
        <p:nvPr/>
      </p:nvGrpSpPr>
      <p:grpSpPr>
        <a:xfrm>
          <a:off x="0" y="0"/>
          <a:ext cx="0" cy="0"/>
          <a:chOff x="0" y="0"/>
          <a:chExt cx="0" cy="0"/>
        </a:xfrm>
      </p:grpSpPr>
      <p:pic>
        <p:nvPicPr>
          <p:cNvPr id="7" name="Picture 6" descr="A close up view of a track and field lane in the dark">
            <a:extLst>
              <a:ext uri="{FF2B5EF4-FFF2-40B4-BE49-F238E27FC236}">
                <a16:creationId xmlns:a16="http://schemas.microsoft.com/office/drawing/2014/main" id="{390B221C-08E2-26B1-B348-1048C3B4BB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5684398"/>
          </a:xfrm>
          <a:prstGeom prst="rect">
            <a:avLst/>
          </a:prstGeom>
          <a:noFill/>
        </p:spPr>
      </p:pic>
      <p:sp>
        <p:nvSpPr>
          <p:cNvPr id="5" name="Date Placeholder 8">
            <a:extLst>
              <a:ext uri="{FF2B5EF4-FFF2-40B4-BE49-F238E27FC236}">
                <a16:creationId xmlns:a16="http://schemas.microsoft.com/office/drawing/2014/main" id="{32F16D48-BD38-25CF-1983-C5027117AF7B}"/>
              </a:ext>
            </a:extLst>
          </p:cNvPr>
          <p:cNvSpPr txBox="1">
            <a:spLocks/>
          </p:cNvSpPr>
          <p:nvPr/>
        </p:nvSpPr>
        <p:spPr>
          <a:xfrm>
            <a:off x="0" y="4750421"/>
            <a:ext cx="12192000" cy="1828800"/>
          </a:xfrm>
        </p:spPr>
        <p:txBody>
          <a:bodyPr vert="horz" lIns="91440" tIns="45720" rIns="91440" bIns="45720" rtlCol="0" anchor="b">
            <a:normAutofit/>
          </a:bodyP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3600" b="1" baseline="30000" dirty="0">
                <a:solidFill>
                  <a:srgbClr val="FFFFFF"/>
                </a:solidFill>
                <a:latin typeface="Calibri" panose="020F0502020204030204" pitchFamily="34" charset="0"/>
                <a:ea typeface="Calibri" panose="020F0502020204030204" pitchFamily="34" charset="0"/>
                <a:cs typeface="Calibri" panose="020F0502020204030204" pitchFamily="34" charset="0"/>
              </a:rPr>
              <a:t>35</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 The next day again John was standing with two of his disciples, </a:t>
            </a:r>
            <a:r>
              <a:rPr lang="en-US" sz="3600" b="1" baseline="30000" dirty="0">
                <a:solidFill>
                  <a:srgbClr val="FFFFFF"/>
                </a:solidFill>
                <a:latin typeface="Calibri" panose="020F0502020204030204" pitchFamily="34" charset="0"/>
                <a:ea typeface="Calibri" panose="020F0502020204030204" pitchFamily="34" charset="0"/>
                <a:cs typeface="Calibri" panose="020F0502020204030204" pitchFamily="34" charset="0"/>
              </a:rPr>
              <a:t>36</a:t>
            </a: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 and he looked at Jesus as he walked by and said, “Behold, the Lamb of God!” </a:t>
            </a:r>
          </a:p>
        </p:txBody>
      </p:sp>
    </p:spTree>
    <p:extLst>
      <p:ext uri="{BB962C8B-B14F-4D97-AF65-F5344CB8AC3E}">
        <p14:creationId xmlns:p14="http://schemas.microsoft.com/office/powerpoint/2010/main" val="4109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00A38E9-D21E-DE68-38AC-F56AEA15B379}"/>
              </a:ext>
            </a:extLst>
          </p:cNvPr>
          <p:cNvSpPr>
            <a:spLocks noGrp="1"/>
          </p:cNvSpPr>
          <p:nvPr>
            <p:ph type="ctrTitle"/>
          </p:nvPr>
        </p:nvSpPr>
        <p:spPr>
          <a:xfrm>
            <a:off x="8206020" y="202160"/>
            <a:ext cx="3382425" cy="2241755"/>
          </a:xfrm>
        </p:spPr>
        <p:txBody>
          <a:bodyPr>
            <a:normAutofit/>
          </a:bodyPr>
          <a:lstStyle/>
          <a:p>
            <a:r>
              <a:rPr lang="en-US" sz="4800" dirty="0"/>
              <a:t>2022 </a:t>
            </a:r>
            <a:br>
              <a:rPr lang="en-US" sz="4800" dirty="0"/>
            </a:br>
            <a:r>
              <a:rPr lang="en-US" sz="4800" dirty="0"/>
              <a:t>World Cup</a:t>
            </a:r>
          </a:p>
        </p:txBody>
      </p:sp>
      <p:sp>
        <p:nvSpPr>
          <p:cNvPr id="17" name="Subtitle 2">
            <a:extLst>
              <a:ext uri="{FF2B5EF4-FFF2-40B4-BE49-F238E27FC236}">
                <a16:creationId xmlns:a16="http://schemas.microsoft.com/office/drawing/2014/main" id="{7604D864-A6BD-C75F-9B88-BAB58775ABDD}"/>
              </a:ext>
            </a:extLst>
          </p:cNvPr>
          <p:cNvSpPr>
            <a:spLocks noGrp="1"/>
          </p:cNvSpPr>
          <p:nvPr>
            <p:ph type="subTitle" idx="1"/>
          </p:nvPr>
        </p:nvSpPr>
        <p:spPr>
          <a:xfrm>
            <a:off x="8206019" y="2570463"/>
            <a:ext cx="3382426" cy="1184584"/>
          </a:xfrm>
        </p:spPr>
        <p:txBody>
          <a:bodyPr>
            <a:normAutofit lnSpcReduction="10000"/>
          </a:bodyPr>
          <a:lstStyle/>
          <a:p>
            <a:r>
              <a:rPr lang="en-US" sz="3200" dirty="0"/>
              <a:t>Shifting Allegiances</a:t>
            </a:r>
          </a:p>
        </p:txBody>
      </p:sp>
      <p:pic>
        <p:nvPicPr>
          <p:cNvPr id="8" name="Content Placeholder 7" descr="A blue green and yellow logo&#10;&#10;Description automatically generated">
            <a:extLst>
              <a:ext uri="{FF2B5EF4-FFF2-40B4-BE49-F238E27FC236}">
                <a16:creationId xmlns:a16="http://schemas.microsoft.com/office/drawing/2014/main" id="{1F433707-0C99-81E4-9588-4EB46EE723E9}"/>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60387" y="248651"/>
            <a:ext cx="2388898" cy="3400566"/>
          </a:xfrm>
          <a:noFill/>
        </p:spPr>
      </p:pic>
      <p:pic>
        <p:nvPicPr>
          <p:cNvPr id="10" name="Content Placeholder 9" descr="A logo of a university&#10;&#10;Description automatically generated">
            <a:extLst>
              <a:ext uri="{FF2B5EF4-FFF2-40B4-BE49-F238E27FC236}">
                <a16:creationId xmlns:a16="http://schemas.microsoft.com/office/drawing/2014/main" id="{DF9C90AB-2339-480E-02DC-3B21FA0309BE}"/>
              </a:ext>
            </a:extLst>
          </p:cNvPr>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429575" y="43204"/>
            <a:ext cx="2143589" cy="3711843"/>
          </a:xfrm>
          <a:noFill/>
        </p:spPr>
      </p:pic>
      <p:sp>
        <p:nvSpPr>
          <p:cNvPr id="12" name="TextBox 11">
            <a:extLst>
              <a:ext uri="{FF2B5EF4-FFF2-40B4-BE49-F238E27FC236}">
                <a16:creationId xmlns:a16="http://schemas.microsoft.com/office/drawing/2014/main" id="{6369B422-DB43-21B3-C87B-12C80C9F7969}"/>
              </a:ext>
            </a:extLst>
          </p:cNvPr>
          <p:cNvSpPr txBox="1"/>
          <p:nvPr/>
        </p:nvSpPr>
        <p:spPr>
          <a:xfrm>
            <a:off x="526866" y="5455511"/>
            <a:ext cx="11338032" cy="1200329"/>
          </a:xfrm>
          <a:prstGeom prst="rect">
            <a:avLst/>
          </a:prstGeom>
          <a:noFill/>
        </p:spPr>
        <p:txBody>
          <a:bodyPr wrap="square">
            <a:spAutoFit/>
          </a:bodyPr>
          <a:lstStyle/>
          <a:p>
            <a:r>
              <a:rPr lang="en-US" sz="36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 . “Behold, the Lamb of God!”</a:t>
            </a:r>
            <a:r>
              <a:rPr lang="en-US" sz="3600" i="1" dirty="0">
                <a:latin typeface="Calibri" panose="020F0502020204030204" pitchFamily="34" charset="0"/>
                <a:ea typeface="Calibri" panose="020F0502020204030204" pitchFamily="34" charset="0"/>
                <a:cs typeface="Calibri" panose="020F0502020204030204" pitchFamily="34" charset="0"/>
              </a:rPr>
              <a:t>  </a:t>
            </a:r>
            <a:r>
              <a:rPr lang="en-US" sz="36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37 </a:t>
            </a:r>
            <a:r>
              <a:rPr lang="en-US"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two disciples heard him say this, and they followed Jesus. </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7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nillaVTI">
  <a:themeElements>
    <a:clrScheme name="AnalogousFromLightSeedRightStep">
      <a:dk1>
        <a:srgbClr val="000000"/>
      </a:dk1>
      <a:lt1>
        <a:srgbClr val="FFFFFF"/>
      </a:lt1>
      <a:dk2>
        <a:srgbClr val="413224"/>
      </a:dk2>
      <a:lt2>
        <a:srgbClr val="E2E8E5"/>
      </a:lt2>
      <a:accent1>
        <a:srgbClr val="C696B0"/>
      </a:accent1>
      <a:accent2>
        <a:srgbClr val="BA7F86"/>
      </a:accent2>
      <a:accent3>
        <a:srgbClr val="C19C8D"/>
      </a:accent3>
      <a:accent4>
        <a:srgbClr val="B3A27A"/>
      </a:accent4>
      <a:accent5>
        <a:srgbClr val="A2A77E"/>
      </a:accent5>
      <a:accent6>
        <a:srgbClr val="8FAD76"/>
      </a:accent6>
      <a:hlink>
        <a:srgbClr val="558D6F"/>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3472</TotalTime>
  <Words>5005</Words>
  <Application>Microsoft Office PowerPoint</Application>
  <PresentationFormat>Widescreen</PresentationFormat>
  <Paragraphs>524</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Californian FB</vt:lpstr>
      <vt:lpstr>Helvetica</vt:lpstr>
      <vt:lpstr>Neue Haas Grotesk Text Pro</vt:lpstr>
      <vt:lpstr>system-ui</vt:lpstr>
      <vt:lpstr>Times New Roman</vt:lpstr>
      <vt:lpstr>VanillaVTI</vt:lpstr>
      <vt:lpstr>PowerPoint Presentation</vt:lpstr>
      <vt:lpstr>PowerPoint Presentation</vt:lpstr>
      <vt:lpstr>PowerPoint Presentation</vt:lpstr>
      <vt:lpstr>Jesus calls his first disciples</vt:lpstr>
      <vt:lpstr>PowerPoint Presentation</vt:lpstr>
      <vt:lpstr>PowerPoint Presentation</vt:lpstr>
      <vt:lpstr>PowerPoint Presentation</vt:lpstr>
      <vt:lpstr>PowerPoint Presentation</vt:lpstr>
      <vt:lpstr>2022  World Cup</vt:lpstr>
      <vt:lpstr>PowerPoint Presentation</vt:lpstr>
      <vt:lpstr>PowerPoint Presentation</vt:lpstr>
      <vt:lpstr>PowerPoint Presentation</vt:lpstr>
      <vt:lpstr>Pattern of Obedience in Exodus</vt:lpstr>
      <vt:lpstr>The Unknown Disciple</vt:lpstr>
      <vt:lpstr>PowerPoint Presentation</vt:lpstr>
      <vt:lpstr>PowerPoint Presentation</vt:lpstr>
      <vt:lpstr>PowerPoint Presentation</vt:lpstr>
      <vt:lpstr>PowerPoint Presentation</vt:lpstr>
      <vt:lpstr>PowerPoint Presentation</vt:lpstr>
      <vt:lpstr>Who is Jesus</vt:lpstr>
      <vt:lpstr>Following Jesus</vt:lpstr>
      <vt:lpstr>PowerPoint Presentation</vt:lpstr>
      <vt:lpstr>PowerPoint Presentation</vt:lpstr>
      <vt:lpstr>Although there are many ways to follow Jesus, there is only one way to heaven: THROUGH JESUS.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3</cp:revision>
  <dcterms:created xsi:type="dcterms:W3CDTF">2023-08-21T10:38:19Z</dcterms:created>
  <dcterms:modified xsi:type="dcterms:W3CDTF">2023-08-27T07:15:02Z</dcterms:modified>
</cp:coreProperties>
</file>