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6" r:id="rId3"/>
    <p:sldMasterId id="2147483739"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5757E-B225-4F6C-8192-B635EB48B724}" v="1" dt="2023-07-21T13:19:27.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81"/>
  </p:normalViewPr>
  <p:slideViewPr>
    <p:cSldViewPr snapToGrid="0">
      <p:cViewPr varScale="1">
        <p:scale>
          <a:sx n="94" d="100"/>
          <a:sy n="94" d="100"/>
        </p:scale>
        <p:origin x="10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19T07:01:12.191"/>
    </inkml:context>
    <inkml:brush xml:id="br0">
      <inkml:brushProperty name="width" value="0.17639" units="cm"/>
      <inkml:brushProperty name="height" value="0.17639" units="cm"/>
      <inkml:brushProperty name="color" value="#FFFF00"/>
    </inkml:brush>
  </inkml:definitions>
  <inkml:trace contextRef="#ctx0" brushRef="#br0">324 655 24575,'-48'73'0,"-1"0"0,1 0 0,10-9 0,-11 11 0,-9 16 0,24-28 0,34-44 0,0-4 0,1 0 0,8 11 0,17 18 0,21 21 0,13 13 0,-28-37 0,1-1 0,24 32 0,-11-16 0,-11-18 0,-12-13 0,-7-10 0,-4-6 0,0-3 0,7-1 0,14 4 0,15 6 0,11 1 0,3 0 0,0-6 0,0-4 0,-3-4 0,-3-2 0,-3 0 0,-3 0 0,-4 0 0,-3 0 0,0-3 0,-3-4 0,0-4 0,-5-2 0,0 2 0,-1 3 0,0 2 0,3 1 0,-3-2 0,-1 1 0,-1 0 0,-3 1 0,1 0 0,3-1 0,1-1 0,-2-3 0,3-3 0,-2-1 0,1-4 0,2-3 0,1-2 0,1-1 0,0 1 0,2 2 0,-4 2 0,-1 0 0,1 1 0,-5 2 0,0 2 0,-6 0 0,-5-1 0,2-3 0,-2-2 0,0-3 0,0 2 0,-7 3 0,-3 1 0,-4 2 0,-2 2 0,0-2 0,0 1 0,-1-2 0,1-1 0,2-1 0,1-4 0,4-5 0,0-5 0,1-3 0,-3-8 0,-4-18 0,-3-30 0,-1 34 0,-2-3 0,-1-6 0,-2-1 0,-2-2 0,-1 0 0,-2 8 0,-2 2 0,0 5 0,0 5 0,-7-25 0,6 29 0,4 18 0,4 12 0,2 6 0,0 2 0,0 4 0,-6-5 0,-7-5 0,-8-4 0,-6 0 0,-6 1 0,-1 4 0,1 5 0,2 3 0,4 4 0,-1 0 0,-3 0 0,-1 0 0,-2 0 0,2 0 0,0 0 0,-1 0 0,-4 0 0,-9 1 0,-5 4 0,-10 5 0,-5 5 0,-5 2 0,-3-1 0,4-1 0,4-1 0,7-1 0,11-1 0,11-3 0,9-2 0,3-2 0,-1-3 0,-4 1 0,-1 3 0,0 3 0,0 3 0,2 2 0,2 0 0,5 1 0,4 0 0,5-1 0,5 1 0,-3 4 0,-5 6 0,-8 9 0,-7 7 0,-1-3 0,2-3 0,5-8 0,9-7 0,5-8 0,5-6 0,3-3 0,-2 2 0,-6 6 0,-4 6 0,-1 2 0,3-2 0,6-3 0,4-4 0,2-4 0,1 0 0,-6 2 0,-4 4 0,-3 3 0,-5 3 0,2 2 0,-1 0 0,2 0 0,7-2 0,5-4 0,3-3 0,2-4 0,1-3 0,7-2 0,4 1 0,-3-2 0,-1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40843831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83330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51408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0922125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372571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40858408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587CBA2C-BEE8-AE42-B6E5-CF9F05129BA3}" type="datetimeFigureOut">
              <a:rPr lang="en-TH" smtClean="0"/>
              <a:t>07/21/2023</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86929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7282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7CBA2C-BEE8-AE42-B6E5-CF9F05129BA3}" type="datetimeFigureOut">
              <a:rPr lang="en-TH" smtClean="0"/>
              <a:t>07/21/2023</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726990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BA2C-BEE8-AE42-B6E5-CF9F05129BA3}" type="datetimeFigureOut">
              <a:rPr lang="en-TH" smtClean="0"/>
              <a:t>07/21/2023</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21137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TH"/>
          </a:p>
        </p:txBody>
      </p:sp>
      <p:sp>
        <p:nvSpPr>
          <p:cNvPr id="7" name="Slide Number Placeholder 6"/>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35492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071168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TH"/>
          </a:p>
        </p:txBody>
      </p:sp>
      <p:sp>
        <p:nvSpPr>
          <p:cNvPr id="7" name="Slide Number Placeholder 6"/>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25674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17548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637413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214D-44E0-FF5F-415E-6D399ED9F4F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3B4F27C-719B-E155-BD37-7CF1EB517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D11A1B-F1C1-8CD3-F773-591CB8832245}"/>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B44C712A-D415-4D14-F7C4-F34DC367222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FAE42CD-61AB-1B15-5DA2-4B9E5B2EB234}"/>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89020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DC4A0-C0EE-B1A0-AF0B-D585BD7EAD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3E0A91-DF62-728E-C148-4A0C58F6F5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C9FD2D-ED01-BA61-3328-BC36A6089829}"/>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4E34AA66-9680-B4E5-843A-03FA153E896D}"/>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38D46B5F-41E1-5F97-8096-535028B4C6BD}"/>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691255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79B0-7F65-135B-99D0-81C27331AE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3CDEFA-D388-4A40-1C65-A940909D7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5FD94F-5AD4-E89B-0B94-1E915D66A9EC}"/>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67F82194-EE57-5761-2DD7-9274C4F7D581}"/>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CF5328BD-8055-1855-73F1-D66926B0044F}"/>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625494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6BB0-ECB6-67F6-39EE-600845AC63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829429-2007-2C94-7BB8-F9CD98684D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83AFB5-09BF-73C5-AC5C-84DC8220F9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C1DAFE-35E4-9CBF-F095-8997BBB67607}"/>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a:extLst>
              <a:ext uri="{FF2B5EF4-FFF2-40B4-BE49-F238E27FC236}">
                <a16:creationId xmlns:a16="http://schemas.microsoft.com/office/drawing/2014/main" id="{19D77F35-CF75-BCAF-E252-33E7EBB1302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F616C90D-43A2-89B2-A8E4-EF0E78CD4E8F}"/>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401975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654D-AF4D-5B69-7F38-3B30D04A5F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04BB20-955C-C90C-5E83-EC928D1C0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B57F8B-83DB-4A20-7AB1-E7DA9AB527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2C9892-886C-492D-1B41-93945F58C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84C40C-0D51-FA42-CA0B-AFEBE71099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3FA0915-316B-3EAE-4424-EEF3434747CA}"/>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a:extLst>
              <a:ext uri="{FF2B5EF4-FFF2-40B4-BE49-F238E27FC236}">
                <a16:creationId xmlns:a16="http://schemas.microsoft.com/office/drawing/2014/main" id="{B76BB637-E5CB-13B0-0683-99077BE6FA3C}"/>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0A5CFF89-C2C6-D63E-C4ED-C874420A5C77}"/>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106789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C60-0FF7-E3B4-32B1-01640E253BF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3D082E-2D7C-DA53-CF2D-F2566FC0F4C6}"/>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4" name="Footer Placeholder 3">
            <a:extLst>
              <a:ext uri="{FF2B5EF4-FFF2-40B4-BE49-F238E27FC236}">
                <a16:creationId xmlns:a16="http://schemas.microsoft.com/office/drawing/2014/main" id="{97DDBBBE-DCBB-33CA-DEE5-D8D7AE95C132}"/>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5D77DCCD-A9C4-3B0B-8A4F-514ECFE4D6F0}"/>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713996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82952-9A4E-C5D3-B58B-E22359F320A4}"/>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3" name="Footer Placeholder 2">
            <a:extLst>
              <a:ext uri="{FF2B5EF4-FFF2-40B4-BE49-F238E27FC236}">
                <a16:creationId xmlns:a16="http://schemas.microsoft.com/office/drawing/2014/main" id="{AB1D06B1-0977-AA30-966D-C3F2F7424144}"/>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3B0DAFCA-F7CE-1228-1757-5B8375389FD9}"/>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67927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21847613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CFAA-9E83-E301-FC67-35D56F6A00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1A1A32-3081-B5FB-8E58-4A8F4458AE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DEABD13-2181-8C8E-8AC4-1F89C4D4C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CC9E61-CD80-4C4E-2CE9-2DB2FE0102D0}"/>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a:extLst>
              <a:ext uri="{FF2B5EF4-FFF2-40B4-BE49-F238E27FC236}">
                <a16:creationId xmlns:a16="http://schemas.microsoft.com/office/drawing/2014/main" id="{58BECA61-9D20-EC46-AF1A-9B85D0D012DC}"/>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7A258A8-B6AB-B779-E164-5D14FE685BA6}"/>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4170891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0B90-F169-DAB3-0097-75F81FD821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2C00E8B-7AF5-F94F-58E4-F80EF29AE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EA3542-12AC-3660-77A2-2A35D9DA3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5BE31B-2C5A-1C55-9FC3-CFE1B577ED72}"/>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a:extLst>
              <a:ext uri="{FF2B5EF4-FFF2-40B4-BE49-F238E27FC236}">
                <a16:creationId xmlns:a16="http://schemas.microsoft.com/office/drawing/2014/main" id="{1CC2FF11-16C0-2B57-1FE3-F91AA6F64668}"/>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06C82FB-FD33-C173-0E44-AFEAC02831E0}"/>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6240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15A9-0ADA-CF47-67BB-43F1BB40550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499ABA-F88B-F0B8-DFFE-92359EB134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7F8782-9EC1-91D4-E4AA-2CA25826A267}"/>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86065B1E-69E6-DDA4-87AF-64B87AA1038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2BB93E44-303D-58CA-7066-F3324FB72F53}"/>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490208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90A9B-07EA-68FE-136B-E2635E7116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8B6055-2113-5B01-1E78-1160B0CC0B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607283-BE54-F6F4-9D42-2367112E399D}"/>
              </a:ext>
            </a:extLst>
          </p:cNvPr>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848D3C26-7AE6-1FAA-F539-070F5E29820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C6776C96-181A-D819-E9C0-1DAFC754456F}"/>
              </a:ext>
            </a:extLst>
          </p:cNvPr>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896565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390508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343100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110662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890178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961626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7CBA2C-BEE8-AE42-B6E5-CF9F05129BA3}" type="datetimeFigureOut">
              <a:rPr lang="en-TH" smtClean="0"/>
              <a:t>07/21/2023</a:t>
            </a:fld>
            <a:endParaRPr lang="en-TH"/>
          </a:p>
        </p:txBody>
      </p:sp>
      <p:sp>
        <p:nvSpPr>
          <p:cNvPr id="4" name="Footer Placeholder 3"/>
          <p:cNvSpPr>
            <a:spLocks noGrp="1"/>
          </p:cNvSpPr>
          <p:nvPr>
            <p:ph type="ftr" sz="quarter" idx="11"/>
          </p:nvPr>
        </p:nvSpPr>
        <p:spPr/>
        <p:txBody>
          <a:bodyPr/>
          <a:lstStyle/>
          <a:p>
            <a:endParaRPr lang="en-TH"/>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425893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87CBA2C-BEE8-AE42-B6E5-CF9F05129BA3}" type="datetimeFigureOut">
              <a:rPr lang="en-TH" smtClean="0"/>
              <a:t>07/21/2023</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91515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BA2C-BEE8-AE42-B6E5-CF9F05129BA3}" type="datetimeFigureOut">
              <a:rPr lang="en-TH" smtClean="0"/>
              <a:t>07/21/2023</a:t>
            </a:fld>
            <a:endParaRPr lang="en-TH"/>
          </a:p>
        </p:txBody>
      </p:sp>
      <p:sp>
        <p:nvSpPr>
          <p:cNvPr id="3" name="Footer Placeholder 2"/>
          <p:cNvSpPr>
            <a:spLocks noGrp="1"/>
          </p:cNvSpPr>
          <p:nvPr>
            <p:ph type="ftr" sz="quarter" idx="11"/>
          </p:nvPr>
        </p:nvSpPr>
        <p:spPr/>
        <p:txBody>
          <a:bodyPr/>
          <a:lstStyle/>
          <a:p>
            <a:endParaRPr lang="en-TH"/>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135592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05987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3658006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570483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7984648-85F3-4647-A455-00C3B7D0183C}" type="slidenum">
              <a:rPr lang="en-TH" smtClean="0"/>
              <a:t>‹#›</a:t>
            </a:fld>
            <a:endParaRPr lang="en-TH"/>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09661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2909598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984648-85F3-4647-A455-00C3B7D0183C}" type="slidenum">
              <a:rPr lang="en-TH" smtClean="0"/>
              <a:t>‹#›</a:t>
            </a:fld>
            <a:endParaRPr lang="en-TH"/>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1818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87CBA2C-BEE8-AE42-B6E5-CF9F05129BA3}" type="datetimeFigureOut">
              <a:rPr lang="en-TH" smtClean="0"/>
              <a:t>07/21/2023</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027360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446299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7CBA2C-BEE8-AE42-B6E5-CF9F05129BA3}" type="datetimeFigureOut">
              <a:rPr lang="en-TH" smtClean="0"/>
              <a:t>07/21/2023</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166320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87CBA2C-BEE8-AE42-B6E5-CF9F05129BA3}" type="datetimeFigureOut">
              <a:rPr lang="en-TH" smtClean="0"/>
              <a:t>07/21/2023</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C7984648-85F3-4647-A455-00C3B7D0183C}"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110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7CBA2C-BEE8-AE42-B6E5-CF9F05129BA3}" type="datetimeFigureOut">
              <a:rPr lang="en-TH" smtClean="0"/>
              <a:t>07/21/2023</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82133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CBA2C-BEE8-AE42-B6E5-CF9F05129BA3}" type="datetimeFigureOut">
              <a:rPr lang="en-TH" smtClean="0"/>
              <a:t>07/21/2023</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302728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87CBA2C-BEE8-AE42-B6E5-CF9F05129BA3}" type="datetimeFigureOut">
              <a:rPr lang="en-TH" smtClean="0"/>
              <a:t>07/21/2023</a:t>
            </a:fld>
            <a:endParaRPr lang="en-TH"/>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84104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87CBA2C-BEE8-AE42-B6E5-CF9F05129BA3}" type="datetimeFigureOut">
              <a:rPr lang="en-TH" smtClean="0"/>
              <a:t>07/21/2023</a:t>
            </a:fld>
            <a:endParaRPr lang="en-TH"/>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C7984648-85F3-4647-A455-00C3B7D0183C}" type="slidenum">
              <a:rPr lang="en-TH" smtClean="0"/>
              <a:t>‹#›</a:t>
            </a:fld>
            <a:endParaRPr lang="en-TH"/>
          </a:p>
        </p:txBody>
      </p:sp>
    </p:spTree>
    <p:extLst>
      <p:ext uri="{BB962C8B-B14F-4D97-AF65-F5344CB8AC3E}">
        <p14:creationId xmlns:p14="http://schemas.microsoft.com/office/powerpoint/2010/main" val="76988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87CBA2C-BEE8-AE42-B6E5-CF9F05129BA3}" type="datetimeFigureOut">
              <a:rPr lang="en-TH" smtClean="0"/>
              <a:t>07/21/2023</a:t>
            </a:fld>
            <a:endParaRPr lang="en-TH"/>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984648-85F3-4647-A455-00C3B7D0183C}" type="slidenum">
              <a:rPr lang="en-TH" smtClean="0"/>
              <a:t>‹#›</a:t>
            </a:fld>
            <a:endParaRPr lang="en-TH"/>
          </a:p>
        </p:txBody>
      </p:sp>
    </p:spTree>
    <p:extLst>
      <p:ext uri="{BB962C8B-B14F-4D97-AF65-F5344CB8AC3E}">
        <p14:creationId xmlns:p14="http://schemas.microsoft.com/office/powerpoint/2010/main" val="214212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87CBA2C-BEE8-AE42-B6E5-CF9F05129BA3}" type="datetimeFigureOut">
              <a:rPr lang="en-TH" smtClean="0"/>
              <a:t>07/21/2023</a:t>
            </a:fld>
            <a:endParaRPr lang="en-TH"/>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984648-85F3-4647-A455-00C3B7D0183C}" type="slidenum">
              <a:rPr lang="en-TH" smtClean="0"/>
              <a:t>‹#›</a:t>
            </a:fld>
            <a:endParaRPr lang="en-TH"/>
          </a:p>
        </p:txBody>
      </p:sp>
    </p:spTree>
    <p:extLst>
      <p:ext uri="{BB962C8B-B14F-4D97-AF65-F5344CB8AC3E}">
        <p14:creationId xmlns:p14="http://schemas.microsoft.com/office/powerpoint/2010/main" val="1907904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1C350-335D-026D-FAB0-158BA676D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35014C-505E-FEF2-8096-C7D339CC3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92CE5D-A698-A318-DC3D-5FA2386F8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CBA2C-BEE8-AE42-B6E5-CF9F05129BA3}" type="datetimeFigureOut">
              <a:rPr lang="en-TH" smtClean="0"/>
              <a:t>07/21/2023</a:t>
            </a:fld>
            <a:endParaRPr lang="en-TH"/>
          </a:p>
        </p:txBody>
      </p:sp>
      <p:sp>
        <p:nvSpPr>
          <p:cNvPr id="5" name="Footer Placeholder 4">
            <a:extLst>
              <a:ext uri="{FF2B5EF4-FFF2-40B4-BE49-F238E27FC236}">
                <a16:creationId xmlns:a16="http://schemas.microsoft.com/office/drawing/2014/main" id="{E40AE625-9513-372C-F645-BA9A529797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58009416-662F-5015-7BDA-B4E7136B2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4648-85F3-4647-A455-00C3B7D0183C}" type="slidenum">
              <a:rPr lang="en-TH" smtClean="0"/>
              <a:t>‹#›</a:t>
            </a:fld>
            <a:endParaRPr lang="en-TH"/>
          </a:p>
        </p:txBody>
      </p:sp>
    </p:spTree>
    <p:extLst>
      <p:ext uri="{BB962C8B-B14F-4D97-AF65-F5344CB8AC3E}">
        <p14:creationId xmlns:p14="http://schemas.microsoft.com/office/powerpoint/2010/main" val="4726501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87CBA2C-BEE8-AE42-B6E5-CF9F05129BA3}" type="datetimeFigureOut">
              <a:rPr lang="en-TH" smtClean="0"/>
              <a:t>07/21/2023</a:t>
            </a:fld>
            <a:endParaRPr lang="en-TH"/>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TH"/>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7984648-85F3-4647-A455-00C3B7D0183C}" type="slidenum">
              <a:rPr lang="en-TH" smtClean="0"/>
              <a:t>‹#›</a:t>
            </a:fld>
            <a:endParaRPr lang="en-TH"/>
          </a:p>
        </p:txBody>
      </p:sp>
    </p:spTree>
    <p:extLst>
      <p:ext uri="{BB962C8B-B14F-4D97-AF65-F5344CB8AC3E}">
        <p14:creationId xmlns:p14="http://schemas.microsoft.com/office/powerpoint/2010/main" val="11516852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49BD-CEDA-A74E-A5E5-FED14B4FAF93}"/>
              </a:ext>
            </a:extLst>
          </p:cNvPr>
          <p:cNvSpPr>
            <a:spLocks noGrp="1"/>
          </p:cNvSpPr>
          <p:nvPr>
            <p:ph type="ctrTitle"/>
          </p:nvPr>
        </p:nvSpPr>
        <p:spPr>
          <a:xfrm>
            <a:off x="1600200" y="4183850"/>
            <a:ext cx="8991600" cy="1645920"/>
          </a:xfrm>
        </p:spPr>
        <p:txBody>
          <a:bodyPr>
            <a:noAutofit/>
          </a:bodyPr>
          <a:lstStyle/>
          <a:p>
            <a:r>
              <a:rPr lang="en-US" sz="5400" b="1" dirty="0">
                <a:latin typeface="American Typewriter" panose="02090604020004020304" pitchFamily="18" charset="77"/>
              </a:rPr>
              <a:t>Encounters with Jesus 2</a:t>
            </a:r>
            <a:endParaRPr lang="en-TH" sz="4400" b="1" dirty="0">
              <a:latin typeface="American Typewriter" panose="02090604020004020304" pitchFamily="18" charset="77"/>
            </a:endParaRPr>
          </a:p>
        </p:txBody>
      </p:sp>
      <p:sp>
        <p:nvSpPr>
          <p:cNvPr id="3" name="Subtitle 2">
            <a:extLst>
              <a:ext uri="{FF2B5EF4-FFF2-40B4-BE49-F238E27FC236}">
                <a16:creationId xmlns:a16="http://schemas.microsoft.com/office/drawing/2014/main" id="{E8CF46AF-F1E5-DA46-8433-590BA6818517}"/>
              </a:ext>
            </a:extLst>
          </p:cNvPr>
          <p:cNvSpPr>
            <a:spLocks noGrp="1"/>
          </p:cNvSpPr>
          <p:nvPr>
            <p:ph type="subTitle" idx="1"/>
          </p:nvPr>
        </p:nvSpPr>
        <p:spPr>
          <a:xfrm>
            <a:off x="1230293" y="5965668"/>
            <a:ext cx="9731414" cy="1239894"/>
          </a:xfrm>
        </p:spPr>
        <p:txBody>
          <a:bodyPr>
            <a:normAutofit/>
          </a:bodyPr>
          <a:lstStyle/>
          <a:p>
            <a:r>
              <a:rPr lang="en-US" sz="4000" b="1" dirty="0">
                <a:solidFill>
                  <a:schemeClr val="tx1"/>
                </a:solidFill>
              </a:rPr>
              <a:t>Matthew 15:21-28 “Yes, Lord, yet…”</a:t>
            </a:r>
            <a:endParaRPr lang="en-TH" sz="4000" b="1" dirty="0">
              <a:solidFill>
                <a:schemeClr val="tx1"/>
              </a:solidFill>
            </a:endParaRPr>
          </a:p>
        </p:txBody>
      </p:sp>
      <p:pic>
        <p:nvPicPr>
          <p:cNvPr id="4" name="Picture 2" descr="How The Faith Of The Canaanite Woman Inspires Us Not To Give Up – The  Additional Needs Blogfather">
            <a:extLst>
              <a:ext uri="{FF2B5EF4-FFF2-40B4-BE49-F238E27FC236}">
                <a16:creationId xmlns:a16="http://schemas.microsoft.com/office/drawing/2014/main" id="{FC4BD742-6704-28BC-C299-2E8102F90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04" y="262657"/>
            <a:ext cx="6678592" cy="375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5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a:t>The text – </a:t>
            </a:r>
            <a:r>
              <a:rPr lang="en-US" b="1" dirty="0"/>
              <a:t>Matthew 15:21-28</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128002" y="2309430"/>
            <a:ext cx="8455914" cy="4077081"/>
          </a:xfrm>
        </p:spPr>
        <p:txBody>
          <a:bodyPr>
            <a:normAutofit fontScale="92500"/>
          </a:bodyPr>
          <a:lstStyle/>
          <a:p>
            <a:r>
              <a:rPr lang="en-US" sz="2800" b="1" dirty="0">
                <a:solidFill>
                  <a:schemeClr val="bg1">
                    <a:lumMod val="65000"/>
                  </a:schemeClr>
                </a:solidFill>
              </a:rPr>
              <a:t>Vs 25 – She kneels before Jesus. “Lord, help me.”</a:t>
            </a:r>
          </a:p>
          <a:p>
            <a:r>
              <a:rPr lang="en-US" sz="2800" b="1" dirty="0">
                <a:solidFill>
                  <a:schemeClr val="bg1">
                    <a:lumMod val="65000"/>
                  </a:schemeClr>
                </a:solidFill>
              </a:rPr>
              <a:t>Vs 26 – Dogs carried negative connotations (Psalm 22:16; Revelation 2:15). It was also a common prejudicial invective for Gentiles. But Jesus used a milder term for “small household dogs.”</a:t>
            </a:r>
          </a:p>
          <a:p>
            <a:r>
              <a:rPr lang="en-US" sz="2800" b="1" dirty="0">
                <a:solidFill>
                  <a:schemeClr val="bg1">
                    <a:lumMod val="65000"/>
                  </a:schemeClr>
                </a:solidFill>
              </a:rPr>
              <a:t>Vs 27 – She responds with faith and humility – “I’ll take the crumbs.”</a:t>
            </a:r>
          </a:p>
          <a:p>
            <a:r>
              <a:rPr lang="en-US" sz="2800" b="1" dirty="0"/>
              <a:t>Vs 28 – Jesus praises her great faith, and her daughter is instantly healed.</a:t>
            </a:r>
            <a:endParaRPr lang="en-TH" sz="2800" b="1" dirty="0"/>
          </a:p>
        </p:txBody>
      </p:sp>
    </p:spTree>
    <p:extLst>
      <p:ext uri="{BB962C8B-B14F-4D97-AF65-F5344CB8AC3E}">
        <p14:creationId xmlns:p14="http://schemas.microsoft.com/office/powerpoint/2010/main" val="1477528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a:t>The text</a:t>
            </a:r>
            <a:r>
              <a:rPr lang="en-US" b="1" dirty="0"/>
              <a:t> after</a:t>
            </a:r>
            <a:r>
              <a:rPr lang="en-TH" b="1"/>
              <a:t> – </a:t>
            </a:r>
            <a:r>
              <a:rPr lang="en-US" b="1" dirty="0"/>
              <a:t>Matthew 15:29-39</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128002" y="2309430"/>
            <a:ext cx="8455914" cy="4077081"/>
          </a:xfrm>
        </p:spPr>
        <p:txBody>
          <a:bodyPr>
            <a:normAutofit/>
          </a:bodyPr>
          <a:lstStyle/>
          <a:p>
            <a:r>
              <a:rPr lang="en-US" sz="2800" b="1" dirty="0"/>
              <a:t>Jesus heals the crowds, probably Gentiles – “gloried the God of Israel.” (vs 21).</a:t>
            </a:r>
          </a:p>
          <a:p>
            <a:r>
              <a:rPr lang="en-US" sz="2800" b="1" dirty="0"/>
              <a:t>Vs 32-39: Then feeds them with bread and fish.</a:t>
            </a:r>
            <a:endParaRPr lang="en-TH" sz="2800" b="1" dirty="0"/>
          </a:p>
        </p:txBody>
      </p:sp>
    </p:spTree>
    <p:extLst>
      <p:ext uri="{BB962C8B-B14F-4D97-AF65-F5344CB8AC3E}">
        <p14:creationId xmlns:p14="http://schemas.microsoft.com/office/powerpoint/2010/main" val="7423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B24F-49D0-11DE-D364-BD10D0DE359E}"/>
              </a:ext>
            </a:extLst>
          </p:cNvPr>
          <p:cNvSpPr>
            <a:spLocks noGrp="1"/>
          </p:cNvSpPr>
          <p:nvPr>
            <p:ph type="title"/>
          </p:nvPr>
        </p:nvSpPr>
        <p:spPr/>
        <p:txBody>
          <a:bodyPr/>
          <a:lstStyle/>
          <a:p>
            <a:r>
              <a:rPr lang="en-US" sz="4000" b="1" dirty="0"/>
              <a:t>TAKE-AWAYS</a:t>
            </a:r>
            <a:r>
              <a:rPr lang="en-US" dirty="0"/>
              <a:t> </a:t>
            </a:r>
          </a:p>
        </p:txBody>
      </p:sp>
      <p:sp>
        <p:nvSpPr>
          <p:cNvPr id="3" name="Content Placeholder 2">
            <a:extLst>
              <a:ext uri="{FF2B5EF4-FFF2-40B4-BE49-F238E27FC236}">
                <a16:creationId xmlns:a16="http://schemas.microsoft.com/office/drawing/2014/main" id="{2BCA3C29-EBB9-3011-0ED4-F8BD676E5676}"/>
              </a:ext>
            </a:extLst>
          </p:cNvPr>
          <p:cNvSpPr>
            <a:spLocks noGrp="1"/>
          </p:cNvSpPr>
          <p:nvPr>
            <p:ph idx="1"/>
          </p:nvPr>
        </p:nvSpPr>
        <p:spPr>
          <a:xfrm>
            <a:off x="570186" y="2406817"/>
            <a:ext cx="11330152" cy="3752246"/>
          </a:xfrm>
        </p:spPr>
        <p:txBody>
          <a:bodyPr>
            <a:normAutofit/>
          </a:bodyPr>
          <a:lstStyle/>
          <a:p>
            <a:r>
              <a:rPr lang="en-US" sz="2800" b="1" dirty="0"/>
              <a:t>1. </a:t>
            </a:r>
            <a:r>
              <a:rPr lang="en-US" sz="2800" b="1" dirty="0">
                <a:effectLst/>
                <a:latin typeface="Calibri" panose="020F0502020204030204" pitchFamily="34" charset="0"/>
                <a:ea typeface="Calibri" panose="020F0502020204030204" pitchFamily="34" charset="0"/>
              </a:rPr>
              <a:t>We need to </a:t>
            </a:r>
            <a:r>
              <a:rPr lang="en-US" sz="2800" b="1" dirty="0" err="1">
                <a:effectLst/>
                <a:latin typeface="Calibri" panose="020F0502020204030204" pitchFamily="34" charset="0"/>
                <a:ea typeface="Calibri" panose="020F0502020204030204" pitchFamily="34" charset="0"/>
              </a:rPr>
              <a:t>recognise</a:t>
            </a:r>
            <a:r>
              <a:rPr lang="en-US" sz="2800" b="1" dirty="0">
                <a:effectLst/>
                <a:latin typeface="Calibri" panose="020F0502020204030204" pitchFamily="34" charset="0"/>
                <a:ea typeface="Calibri" panose="020F0502020204030204" pitchFamily="34" charset="0"/>
              </a:rPr>
              <a:t> Jesus for Who He truly is</a:t>
            </a:r>
            <a:r>
              <a:rPr lang="en-SG" sz="2800" b="1" dirty="0">
                <a:latin typeface="Calibri" panose="020F0502020204030204" pitchFamily="34" charset="0"/>
                <a:ea typeface="Calibri" panose="020F0502020204030204" pitchFamily="34" charset="0"/>
              </a:rPr>
              <a:t>.</a:t>
            </a:r>
            <a:r>
              <a:rPr lang="en-US" sz="2800" b="1" dirty="0">
                <a:latin typeface="Calibri" panose="020F0502020204030204" pitchFamily="34" charset="0"/>
                <a:ea typeface="Calibri" panose="020F0502020204030204" pitchFamily="34" charset="0"/>
              </a:rPr>
              <a:t> (“Seek the Lord..” – Isaiah 55:6).</a:t>
            </a:r>
          </a:p>
          <a:p>
            <a:r>
              <a:rPr lang="en-US" sz="2800" b="1" dirty="0">
                <a:latin typeface="Calibri" panose="020F0502020204030204" pitchFamily="34" charset="0"/>
                <a:ea typeface="Calibri" panose="020F0502020204030204" pitchFamily="34" charset="0"/>
              </a:rPr>
              <a:t>2. We need to exercise faith towards Him. (“Without faith, it is impossible to please God.” – Hebrews 11:6). </a:t>
            </a:r>
          </a:p>
        </p:txBody>
      </p:sp>
    </p:spTree>
    <p:extLst>
      <p:ext uri="{BB962C8B-B14F-4D97-AF65-F5344CB8AC3E}">
        <p14:creationId xmlns:p14="http://schemas.microsoft.com/office/powerpoint/2010/main" val="168042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5F5E-D3CF-CC82-441F-8C51F46E73D5}"/>
              </a:ext>
            </a:extLst>
          </p:cNvPr>
          <p:cNvSpPr>
            <a:spLocks noGrp="1"/>
          </p:cNvSpPr>
          <p:nvPr>
            <p:ph type="title"/>
          </p:nvPr>
        </p:nvSpPr>
        <p:spPr/>
        <p:txBody>
          <a:bodyPr>
            <a:normAutofit/>
          </a:bodyPr>
          <a:lstStyle/>
          <a:p>
            <a:pPr algn="ctr"/>
            <a:r>
              <a:rPr lang="en-US" sz="6000" b="1" dirty="0"/>
              <a:t>Adam’s Story</a:t>
            </a:r>
          </a:p>
        </p:txBody>
      </p:sp>
      <p:pic>
        <p:nvPicPr>
          <p:cNvPr id="1026" name="Picture 2" descr="Urgent action needed to avert hunger wide-scale catastrophe in the Democratic  Republic of Congo | Congo | World Vision International">
            <a:extLst>
              <a:ext uri="{FF2B5EF4-FFF2-40B4-BE49-F238E27FC236}">
                <a16:creationId xmlns:a16="http://schemas.microsoft.com/office/drawing/2014/main" id="{2F57F19D-5665-FBEE-676F-DF5DEC899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64" y="2169073"/>
            <a:ext cx="5041460" cy="3781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Congo - Peace Direct">
            <a:extLst>
              <a:ext uri="{FF2B5EF4-FFF2-40B4-BE49-F238E27FC236}">
                <a16:creationId xmlns:a16="http://schemas.microsoft.com/office/drawing/2014/main" id="{9383F481-DC6B-65B9-C9E7-6C5401D4D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324" y="2713857"/>
            <a:ext cx="2691524" cy="26915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 Congo army says Burundi rebels forced from strongholds | News | Al  Jazeera">
            <a:extLst>
              <a:ext uri="{FF2B5EF4-FFF2-40B4-BE49-F238E27FC236}">
                <a16:creationId xmlns:a16="http://schemas.microsoft.com/office/drawing/2014/main" id="{B4397119-3AB3-AF12-AD63-C375E8D89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972" y="2885335"/>
            <a:ext cx="4175234" cy="234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6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B24F-49D0-11DE-D364-BD10D0DE359E}"/>
              </a:ext>
            </a:extLst>
          </p:cNvPr>
          <p:cNvSpPr>
            <a:spLocks noGrp="1"/>
          </p:cNvSpPr>
          <p:nvPr>
            <p:ph type="title"/>
          </p:nvPr>
        </p:nvSpPr>
        <p:spPr/>
        <p:txBody>
          <a:bodyPr/>
          <a:lstStyle/>
          <a:p>
            <a:r>
              <a:rPr lang="en-US" sz="4000" b="1" dirty="0"/>
              <a:t>TAKE-AWAYS</a:t>
            </a:r>
            <a:r>
              <a:rPr lang="en-US" dirty="0"/>
              <a:t> </a:t>
            </a:r>
          </a:p>
        </p:txBody>
      </p:sp>
      <p:sp>
        <p:nvSpPr>
          <p:cNvPr id="3" name="Content Placeholder 2">
            <a:extLst>
              <a:ext uri="{FF2B5EF4-FFF2-40B4-BE49-F238E27FC236}">
                <a16:creationId xmlns:a16="http://schemas.microsoft.com/office/drawing/2014/main" id="{2BCA3C29-EBB9-3011-0ED4-F8BD676E5676}"/>
              </a:ext>
            </a:extLst>
          </p:cNvPr>
          <p:cNvSpPr>
            <a:spLocks noGrp="1"/>
          </p:cNvSpPr>
          <p:nvPr>
            <p:ph idx="1"/>
          </p:nvPr>
        </p:nvSpPr>
        <p:spPr>
          <a:xfrm>
            <a:off x="570186" y="2406817"/>
            <a:ext cx="11330152" cy="3752246"/>
          </a:xfrm>
        </p:spPr>
        <p:txBody>
          <a:bodyPr>
            <a:normAutofit/>
          </a:bodyPr>
          <a:lstStyle/>
          <a:p>
            <a:r>
              <a:rPr lang="en-US" sz="2800" b="1" dirty="0"/>
              <a:t>1. </a:t>
            </a:r>
            <a:r>
              <a:rPr lang="en-US" sz="2800" b="1" dirty="0">
                <a:effectLst/>
                <a:latin typeface="Calibri" panose="020F0502020204030204" pitchFamily="34" charset="0"/>
                <a:ea typeface="Calibri" panose="020F0502020204030204" pitchFamily="34" charset="0"/>
              </a:rPr>
              <a:t>We need to </a:t>
            </a:r>
            <a:r>
              <a:rPr lang="en-US" sz="2800" b="1" dirty="0" err="1">
                <a:effectLst/>
                <a:latin typeface="Calibri" panose="020F0502020204030204" pitchFamily="34" charset="0"/>
                <a:ea typeface="Calibri" panose="020F0502020204030204" pitchFamily="34" charset="0"/>
              </a:rPr>
              <a:t>recognise</a:t>
            </a:r>
            <a:r>
              <a:rPr lang="en-US" sz="2800" b="1" dirty="0">
                <a:effectLst/>
                <a:latin typeface="Calibri" panose="020F0502020204030204" pitchFamily="34" charset="0"/>
                <a:ea typeface="Calibri" panose="020F0502020204030204" pitchFamily="34" charset="0"/>
              </a:rPr>
              <a:t> Jesus for Who He truly is</a:t>
            </a:r>
            <a:r>
              <a:rPr lang="en-SG" sz="2800" b="1" dirty="0">
                <a:latin typeface="Calibri" panose="020F0502020204030204" pitchFamily="34" charset="0"/>
                <a:ea typeface="Calibri" panose="020F0502020204030204" pitchFamily="34" charset="0"/>
              </a:rPr>
              <a:t>.</a:t>
            </a:r>
            <a:r>
              <a:rPr lang="en-US" sz="2800" b="1" dirty="0">
                <a:latin typeface="Calibri" panose="020F0502020204030204" pitchFamily="34" charset="0"/>
                <a:ea typeface="Calibri" panose="020F0502020204030204" pitchFamily="34" charset="0"/>
              </a:rPr>
              <a:t> (“Seek the Lord..” – Isaiah 55:6).</a:t>
            </a:r>
          </a:p>
          <a:p>
            <a:r>
              <a:rPr lang="en-US" sz="2800" b="1" dirty="0">
                <a:latin typeface="Calibri" panose="020F0502020204030204" pitchFamily="34" charset="0"/>
                <a:ea typeface="Calibri" panose="020F0502020204030204" pitchFamily="34" charset="0"/>
              </a:rPr>
              <a:t>2. We need to exercise faith towards Him. (“Without faith, it is impossible to please God.” – Hebrews 11:6). </a:t>
            </a:r>
          </a:p>
          <a:p>
            <a:pPr marL="0" indent="0">
              <a:buNone/>
            </a:pPr>
            <a:r>
              <a:rPr lang="en-US" sz="4000" b="1" dirty="0">
                <a:highlight>
                  <a:srgbClr val="FFFF00"/>
                </a:highlight>
                <a:latin typeface="Calibri" panose="020F0502020204030204" pitchFamily="34" charset="0"/>
                <a:ea typeface="Calibri" panose="020F0502020204030204" pitchFamily="34" charset="0"/>
              </a:rPr>
              <a:t>FAITH IS THE CURRENCY OF THE KINGDOM OF GOD!</a:t>
            </a:r>
            <a:endParaRPr lang="en-SG" sz="4000" b="1" dirty="0">
              <a:highlight>
                <a:srgbClr val="FFFF00"/>
              </a:highlight>
              <a:latin typeface="Calibri" panose="020F0502020204030204" pitchFamily="34" charset="0"/>
              <a:ea typeface="Calibri" panose="020F0502020204030204" pitchFamily="34" charset="0"/>
            </a:endParaRPr>
          </a:p>
        </p:txBody>
      </p:sp>
      <p:pic>
        <p:nvPicPr>
          <p:cNvPr id="6146" name="Picture 2" descr="Legal Tender: Definition, Economic Functions, Examples">
            <a:extLst>
              <a:ext uri="{FF2B5EF4-FFF2-40B4-BE49-F238E27FC236}">
                <a16:creationId xmlns:a16="http://schemas.microsoft.com/office/drawing/2014/main" id="{78854560-7D7D-3F03-7D5B-A0F63D4B1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75" y="5150069"/>
            <a:ext cx="3062452" cy="1634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dirty="0"/>
              <a:t>The Context </a:t>
            </a:r>
            <a:r>
              <a:rPr lang="en-TH" b="1"/>
              <a:t>– </a:t>
            </a:r>
            <a:r>
              <a:rPr lang="en-US" b="1" dirty="0"/>
              <a:t>Matthew 15:1-20</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231136" y="2638044"/>
            <a:ext cx="7879816" cy="3825818"/>
          </a:xfrm>
        </p:spPr>
        <p:txBody>
          <a:bodyPr>
            <a:normAutofit/>
          </a:bodyPr>
          <a:lstStyle/>
          <a:p>
            <a:r>
              <a:rPr lang="en-US" sz="2800" b="1" dirty="0"/>
              <a:t>Pharisees: “Why do your disciples not wash their hands?” – vs 2.</a:t>
            </a:r>
          </a:p>
          <a:p>
            <a:r>
              <a:rPr lang="en-US" sz="2800" b="1" dirty="0"/>
              <a:t>Man’s traditions cannot override God’s commands – vs 3-9.</a:t>
            </a:r>
          </a:p>
          <a:p>
            <a:r>
              <a:rPr lang="en-US" sz="2800" b="1" dirty="0"/>
              <a:t>Uncleanness in people is a matter of their hearts – vs 10-20.</a:t>
            </a:r>
          </a:p>
          <a:p>
            <a:pPr marL="0" indent="0">
              <a:buNone/>
            </a:pPr>
            <a:r>
              <a:rPr lang="en-TH"/>
              <a:t>                  </a:t>
            </a:r>
            <a:endParaRPr lang="en-TH" dirty="0"/>
          </a:p>
        </p:txBody>
      </p:sp>
    </p:spTree>
    <p:extLst>
      <p:ext uri="{BB962C8B-B14F-4D97-AF65-F5344CB8AC3E}">
        <p14:creationId xmlns:p14="http://schemas.microsoft.com/office/powerpoint/2010/main" val="275865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84A4C81-D125-9EF5-D29D-F979151586C0}"/>
              </a:ext>
            </a:extLst>
          </p:cNvPr>
          <p:cNvSpPr>
            <a:spLocks noChangeArrowheads="1"/>
          </p:cNvSpPr>
          <p:nvPr/>
        </p:nvSpPr>
        <p:spPr bwMode="auto">
          <a:xfrm flipV="1">
            <a:off x="4120588" y="-1258293"/>
            <a:ext cx="102986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Jesus and the Canaanite Woman — Andrew Forrest">
            <a:extLst>
              <a:ext uri="{FF2B5EF4-FFF2-40B4-BE49-F238E27FC236}">
                <a16:creationId xmlns:a16="http://schemas.microsoft.com/office/drawing/2014/main" id="{BBB08F02-77F8-1C32-84B1-15FBC2259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668" y="13692"/>
            <a:ext cx="5257620" cy="68443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DF32E5F-060E-B7ED-4266-4AA206BF9FC2}"/>
                  </a:ext>
                </a:extLst>
              </p14:cNvPr>
              <p14:cNvContentPartPr/>
              <p14:nvPr/>
            </p14:nvContentPartPr>
            <p14:xfrm>
              <a:off x="4909343" y="883208"/>
              <a:ext cx="833400" cy="651960"/>
            </p14:xfrm>
          </p:contentPart>
        </mc:Choice>
        <mc:Fallback xmlns="">
          <p:pic>
            <p:nvPicPr>
              <p:cNvPr id="6" name="Ink 5">
                <a:extLst>
                  <a:ext uri="{FF2B5EF4-FFF2-40B4-BE49-F238E27FC236}">
                    <a16:creationId xmlns:a16="http://schemas.microsoft.com/office/drawing/2014/main" id="{1DF32E5F-060E-B7ED-4266-4AA206BF9FC2}"/>
                  </a:ext>
                </a:extLst>
              </p:cNvPr>
              <p:cNvPicPr/>
              <p:nvPr/>
            </p:nvPicPr>
            <p:blipFill>
              <a:blip r:embed="rId5"/>
              <a:stretch>
                <a:fillRect/>
              </a:stretch>
            </p:blipFill>
            <p:spPr>
              <a:xfrm>
                <a:off x="4877663" y="851528"/>
                <a:ext cx="896760" cy="714960"/>
              </a:xfrm>
              <a:prstGeom prst="rect">
                <a:avLst/>
              </a:prstGeom>
            </p:spPr>
          </p:pic>
        </mc:Fallback>
      </mc:AlternateContent>
      <p:sp>
        <p:nvSpPr>
          <p:cNvPr id="7" name="TextBox 6">
            <a:extLst>
              <a:ext uri="{FF2B5EF4-FFF2-40B4-BE49-F238E27FC236}">
                <a16:creationId xmlns:a16="http://schemas.microsoft.com/office/drawing/2014/main" id="{F6F09CA3-0F03-3C07-F8A9-30BCB8D6491A}"/>
              </a:ext>
            </a:extLst>
          </p:cNvPr>
          <p:cNvSpPr txBox="1"/>
          <p:nvPr/>
        </p:nvSpPr>
        <p:spPr>
          <a:xfrm>
            <a:off x="400050" y="4800601"/>
            <a:ext cx="2971800" cy="1477328"/>
          </a:xfrm>
          <a:prstGeom prst="rect">
            <a:avLst/>
          </a:prstGeom>
          <a:noFill/>
        </p:spPr>
        <p:txBody>
          <a:bodyPr wrap="square" rtlCol="0">
            <a:spAutoFit/>
          </a:bodyPr>
          <a:lstStyle/>
          <a:p>
            <a:pPr algn="just"/>
            <a:r>
              <a:rPr lang="en-US" b="1" kern="100" dirty="0">
                <a:effectLst/>
                <a:latin typeface="Calibri" panose="020F0502020204030204" pitchFamily="34" charset="0"/>
                <a:ea typeface="Calibri" panose="020F0502020204030204" pitchFamily="34" charset="0"/>
                <a:cs typeface="Times New Roman" panose="02020603050405020304" pitchFamily="18" charset="0"/>
              </a:rPr>
              <a:t>Source: https://</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www.andrewforrest.org</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/blog/2019/02/23/</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jesus</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-and-the-</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canaanite</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-woman</a:t>
            </a:r>
            <a:endParaRPr lang="en-SG"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983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a:t>The text – </a:t>
            </a:r>
            <a:r>
              <a:rPr lang="en-US" b="1" dirty="0"/>
              <a:t>Matthew 15:21-28</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231136" y="2638044"/>
            <a:ext cx="7879816" cy="3825818"/>
          </a:xfrm>
        </p:spPr>
        <p:txBody>
          <a:bodyPr>
            <a:normAutofit/>
          </a:bodyPr>
          <a:lstStyle/>
          <a:p>
            <a:r>
              <a:rPr lang="en-US" sz="2800" b="1" dirty="0"/>
              <a:t>Vs 22a – three things the woman had going against her: </a:t>
            </a:r>
          </a:p>
          <a:p>
            <a:r>
              <a:rPr lang="en-US" sz="2800" b="1" dirty="0"/>
              <a:t>1) </a:t>
            </a:r>
            <a:r>
              <a:rPr lang="en-TH" sz="2800" b="1"/>
              <a:t>She </a:t>
            </a:r>
            <a:r>
              <a:rPr lang="en-US" sz="2800" b="1" dirty="0"/>
              <a:t>was</a:t>
            </a:r>
            <a:r>
              <a:rPr lang="en-TH" sz="2800" b="1"/>
              <a:t> Gentile - Mark 7:26 tells us she was born in Syro-Phonecia</a:t>
            </a:r>
            <a:r>
              <a:rPr lang="en-US" sz="2800" b="1" dirty="0"/>
              <a:t>; </a:t>
            </a:r>
          </a:p>
          <a:p>
            <a:r>
              <a:rPr lang="en-US" sz="2800" b="1" dirty="0"/>
              <a:t>2) She was a</a:t>
            </a:r>
            <a:r>
              <a:rPr lang="en-TH" sz="2800" b="1"/>
              <a:t> woman</a:t>
            </a:r>
            <a:r>
              <a:rPr lang="en-US" sz="2800" b="1" dirty="0"/>
              <a:t>;</a:t>
            </a:r>
            <a:r>
              <a:rPr lang="en-TH" sz="2800" b="1"/>
              <a:t> </a:t>
            </a:r>
            <a:endParaRPr lang="en-US" sz="2800" b="1" dirty="0"/>
          </a:p>
          <a:p>
            <a:r>
              <a:rPr lang="en-US" sz="2800" b="1" dirty="0"/>
              <a:t>3) She was </a:t>
            </a:r>
            <a:r>
              <a:rPr lang="en-TH" sz="2800" b="1"/>
              <a:t>Canaanite</a:t>
            </a:r>
            <a:r>
              <a:rPr lang="en-US" sz="2800" b="1" dirty="0"/>
              <a:t>.</a:t>
            </a:r>
            <a:endParaRPr lang="en-TH" sz="2800" b="1" dirty="0"/>
          </a:p>
        </p:txBody>
      </p:sp>
    </p:spTree>
    <p:extLst>
      <p:ext uri="{BB962C8B-B14F-4D97-AF65-F5344CB8AC3E}">
        <p14:creationId xmlns:p14="http://schemas.microsoft.com/office/powerpoint/2010/main" val="289559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a:t>The text – </a:t>
            </a:r>
            <a:r>
              <a:rPr lang="en-US" b="1" dirty="0"/>
              <a:t>Matthew 15:21-28</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231136" y="2638044"/>
            <a:ext cx="7879816" cy="3825818"/>
          </a:xfrm>
        </p:spPr>
        <p:txBody>
          <a:bodyPr>
            <a:normAutofit/>
          </a:bodyPr>
          <a:lstStyle/>
          <a:p>
            <a:r>
              <a:rPr lang="en-US" sz="2800" b="1" dirty="0"/>
              <a:t>Vs 22b: She was desperate for Jesus’ help - her daughter was oppressed by a demon.</a:t>
            </a:r>
          </a:p>
          <a:p>
            <a:r>
              <a:rPr lang="en-US" sz="2800" b="1" dirty="0"/>
              <a:t>Perhaps she had heard that Jesus did heal a few Gentiles (Matthew 4:4:24-25; 8:5-13).</a:t>
            </a:r>
          </a:p>
          <a:p>
            <a:r>
              <a:rPr lang="en-US" sz="2800" b="1" dirty="0"/>
              <a:t>Vs 23-24: Jesus is first silent, then reiterates that his mission was “only to the lost sheep of Israel.”</a:t>
            </a:r>
            <a:endParaRPr lang="en-TH" sz="2800" b="1" dirty="0"/>
          </a:p>
        </p:txBody>
      </p:sp>
    </p:spTree>
    <p:extLst>
      <p:ext uri="{BB962C8B-B14F-4D97-AF65-F5344CB8AC3E}">
        <p14:creationId xmlns:p14="http://schemas.microsoft.com/office/powerpoint/2010/main" val="135071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123787" y="330584"/>
            <a:ext cx="6262852" cy="1522791"/>
          </a:xfrm>
          <a:solidFill>
            <a:schemeClr val="accent3">
              <a:lumMod val="20000"/>
              <a:lumOff val="80000"/>
            </a:schemeClr>
          </a:solidFill>
        </p:spPr>
        <p:txBody>
          <a:bodyPr>
            <a:normAutofit/>
          </a:bodyPr>
          <a:lstStyle/>
          <a:p>
            <a:pPr algn="l"/>
            <a:r>
              <a:rPr lang="en-US" b="1" dirty="0"/>
              <a:t>The Lost sheep of Israel</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1485900" y="2267712"/>
            <a:ext cx="9562613" cy="4590288"/>
          </a:xfrm>
        </p:spPr>
        <p:txBody>
          <a:bodyPr>
            <a:normAutofit lnSpcReduction="10000"/>
          </a:bodyPr>
          <a:lstStyle/>
          <a:p>
            <a:pPr algn="just"/>
            <a:r>
              <a:rPr lang="en-TH" sz="2800" b="1"/>
              <a:t>God</a:t>
            </a:r>
            <a:r>
              <a:rPr lang="en-US" sz="2800" b="1" dirty="0"/>
              <a:t>’s redemptive plan was to send</a:t>
            </a:r>
            <a:r>
              <a:rPr lang="en-TH" sz="2800" b="1"/>
              <a:t> his Messiah first to the people of Israel, and then from there to all the world. </a:t>
            </a:r>
            <a:r>
              <a:rPr lang="en-US" sz="2800" b="1" dirty="0"/>
              <a:t>(John 4:22 </a:t>
            </a:r>
            <a:r>
              <a:rPr lang="en-US" sz="2800" b="1" dirty="0" err="1"/>
              <a:t>cf</a:t>
            </a:r>
            <a:r>
              <a:rPr lang="en-US" sz="2800" b="1" dirty="0"/>
              <a:t> Romans 1:16, Galatians 4:4-5).</a:t>
            </a:r>
          </a:p>
          <a:p>
            <a:pPr algn="just"/>
            <a:r>
              <a:rPr lang="en-US" sz="2800" b="1" dirty="0"/>
              <a:t>Jesus also sent his disciples initially to the “lost sheep of Israel.” (Matthew 10:5-6).</a:t>
            </a:r>
          </a:p>
          <a:p>
            <a:pPr algn="just"/>
            <a:r>
              <a:rPr lang="en-US" sz="2800" b="1" kern="100" dirty="0">
                <a:effectLst/>
                <a:ea typeface="Calibri" panose="020F0502020204030204" pitchFamily="34" charset="0"/>
                <a:cs typeface="Calibri" panose="020F0502020204030204" pitchFamily="34" charset="0"/>
              </a:rPr>
              <a:t>In Jeremiah 50:6, God calls his people Israel, "lost sheep." Jesus as the true Shepherd of Israel, fulfilled Messianic </a:t>
            </a:r>
            <a:r>
              <a:rPr lang="en-US" sz="2800" b="1" kern="100" dirty="0">
                <a:ea typeface="Calibri" panose="020F0502020204030204" pitchFamily="34" charset="0"/>
                <a:cs typeface="Calibri" panose="020F0502020204030204" pitchFamily="34" charset="0"/>
              </a:rPr>
              <a:t>prophesy (Ezekiel 34:23-24, Micah 5:4-5; Mark </a:t>
            </a:r>
            <a:r>
              <a:rPr lang="en-US" sz="2800" b="1" kern="100" dirty="0">
                <a:effectLst/>
                <a:ea typeface="Calibri" panose="020F0502020204030204" pitchFamily="34" charset="0"/>
                <a:cs typeface="Calibri" panose="020F0502020204030204" pitchFamily="34" charset="0"/>
              </a:rPr>
              <a:t>6:34; 14:27; John 10:11-16 </a:t>
            </a:r>
            <a:r>
              <a:rPr lang="en-US" sz="2800" b="1" kern="100" dirty="0" err="1">
                <a:effectLst/>
                <a:ea typeface="Calibri" panose="020F0502020204030204" pitchFamily="34" charset="0"/>
                <a:cs typeface="Calibri" panose="020F0502020204030204" pitchFamily="34" charset="0"/>
              </a:rPr>
              <a:t>cf</a:t>
            </a:r>
            <a:r>
              <a:rPr lang="en-US" sz="2800" b="1" kern="100" dirty="0">
                <a:effectLst/>
                <a:ea typeface="Calibri" panose="020F0502020204030204" pitchFamily="34" charset="0"/>
                <a:cs typeface="Calibri" panose="020F0502020204030204" pitchFamily="34" charset="0"/>
              </a:rPr>
              <a:t> Hebrews 13:20, 1 Peter 5:4 and Revelation 7:17). </a:t>
            </a:r>
            <a:endParaRPr lang="en-SG" sz="2800" b="1" kern="100" dirty="0">
              <a:effectLst/>
              <a:ea typeface="Calibri" panose="020F0502020204030204" pitchFamily="34" charset="0"/>
              <a:cs typeface="Times New Roman" panose="02020603050405020304" pitchFamily="18" charset="0"/>
            </a:endParaRPr>
          </a:p>
          <a:p>
            <a:endParaRPr lang="en-US" sz="2800" b="1" dirty="0"/>
          </a:p>
          <a:p>
            <a:endParaRPr lang="en-TH" sz="2800" b="1" dirty="0"/>
          </a:p>
        </p:txBody>
      </p:sp>
      <p:pic>
        <p:nvPicPr>
          <p:cNvPr id="3074" name="Picture 2" descr="The Lost">
            <a:extLst>
              <a:ext uri="{FF2B5EF4-FFF2-40B4-BE49-F238E27FC236}">
                <a16:creationId xmlns:a16="http://schemas.microsoft.com/office/drawing/2014/main" id="{2DE043B4-8053-BB01-660F-5AC02B98F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25" y="61881"/>
            <a:ext cx="3651250" cy="189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49B6-3AFE-7C36-B013-91C23D7D4A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CF2DBB-E199-8013-B9DF-D83C489A7B0C}"/>
              </a:ext>
            </a:extLst>
          </p:cNvPr>
          <p:cNvSpPr>
            <a:spLocks noGrp="1"/>
          </p:cNvSpPr>
          <p:nvPr>
            <p:ph idx="1"/>
          </p:nvPr>
        </p:nvSpPr>
        <p:spPr/>
        <p:txBody>
          <a:bodyPr/>
          <a:lstStyle/>
          <a:p>
            <a:endParaRPr lang="en-US"/>
          </a:p>
        </p:txBody>
      </p:sp>
      <p:pic>
        <p:nvPicPr>
          <p:cNvPr id="4098" name="Picture 2" descr="We serve a living Savior Who is with us! - ppt download">
            <a:extLst>
              <a:ext uri="{FF2B5EF4-FFF2-40B4-BE49-F238E27FC236}">
                <a16:creationId xmlns:a16="http://schemas.microsoft.com/office/drawing/2014/main" id="{B4987CEF-A53D-3F70-4DDB-66E6B56ED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4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70-4424-174A-BB4D-7E7D5DE5A448}"/>
              </a:ext>
            </a:extLst>
          </p:cNvPr>
          <p:cNvSpPr>
            <a:spLocks noGrp="1"/>
          </p:cNvSpPr>
          <p:nvPr>
            <p:ph type="title"/>
          </p:nvPr>
        </p:nvSpPr>
        <p:spPr>
          <a:xfrm>
            <a:off x="1692165" y="630621"/>
            <a:ext cx="8891751" cy="1522791"/>
          </a:xfrm>
        </p:spPr>
        <p:txBody>
          <a:bodyPr>
            <a:normAutofit/>
          </a:bodyPr>
          <a:lstStyle/>
          <a:p>
            <a:r>
              <a:rPr lang="en-TH" b="1"/>
              <a:t>The text – </a:t>
            </a:r>
            <a:r>
              <a:rPr lang="en-US" b="1" dirty="0"/>
              <a:t>Matthew 15:21-28</a:t>
            </a:r>
            <a:endParaRPr lang="en-TH" b="1" dirty="0"/>
          </a:p>
        </p:txBody>
      </p:sp>
      <p:sp>
        <p:nvSpPr>
          <p:cNvPr id="3" name="Content Placeholder 2">
            <a:extLst>
              <a:ext uri="{FF2B5EF4-FFF2-40B4-BE49-F238E27FC236}">
                <a16:creationId xmlns:a16="http://schemas.microsoft.com/office/drawing/2014/main" id="{21F3439C-F08C-884D-89D8-2A93EFDFEF44}"/>
              </a:ext>
            </a:extLst>
          </p:cNvPr>
          <p:cNvSpPr>
            <a:spLocks noGrp="1"/>
          </p:cNvSpPr>
          <p:nvPr>
            <p:ph idx="1"/>
          </p:nvPr>
        </p:nvSpPr>
        <p:spPr>
          <a:xfrm>
            <a:off x="2128002" y="2309430"/>
            <a:ext cx="8455914" cy="4077081"/>
          </a:xfrm>
        </p:spPr>
        <p:txBody>
          <a:bodyPr>
            <a:normAutofit/>
          </a:bodyPr>
          <a:lstStyle/>
          <a:p>
            <a:r>
              <a:rPr lang="en-US" sz="2800" b="1" dirty="0"/>
              <a:t>Vs 25 – She kneels before Jesus. “Lord, help me.”</a:t>
            </a:r>
          </a:p>
          <a:p>
            <a:r>
              <a:rPr lang="en-US" sz="2800" b="1" dirty="0"/>
              <a:t>Vs 26 – Dogs carried negative connotations (Psalm 22:16; Revelation 2:15). It was also a common prejudicial term for Gentiles. But Jesus used a milder term for “small household dogs.”</a:t>
            </a:r>
          </a:p>
          <a:p>
            <a:r>
              <a:rPr lang="en-US" sz="2800" b="1" dirty="0"/>
              <a:t>Vs 27 – She responds with faith and humility – “I’ll take the crumbs.”</a:t>
            </a:r>
            <a:endParaRPr lang="en-TH" sz="2800" b="1" dirty="0"/>
          </a:p>
        </p:txBody>
      </p:sp>
    </p:spTree>
    <p:extLst>
      <p:ext uri="{BB962C8B-B14F-4D97-AF65-F5344CB8AC3E}">
        <p14:creationId xmlns:p14="http://schemas.microsoft.com/office/powerpoint/2010/main" val="312492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E960-6A1F-9A9E-EC84-E2F239D01345}"/>
              </a:ext>
            </a:extLst>
          </p:cNvPr>
          <p:cNvSpPr>
            <a:spLocks noGrp="1"/>
          </p:cNvSpPr>
          <p:nvPr>
            <p:ph type="title"/>
          </p:nvPr>
        </p:nvSpPr>
        <p:spPr>
          <a:xfrm>
            <a:off x="1619266" y="457199"/>
            <a:ext cx="9601200" cy="1485900"/>
          </a:xfrm>
        </p:spPr>
        <p:txBody>
          <a:bodyPr>
            <a:normAutofit/>
          </a:bodyPr>
          <a:lstStyle/>
          <a:p>
            <a:r>
              <a:rPr lang="en-SG" sz="6000" b="1" dirty="0"/>
              <a:t>R. T. France</a:t>
            </a:r>
            <a:endParaRPr lang="en-US" sz="6000" b="1" dirty="0"/>
          </a:p>
        </p:txBody>
      </p:sp>
      <p:sp>
        <p:nvSpPr>
          <p:cNvPr id="3" name="Content Placeholder 2">
            <a:extLst>
              <a:ext uri="{FF2B5EF4-FFF2-40B4-BE49-F238E27FC236}">
                <a16:creationId xmlns:a16="http://schemas.microsoft.com/office/drawing/2014/main" id="{826E8954-5E66-5A1F-D903-6E73BC24C8B7}"/>
              </a:ext>
            </a:extLst>
          </p:cNvPr>
          <p:cNvSpPr>
            <a:spLocks noGrp="1"/>
          </p:cNvSpPr>
          <p:nvPr>
            <p:ph idx="1"/>
          </p:nvPr>
        </p:nvSpPr>
        <p:spPr>
          <a:xfrm>
            <a:off x="485809" y="1539874"/>
            <a:ext cx="9601200" cy="5929313"/>
          </a:xfrm>
        </p:spPr>
        <p:txBody>
          <a:bodyPr>
            <a:normAutofit/>
          </a:bodyPr>
          <a:lstStyle/>
          <a:p>
            <a:pPr marL="0" indent="0" algn="just">
              <a:buNone/>
            </a:pPr>
            <a:r>
              <a:rPr lang="en-US" sz="3600" b="1" dirty="0">
                <a:latin typeface="Calibri" panose="020F0502020204030204" pitchFamily="34" charset="0"/>
                <a:cs typeface="Calibri" panose="020F0502020204030204" pitchFamily="34" charset="0"/>
              </a:rPr>
              <a:t>It is the woman’s bold reply in v. 27 which has turned the scale .... In refusing to accept the traditional Jewish exclusion of Gentiles from the grace of God, she has shown a truly prophetic grasp of the new perspective of the kingdom of heaven, which is now to be open to “people from east and west” (Matthew 8:11–12) on the basis of their faith rather than of their racial identity.</a:t>
            </a:r>
          </a:p>
          <a:p>
            <a:pPr marL="0" indent="0">
              <a:buNone/>
            </a:pPr>
            <a:r>
              <a:rPr lang="en-SG" sz="2400" i="1" dirty="0"/>
              <a:t>The Gospel of Matthew. </a:t>
            </a:r>
            <a:r>
              <a:rPr lang="en-SG" sz="2400" dirty="0"/>
              <a:t>(William B. Eerdmans:2007), page 309. </a:t>
            </a:r>
            <a:endParaRPr lang="en-US" sz="2400" dirty="0"/>
          </a:p>
        </p:txBody>
      </p:sp>
      <p:pic>
        <p:nvPicPr>
          <p:cNvPr id="5122" name="Picture 2">
            <a:extLst>
              <a:ext uri="{FF2B5EF4-FFF2-40B4-BE49-F238E27FC236}">
                <a16:creationId xmlns:a16="http://schemas.microsoft.com/office/drawing/2014/main" id="{048CCACC-7182-215C-1B84-3077FD2BE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8932" y="0"/>
            <a:ext cx="1943068" cy="286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56204"/>
      </p:ext>
    </p:extLst>
  </p:cSld>
  <p:clrMapOvr>
    <a:masterClrMapping/>
  </p:clrMapOvr>
</p:sld>
</file>

<file path=ppt/theme/theme1.xml><?xml version="1.0" encoding="utf-8"?>
<a:theme xmlns:a="http://schemas.openxmlformats.org/drawingml/2006/main" name="Parce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1_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134</TotalTime>
  <Words>694</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American Typewriter</vt:lpstr>
      <vt:lpstr>Arial</vt:lpstr>
      <vt:lpstr>Calibri</vt:lpstr>
      <vt:lpstr>Calibri Light</vt:lpstr>
      <vt:lpstr>Century Gothic</vt:lpstr>
      <vt:lpstr>Gill Sans MT</vt:lpstr>
      <vt:lpstr>Wingdings 3</vt:lpstr>
      <vt:lpstr>Parcel</vt:lpstr>
      <vt:lpstr>1_Parcel</vt:lpstr>
      <vt:lpstr>Office Theme</vt:lpstr>
      <vt:lpstr>Wisp</vt:lpstr>
      <vt:lpstr>Encounters with Jesus 2</vt:lpstr>
      <vt:lpstr>The Context – Matthew 15:1-20</vt:lpstr>
      <vt:lpstr>PowerPoint Presentation</vt:lpstr>
      <vt:lpstr>The text – Matthew 15:21-28</vt:lpstr>
      <vt:lpstr>The text – Matthew 15:21-28</vt:lpstr>
      <vt:lpstr>The Lost sheep of Israel</vt:lpstr>
      <vt:lpstr>PowerPoint Presentation</vt:lpstr>
      <vt:lpstr>The text – Matthew 15:21-28</vt:lpstr>
      <vt:lpstr>R. T. France</vt:lpstr>
      <vt:lpstr>The text – Matthew 15:21-28</vt:lpstr>
      <vt:lpstr>The text after – Matthew 15:29-39</vt:lpstr>
      <vt:lpstr>TAKE-AWAYS </vt:lpstr>
      <vt:lpstr>Adam’s Story</vt:lpstr>
      <vt:lpstr>TAKE-AWAYS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Encounters with Jesus 2</dc:title>
  <dc:creator>Manik Corea</dc:creator>
  <cp:lastModifiedBy>Matt Lyle</cp:lastModifiedBy>
  <cp:revision>4</cp:revision>
  <dcterms:created xsi:type="dcterms:W3CDTF">2023-07-19T06:46:15Z</dcterms:created>
  <dcterms:modified xsi:type="dcterms:W3CDTF">2023-07-21T13:19:38Z</dcterms:modified>
</cp:coreProperties>
</file>