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96" r:id="rId2"/>
    <p:sldMasterId id="2147483708" r:id="rId3"/>
    <p:sldMasterId id="2147483732" r:id="rId4"/>
    <p:sldMasterId id="2147483744" r:id="rId5"/>
  </p:sldMasterIdLst>
  <p:sldIdLst>
    <p:sldId id="256" r:id="rId6"/>
    <p:sldId id="258" r:id="rId7"/>
    <p:sldId id="259" r:id="rId8"/>
    <p:sldId id="257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DA4648-72CA-414D-B714-630E87784574}" v="10" dt="2023-07-01T01:12:59.8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4"/>
  </p:normalViewPr>
  <p:slideViewPr>
    <p:cSldViewPr snapToGrid="0">
      <p:cViewPr>
        <p:scale>
          <a:sx n="66" d="100"/>
          <a:sy n="66" d="100"/>
        </p:scale>
        <p:origin x="667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 Lyle" userId="a96e7d453dd11193" providerId="LiveId" clId="{D4DA4648-72CA-414D-B714-630E87784574}"/>
    <pc:docChg chg="modSld">
      <pc:chgData name="Matt Lyle" userId="a96e7d453dd11193" providerId="LiveId" clId="{D4DA4648-72CA-414D-B714-630E87784574}" dt="2023-07-01T01:12:51.980" v="5"/>
      <pc:docMkLst>
        <pc:docMk/>
      </pc:docMkLst>
      <pc:sldChg chg="addSp delSp modSp">
        <pc:chgData name="Matt Lyle" userId="a96e7d453dd11193" providerId="LiveId" clId="{D4DA4648-72CA-414D-B714-630E87784574}" dt="2023-07-01T01:12:28.050" v="1"/>
        <pc:sldMkLst>
          <pc:docMk/>
          <pc:sldMk cId="1985761914" sldId="259"/>
        </pc:sldMkLst>
        <pc:picChg chg="add mod">
          <ac:chgData name="Matt Lyle" userId="a96e7d453dd11193" providerId="LiveId" clId="{D4DA4648-72CA-414D-B714-630E87784574}" dt="2023-07-01T01:12:28.050" v="1"/>
          <ac:picMkLst>
            <pc:docMk/>
            <pc:sldMk cId="1985761914" sldId="259"/>
            <ac:picMk id="4" creationId="{59FD484D-5D7A-2B68-E8D0-62B8FF9C731F}"/>
          </ac:picMkLst>
        </pc:picChg>
        <pc:picChg chg="del">
          <ac:chgData name="Matt Lyle" userId="a96e7d453dd11193" providerId="LiveId" clId="{D4DA4648-72CA-414D-B714-630E87784574}" dt="2023-07-01T01:12:27.698" v="0" actId="478"/>
          <ac:picMkLst>
            <pc:docMk/>
            <pc:sldMk cId="1985761914" sldId="259"/>
            <ac:picMk id="1026" creationId="{A0B191BB-45CB-8EC0-F5D3-8B864BC7544D}"/>
          </ac:picMkLst>
        </pc:picChg>
      </pc:sldChg>
      <pc:sldChg chg="addSp delSp modSp">
        <pc:chgData name="Matt Lyle" userId="a96e7d453dd11193" providerId="LiveId" clId="{D4DA4648-72CA-414D-B714-630E87784574}" dt="2023-07-01T01:12:51.980" v="5"/>
        <pc:sldMkLst>
          <pc:docMk/>
          <pc:sldMk cId="873564347" sldId="261"/>
        </pc:sldMkLst>
        <pc:picChg chg="del">
          <ac:chgData name="Matt Lyle" userId="a96e7d453dd11193" providerId="LiveId" clId="{D4DA4648-72CA-414D-B714-630E87784574}" dt="2023-07-01T01:12:51.625" v="4" actId="478"/>
          <ac:picMkLst>
            <pc:docMk/>
            <pc:sldMk cId="873564347" sldId="261"/>
            <ac:picMk id="4" creationId="{0CF86CA6-4071-60BE-B331-F0195E786250}"/>
          </ac:picMkLst>
        </pc:picChg>
        <pc:picChg chg="add del mod">
          <ac:chgData name="Matt Lyle" userId="a96e7d453dd11193" providerId="LiveId" clId="{D4DA4648-72CA-414D-B714-630E87784574}" dt="2023-07-01T01:12:49.321" v="3"/>
          <ac:picMkLst>
            <pc:docMk/>
            <pc:sldMk cId="873564347" sldId="261"/>
            <ac:picMk id="5" creationId="{913CDC9E-2DD5-2CF7-85B4-900EEB73E6DD}"/>
          </ac:picMkLst>
        </pc:picChg>
        <pc:picChg chg="add mod">
          <ac:chgData name="Matt Lyle" userId="a96e7d453dd11193" providerId="LiveId" clId="{D4DA4648-72CA-414D-B714-630E87784574}" dt="2023-07-01T01:12:51.980" v="5"/>
          <ac:picMkLst>
            <pc:docMk/>
            <pc:sldMk cId="873564347" sldId="261"/>
            <ac:picMk id="6" creationId="{F580F8B5-EAC8-9742-0892-7E50072D900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818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714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54247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2794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96204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9785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3642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971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76083-70BF-F11F-D943-B0034E82AE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B3E1BB-A472-2B48-C2A3-2DBC22A6E4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3FA35-E1D6-7D6E-81BF-1A679F1B4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89CC82-76AF-F1E7-104C-3DF2570AB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DE2AA7-58FE-EEAA-C36A-64A069072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1145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0DA04-CCA2-6ED2-BEB1-19EDD0C5A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4F79B-4677-4897-1616-F635CDBA16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40C402-9E06-94BA-928C-48B0F7D35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C8CC0-1039-E85C-7308-95D05AC73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519EEC-D152-52B3-C84D-91C051A45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6544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115A1-5A44-0FC9-6E5E-E959D62F3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B7F133-2DA4-62F6-6E30-1635C6263D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48A285-F919-6E74-BC2D-E5B6D7C6D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E7033B-7FDA-D1BA-9DD6-AFAB7CE87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A2BA67-A4E3-E04B-99CC-462682967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599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0927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29DAB-35EF-B3C0-6DE5-9FEBB4348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5EF23-C1FD-38BA-56CD-61886120F6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E98DB3-0003-6E20-8816-E662764AF7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7030A2-EA41-7D8B-B43B-114E7A0DC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9F771A-362A-EB5D-3F8E-1B88ADB1B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13C4C6-3D44-A34F-B17C-C5D86C886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695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4232A-4493-DE02-57D1-229D6C8CD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3EACEF-1E76-EFF4-6DD2-11D44D956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961D3C-359D-BE31-5FCA-F5CFBF832B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925995-9076-22E0-9E4F-7C268B5EDF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1A7B69-11CA-57EA-F036-261CBEA42C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8B57D-1621-AC3F-8969-5C34AE741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D318EF-C184-0D79-D8D0-EE14641B3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A52B53-EF13-C414-D6A3-B268A396D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342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188D7-22FD-D145-09CC-2348BAF57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CBA5BB-1F8A-89B5-AF85-BD0915084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D1DB5-D8A0-D892-9E42-D760C751D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85EAE7-E9A5-F27B-149B-A9CE1E031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5347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1DE7EB-4EB6-3A1C-0D3C-ADCB67F6F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CC83B8-F232-3DB1-251B-89B4B5105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543A76-9DCE-EC61-4EF7-87C47A004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6890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C779A-D72A-3E4E-DA5A-C546A3EB5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B8912C-9470-BF5B-A999-EC28C02D78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EC5EAF-842C-4579-E7FA-5482F4CDB4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E1D62E-F842-8BF0-9D85-7AEE5E4ED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A3099E-0CCB-9DDF-DDD0-28E950193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213701-4219-4B1F-A10E-FC4F1DDE5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52474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EA530-1576-0FAD-B582-B88DD333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76EECA-EB25-6100-8E29-42F0827B37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7D2ADB-AEEB-6A59-4761-9785958AC0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0FAFE-17EB-2414-DE93-F764E761D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A5F9DD-C600-7BFA-C9AC-0474174A9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D43DB1-C50E-0F2C-9EEC-9613D3809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9021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76479-E94B-E01D-71CA-34F06BFE9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A06336-118A-69D0-3CAE-988DBB6814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05910-0192-6F58-769E-54E01A26F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9AB0E5-DD00-F7B5-F3BC-3F46AAABB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86A09C-16BF-B23A-15CA-49761524B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8564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6A6018-75C9-8655-6670-63B7833CEA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234490-A030-CBFF-FFB5-D6122B8704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FA89C0-FB49-59BE-E34E-FD0A1336E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76B38A-46E6-7435-76B2-CA359FDF2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1C79D3-9C1F-9720-B375-B51C4552A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2200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5151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587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93685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3428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6794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5129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037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11758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0177453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3036323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34267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54131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flip="none" rotWithShape="1">
          <a:gsLst>
            <a:gs pos="0">
              <a:srgbClr val="B1DDFF"/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039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71003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01931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bg2">
                <a:tint val="80000"/>
                <a:shade val="100000"/>
                <a:satMod val="300000"/>
              </a:schemeClr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3298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29301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00650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98245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50938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88322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rgbClr val="969696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lang="en-US" sz="1000" kern="12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84725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86270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41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81220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2419667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41588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115192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9320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49227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14193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06971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090312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1567779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456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6434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464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032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70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96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640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759BAB-C8A4-77B2-1FA5-447D00AFE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135115-1B0D-4BAF-8408-8C4FE99E72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C0B9D3-24FE-B1E4-180F-01C4F0BD37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DDC60B-84D3-0612-7ECC-E6D7F48646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BCEFC6-141D-159E-7A82-689FF9DEA4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15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305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14667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17237592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D7246F49-C5AF-8C4A-98BC-35FFFA2D2287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817D2199-BB83-534B-89D1-90DFDD3C129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53452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8E2B0-5AA0-713F-ADA2-15330D56C0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6508" y="3261497"/>
            <a:ext cx="10350843" cy="2262781"/>
          </a:xfrm>
        </p:spPr>
        <p:txBody>
          <a:bodyPr>
            <a:normAutofit/>
          </a:bodyPr>
          <a:lstStyle/>
          <a:p>
            <a:r>
              <a:rPr lang="en-US" sz="6600" b="1" dirty="0"/>
              <a:t>The One Thing Lacking…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B2FF62-788D-4197-C9C9-65A9B38FBD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64499" y="5559106"/>
            <a:ext cx="8915399" cy="1126283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/>
              <a:t>Mark 10:17-31</a:t>
            </a:r>
          </a:p>
        </p:txBody>
      </p:sp>
      <p:pic>
        <p:nvPicPr>
          <p:cNvPr id="1026" name="Picture 2" descr="Life of Jesus Christ: Christ and the Rich Young Ruler">
            <a:extLst>
              <a:ext uri="{FF2B5EF4-FFF2-40B4-BE49-F238E27FC236}">
                <a16:creationId xmlns:a16="http://schemas.microsoft.com/office/drawing/2014/main" id="{A0B191BB-45CB-8EC0-F5D3-8B864BC754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04053" y="0"/>
            <a:ext cx="6561439" cy="4374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1623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3A1CB-7011-2645-51B8-3DE0A579D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4275" y="4553465"/>
            <a:ext cx="9601200" cy="1485900"/>
          </a:xfrm>
        </p:spPr>
        <p:txBody>
          <a:bodyPr>
            <a:normAutofit/>
          </a:bodyPr>
          <a:lstStyle/>
          <a:p>
            <a:r>
              <a:rPr lang="en-US" sz="2800" dirty="0"/>
              <a:t>David E. Garland. </a:t>
            </a:r>
            <a:r>
              <a:rPr lang="en-US" sz="2800" i="1" dirty="0"/>
              <a:t>Mark: NIV Application Commentary</a:t>
            </a:r>
            <a:r>
              <a:rPr lang="en-US" sz="2800" dirty="0"/>
              <a:t>. (Grand Rapids: Zondervan Academic, 1996.)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AA477B-5BA7-9C64-EEE5-F506A16A8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2745" y="432487"/>
            <a:ext cx="10231395" cy="3581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b="1" dirty="0"/>
              <a:t>If one wants eternal life, everything depends on one's response to Jesus. </a:t>
            </a:r>
          </a:p>
        </p:txBody>
      </p:sp>
    </p:spTree>
    <p:extLst>
      <p:ext uri="{BB962C8B-B14F-4D97-AF65-F5344CB8AC3E}">
        <p14:creationId xmlns:p14="http://schemas.microsoft.com/office/powerpoint/2010/main" val="2164050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E6F86-F634-55C9-21D8-251E31E2C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Mark 10:17-31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4F5AFE-9025-5DD8-076F-61B071829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0875" y="2384299"/>
            <a:ext cx="10869827" cy="4098613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Vs 22 – Only place where someone walks away from Jesus.</a:t>
            </a:r>
          </a:p>
          <a:p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Vs 23-25: How hard for the rich to enter God’s kingdom.</a:t>
            </a:r>
          </a:p>
          <a:p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Vs 26: Disciples astonished. To Jews, riches was a sign of God’s blessing (Deut. 28:1-14; Job 1:10; 42:10; Psalm 128; Proverbs 10:22. etc.) </a:t>
            </a:r>
          </a:p>
          <a:p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Jesus spoke out against the love of money and riches (Matthew 6:24-26 </a:t>
            </a:r>
            <a:r>
              <a:rPr lang="en-US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cf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Mark 4:19; Matthew 6:19; Luke 12:15.) </a:t>
            </a:r>
          </a:p>
        </p:txBody>
      </p:sp>
      <p:pic>
        <p:nvPicPr>
          <p:cNvPr id="14338" name="Picture 2" descr="English: unfoldingWord® Open Bible Stories - 28.html">
            <a:extLst>
              <a:ext uri="{FF2B5EF4-FFF2-40B4-BE49-F238E27FC236}">
                <a16:creationId xmlns:a16="http://schemas.microsoft.com/office/drawing/2014/main" id="{CE135FC8-ED89-440F-06A7-922CBE8074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3816" y="138395"/>
            <a:ext cx="4064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8850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55E27-0872-3141-E73F-8BECB07122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0454" y="1643449"/>
            <a:ext cx="9625913" cy="4114800"/>
          </a:xfrm>
        </p:spPr>
        <p:txBody>
          <a:bodyPr/>
          <a:lstStyle/>
          <a:p>
            <a:r>
              <a:rPr lang="en-US" b="1" dirty="0"/>
              <a:t>What is the one thing you lack?</a:t>
            </a:r>
          </a:p>
        </p:txBody>
      </p:sp>
    </p:spTree>
    <p:extLst>
      <p:ext uri="{BB962C8B-B14F-4D97-AF65-F5344CB8AC3E}">
        <p14:creationId xmlns:p14="http://schemas.microsoft.com/office/powerpoint/2010/main" val="41357425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E6F86-F634-55C9-21D8-251E31E2C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Mark 10:17-31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4F5AFE-9025-5DD8-076F-61B071829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0875" y="2384299"/>
            <a:ext cx="10869827" cy="4098613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Vs 27:  What is impossible to man is possible with God.</a:t>
            </a:r>
          </a:p>
          <a:p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Vs 28: Peter: “We left everything and followed you.”</a:t>
            </a:r>
          </a:p>
          <a:p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Vs 29-30: No one who left these things for Jesus and Gospel will not receive a hundredfold more in this life (with persecution) and …. eternal life!</a:t>
            </a:r>
          </a:p>
          <a:p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Vs 31: “But many who are first will be last, and the last first.”</a:t>
            </a:r>
          </a:p>
        </p:txBody>
      </p:sp>
      <p:pic>
        <p:nvPicPr>
          <p:cNvPr id="16386" name="Picture 2" descr="20 Bible Verses about Nothing is Impossible With God">
            <a:extLst>
              <a:ext uri="{FF2B5EF4-FFF2-40B4-BE49-F238E27FC236}">
                <a16:creationId xmlns:a16="http://schemas.microsoft.com/office/drawing/2014/main" id="{FF0D90AB-B6AA-9BE5-62EF-C1D90D6133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2725" y="212853"/>
            <a:ext cx="3101546" cy="2067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08401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6" name="Picture 8" descr="Jeremiah 9:23-24 | Loose Him and Let Him Go">
            <a:extLst>
              <a:ext uri="{FF2B5EF4-FFF2-40B4-BE49-F238E27FC236}">
                <a16:creationId xmlns:a16="http://schemas.microsoft.com/office/drawing/2014/main" id="{B1263056-77CD-3B90-4731-CF3425BF79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6700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7303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herlock Holmes and Dr Watson were going camping...">
            <a:extLst>
              <a:ext uri="{FF2B5EF4-FFF2-40B4-BE49-F238E27FC236}">
                <a16:creationId xmlns:a16="http://schemas.microsoft.com/office/drawing/2014/main" id="{8D24600D-C5D1-980F-0476-F593003919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2467" y="206920"/>
            <a:ext cx="6687065" cy="6444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7893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8E2B0-5AA0-713F-ADA2-15330D56C0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6508" y="3261497"/>
            <a:ext cx="10350843" cy="2262781"/>
          </a:xfrm>
        </p:spPr>
        <p:txBody>
          <a:bodyPr>
            <a:normAutofit/>
          </a:bodyPr>
          <a:lstStyle/>
          <a:p>
            <a:r>
              <a:rPr lang="en-US" sz="6600" b="1" dirty="0"/>
              <a:t>The One Thing Lacking…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B2FF62-788D-4197-C9C9-65A9B38FBD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64499" y="5559106"/>
            <a:ext cx="8915399" cy="1126283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/>
              <a:t>Mark 10:17-31</a:t>
            </a:r>
          </a:p>
        </p:txBody>
      </p:sp>
      <p:pic>
        <p:nvPicPr>
          <p:cNvPr id="4" name="Picture 2" descr="Life of Jesus Christ: Christ and the Rich Young Ruler">
            <a:extLst>
              <a:ext uri="{FF2B5EF4-FFF2-40B4-BE49-F238E27FC236}">
                <a16:creationId xmlns:a16="http://schemas.microsoft.com/office/drawing/2014/main" id="{59FD484D-5D7A-2B68-E8D0-62B8FF9C73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04053" y="0"/>
            <a:ext cx="6561439" cy="4374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5761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E6F86-F634-55C9-21D8-251E31E2C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Mark 10:17-31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4F5AFE-9025-5DD8-076F-61B071829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424396"/>
            <a:ext cx="10058400" cy="3931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u="sng" dirty="0">
                <a:latin typeface="Calibri" panose="020F0502020204030204" pitchFamily="34" charset="0"/>
                <a:cs typeface="Calibri" panose="020F0502020204030204" pitchFamily="34" charset="0"/>
              </a:rPr>
              <a:t>The Context</a:t>
            </a:r>
          </a:p>
          <a:p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Mark 10:13-16: The Kingdom of God must be received like a child – no status, or standing, dependent.</a:t>
            </a:r>
          </a:p>
          <a:p>
            <a:pPr marL="0" indent="0">
              <a:buNone/>
            </a:pPr>
            <a:r>
              <a:rPr lang="en-US" sz="3200" b="1" u="sng" dirty="0">
                <a:latin typeface="Calibri" panose="020F0502020204030204" pitchFamily="34" charset="0"/>
                <a:cs typeface="Calibri" panose="020F0502020204030204" pitchFamily="34" charset="0"/>
              </a:rPr>
              <a:t>The Text</a:t>
            </a:r>
          </a:p>
          <a:p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By contrast, the man in today’s story is young (Matthew 19:22), a ruler (Luke 18:18) and is rich (vs 22).</a:t>
            </a:r>
          </a:p>
        </p:txBody>
      </p:sp>
      <p:pic>
        <p:nvPicPr>
          <p:cNvPr id="4" name="Picture 2" descr="Life of Jesus Christ: Christ and the Rich Young Ruler">
            <a:extLst>
              <a:ext uri="{FF2B5EF4-FFF2-40B4-BE49-F238E27FC236}">
                <a16:creationId xmlns:a16="http://schemas.microsoft.com/office/drawing/2014/main" id="{0CF86CA6-4071-60BE-B331-F0195E7862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98476" y="333632"/>
            <a:ext cx="3373396" cy="2248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8826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55E27-0872-3141-E73F-8BECB07122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0454" y="2276615"/>
            <a:ext cx="9625913" cy="3048000"/>
          </a:xfrm>
        </p:spPr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BIG QUESTION 1: Who determines what is truly </a:t>
            </a:r>
            <a:r>
              <a:rPr lang="en-US" b="1" dirty="0">
                <a:solidFill>
                  <a:srgbClr val="C00000"/>
                </a:solidFill>
                <a:highlight>
                  <a:srgbClr val="C0C0C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lang="en-US" b="1" dirty="0">
                <a:solidFill>
                  <a:srgbClr val="FF0000"/>
                </a:solidFill>
                <a:highlight>
                  <a:srgbClr val="C0C0C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b="1" dirty="0">
                <a:solidFill>
                  <a:srgbClr val="00B050"/>
                </a:solidFill>
                <a:highlight>
                  <a:srgbClr val="C0C0C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b="1" dirty="0">
                <a:solidFill>
                  <a:srgbClr val="7030A0"/>
                </a:solidFill>
                <a:highlight>
                  <a:srgbClr val="C0C0C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in life ?</a:t>
            </a:r>
          </a:p>
        </p:txBody>
      </p:sp>
    </p:spTree>
    <p:extLst>
      <p:ext uri="{BB962C8B-B14F-4D97-AF65-F5344CB8AC3E}">
        <p14:creationId xmlns:p14="http://schemas.microsoft.com/office/powerpoint/2010/main" val="527144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E6F86-F634-55C9-21D8-251E31E2C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Mark 10:17-31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4F5AFE-9025-5DD8-076F-61B071829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424396"/>
            <a:ext cx="10058400" cy="3931920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Vs 18 – Jesus questions the questioner. </a:t>
            </a:r>
          </a:p>
          <a:p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Only true standard of goodness is God!</a:t>
            </a:r>
          </a:p>
          <a:p>
            <a:pPr marL="0" indent="0">
              <a:buNone/>
            </a:pPr>
            <a:endParaRPr lang="en-US" sz="2800" b="1" dirty="0"/>
          </a:p>
        </p:txBody>
      </p:sp>
      <p:pic>
        <p:nvPicPr>
          <p:cNvPr id="6" name="Picture 2" descr="Life of Jesus Christ: Christ and the Rich Young Ruler">
            <a:extLst>
              <a:ext uri="{FF2B5EF4-FFF2-40B4-BE49-F238E27FC236}">
                <a16:creationId xmlns:a16="http://schemas.microsoft.com/office/drawing/2014/main" id="{F580F8B5-EAC8-9742-0892-7E50072D90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98476" y="333632"/>
            <a:ext cx="3373396" cy="2248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3564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3A1CB-7011-2645-51B8-3DE0A579D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4275" y="4553465"/>
            <a:ext cx="9601200" cy="1485900"/>
          </a:xfrm>
        </p:spPr>
        <p:txBody>
          <a:bodyPr>
            <a:normAutofit/>
          </a:bodyPr>
          <a:lstStyle/>
          <a:p>
            <a:r>
              <a:rPr lang="en-US" sz="2800" dirty="0"/>
              <a:t>Steven A. Crane. </a:t>
            </a:r>
            <a:r>
              <a:rPr lang="en-US" sz="2800" i="1" dirty="0"/>
              <a:t>Marveling with Mark : A Homiletical Commentary on the Second Gospel</a:t>
            </a:r>
            <a:r>
              <a:rPr lang="en-US" sz="2800" dirty="0"/>
              <a:t> (Wipf and Stock:2010), page 120.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AA477B-5BA7-9C64-EEE5-F506A16A8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2745" y="432487"/>
            <a:ext cx="10231395" cy="3581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b="1" dirty="0"/>
              <a:t>Jesus is not denying his own goodness or God-ness, but is probing the young man to see what he believes about Jesus—why would you call me good, if you know God alone is good?</a:t>
            </a:r>
          </a:p>
        </p:txBody>
      </p:sp>
    </p:spTree>
    <p:extLst>
      <p:ext uri="{BB962C8B-B14F-4D97-AF65-F5344CB8AC3E}">
        <p14:creationId xmlns:p14="http://schemas.microsoft.com/office/powerpoint/2010/main" val="3400605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E6F86-F634-55C9-21D8-251E31E2C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Mark 10:17-31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4F5AFE-9025-5DD8-076F-61B071829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424396"/>
            <a:ext cx="10058400" cy="3931920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Vs 19 – Last 6 Commandments.</a:t>
            </a:r>
          </a:p>
          <a:p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Vs 21 – “You lack one thing…go, sell…and come, follow me.”</a:t>
            </a:r>
          </a:p>
          <a:p>
            <a:pPr marL="0" indent="0">
              <a:buNone/>
            </a:pPr>
            <a:endParaRPr lang="en-US" sz="2800" b="1" dirty="0"/>
          </a:p>
        </p:txBody>
      </p:sp>
      <p:pic>
        <p:nvPicPr>
          <p:cNvPr id="12290" name="Picture 2" descr="The Rich Young Ruler — The Falls Church Anglican">
            <a:extLst>
              <a:ext uri="{FF2B5EF4-FFF2-40B4-BE49-F238E27FC236}">
                <a16:creationId xmlns:a16="http://schemas.microsoft.com/office/drawing/2014/main" id="{9568132C-F316-3C5F-E216-83DE9FF5B0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19286" y="334991"/>
            <a:ext cx="2718487" cy="2154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8591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55E27-0872-3141-E73F-8BECB07122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0454" y="1643449"/>
            <a:ext cx="9625913" cy="4114800"/>
          </a:xfrm>
        </p:spPr>
        <p:txBody>
          <a:bodyPr/>
          <a:lstStyle/>
          <a:p>
            <a:r>
              <a:rPr lang="en-US" b="1" dirty="0"/>
              <a:t>BIG QUESTION 2: </a:t>
            </a:r>
            <a:br>
              <a:rPr lang="en-US" b="1" dirty="0"/>
            </a:b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Who truly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effectLst/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b="1" dirty="0">
                <a:solidFill>
                  <a:srgbClr val="C00000"/>
                </a:solidFill>
                <a:effectLst/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effectLst/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US" b="1" dirty="0">
                <a:solidFill>
                  <a:srgbClr val="00B0F0"/>
                </a:solidFill>
                <a:effectLst/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US" b="1" dirty="0">
                <a:solidFill>
                  <a:srgbClr val="FFC000"/>
                </a:solidFill>
                <a:effectLst/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shots in our life?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72268171"/>
      </p:ext>
    </p:extLst>
  </p:cSld>
  <p:clrMapOvr>
    <a:masterClrMapping/>
  </p:clrMapOvr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4.xml><?xml version="1.0" encoding="utf-8"?>
<a:theme xmlns:a="http://schemas.openxmlformats.org/drawingml/2006/main" name="1_Savon">
  <a:themeElements>
    <a:clrScheme name="Savon">
      <a:dk1>
        <a:sysClr val="windowText" lastClr="000000"/>
      </a:dk1>
      <a:lt1>
        <a:sysClr val="window" lastClr="FFFFFF"/>
      </a:lt1>
      <a:dk2>
        <a:srgbClr val="373545"/>
      </a:dk2>
      <a:lt2>
        <a:srgbClr val="BCD0E0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6793CD"/>
      </a:accent6>
      <a:hlink>
        <a:srgbClr val="6B9F25"/>
      </a:hlink>
      <a:folHlink>
        <a:srgbClr val="9F6715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913DB040-6816-4415-960D-8178C785755E}"/>
    </a:ext>
  </a:extLst>
</a:theme>
</file>

<file path=ppt/theme/theme5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</TotalTime>
  <Words>410</Words>
  <Application>Microsoft Office PowerPoint</Application>
  <PresentationFormat>Widescreen</PresentationFormat>
  <Paragraphs>32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14</vt:i4>
      </vt:variant>
    </vt:vector>
  </HeadingPairs>
  <TitlesOfParts>
    <vt:vector size="26" baseType="lpstr">
      <vt:lpstr>Arial</vt:lpstr>
      <vt:lpstr>Calibri</vt:lpstr>
      <vt:lpstr>Calibri Light</vt:lpstr>
      <vt:lpstr>Century Gothic</vt:lpstr>
      <vt:lpstr>Franklin Gothic Book</vt:lpstr>
      <vt:lpstr>Garamond</vt:lpstr>
      <vt:lpstr>Wingdings 3</vt:lpstr>
      <vt:lpstr>Wisp</vt:lpstr>
      <vt:lpstr>Office Theme</vt:lpstr>
      <vt:lpstr>Savon</vt:lpstr>
      <vt:lpstr>1_Savon</vt:lpstr>
      <vt:lpstr>Crop</vt:lpstr>
      <vt:lpstr>The One Thing Lacking…</vt:lpstr>
      <vt:lpstr>PowerPoint Presentation</vt:lpstr>
      <vt:lpstr>The One Thing Lacking…</vt:lpstr>
      <vt:lpstr>Mark 10:17-31</vt:lpstr>
      <vt:lpstr>BIG QUESTION 1: Who determines what is truly good in life ?</vt:lpstr>
      <vt:lpstr>Mark 10:17-31</vt:lpstr>
      <vt:lpstr>Steven A. Crane. Marveling with Mark : A Homiletical Commentary on the Second Gospel (Wipf and Stock:2010), page 120.</vt:lpstr>
      <vt:lpstr>Mark 10:17-31</vt:lpstr>
      <vt:lpstr>BIG QUESTION 2:  Who truly calls the shots in our life? </vt:lpstr>
      <vt:lpstr>David E. Garland. Mark: NIV Application Commentary. (Grand Rapids: Zondervan Academic, 1996.) </vt:lpstr>
      <vt:lpstr>Mark 10:17-31</vt:lpstr>
      <vt:lpstr>What is the one thing you lack?</vt:lpstr>
      <vt:lpstr>Mark 10:17-31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One Thing Lacking…</dc:title>
  <dc:creator>Manik Corea</dc:creator>
  <cp:lastModifiedBy>Matt Lyle</cp:lastModifiedBy>
  <cp:revision>1</cp:revision>
  <dcterms:created xsi:type="dcterms:W3CDTF">2023-06-29T08:32:00Z</dcterms:created>
  <dcterms:modified xsi:type="dcterms:W3CDTF">2023-07-01T01:13:03Z</dcterms:modified>
</cp:coreProperties>
</file>