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 id="2147483696" r:id="rId3"/>
    <p:sldMasterId id="2147483708" r:id="rId4"/>
    <p:sldMasterId id="2147483732" r:id="rId5"/>
  </p:sldMasterIdLst>
  <p:notesMasterIdLst>
    <p:notesMasterId r:id="rId34"/>
  </p:notesMasterIdLst>
  <p:sldIdLst>
    <p:sldId id="269" r:id="rId6"/>
    <p:sldId id="309" r:id="rId7"/>
    <p:sldId id="268" r:id="rId8"/>
    <p:sldId id="310" r:id="rId9"/>
    <p:sldId id="270" r:id="rId10"/>
    <p:sldId id="272" r:id="rId11"/>
    <p:sldId id="271" r:id="rId12"/>
    <p:sldId id="274" r:id="rId13"/>
    <p:sldId id="273" r:id="rId14"/>
    <p:sldId id="275" r:id="rId15"/>
    <p:sldId id="276" r:id="rId16"/>
    <p:sldId id="277" r:id="rId17"/>
    <p:sldId id="294" r:id="rId18"/>
    <p:sldId id="295" r:id="rId19"/>
    <p:sldId id="296" r:id="rId20"/>
    <p:sldId id="306" r:id="rId21"/>
    <p:sldId id="307" r:id="rId22"/>
    <p:sldId id="308" r:id="rId23"/>
    <p:sldId id="311" r:id="rId24"/>
    <p:sldId id="297" r:id="rId25"/>
    <p:sldId id="298" r:id="rId26"/>
    <p:sldId id="299" r:id="rId27"/>
    <p:sldId id="300" r:id="rId28"/>
    <p:sldId id="301" r:id="rId29"/>
    <p:sldId id="302" r:id="rId30"/>
    <p:sldId id="303" r:id="rId31"/>
    <p:sldId id="304" r:id="rId32"/>
    <p:sldId id="30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57A561-FA45-412E-B337-D5CE5DA70C69}" v="38" dt="2023-06-03T01:12:34.0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6"/>
    <p:restoredTop sz="95781"/>
  </p:normalViewPr>
  <p:slideViewPr>
    <p:cSldViewPr snapToGrid="0">
      <p:cViewPr varScale="1">
        <p:scale>
          <a:sx n="79" d="100"/>
          <a:sy n="79" d="100"/>
        </p:scale>
        <p:origin x="74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0957A561-FA45-412E-B337-D5CE5DA70C69}"/>
    <pc:docChg chg="addSld delSld modSld">
      <pc:chgData name="Matt Lyle" userId="a96e7d453dd11193" providerId="LiveId" clId="{0957A561-FA45-412E-B337-D5CE5DA70C69}" dt="2023-06-03T01:12:39.554" v="43" actId="47"/>
      <pc:docMkLst>
        <pc:docMk/>
      </pc:docMkLst>
      <pc:sldChg chg="addSp modSp add del mod">
        <pc:chgData name="Matt Lyle" userId="a96e7d453dd11193" providerId="LiveId" clId="{0957A561-FA45-412E-B337-D5CE5DA70C69}" dt="2023-06-03T01:12:39.554" v="43" actId="47"/>
        <pc:sldMkLst>
          <pc:docMk/>
          <pc:sldMk cId="2767206712" sldId="312"/>
        </pc:sldMkLst>
        <pc:spChg chg="add mod">
          <ac:chgData name="Matt Lyle" userId="a96e7d453dd11193" providerId="LiveId" clId="{0957A561-FA45-412E-B337-D5CE5DA70C69}" dt="2023-06-03T01:11:50.085" v="40" actId="14100"/>
          <ac:spMkLst>
            <pc:docMk/>
            <pc:sldMk cId="2767206712" sldId="312"/>
            <ac:spMk id="2" creationId="{FA11C572-CCC7-6317-A5DE-369E07293FB2}"/>
          </ac:spMkLst>
        </pc:spChg>
        <pc:spChg chg="add mod">
          <ac:chgData name="Matt Lyle" userId="a96e7d453dd11193" providerId="LiveId" clId="{0957A561-FA45-412E-B337-D5CE5DA70C69}" dt="2023-06-03T01:11:58.884" v="42" actId="14100"/>
          <ac:spMkLst>
            <pc:docMk/>
            <pc:sldMk cId="2767206712" sldId="312"/>
            <ac:spMk id="3" creationId="{66361276-CDCE-043F-27EF-885DCA8003D8}"/>
          </ac:spMkLst>
        </pc:spChg>
        <pc:picChg chg="mod">
          <ac:chgData name="Matt Lyle" userId="a96e7d453dd11193" providerId="LiveId" clId="{0957A561-FA45-412E-B337-D5CE5DA70C69}" dt="2023-06-03T01:11:41.178" v="38" actId="1037"/>
          <ac:picMkLst>
            <pc:docMk/>
            <pc:sldMk cId="2767206712" sldId="312"/>
            <ac:picMk id="4098" creationId="{0BD71E98-26AC-86BD-2625-D776C97CF14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62B6C0-0C8A-6741-9C12-E214E675397F}" type="datetimeFigureOut">
              <a:rPr lang="en-US" smtClean="0"/>
              <a:t>6/3/2023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2BAC56-A3DE-2F42-BED2-59FF4B77CA13}" type="slidenum">
              <a:rPr lang="en-US" smtClean="0"/>
              <a:t>‹#›</a:t>
            </a:fld>
            <a:endParaRPr lang="en-US"/>
          </a:p>
        </p:txBody>
      </p:sp>
    </p:spTree>
    <p:extLst>
      <p:ext uri="{BB962C8B-B14F-4D97-AF65-F5344CB8AC3E}">
        <p14:creationId xmlns:p14="http://schemas.microsoft.com/office/powerpoint/2010/main" val="1904811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188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SG" sz="1800" dirty="0">
                <a:effectLst/>
                <a:latin typeface="Calibri" panose="020F0502020204030204" pitchFamily="34" charset="0"/>
                <a:ea typeface="Calibri" panose="020F0502020204030204" pitchFamily="34" charset="0"/>
                <a:cs typeface="Times New Roman" panose="02020603050405020304" pitchFamily="18" charset="0"/>
              </a:rPr>
              <a:t>Paul seeing Peter and the others separate from Gentile Christians, decided do something drastic. Here, we have two of the greatest early church Apostles Peter and Paul facing up to each other.</a:t>
            </a:r>
            <a:r>
              <a:rPr lang="en-SG" dirty="0">
                <a:effectLst/>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982258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GB"/>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C9DD6AD3-2B27-BC4B-A87F-9DB861A5D786}" type="slidenum">
              <a:rPr lang="en-US" smtClean="0"/>
              <a:t>‹#›</a:t>
            </a:fld>
            <a:endParaRPr lang="en-US"/>
          </a:p>
        </p:txBody>
      </p:sp>
    </p:spTree>
    <p:extLst>
      <p:ext uri="{BB962C8B-B14F-4D97-AF65-F5344CB8AC3E}">
        <p14:creationId xmlns:p14="http://schemas.microsoft.com/office/powerpoint/2010/main" val="397982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F800446-8340-5845-A8BD-C8F7085C7ECF}" type="datetimeFigureOut">
              <a:rPr lang="en-US" smtClean="0"/>
              <a:t>6/3/2023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906809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730832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6/3/2023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C9DD6AD3-2B27-BC4B-A87F-9DB861A5D786}"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66663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43610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F800446-8340-5845-A8BD-C8F7085C7ECF}" type="datetimeFigureOut">
              <a:rPr lang="en-US" smtClean="0"/>
              <a:t>6/3/2023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39048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F800446-8340-5845-A8BD-C8F7085C7ECF}" type="datetimeFigureOut">
              <a:rPr lang="en-US" smtClean="0"/>
              <a:t>6/3/2023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2598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F800446-8340-5845-A8BD-C8F7085C7ECF}" type="datetimeFigureOut">
              <a:rPr lang="en-US" smtClean="0"/>
              <a:t>6/3/2023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D6AD3-2B27-BC4B-A87F-9DB861A5D786}"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79238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F800446-8340-5845-A8BD-C8F7085C7ECF}" type="datetimeFigureOut">
              <a:rPr lang="en-US" smtClean="0"/>
              <a:t>6/3/2023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D6AD3-2B27-BC4B-A87F-9DB861A5D786}"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77350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00446-8340-5845-A8BD-C8F7085C7ECF}" type="datetimeFigureOut">
              <a:rPr lang="en-US" smtClean="0"/>
              <a:t>6/3/2023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775141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F800446-8340-5845-A8BD-C8F7085C7ECF}" type="datetimeFigureOut">
              <a:rPr lang="en-US" smtClean="0"/>
              <a:t>6/3/2023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583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412875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F800446-8340-5845-A8BD-C8F7085C7ECF}" type="datetimeFigureOut">
              <a:rPr lang="en-US" smtClean="0"/>
              <a:t>6/3/2023</a:t>
            </a:fld>
            <a:endParaRPr lang="en-US"/>
          </a:p>
        </p:txBody>
      </p:sp>
      <p:sp>
        <p:nvSpPr>
          <p:cNvPr id="6" name="Footer Placeholder 5"/>
          <p:cNvSpPr>
            <a:spLocks noGrp="1"/>
          </p:cNvSpPr>
          <p:nvPr>
            <p:ph type="ftr" sz="quarter" idx="11"/>
          </p:nvPr>
        </p:nvSpPr>
        <p:spPr>
          <a:xfrm>
            <a:off x="1447382" y="318640"/>
            <a:ext cx="5541004" cy="320931"/>
          </a:xfrm>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24634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4359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42237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2B1D9-9E04-6D42-393A-ED8362FC91E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C4EDF52-9E91-4BF6-0F29-DEF8F51C88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52EBE3F-36AD-B7AD-E324-CD0A1F8D3346}"/>
              </a:ext>
            </a:extLst>
          </p:cNvPr>
          <p:cNvSpPr>
            <a:spLocks noGrp="1"/>
          </p:cNvSpPr>
          <p:nvPr>
            <p:ph type="dt" sz="half" idx="10"/>
          </p:nvPr>
        </p:nvSpPr>
        <p:spPr/>
        <p:txBody>
          <a:bodyPr/>
          <a:lstStyle/>
          <a:p>
            <a:fld id="{CF800446-8340-5845-A8BD-C8F7085C7ECF}" type="datetimeFigureOut">
              <a:rPr lang="en-US" smtClean="0"/>
              <a:t>6/3/2023</a:t>
            </a:fld>
            <a:endParaRPr lang="en-US"/>
          </a:p>
        </p:txBody>
      </p:sp>
      <p:sp>
        <p:nvSpPr>
          <p:cNvPr id="5" name="Footer Placeholder 4">
            <a:extLst>
              <a:ext uri="{FF2B5EF4-FFF2-40B4-BE49-F238E27FC236}">
                <a16:creationId xmlns:a16="http://schemas.microsoft.com/office/drawing/2014/main" id="{C2E83C6A-26F3-3105-1EEA-547821CA4F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6FC488-6851-838C-FEBF-9E620A7ADBCD}"/>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925881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79936-356E-B061-14DF-FFA77C051E5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E80AEEB-187B-19CD-AECF-792CD51C86B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F09C916-69EA-4112-2E95-C0DA536D4A98}"/>
              </a:ext>
            </a:extLst>
          </p:cNvPr>
          <p:cNvSpPr>
            <a:spLocks noGrp="1"/>
          </p:cNvSpPr>
          <p:nvPr>
            <p:ph type="dt" sz="half" idx="10"/>
          </p:nvPr>
        </p:nvSpPr>
        <p:spPr/>
        <p:txBody>
          <a:bodyPr/>
          <a:lstStyle/>
          <a:p>
            <a:fld id="{CF800446-8340-5845-A8BD-C8F7085C7ECF}" type="datetimeFigureOut">
              <a:rPr lang="en-US" smtClean="0"/>
              <a:t>6/3/2023</a:t>
            </a:fld>
            <a:endParaRPr lang="en-US"/>
          </a:p>
        </p:txBody>
      </p:sp>
      <p:sp>
        <p:nvSpPr>
          <p:cNvPr id="5" name="Footer Placeholder 4">
            <a:extLst>
              <a:ext uri="{FF2B5EF4-FFF2-40B4-BE49-F238E27FC236}">
                <a16:creationId xmlns:a16="http://schemas.microsoft.com/office/drawing/2014/main" id="{F72534B7-47F7-51B4-03C9-91F644D87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EFB0EA-E161-ED95-398D-0F16E9AB5400}"/>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1631168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058BE-FD9A-F6E4-0552-E077B841433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F457535-E16C-EDEB-4595-5DD02C0388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C61FC25-C1FE-C244-157D-3D7376D1E466}"/>
              </a:ext>
            </a:extLst>
          </p:cNvPr>
          <p:cNvSpPr>
            <a:spLocks noGrp="1"/>
          </p:cNvSpPr>
          <p:nvPr>
            <p:ph type="dt" sz="half" idx="10"/>
          </p:nvPr>
        </p:nvSpPr>
        <p:spPr/>
        <p:txBody>
          <a:bodyPr/>
          <a:lstStyle/>
          <a:p>
            <a:fld id="{CF800446-8340-5845-A8BD-C8F7085C7ECF}" type="datetimeFigureOut">
              <a:rPr lang="en-US" smtClean="0"/>
              <a:t>6/3/2023</a:t>
            </a:fld>
            <a:endParaRPr lang="en-US"/>
          </a:p>
        </p:txBody>
      </p:sp>
      <p:sp>
        <p:nvSpPr>
          <p:cNvPr id="5" name="Footer Placeholder 4">
            <a:extLst>
              <a:ext uri="{FF2B5EF4-FFF2-40B4-BE49-F238E27FC236}">
                <a16:creationId xmlns:a16="http://schemas.microsoft.com/office/drawing/2014/main" id="{93371058-F1C1-CF5B-E77A-492AEFF4A1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59A77B-88A1-34B6-4297-0FFD69B86FC7}"/>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4551783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17052-8517-9BA0-FDAA-EED88A1B643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47B372F-42F6-C69C-C744-0813B1A0C4A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ECB0E36-4892-9C19-11B7-939453D1001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1006434-4853-28C5-1293-C4260AC9AC80}"/>
              </a:ext>
            </a:extLst>
          </p:cNvPr>
          <p:cNvSpPr>
            <a:spLocks noGrp="1"/>
          </p:cNvSpPr>
          <p:nvPr>
            <p:ph type="dt" sz="half" idx="10"/>
          </p:nvPr>
        </p:nvSpPr>
        <p:spPr/>
        <p:txBody>
          <a:bodyPr/>
          <a:lstStyle/>
          <a:p>
            <a:fld id="{CF800446-8340-5845-A8BD-C8F7085C7ECF}" type="datetimeFigureOut">
              <a:rPr lang="en-US" smtClean="0"/>
              <a:t>6/3/2023</a:t>
            </a:fld>
            <a:endParaRPr lang="en-US"/>
          </a:p>
        </p:txBody>
      </p:sp>
      <p:sp>
        <p:nvSpPr>
          <p:cNvPr id="6" name="Footer Placeholder 5">
            <a:extLst>
              <a:ext uri="{FF2B5EF4-FFF2-40B4-BE49-F238E27FC236}">
                <a16:creationId xmlns:a16="http://schemas.microsoft.com/office/drawing/2014/main" id="{BE1D63B4-7F37-FBF2-43F6-D81C3C8FA6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12E5F1-5F3A-47C9-0AB1-625CA28689E8}"/>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254686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891FB-C036-10F6-4BDB-195F640E306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9527DEE-6A85-A359-9238-4DA53C456C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A8C493C-0331-7A90-6465-6BAD863702C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84440CB-CBEC-71BC-9CBF-E48B272829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3679010-30C8-F9D3-EED7-5DCB6314DEE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F49C9B0-AFED-5483-B9DE-0483E4A98AAF}"/>
              </a:ext>
            </a:extLst>
          </p:cNvPr>
          <p:cNvSpPr>
            <a:spLocks noGrp="1"/>
          </p:cNvSpPr>
          <p:nvPr>
            <p:ph type="dt" sz="half" idx="10"/>
          </p:nvPr>
        </p:nvSpPr>
        <p:spPr/>
        <p:txBody>
          <a:bodyPr/>
          <a:lstStyle/>
          <a:p>
            <a:fld id="{CF800446-8340-5845-A8BD-C8F7085C7ECF}" type="datetimeFigureOut">
              <a:rPr lang="en-US" smtClean="0"/>
              <a:t>6/3/2023</a:t>
            </a:fld>
            <a:endParaRPr lang="en-US"/>
          </a:p>
        </p:txBody>
      </p:sp>
      <p:sp>
        <p:nvSpPr>
          <p:cNvPr id="8" name="Footer Placeholder 7">
            <a:extLst>
              <a:ext uri="{FF2B5EF4-FFF2-40B4-BE49-F238E27FC236}">
                <a16:creationId xmlns:a16="http://schemas.microsoft.com/office/drawing/2014/main" id="{96FAC5B0-B150-04AD-A3D4-49334DF869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2EAD46-6564-1A96-186E-482CFE600EF6}"/>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784356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8DE08-F84B-5454-6521-9F651CDC475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15036C3-AD32-6897-DC74-B9AA3495B7D1}"/>
              </a:ext>
            </a:extLst>
          </p:cNvPr>
          <p:cNvSpPr>
            <a:spLocks noGrp="1"/>
          </p:cNvSpPr>
          <p:nvPr>
            <p:ph type="dt" sz="half" idx="10"/>
          </p:nvPr>
        </p:nvSpPr>
        <p:spPr/>
        <p:txBody>
          <a:bodyPr/>
          <a:lstStyle/>
          <a:p>
            <a:fld id="{CF800446-8340-5845-A8BD-C8F7085C7ECF}" type="datetimeFigureOut">
              <a:rPr lang="en-US" smtClean="0"/>
              <a:t>6/3/2023</a:t>
            </a:fld>
            <a:endParaRPr lang="en-US"/>
          </a:p>
        </p:txBody>
      </p:sp>
      <p:sp>
        <p:nvSpPr>
          <p:cNvPr id="4" name="Footer Placeholder 3">
            <a:extLst>
              <a:ext uri="{FF2B5EF4-FFF2-40B4-BE49-F238E27FC236}">
                <a16:creationId xmlns:a16="http://schemas.microsoft.com/office/drawing/2014/main" id="{CB19C627-A838-EC2D-3D9E-CE73621220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40A182-7611-91A7-3F11-124D2FDEF67B}"/>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7582319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77E521-EB89-A7FE-50F4-E9D57E9DB3B1}"/>
              </a:ext>
            </a:extLst>
          </p:cNvPr>
          <p:cNvSpPr>
            <a:spLocks noGrp="1"/>
          </p:cNvSpPr>
          <p:nvPr>
            <p:ph type="dt" sz="half" idx="10"/>
          </p:nvPr>
        </p:nvSpPr>
        <p:spPr/>
        <p:txBody>
          <a:bodyPr/>
          <a:lstStyle/>
          <a:p>
            <a:fld id="{CF800446-8340-5845-A8BD-C8F7085C7ECF}" type="datetimeFigureOut">
              <a:rPr lang="en-US" smtClean="0"/>
              <a:t>6/3/2023</a:t>
            </a:fld>
            <a:endParaRPr lang="en-US"/>
          </a:p>
        </p:txBody>
      </p:sp>
      <p:sp>
        <p:nvSpPr>
          <p:cNvPr id="3" name="Footer Placeholder 2">
            <a:extLst>
              <a:ext uri="{FF2B5EF4-FFF2-40B4-BE49-F238E27FC236}">
                <a16:creationId xmlns:a16="http://schemas.microsoft.com/office/drawing/2014/main" id="{AEC26B15-948B-D858-6F4B-B4C92FE535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F4B66E-80CE-F5AD-D9BC-34654D13306C}"/>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335607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GB"/>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F800446-8340-5845-A8BD-C8F7085C7ECF}" type="datetimeFigureOut">
              <a:rPr lang="en-US" smtClean="0"/>
              <a:t>6/3/2023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C9DD6AD3-2B27-BC4B-A87F-9DB861A5D786}" type="slidenum">
              <a:rPr lang="en-US" smtClean="0"/>
              <a:t>‹#›</a:t>
            </a:fld>
            <a:endParaRPr lang="en-US"/>
          </a:p>
        </p:txBody>
      </p:sp>
    </p:spTree>
    <p:extLst>
      <p:ext uri="{BB962C8B-B14F-4D97-AF65-F5344CB8AC3E}">
        <p14:creationId xmlns:p14="http://schemas.microsoft.com/office/powerpoint/2010/main" val="12794939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04FB2-7D9A-0158-B9CB-D22BCA4A80F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AF8D3A1-A32F-A58F-4D9C-1B0A30D72A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6D1944E-71D7-EFF8-7838-7EFB017760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4768F62-AED1-5640-52E9-4EDFB7517A57}"/>
              </a:ext>
            </a:extLst>
          </p:cNvPr>
          <p:cNvSpPr>
            <a:spLocks noGrp="1"/>
          </p:cNvSpPr>
          <p:nvPr>
            <p:ph type="dt" sz="half" idx="10"/>
          </p:nvPr>
        </p:nvSpPr>
        <p:spPr/>
        <p:txBody>
          <a:bodyPr/>
          <a:lstStyle/>
          <a:p>
            <a:fld id="{CF800446-8340-5845-A8BD-C8F7085C7ECF}" type="datetimeFigureOut">
              <a:rPr lang="en-US" smtClean="0"/>
              <a:t>6/3/2023</a:t>
            </a:fld>
            <a:endParaRPr lang="en-US"/>
          </a:p>
        </p:txBody>
      </p:sp>
      <p:sp>
        <p:nvSpPr>
          <p:cNvPr id="6" name="Footer Placeholder 5">
            <a:extLst>
              <a:ext uri="{FF2B5EF4-FFF2-40B4-BE49-F238E27FC236}">
                <a16:creationId xmlns:a16="http://schemas.microsoft.com/office/drawing/2014/main" id="{9CA59208-75B1-F147-751D-8BF50E94CF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83A607-C510-8224-A3A8-A14F0EDF22B5}"/>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7493296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7C958-D398-4446-9D48-B5580583A75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B5791D5-769E-42EC-D1A7-40C0D76E9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330A4A-2DE9-0E4B-6239-4CC094E49F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D71CA79-FC0B-EF21-D672-29559DCB162D}"/>
              </a:ext>
            </a:extLst>
          </p:cNvPr>
          <p:cNvSpPr>
            <a:spLocks noGrp="1"/>
          </p:cNvSpPr>
          <p:nvPr>
            <p:ph type="dt" sz="half" idx="10"/>
          </p:nvPr>
        </p:nvSpPr>
        <p:spPr/>
        <p:txBody>
          <a:bodyPr/>
          <a:lstStyle/>
          <a:p>
            <a:fld id="{CF800446-8340-5845-A8BD-C8F7085C7ECF}" type="datetimeFigureOut">
              <a:rPr lang="en-US" smtClean="0"/>
              <a:t>6/3/2023</a:t>
            </a:fld>
            <a:endParaRPr lang="en-US"/>
          </a:p>
        </p:txBody>
      </p:sp>
      <p:sp>
        <p:nvSpPr>
          <p:cNvPr id="6" name="Footer Placeholder 5">
            <a:extLst>
              <a:ext uri="{FF2B5EF4-FFF2-40B4-BE49-F238E27FC236}">
                <a16:creationId xmlns:a16="http://schemas.microsoft.com/office/drawing/2014/main" id="{272B55F1-FFF0-CB8C-97B7-53B1DEF57690}"/>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id="{E9E51C18-2666-7205-1C72-5DD8E50240D4}"/>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405375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AB893-A569-003F-74AA-ACDA5FCDF96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FEB320B-5FCE-6EF1-DB0E-863AC90DBA4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94D40EE-F873-F8D5-0DF5-8EADDD57D693}"/>
              </a:ext>
            </a:extLst>
          </p:cNvPr>
          <p:cNvSpPr>
            <a:spLocks noGrp="1"/>
          </p:cNvSpPr>
          <p:nvPr>
            <p:ph type="dt" sz="half" idx="10"/>
          </p:nvPr>
        </p:nvSpPr>
        <p:spPr/>
        <p:txBody>
          <a:bodyPr/>
          <a:lstStyle/>
          <a:p>
            <a:fld id="{CF800446-8340-5845-A8BD-C8F7085C7ECF}" type="datetimeFigureOut">
              <a:rPr lang="en-US" smtClean="0"/>
              <a:t>6/3/2023</a:t>
            </a:fld>
            <a:endParaRPr lang="en-US"/>
          </a:p>
        </p:txBody>
      </p:sp>
      <p:sp>
        <p:nvSpPr>
          <p:cNvPr id="5" name="Footer Placeholder 4">
            <a:extLst>
              <a:ext uri="{FF2B5EF4-FFF2-40B4-BE49-F238E27FC236}">
                <a16:creationId xmlns:a16="http://schemas.microsoft.com/office/drawing/2014/main" id="{03FD5038-B50D-1683-0A80-E0113C916C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46D7C-62BC-B482-A689-94E426682067}"/>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7351168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EB2F02-9CF3-BD1A-37E4-491C0353988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F14CE29-7DF9-7AE4-EDD5-48FE336BCBA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378B02-BFF3-40D8-68DC-3FD1343291C0}"/>
              </a:ext>
            </a:extLst>
          </p:cNvPr>
          <p:cNvSpPr>
            <a:spLocks noGrp="1"/>
          </p:cNvSpPr>
          <p:nvPr>
            <p:ph type="dt" sz="half" idx="10"/>
          </p:nvPr>
        </p:nvSpPr>
        <p:spPr/>
        <p:txBody>
          <a:bodyPr/>
          <a:lstStyle/>
          <a:p>
            <a:fld id="{CF800446-8340-5845-A8BD-C8F7085C7ECF}" type="datetimeFigureOut">
              <a:rPr lang="en-US" smtClean="0"/>
              <a:t>6/3/2023</a:t>
            </a:fld>
            <a:endParaRPr lang="en-US"/>
          </a:p>
        </p:txBody>
      </p:sp>
      <p:sp>
        <p:nvSpPr>
          <p:cNvPr id="5" name="Footer Placeholder 4">
            <a:extLst>
              <a:ext uri="{FF2B5EF4-FFF2-40B4-BE49-F238E27FC236}">
                <a16:creationId xmlns:a16="http://schemas.microsoft.com/office/drawing/2014/main" id="{297726FD-1439-B1BE-BC00-B7B8C005CD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848963-2428-CBAD-B840-6A8050049924}"/>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676649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F800446-8340-5845-A8BD-C8F7085C7ECF}" type="datetimeFigureOut">
              <a:rPr lang="en-US" smtClean="0"/>
              <a:t>6/3/2023</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C9DD6AD3-2B27-BC4B-A87F-9DB861A5D786}"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942686460"/>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4088589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F800446-8340-5845-A8BD-C8F7085C7ECF}" type="datetimeFigureOut">
              <a:rPr lang="en-US" smtClean="0"/>
              <a:t>6/3/2023</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C9DD6AD3-2B27-BC4B-A87F-9DB861A5D786}"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341641891"/>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F800446-8340-5845-A8BD-C8F7085C7ECF}" type="datetimeFigureOut">
              <a:rPr lang="en-US" smtClean="0"/>
              <a:t>6/3/2023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2048799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F800446-8340-5845-A8BD-C8F7085C7ECF}" type="datetimeFigureOut">
              <a:rPr lang="en-US" smtClean="0"/>
              <a:t>6/3/2023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4450764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F800446-8340-5845-A8BD-C8F7085C7ECF}" type="datetimeFigureOut">
              <a:rPr lang="en-US" smtClean="0"/>
              <a:t>6/3/2023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084237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F800446-8340-5845-A8BD-C8F7085C7ECF}" type="datetimeFigureOut">
              <a:rPr lang="en-US" smtClean="0"/>
              <a:t>6/3/2023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002629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00446-8340-5845-A8BD-C8F7085C7ECF}" type="datetimeFigureOut">
              <a:rPr lang="en-US" smtClean="0"/>
              <a:t>6/3/2023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7047501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F800446-8340-5845-A8BD-C8F7085C7ECF}" type="datetimeFigureOut">
              <a:rPr lang="en-US" smtClean="0"/>
              <a:t>6/3/2023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9DD6AD3-2B27-BC4B-A87F-9DB861A5D786}"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14124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F800446-8340-5845-A8BD-C8F7085C7ECF}" type="datetimeFigureOut">
              <a:rPr lang="en-US" smtClean="0"/>
              <a:t>6/3/2023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9DD6AD3-2B27-BC4B-A87F-9DB861A5D786}"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105706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8807904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1648803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6/3/2023</a:t>
            </a:fld>
            <a:endParaRPr lang="en-US"/>
          </a:p>
        </p:txBody>
      </p:sp>
      <p:sp>
        <p:nvSpPr>
          <p:cNvPr id="5" name="Footer Placeholder 4"/>
          <p:cNvSpPr>
            <a:spLocks noGrp="1"/>
          </p:cNvSpPr>
          <p:nvPr>
            <p:ph type="ftr" sz="quarter" idx="11"/>
          </p:nvPr>
        </p:nvSpPr>
        <p:spPr>
          <a:xfrm>
            <a:off x="2493105" y="329307"/>
            <a:ext cx="4897310"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C9DD6AD3-2B27-BC4B-A87F-9DB861A5D786}" type="slidenum">
              <a:rPr lang="en-US" smtClean="0"/>
              <a:t>‹#›</a:t>
            </a:fld>
            <a:endParaRPr lang="en-US"/>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69731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57780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F800446-8340-5845-A8BD-C8F7085C7ECF}" type="datetimeFigureOut">
              <a:rPr lang="en-US" smtClean="0"/>
              <a:t>6/3/2023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478618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F800446-8340-5845-A8BD-C8F7085C7ECF}" type="datetimeFigureOut">
              <a:rPr lang="en-US" smtClean="0"/>
              <a:t>6/3/2023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784237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F800446-8340-5845-A8BD-C8F7085C7ECF}" type="datetimeFigureOut">
              <a:rPr lang="en-US" smtClean="0"/>
              <a:t>6/3/2023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D6AD3-2B27-BC4B-A87F-9DB861A5D786}" type="slidenum">
              <a:rPr lang="en-US" smtClean="0"/>
              <a:t>‹#›</a:t>
            </a:fld>
            <a:endParaRPr lang="en-US"/>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48470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F800446-8340-5845-A8BD-C8F7085C7ECF}" type="datetimeFigureOut">
              <a:rPr lang="en-US" smtClean="0"/>
              <a:t>6/3/2023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D6AD3-2B27-BC4B-A87F-9DB861A5D786}" type="slidenum">
              <a:rPr lang="en-US" smtClean="0"/>
              <a:t>‹#›</a:t>
            </a:fld>
            <a:endParaRPr lang="en-US"/>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33863571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F800446-8340-5845-A8BD-C8F7085C7ECF}" type="datetimeFigureOut">
              <a:rPr lang="en-US" smtClean="0"/>
              <a:t>6/3/2023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D6AD3-2B27-BC4B-A87F-9DB861A5D786}" type="slidenum">
              <a:rPr lang="en-US" smtClean="0"/>
              <a:t>‹#›</a:t>
            </a:fld>
            <a:endParaRPr lang="en-US"/>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67031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00446-8340-5845-A8BD-C8F7085C7ECF}" type="datetimeFigureOut">
              <a:rPr lang="en-US" smtClean="0"/>
              <a:t>6/3/2023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8903172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F800446-8340-5845-A8BD-C8F7085C7ECF}" type="datetimeFigureOut">
              <a:rPr lang="en-US" smtClean="0"/>
              <a:t>6/3/2023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18145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CF800446-8340-5845-A8BD-C8F7085C7ECF}" type="datetimeFigureOut">
              <a:rPr lang="en-US" smtClean="0"/>
              <a:t>6/3/2023</a:t>
            </a:fld>
            <a:endParaRPr lang="en-US"/>
          </a:p>
        </p:txBody>
      </p:sp>
      <p:sp>
        <p:nvSpPr>
          <p:cNvPr id="6" name="Footer Placeholder 5"/>
          <p:cNvSpPr>
            <a:spLocks noGrp="1"/>
          </p:cNvSpPr>
          <p:nvPr>
            <p:ph type="ftr" sz="quarter" idx="11"/>
          </p:nvPr>
        </p:nvSpPr>
        <p:spPr>
          <a:xfrm>
            <a:off x="1534910" y="318640"/>
            <a:ext cx="5453475" cy="320931"/>
          </a:xfrm>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057094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62294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04270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F800446-8340-5845-A8BD-C8F7085C7ECF}" type="datetimeFigureOut">
              <a:rPr lang="en-US" smtClean="0"/>
              <a:t>6/3/2023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D6AD3-2B27-BC4B-A87F-9DB861A5D786}" type="slidenum">
              <a:rPr lang="en-US" smtClean="0"/>
              <a:t>‹#›</a:t>
            </a:fld>
            <a:endParaRPr lang="en-US"/>
          </a:p>
        </p:txBody>
      </p:sp>
      <p:sp>
        <p:nvSpPr>
          <p:cNvPr id="6" name="Title 5"/>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829017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00446-8340-5845-A8BD-C8F7085C7ECF}" type="datetimeFigureOut">
              <a:rPr lang="en-US" smtClean="0"/>
              <a:t>6/3/2023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452120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F800446-8340-5845-A8BD-C8F7085C7ECF}" type="datetimeFigureOut">
              <a:rPr lang="en-US" smtClean="0"/>
              <a:t>6/3/2023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97415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F800446-8340-5845-A8BD-C8F7085C7ECF}" type="datetimeFigureOut">
              <a:rPr lang="en-US" smtClean="0"/>
              <a:t>6/3/2023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259709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CF800446-8340-5845-A8BD-C8F7085C7ECF}" type="datetimeFigureOut">
              <a:rPr lang="en-US" smtClean="0"/>
              <a:t>6/3/2023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C9DD6AD3-2B27-BC4B-A87F-9DB861A5D786}" type="slidenum">
              <a:rPr lang="en-US" smtClean="0"/>
              <a:t>‹#›</a:t>
            </a:fld>
            <a:endParaRPr lang="en-US"/>
          </a:p>
        </p:txBody>
      </p:sp>
    </p:spTree>
    <p:extLst>
      <p:ext uri="{BB962C8B-B14F-4D97-AF65-F5344CB8AC3E}">
        <p14:creationId xmlns:p14="http://schemas.microsoft.com/office/powerpoint/2010/main" val="8144628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F800446-8340-5845-A8BD-C8F7085C7ECF}" type="datetimeFigureOut">
              <a:rPr lang="en-US" smtClean="0"/>
              <a:t>6/3/2023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9DD6AD3-2B27-BC4B-A87F-9DB861A5D786}"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29300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66A910-82A3-F5F4-6278-7C3C173A7B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BC7B886-F283-83ED-2A35-C7973A2620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908704E-9D30-CA23-9225-4BB2FEC091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800446-8340-5845-A8BD-C8F7085C7ECF}" type="datetimeFigureOut">
              <a:rPr lang="en-US" smtClean="0"/>
              <a:t>6/3/2023</a:t>
            </a:fld>
            <a:endParaRPr lang="en-US"/>
          </a:p>
        </p:txBody>
      </p:sp>
      <p:sp>
        <p:nvSpPr>
          <p:cNvPr id="5" name="Footer Placeholder 4">
            <a:extLst>
              <a:ext uri="{FF2B5EF4-FFF2-40B4-BE49-F238E27FC236}">
                <a16:creationId xmlns:a16="http://schemas.microsoft.com/office/drawing/2014/main" id="{908DBF5D-B527-6A83-283F-D39EE94058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36D2BC-61B3-25CC-B00E-050759F7AA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D6AD3-2B27-BC4B-A87F-9DB861A5D786}" type="slidenum">
              <a:rPr lang="en-US" smtClean="0"/>
              <a:t>‹#›</a:t>
            </a:fld>
            <a:endParaRPr lang="en-US"/>
          </a:p>
        </p:txBody>
      </p:sp>
    </p:spTree>
    <p:extLst>
      <p:ext uri="{BB962C8B-B14F-4D97-AF65-F5344CB8AC3E}">
        <p14:creationId xmlns:p14="http://schemas.microsoft.com/office/powerpoint/2010/main" val="16829092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F800446-8340-5845-A8BD-C8F7085C7ECF}" type="datetimeFigureOut">
              <a:rPr lang="en-US" smtClean="0"/>
              <a:t>6/3/2023</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C9DD6AD3-2B27-BC4B-A87F-9DB861A5D786}"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168649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GB"/>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F800446-8340-5845-A8BD-C8F7085C7ECF}" type="datetimeFigureOut">
              <a:rPr lang="en-US" smtClean="0"/>
              <a:t>6/3/2023</a:t>
            </a:fld>
            <a:endParaRPr lang="en-US"/>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9DD6AD3-2B27-BC4B-A87F-9DB861A5D786}" type="slidenum">
              <a:rPr lang="en-US" smtClean="0"/>
              <a:t>‹#›</a:t>
            </a:fld>
            <a:endParaRPr lang="en-US"/>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533790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22AEB-6CA4-4429-4444-C912806D955A}"/>
              </a:ext>
            </a:extLst>
          </p:cNvPr>
          <p:cNvSpPr>
            <a:spLocks noGrp="1"/>
          </p:cNvSpPr>
          <p:nvPr>
            <p:ph type="ctrTitle"/>
          </p:nvPr>
        </p:nvSpPr>
        <p:spPr>
          <a:xfrm>
            <a:off x="1808798" y="1432222"/>
            <a:ext cx="9906952" cy="3265507"/>
          </a:xfrm>
        </p:spPr>
        <p:txBody>
          <a:bodyPr/>
          <a:lstStyle/>
          <a:p>
            <a:pPr algn="ctr"/>
            <a:r>
              <a:rPr lang="en-US" sz="10000" dirty="0">
                <a:solidFill>
                  <a:schemeClr val="accent2">
                    <a:lumMod val="60000"/>
                    <a:lumOff val="40000"/>
                  </a:schemeClr>
                </a:solidFill>
              </a:rPr>
              <a:t>Freed to be free</a:t>
            </a:r>
            <a:br>
              <a:rPr lang="en-US" dirty="0"/>
            </a:br>
            <a:r>
              <a:rPr lang="en-US" sz="5400" dirty="0"/>
              <a:t>THE LETTER TO THE GALATIANS</a:t>
            </a:r>
          </a:p>
        </p:txBody>
      </p:sp>
      <p:pic>
        <p:nvPicPr>
          <p:cNvPr id="2050" name="Picture 2" descr="silver skeleton key on book page">
            <a:extLst>
              <a:ext uri="{FF2B5EF4-FFF2-40B4-BE49-F238E27FC236}">
                <a16:creationId xmlns:a16="http://schemas.microsoft.com/office/drawing/2014/main" id="{F062861B-4573-E2A0-6F86-5660D1716D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55636"/>
            <a:ext cx="2494729" cy="37420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757063A-18CC-E277-4D13-0F725DA815BD}"/>
              </a:ext>
            </a:extLst>
          </p:cNvPr>
          <p:cNvSpPr txBox="1"/>
          <p:nvPr/>
        </p:nvSpPr>
        <p:spPr>
          <a:xfrm>
            <a:off x="2310658" y="5363755"/>
            <a:ext cx="8337540" cy="10772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srgbClr val="C00000"/>
                </a:solidFill>
                <a:effectLst/>
                <a:uLnTx/>
                <a:uFillTx/>
                <a:latin typeface="Rockwell" panose="02060603020205020403"/>
                <a:ea typeface="+mn-ea"/>
                <a:cs typeface="+mn-cs"/>
              </a:rPr>
              <a:t>Children of Promise</a:t>
            </a:r>
          </a:p>
        </p:txBody>
      </p:sp>
    </p:spTree>
    <p:extLst>
      <p:ext uri="{BB962C8B-B14F-4D97-AF65-F5344CB8AC3E}">
        <p14:creationId xmlns:p14="http://schemas.microsoft.com/office/powerpoint/2010/main" val="1901435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919EE-F0C5-6C18-810F-9F174715A9CC}"/>
              </a:ext>
            </a:extLst>
          </p:cNvPr>
          <p:cNvSpPr>
            <a:spLocks noGrp="1"/>
          </p:cNvSpPr>
          <p:nvPr>
            <p:ph type="title"/>
          </p:nvPr>
        </p:nvSpPr>
        <p:spPr/>
        <p:txBody>
          <a:bodyPr/>
          <a:lstStyle/>
          <a:p>
            <a:r>
              <a:rPr lang="en-US" dirty="0"/>
              <a:t>GALATIANS 4:1-11</a:t>
            </a:r>
          </a:p>
        </p:txBody>
      </p:sp>
      <p:sp>
        <p:nvSpPr>
          <p:cNvPr id="3" name="Content Placeholder 2">
            <a:extLst>
              <a:ext uri="{FF2B5EF4-FFF2-40B4-BE49-F238E27FC236}">
                <a16:creationId xmlns:a16="http://schemas.microsoft.com/office/drawing/2014/main" id="{39E5B957-A62A-A2D9-60F5-D24CA6922E44}"/>
              </a:ext>
            </a:extLst>
          </p:cNvPr>
          <p:cNvSpPr>
            <a:spLocks noGrp="1"/>
          </p:cNvSpPr>
          <p:nvPr>
            <p:ph idx="1"/>
          </p:nvPr>
        </p:nvSpPr>
        <p:spPr>
          <a:xfrm>
            <a:off x="1451579" y="2015732"/>
            <a:ext cx="9799013" cy="3910506"/>
          </a:xfrm>
        </p:spPr>
        <p:txBody>
          <a:bodyPr>
            <a:normAutofit fontScale="92500" lnSpcReduction="20000"/>
          </a:bodyPr>
          <a:lstStyle/>
          <a:p>
            <a:pPr marL="0" indent="0">
              <a:buNone/>
            </a:pPr>
            <a:r>
              <a:rPr lang="en-SG" sz="2800" u="sng" kern="100" dirty="0">
                <a:effectLst/>
                <a:latin typeface="Calibri" panose="020F0502020204030204" pitchFamily="34" charset="0"/>
                <a:ea typeface="Calibri" panose="020F0502020204030204" pitchFamily="34" charset="0"/>
                <a:cs typeface="Times New Roman" panose="02020603050405020304" pitchFamily="18" charset="0"/>
              </a:rPr>
              <a:t>Verse 1-3</a:t>
            </a:r>
          </a:p>
          <a:p>
            <a:pPr marL="0" indent="0">
              <a:buNone/>
            </a:pPr>
            <a:r>
              <a:rPr lang="en-US" sz="2800" dirty="0"/>
              <a:t>Vs 1 – An heir who is not come of age is no better than a slave.</a:t>
            </a:r>
          </a:p>
          <a:p>
            <a:pPr marL="0" indent="0">
              <a:buNone/>
            </a:pPr>
            <a:r>
              <a:rPr lang="en-US" sz="2800" dirty="0"/>
              <a:t>Vs 2 – Under temporary guardianship and management.</a:t>
            </a:r>
          </a:p>
          <a:p>
            <a:pPr marL="0" indent="0">
              <a:buNone/>
            </a:pPr>
            <a:r>
              <a:rPr lang="en-US" sz="2800" dirty="0"/>
              <a:t>Vs 3 – “In the same way”, we who were heirs of the promise of Abraham were under ‘elementary principles of the world.’</a:t>
            </a:r>
          </a:p>
          <a:p>
            <a:pPr marL="0" indent="0">
              <a:buNone/>
            </a:pPr>
            <a:r>
              <a:rPr lang="en-SG" sz="2800" kern="100" dirty="0">
                <a:effectLst/>
                <a:ea typeface="Calibri" panose="020F0502020204030204" pitchFamily="34" charset="0"/>
                <a:cs typeface="Times New Roman" panose="02020603050405020304" pitchFamily="18" charset="0"/>
              </a:rPr>
              <a:t>“</a:t>
            </a:r>
            <a:r>
              <a:rPr lang="en-SG" sz="2800" kern="100" dirty="0">
                <a:ea typeface="Calibri" panose="020F0502020204030204" pitchFamily="34" charset="0"/>
                <a:cs typeface="Times New Roman" panose="02020603050405020304" pitchFamily="18" charset="0"/>
              </a:rPr>
              <a:t>Elementary Principles” in Greek: </a:t>
            </a:r>
            <a:r>
              <a:rPr lang="en-SG" sz="2800" kern="100" dirty="0" err="1">
                <a:effectLst/>
                <a:ea typeface="Calibri" panose="020F0502020204030204" pitchFamily="34" charset="0"/>
                <a:cs typeface="Times New Roman" panose="02020603050405020304" pitchFamily="18" charset="0"/>
              </a:rPr>
              <a:t>στοιχεῖον</a:t>
            </a:r>
            <a:r>
              <a:rPr lang="en-SG" sz="2800" kern="100" dirty="0">
                <a:effectLst/>
                <a:ea typeface="Calibri" panose="020F0502020204030204" pitchFamily="34" charset="0"/>
                <a:cs typeface="Times New Roman" panose="02020603050405020304" pitchFamily="18" charset="0"/>
              </a:rPr>
              <a:t> </a:t>
            </a:r>
            <a:r>
              <a:rPr lang="en-SG" sz="2800" i="1" kern="100" dirty="0" err="1">
                <a:solidFill>
                  <a:srgbClr val="0A0A0A"/>
                </a:solidFill>
                <a:effectLst/>
                <a:ea typeface="Calibri" panose="020F0502020204030204" pitchFamily="34" charset="0"/>
                <a:cs typeface="Times New Roman" panose="02020603050405020304" pitchFamily="18" charset="0"/>
              </a:rPr>
              <a:t>stoicheion</a:t>
            </a:r>
            <a:r>
              <a:rPr lang="en-SG" sz="2800" i="1" kern="100" dirty="0">
                <a:solidFill>
                  <a:srgbClr val="0A0A0A"/>
                </a:solidFill>
                <a:ea typeface="Calibri" panose="020F0502020204030204" pitchFamily="34" charset="0"/>
                <a:cs typeface="Times New Roman" panose="02020603050405020304" pitchFamily="18" charset="0"/>
              </a:rPr>
              <a:t> </a:t>
            </a:r>
            <a:r>
              <a:rPr lang="en-SG" sz="2800" kern="100" dirty="0">
                <a:solidFill>
                  <a:srgbClr val="0A0A0A"/>
                </a:solidFill>
                <a:ea typeface="Calibri" panose="020F0502020204030204" pitchFamily="34" charset="0"/>
                <a:cs typeface="Times New Roman" panose="02020603050405020304" pitchFamily="18" charset="0"/>
              </a:rPr>
              <a:t>Lit. means</a:t>
            </a:r>
            <a:r>
              <a:rPr lang="en-SG" sz="2800" kern="100" dirty="0">
                <a:effectLst/>
                <a:ea typeface="Calibri" panose="020F0502020204030204" pitchFamily="34" charset="0"/>
                <a:cs typeface="Times New Roman" panose="02020603050405020304" pitchFamily="18" charset="0"/>
              </a:rPr>
              <a:t> "basic things," "first principles”, possibly spiritual beings or basic philosophies that enslaved us (see vs 8 and 9).</a:t>
            </a:r>
          </a:p>
          <a:p>
            <a:pPr marL="0" indent="0">
              <a:buNone/>
            </a:pPr>
            <a:endParaRPr lang="en-US" dirty="0"/>
          </a:p>
        </p:txBody>
      </p:sp>
    </p:spTree>
    <p:extLst>
      <p:ext uri="{BB962C8B-B14F-4D97-AF65-F5344CB8AC3E}">
        <p14:creationId xmlns:p14="http://schemas.microsoft.com/office/powerpoint/2010/main" val="68947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EB2E3-860C-C23C-FE76-E7E105FC5F4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BE1912C-6653-BE64-88FB-4F71807D4B98}"/>
              </a:ext>
            </a:extLst>
          </p:cNvPr>
          <p:cNvSpPr>
            <a:spLocks noGrp="1"/>
          </p:cNvSpPr>
          <p:nvPr>
            <p:ph idx="1"/>
          </p:nvPr>
        </p:nvSpPr>
        <p:spPr/>
        <p:txBody>
          <a:bodyPr/>
          <a:lstStyle/>
          <a:p>
            <a:endParaRPr lang="en-US"/>
          </a:p>
        </p:txBody>
      </p:sp>
      <p:pic>
        <p:nvPicPr>
          <p:cNvPr id="2050" name="Picture 2" descr="Understanding The Bible Definition and Purpose of the Law of Moses! PT 1 |  The Agapegeek Blog">
            <a:extLst>
              <a:ext uri="{FF2B5EF4-FFF2-40B4-BE49-F238E27FC236}">
                <a16:creationId xmlns:a16="http://schemas.microsoft.com/office/drawing/2014/main" id="{028C30D0-8F29-17E7-2A0F-CBE44D6CE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656" y="27670"/>
            <a:ext cx="10258144" cy="683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532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919EE-F0C5-6C18-810F-9F174715A9CC}"/>
              </a:ext>
            </a:extLst>
          </p:cNvPr>
          <p:cNvSpPr>
            <a:spLocks noGrp="1"/>
          </p:cNvSpPr>
          <p:nvPr>
            <p:ph type="title"/>
          </p:nvPr>
        </p:nvSpPr>
        <p:spPr/>
        <p:txBody>
          <a:bodyPr/>
          <a:lstStyle/>
          <a:p>
            <a:r>
              <a:rPr lang="en-US" dirty="0"/>
              <a:t>GALATIANS 4:1-11</a:t>
            </a:r>
          </a:p>
        </p:txBody>
      </p:sp>
      <p:sp>
        <p:nvSpPr>
          <p:cNvPr id="3" name="Content Placeholder 2">
            <a:extLst>
              <a:ext uri="{FF2B5EF4-FFF2-40B4-BE49-F238E27FC236}">
                <a16:creationId xmlns:a16="http://schemas.microsoft.com/office/drawing/2014/main" id="{39E5B957-A62A-A2D9-60F5-D24CA6922E44}"/>
              </a:ext>
            </a:extLst>
          </p:cNvPr>
          <p:cNvSpPr>
            <a:spLocks noGrp="1"/>
          </p:cNvSpPr>
          <p:nvPr>
            <p:ph idx="1"/>
          </p:nvPr>
        </p:nvSpPr>
        <p:spPr>
          <a:xfrm>
            <a:off x="1451579" y="2015732"/>
            <a:ext cx="9799013" cy="3910506"/>
          </a:xfrm>
        </p:spPr>
        <p:txBody>
          <a:bodyPr>
            <a:normAutofit/>
          </a:bodyPr>
          <a:lstStyle/>
          <a:p>
            <a:pPr marL="0" indent="0">
              <a:buNone/>
            </a:pPr>
            <a:r>
              <a:rPr lang="en-SG" sz="2800" u="sng" kern="100" dirty="0">
                <a:effectLst/>
                <a:latin typeface="Calibri" panose="020F0502020204030204" pitchFamily="34" charset="0"/>
                <a:ea typeface="Calibri" panose="020F0502020204030204" pitchFamily="34" charset="0"/>
                <a:cs typeface="Times New Roman" panose="02020603050405020304" pitchFamily="18" charset="0"/>
              </a:rPr>
              <a:t>Verse 4-7</a:t>
            </a:r>
          </a:p>
          <a:p>
            <a:pPr marL="0" indent="0">
              <a:buNone/>
            </a:pPr>
            <a:r>
              <a:rPr lang="en-US" sz="2800" dirty="0"/>
              <a:t>Vs 4 – “But when fullness of time had come…” – It was a perfectly opportune time in history. Unified Roman empire, language, roads, etc. Also prophetically (Daniel 9:24-26). </a:t>
            </a:r>
          </a:p>
          <a:p>
            <a:pPr marL="0" indent="0">
              <a:buNone/>
            </a:pPr>
            <a:r>
              <a:rPr lang="en-US" sz="2800" kern="100" dirty="0">
                <a:effectLst/>
                <a:ea typeface="Calibri" panose="020F0502020204030204" pitchFamily="34" charset="0"/>
                <a:cs typeface="Times New Roman" panose="02020603050405020304" pitchFamily="18" charset="0"/>
              </a:rPr>
              <a:t>V</a:t>
            </a:r>
            <a:r>
              <a:rPr lang="en-US" sz="2800" kern="100" dirty="0">
                <a:ea typeface="Calibri" panose="020F0502020204030204" pitchFamily="34" charset="0"/>
                <a:cs typeface="Times New Roman" panose="02020603050405020304" pitchFamily="18" charset="0"/>
              </a:rPr>
              <a:t>s 5 – We were redeemed to be adopted.</a:t>
            </a:r>
            <a:endParaRPr lang="en-SG" sz="2800" kern="100" dirty="0">
              <a:effectLst/>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733371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93EF-EC8F-B79B-8EF6-3CFE5D98B217}"/>
              </a:ext>
            </a:extLst>
          </p:cNvPr>
          <p:cNvSpPr>
            <a:spLocks noGrp="1"/>
          </p:cNvSpPr>
          <p:nvPr>
            <p:ph type="title"/>
          </p:nvPr>
        </p:nvSpPr>
        <p:spPr/>
        <p:txBody>
          <a:bodyPr>
            <a:normAutofit/>
          </a:bodyPr>
          <a:lstStyle/>
          <a:p>
            <a:r>
              <a:rPr lang="en-US" sz="6000" b="1" dirty="0">
                <a:latin typeface="Chalkboard SE" panose="03050602040202020205" pitchFamily="66" charset="77"/>
              </a:rPr>
              <a:t>John Stott</a:t>
            </a:r>
          </a:p>
        </p:txBody>
      </p:sp>
      <p:sp>
        <p:nvSpPr>
          <p:cNvPr id="3" name="Content Placeholder 2">
            <a:extLst>
              <a:ext uri="{FF2B5EF4-FFF2-40B4-BE49-F238E27FC236}">
                <a16:creationId xmlns:a16="http://schemas.microsoft.com/office/drawing/2014/main" id="{7201E94D-30AA-2D57-A07B-7E2BE13B825E}"/>
              </a:ext>
            </a:extLst>
          </p:cNvPr>
          <p:cNvSpPr>
            <a:spLocks noGrp="1"/>
          </p:cNvSpPr>
          <p:nvPr>
            <p:ph idx="1"/>
          </p:nvPr>
        </p:nvSpPr>
        <p:spPr>
          <a:xfrm>
            <a:off x="1071564" y="2171700"/>
            <a:ext cx="10415586" cy="3581400"/>
          </a:xfrm>
        </p:spPr>
        <p:txBody>
          <a:bodyPr>
            <a:noAutofit/>
          </a:bodyPr>
          <a:lstStyle/>
          <a:p>
            <a:pPr marL="0" indent="0" algn="just">
              <a:buNone/>
            </a:pPr>
            <a:r>
              <a:rPr lang="en-US" sz="4000" b="1" dirty="0">
                <a:latin typeface="Chalkboard SE" panose="03050602040202020205" pitchFamily="66" charset="77"/>
              </a:rPr>
              <a:t>"If He had not been man, He could not have redeemed men. If He had not been a righteous man, He could not have redeemed unrighteous men. And if He had not been God's Son, He could not have redeemed men for God or made them the sons of God." </a:t>
            </a:r>
          </a:p>
          <a:p>
            <a:pPr marL="0" indent="0" algn="just">
              <a:buNone/>
            </a:pPr>
            <a:r>
              <a:rPr lang="en-US" sz="1800" b="1" dirty="0">
                <a:latin typeface="Chalkboard SE" panose="03050602040202020205" pitchFamily="66" charset="77"/>
              </a:rPr>
              <a:t>John Stott, </a:t>
            </a:r>
            <a:r>
              <a:rPr lang="en-US" sz="1800" b="1" i="1" dirty="0">
                <a:latin typeface="Chalkboard SE" panose="03050602040202020205" pitchFamily="66" charset="77"/>
              </a:rPr>
              <a:t>The Message of Galatians</a:t>
            </a:r>
            <a:r>
              <a:rPr lang="en-US" sz="1800" b="1" dirty="0">
                <a:latin typeface="Chalkboard SE" panose="03050602040202020205" pitchFamily="66" charset="77"/>
              </a:rPr>
              <a:t>, (Leicester: InterVarsity, 1984), page 106</a:t>
            </a:r>
          </a:p>
        </p:txBody>
      </p:sp>
      <p:pic>
        <p:nvPicPr>
          <p:cNvPr id="1026" name="Picture 2" descr="John Stott | People | Christianity Today">
            <a:extLst>
              <a:ext uri="{FF2B5EF4-FFF2-40B4-BE49-F238E27FC236}">
                <a16:creationId xmlns:a16="http://schemas.microsoft.com/office/drawing/2014/main" id="{8D7EDCA6-2FDA-907C-5754-DB845DB4F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0542" y="0"/>
            <a:ext cx="3661458" cy="2056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204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919EE-F0C5-6C18-810F-9F174715A9CC}"/>
              </a:ext>
            </a:extLst>
          </p:cNvPr>
          <p:cNvSpPr>
            <a:spLocks noGrp="1"/>
          </p:cNvSpPr>
          <p:nvPr>
            <p:ph type="title"/>
          </p:nvPr>
        </p:nvSpPr>
        <p:spPr/>
        <p:txBody>
          <a:bodyPr/>
          <a:lstStyle/>
          <a:p>
            <a:r>
              <a:rPr lang="en-US" dirty="0"/>
              <a:t>GALATIANS 4:1-11</a:t>
            </a:r>
          </a:p>
        </p:txBody>
      </p:sp>
      <p:sp>
        <p:nvSpPr>
          <p:cNvPr id="3" name="Content Placeholder 2">
            <a:extLst>
              <a:ext uri="{FF2B5EF4-FFF2-40B4-BE49-F238E27FC236}">
                <a16:creationId xmlns:a16="http://schemas.microsoft.com/office/drawing/2014/main" id="{39E5B957-A62A-A2D9-60F5-D24CA6922E44}"/>
              </a:ext>
            </a:extLst>
          </p:cNvPr>
          <p:cNvSpPr>
            <a:spLocks noGrp="1"/>
          </p:cNvSpPr>
          <p:nvPr>
            <p:ph idx="1"/>
          </p:nvPr>
        </p:nvSpPr>
        <p:spPr>
          <a:xfrm>
            <a:off x="1451579" y="2015732"/>
            <a:ext cx="9799013" cy="3910506"/>
          </a:xfrm>
        </p:spPr>
        <p:txBody>
          <a:bodyPr>
            <a:normAutofit lnSpcReduction="10000"/>
          </a:bodyPr>
          <a:lstStyle/>
          <a:p>
            <a:pPr marL="0" indent="0">
              <a:buNone/>
            </a:pPr>
            <a:r>
              <a:rPr lang="en-SG" sz="2800" u="sng" kern="100" dirty="0">
                <a:effectLst/>
                <a:latin typeface="Calibri" panose="020F0502020204030204" pitchFamily="34" charset="0"/>
                <a:ea typeface="Calibri" panose="020F0502020204030204" pitchFamily="34" charset="0"/>
                <a:cs typeface="Times New Roman" panose="02020603050405020304" pitchFamily="18" charset="0"/>
              </a:rPr>
              <a:t>Verse 4-7</a:t>
            </a:r>
          </a:p>
          <a:p>
            <a:pPr marL="0" indent="0">
              <a:buNone/>
            </a:pPr>
            <a:r>
              <a:rPr lang="en-US" sz="2800" dirty="0">
                <a:solidFill>
                  <a:schemeClr val="bg1">
                    <a:lumMod val="65000"/>
                  </a:schemeClr>
                </a:solidFill>
              </a:rPr>
              <a:t>Vs 4 – “But when fullness of time had come…” – It was an perfectly opportune time in history. Unified empire, language, roads, etc. Also prophetically (Daniel 9:24-26). </a:t>
            </a:r>
          </a:p>
          <a:p>
            <a:pPr marL="0" indent="0">
              <a:buNone/>
            </a:pPr>
            <a:r>
              <a:rPr lang="en-US" sz="2800" kern="100" dirty="0">
                <a:solidFill>
                  <a:schemeClr val="bg1">
                    <a:lumMod val="65000"/>
                  </a:schemeClr>
                </a:solidFill>
                <a:effectLst/>
                <a:ea typeface="Calibri" panose="020F0502020204030204" pitchFamily="34" charset="0"/>
                <a:cs typeface="Times New Roman" panose="02020603050405020304" pitchFamily="18" charset="0"/>
              </a:rPr>
              <a:t>V</a:t>
            </a:r>
            <a:r>
              <a:rPr lang="en-US" sz="2800" kern="100" dirty="0">
                <a:solidFill>
                  <a:schemeClr val="bg1">
                    <a:lumMod val="65000"/>
                  </a:schemeClr>
                </a:solidFill>
                <a:ea typeface="Calibri" panose="020F0502020204030204" pitchFamily="34" charset="0"/>
                <a:cs typeface="Times New Roman" panose="02020603050405020304" pitchFamily="18" charset="0"/>
              </a:rPr>
              <a:t>s 5 – We were redeemed to be adopted.</a:t>
            </a:r>
            <a:endParaRPr lang="en-SG" sz="2800" kern="100" dirty="0">
              <a:solidFill>
                <a:schemeClr val="bg1">
                  <a:lumMod val="65000"/>
                </a:schemeClr>
              </a:solidFill>
              <a:effectLst/>
              <a:ea typeface="Calibri" panose="020F0502020204030204" pitchFamily="34" charset="0"/>
              <a:cs typeface="Times New Roman" panose="02020603050405020304" pitchFamily="18" charset="0"/>
            </a:endParaRPr>
          </a:p>
          <a:p>
            <a:pPr marL="0" indent="0">
              <a:buNone/>
            </a:pPr>
            <a:r>
              <a:rPr lang="en-US" sz="2800" dirty="0"/>
              <a:t>Vs 6-7 – We have the Spirit who leads us to call God, “Abba, Father!” We became sons and true heirs.</a:t>
            </a:r>
          </a:p>
        </p:txBody>
      </p:sp>
    </p:spTree>
    <p:extLst>
      <p:ext uri="{BB962C8B-B14F-4D97-AF65-F5344CB8AC3E}">
        <p14:creationId xmlns:p14="http://schemas.microsoft.com/office/powerpoint/2010/main" val="1900559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omans 8:15 ESV - Bible Study, Meaning, Images, Commentaries, Devotionals,  and more...">
            <a:extLst>
              <a:ext uri="{FF2B5EF4-FFF2-40B4-BE49-F238E27FC236}">
                <a16:creationId xmlns:a16="http://schemas.microsoft.com/office/drawing/2014/main" id="{12639790-18A2-FBDE-0739-5C1BBDB606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447" y="0"/>
            <a:ext cx="129408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116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As a young Sikh, Sadhu Sundar Singh... - New Horizon Church | Facebook">
            <a:extLst>
              <a:ext uri="{FF2B5EF4-FFF2-40B4-BE49-F238E27FC236}">
                <a16:creationId xmlns:a16="http://schemas.microsoft.com/office/drawing/2014/main" id="{B02A67F4-6A57-9744-F536-3E56E075FB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4796" y="1946030"/>
            <a:ext cx="4527204" cy="25352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4" descr="WITH AND WITHOUT CHRIST | Sadhu Sundar Singh | Free Audiobooks - YouTube">
            <a:extLst>
              <a:ext uri="{FF2B5EF4-FFF2-40B4-BE49-F238E27FC236}">
                <a16:creationId xmlns:a16="http://schemas.microsoft.com/office/drawing/2014/main" id="{069EEA10-B66D-058D-8ADB-ED17C6E15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57211"/>
            <a:ext cx="7721915" cy="4343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955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050" name="Picture 2" descr="No photo description available.">
            <a:extLst>
              <a:ext uri="{FF2B5EF4-FFF2-40B4-BE49-F238E27FC236}">
                <a16:creationId xmlns:a16="http://schemas.microsoft.com/office/drawing/2014/main" id="{35D14D12-1CF9-183B-7417-4398C705E1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141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8AE780-F097-5698-9DBB-BB9F4CDC9DCC}"/>
              </a:ext>
            </a:extLst>
          </p:cNvPr>
          <p:cNvSpPr>
            <a:spLocks noGrp="1"/>
          </p:cNvSpPr>
          <p:nvPr>
            <p:ph idx="1"/>
          </p:nvPr>
        </p:nvSpPr>
        <p:spPr>
          <a:xfrm>
            <a:off x="1066800" y="2807208"/>
            <a:ext cx="10058400" cy="4050792"/>
          </a:xfrm>
        </p:spPr>
        <p:txBody>
          <a:bodyPr/>
          <a:lstStyle/>
          <a:p>
            <a:endParaRPr lang="en-US" dirty="0"/>
          </a:p>
          <a:p>
            <a:pPr marL="0" indent="0" algn="just">
              <a:buNone/>
            </a:pPr>
            <a:r>
              <a:rPr lang="en-SG" sz="4800" b="1" kern="0" dirty="0">
                <a:effectLst/>
                <a:latin typeface="Gabriola" pitchFamily="82" charset="0"/>
                <a:ea typeface="Times New Roman" panose="02020603050405020304" pitchFamily="18" charset="0"/>
              </a:rPr>
              <a:t>“Let the Law, sin, and the devil cry out against us until their outcry fills heaven and earth. The Spirit of God outcries them all. Our feeble groans, ‘Abba, Father,’ will be heard of God sooner than the combined racket of hell, sin, and the Law.”</a:t>
            </a:r>
            <a:r>
              <a:rPr lang="en-SG" sz="4800" b="1" dirty="0">
                <a:effectLst/>
                <a:latin typeface="Gabriola" pitchFamily="82" charset="0"/>
              </a:rPr>
              <a:t> </a:t>
            </a:r>
            <a:endParaRPr lang="en-US" sz="4800" b="1" dirty="0">
              <a:latin typeface="Gabriola" pitchFamily="82" charset="0"/>
            </a:endParaRPr>
          </a:p>
        </p:txBody>
      </p:sp>
      <p:pic>
        <p:nvPicPr>
          <p:cNvPr id="3076" name="Picture 4" descr="Martin Luther | Christian History | Christianity Today">
            <a:extLst>
              <a:ext uri="{FF2B5EF4-FFF2-40B4-BE49-F238E27FC236}">
                <a16:creationId xmlns:a16="http://schemas.microsoft.com/office/drawing/2014/main" id="{92616B14-CDB1-7491-6D4F-5A00BD279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0"/>
            <a:ext cx="5122985" cy="2877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152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919EE-F0C5-6C18-810F-9F174715A9CC}"/>
              </a:ext>
            </a:extLst>
          </p:cNvPr>
          <p:cNvSpPr>
            <a:spLocks noGrp="1"/>
          </p:cNvSpPr>
          <p:nvPr>
            <p:ph type="title"/>
          </p:nvPr>
        </p:nvSpPr>
        <p:spPr/>
        <p:txBody>
          <a:bodyPr/>
          <a:lstStyle/>
          <a:p>
            <a:r>
              <a:rPr lang="en-US" dirty="0"/>
              <a:t>GALATIANS 4:1-11</a:t>
            </a:r>
          </a:p>
        </p:txBody>
      </p:sp>
      <p:sp>
        <p:nvSpPr>
          <p:cNvPr id="3" name="Content Placeholder 2">
            <a:extLst>
              <a:ext uri="{FF2B5EF4-FFF2-40B4-BE49-F238E27FC236}">
                <a16:creationId xmlns:a16="http://schemas.microsoft.com/office/drawing/2014/main" id="{39E5B957-A62A-A2D9-60F5-D24CA6922E44}"/>
              </a:ext>
            </a:extLst>
          </p:cNvPr>
          <p:cNvSpPr>
            <a:spLocks noGrp="1"/>
          </p:cNvSpPr>
          <p:nvPr>
            <p:ph idx="1"/>
          </p:nvPr>
        </p:nvSpPr>
        <p:spPr>
          <a:xfrm>
            <a:off x="1451579" y="2015732"/>
            <a:ext cx="9799013" cy="3910506"/>
          </a:xfrm>
        </p:spPr>
        <p:txBody>
          <a:bodyPr>
            <a:normAutofit lnSpcReduction="10000"/>
          </a:bodyPr>
          <a:lstStyle/>
          <a:p>
            <a:pPr marL="0" indent="0">
              <a:buNone/>
            </a:pPr>
            <a:r>
              <a:rPr lang="en-SG" sz="2800" u="sng" kern="100" dirty="0">
                <a:effectLst/>
                <a:latin typeface="Calibri" panose="020F0502020204030204" pitchFamily="34" charset="0"/>
                <a:ea typeface="Calibri" panose="020F0502020204030204" pitchFamily="34" charset="0"/>
                <a:cs typeface="Times New Roman" panose="02020603050405020304" pitchFamily="18" charset="0"/>
              </a:rPr>
              <a:t>Verse 4-7</a:t>
            </a:r>
          </a:p>
          <a:p>
            <a:pPr marL="0" indent="0">
              <a:buNone/>
            </a:pPr>
            <a:r>
              <a:rPr lang="en-US" sz="2800" dirty="0">
                <a:solidFill>
                  <a:schemeClr val="bg1">
                    <a:lumMod val="65000"/>
                  </a:schemeClr>
                </a:solidFill>
              </a:rPr>
              <a:t>Vs 4 – “But when fullness of time had come…” – It was an perfectly opportune time in history. Unified empire, language, roads, etc. Also prophetically (Daniel 9:24-26). </a:t>
            </a:r>
          </a:p>
          <a:p>
            <a:pPr marL="0" indent="0">
              <a:buNone/>
            </a:pPr>
            <a:r>
              <a:rPr lang="en-US" sz="2800" kern="100" dirty="0">
                <a:solidFill>
                  <a:schemeClr val="bg1">
                    <a:lumMod val="65000"/>
                  </a:schemeClr>
                </a:solidFill>
                <a:effectLst/>
                <a:ea typeface="Calibri" panose="020F0502020204030204" pitchFamily="34" charset="0"/>
                <a:cs typeface="Times New Roman" panose="02020603050405020304" pitchFamily="18" charset="0"/>
              </a:rPr>
              <a:t>V</a:t>
            </a:r>
            <a:r>
              <a:rPr lang="en-US" sz="2800" kern="100" dirty="0">
                <a:solidFill>
                  <a:schemeClr val="bg1">
                    <a:lumMod val="65000"/>
                  </a:schemeClr>
                </a:solidFill>
                <a:ea typeface="Calibri" panose="020F0502020204030204" pitchFamily="34" charset="0"/>
                <a:cs typeface="Times New Roman" panose="02020603050405020304" pitchFamily="18" charset="0"/>
              </a:rPr>
              <a:t>s 5 – We were redeemed to be adopted.</a:t>
            </a:r>
            <a:endParaRPr lang="en-SG" sz="2800" kern="100" dirty="0">
              <a:solidFill>
                <a:schemeClr val="bg1">
                  <a:lumMod val="65000"/>
                </a:schemeClr>
              </a:solidFill>
              <a:effectLst/>
              <a:ea typeface="Calibri" panose="020F0502020204030204" pitchFamily="34" charset="0"/>
              <a:cs typeface="Times New Roman" panose="02020603050405020304" pitchFamily="18" charset="0"/>
            </a:endParaRPr>
          </a:p>
          <a:p>
            <a:pPr marL="0" indent="0">
              <a:buNone/>
            </a:pPr>
            <a:r>
              <a:rPr lang="en-US" sz="2800" dirty="0"/>
              <a:t>Vs 6-7 – We have the Spirit who leads us to call God, “Abba, Father!” We became sons and true heirs.</a:t>
            </a:r>
          </a:p>
        </p:txBody>
      </p:sp>
    </p:spTree>
    <p:extLst>
      <p:ext uri="{BB962C8B-B14F-4D97-AF65-F5344CB8AC3E}">
        <p14:creationId xmlns:p14="http://schemas.microsoft.com/office/powerpoint/2010/main" val="708481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hat relationship do you have with stress?">
            <a:extLst>
              <a:ext uri="{FF2B5EF4-FFF2-40B4-BE49-F238E27FC236}">
                <a16:creationId xmlns:a16="http://schemas.microsoft.com/office/drawing/2014/main" id="{0BD71E98-26AC-86BD-2625-D776C97CF1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0"/>
            <a:ext cx="102854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762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919EE-F0C5-6C18-810F-9F174715A9CC}"/>
              </a:ext>
            </a:extLst>
          </p:cNvPr>
          <p:cNvSpPr>
            <a:spLocks noGrp="1"/>
          </p:cNvSpPr>
          <p:nvPr>
            <p:ph type="title"/>
          </p:nvPr>
        </p:nvSpPr>
        <p:spPr/>
        <p:txBody>
          <a:bodyPr/>
          <a:lstStyle/>
          <a:p>
            <a:r>
              <a:rPr lang="en-US" dirty="0"/>
              <a:t>GALATIANS 4:1-11</a:t>
            </a:r>
          </a:p>
        </p:txBody>
      </p:sp>
      <p:sp>
        <p:nvSpPr>
          <p:cNvPr id="3" name="Content Placeholder 2">
            <a:extLst>
              <a:ext uri="{FF2B5EF4-FFF2-40B4-BE49-F238E27FC236}">
                <a16:creationId xmlns:a16="http://schemas.microsoft.com/office/drawing/2014/main" id="{39E5B957-A62A-A2D9-60F5-D24CA6922E44}"/>
              </a:ext>
            </a:extLst>
          </p:cNvPr>
          <p:cNvSpPr>
            <a:spLocks noGrp="1"/>
          </p:cNvSpPr>
          <p:nvPr>
            <p:ph idx="1"/>
          </p:nvPr>
        </p:nvSpPr>
        <p:spPr>
          <a:xfrm>
            <a:off x="1451579" y="2015732"/>
            <a:ext cx="9799013" cy="3910506"/>
          </a:xfrm>
        </p:spPr>
        <p:txBody>
          <a:bodyPr>
            <a:normAutofit lnSpcReduction="10000"/>
          </a:bodyPr>
          <a:lstStyle/>
          <a:p>
            <a:pPr marL="0" indent="0">
              <a:buNone/>
            </a:pPr>
            <a:r>
              <a:rPr lang="en-SG" sz="2800" u="sng" kern="100" dirty="0">
                <a:effectLst/>
                <a:ea typeface="Calibri" panose="020F0502020204030204" pitchFamily="34" charset="0"/>
                <a:cs typeface="Times New Roman" panose="02020603050405020304" pitchFamily="18" charset="0"/>
              </a:rPr>
              <a:t>Verse </a:t>
            </a:r>
            <a:r>
              <a:rPr lang="en-SG" sz="2800" u="sng" kern="100" dirty="0">
                <a:ea typeface="Calibri" panose="020F0502020204030204" pitchFamily="34" charset="0"/>
                <a:cs typeface="Times New Roman" panose="02020603050405020304" pitchFamily="18" charset="0"/>
              </a:rPr>
              <a:t>8-11</a:t>
            </a:r>
            <a:endParaRPr lang="en-SG" sz="2800" u="sng" kern="100" dirty="0">
              <a:effectLst/>
              <a:ea typeface="Calibri" panose="020F0502020204030204" pitchFamily="34" charset="0"/>
              <a:cs typeface="Times New Roman" panose="02020603050405020304" pitchFamily="18" charset="0"/>
            </a:endParaRPr>
          </a:p>
          <a:p>
            <a:r>
              <a:rPr lang="en-US" sz="2800" dirty="0"/>
              <a:t>Vs 8-10: If you were set free by Jesus, why would you want to be a slave again? (</a:t>
            </a:r>
            <a:r>
              <a:rPr lang="en-US" sz="2800" dirty="0" err="1"/>
              <a:t>cf</a:t>
            </a:r>
            <a:r>
              <a:rPr lang="en-US" sz="2800" dirty="0"/>
              <a:t> Numbers 16:13)</a:t>
            </a:r>
          </a:p>
          <a:p>
            <a:r>
              <a:rPr lang="en-SG" sz="2800" kern="100" dirty="0">
                <a:effectLst/>
                <a:ea typeface="Calibri" panose="020F0502020204030204" pitchFamily="34" charset="0"/>
                <a:cs typeface="Times New Roman" panose="02020603050405020304" pitchFamily="18" charset="0"/>
              </a:rPr>
              <a:t>Vs 10 – </a:t>
            </a:r>
            <a:r>
              <a:rPr lang="en-SG" sz="2800" kern="100" dirty="0">
                <a:ea typeface="Calibri" panose="020F0502020204030204" pitchFamily="34" charset="0"/>
                <a:cs typeface="Times New Roman" panose="02020603050405020304" pitchFamily="18" charset="0"/>
              </a:rPr>
              <a:t>It </a:t>
            </a:r>
            <a:r>
              <a:rPr lang="en-SG" sz="2800" kern="100" dirty="0">
                <a:effectLst/>
                <a:ea typeface="Calibri" panose="020F0502020204030204" pitchFamily="34" charset="0"/>
                <a:cs typeface="Times New Roman" panose="02020603050405020304" pitchFamily="18" charset="0"/>
              </a:rPr>
              <a:t>was the ritualistic duty of the law - to keep holy days and seasons. </a:t>
            </a:r>
          </a:p>
          <a:p>
            <a:r>
              <a:rPr lang="en-SG" sz="2800" kern="100" dirty="0">
                <a:effectLst/>
                <a:ea typeface="Calibri" panose="020F0502020204030204" pitchFamily="34" charset="0"/>
                <a:cs typeface="Times New Roman" panose="02020603050405020304" pitchFamily="18" charset="0"/>
              </a:rPr>
              <a:t>Vs 11: Paul is afraid that he has wasted all the time he spent with them preaching the good news.</a:t>
            </a:r>
            <a:endParaRPr lang="en-US" sz="2800" dirty="0"/>
          </a:p>
          <a:p>
            <a:pPr marL="0" indent="0">
              <a:buNone/>
            </a:pPr>
            <a:endParaRPr lang="en-US" sz="2800" dirty="0"/>
          </a:p>
        </p:txBody>
      </p:sp>
    </p:spTree>
    <p:extLst>
      <p:ext uri="{BB962C8B-B14F-4D97-AF65-F5344CB8AC3E}">
        <p14:creationId xmlns:p14="http://schemas.microsoft.com/office/powerpoint/2010/main" val="309549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ED3D0-2812-FB47-CB85-0ED6EA6DC51C}"/>
              </a:ext>
            </a:extLst>
          </p:cNvPr>
          <p:cNvSpPr>
            <a:spLocks noGrp="1"/>
          </p:cNvSpPr>
          <p:nvPr>
            <p:ph type="title"/>
          </p:nvPr>
        </p:nvSpPr>
        <p:spPr/>
        <p:txBody>
          <a:bodyPr/>
          <a:lstStyle/>
          <a:p>
            <a:r>
              <a:rPr lang="en-US" dirty="0"/>
              <a:t>Galatians 4:12-20</a:t>
            </a:r>
          </a:p>
        </p:txBody>
      </p:sp>
      <p:sp>
        <p:nvSpPr>
          <p:cNvPr id="3" name="Content Placeholder 2">
            <a:extLst>
              <a:ext uri="{FF2B5EF4-FFF2-40B4-BE49-F238E27FC236}">
                <a16:creationId xmlns:a16="http://schemas.microsoft.com/office/drawing/2014/main" id="{3C855E94-B9FA-3396-2C97-09A17E0B0F04}"/>
              </a:ext>
            </a:extLst>
          </p:cNvPr>
          <p:cNvSpPr>
            <a:spLocks noGrp="1"/>
          </p:cNvSpPr>
          <p:nvPr>
            <p:ph idx="1"/>
          </p:nvPr>
        </p:nvSpPr>
        <p:spPr/>
        <p:txBody>
          <a:bodyPr>
            <a:normAutofit/>
          </a:bodyPr>
          <a:lstStyle/>
          <a:p>
            <a:r>
              <a:rPr lang="en-SG" sz="2800" kern="100" dirty="0">
                <a:effectLst/>
                <a:ea typeface="Calibri" panose="020F0502020204030204" pitchFamily="34" charset="0"/>
                <a:cs typeface="Times New Roman" panose="02020603050405020304" pitchFamily="18" charset="0"/>
              </a:rPr>
              <a:t>Paul calls them to be consistent and faithful to the original Gospel he preached to them, as he is. </a:t>
            </a:r>
            <a:r>
              <a:rPr lang="en-SG" sz="2800" kern="100" dirty="0">
                <a:ea typeface="Calibri" panose="020F0502020204030204" pitchFamily="34" charset="0"/>
                <a:cs typeface="Times New Roman" panose="02020603050405020304" pitchFamily="18" charset="0"/>
              </a:rPr>
              <a:t>Here, </a:t>
            </a:r>
            <a:r>
              <a:rPr lang="en-SG" sz="2800" kern="100" dirty="0">
                <a:effectLst/>
                <a:ea typeface="Calibri" panose="020F0502020204030204" pitchFamily="34" charset="0"/>
                <a:cs typeface="Times New Roman" panose="02020603050405020304" pitchFamily="18" charset="0"/>
              </a:rPr>
              <a:t>we see Paul's genuine care and concern for the Galatians Christians. </a:t>
            </a:r>
            <a:endParaRPr lang="en-US" sz="2800" dirty="0"/>
          </a:p>
        </p:txBody>
      </p:sp>
    </p:spTree>
    <p:extLst>
      <p:ext uri="{BB962C8B-B14F-4D97-AF65-F5344CB8AC3E}">
        <p14:creationId xmlns:p14="http://schemas.microsoft.com/office/powerpoint/2010/main" val="2760079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ED3D0-2812-FB47-CB85-0ED6EA6DC51C}"/>
              </a:ext>
            </a:extLst>
          </p:cNvPr>
          <p:cNvSpPr>
            <a:spLocks noGrp="1"/>
          </p:cNvSpPr>
          <p:nvPr>
            <p:ph type="title"/>
          </p:nvPr>
        </p:nvSpPr>
        <p:spPr/>
        <p:txBody>
          <a:bodyPr/>
          <a:lstStyle/>
          <a:p>
            <a:r>
              <a:rPr lang="en-US" dirty="0"/>
              <a:t>Galatians 4:21-27</a:t>
            </a:r>
          </a:p>
        </p:txBody>
      </p:sp>
      <p:sp>
        <p:nvSpPr>
          <p:cNvPr id="3" name="Content Placeholder 2">
            <a:extLst>
              <a:ext uri="{FF2B5EF4-FFF2-40B4-BE49-F238E27FC236}">
                <a16:creationId xmlns:a16="http://schemas.microsoft.com/office/drawing/2014/main" id="{3C855E94-B9FA-3396-2C97-09A17E0B0F04}"/>
              </a:ext>
            </a:extLst>
          </p:cNvPr>
          <p:cNvSpPr>
            <a:spLocks noGrp="1"/>
          </p:cNvSpPr>
          <p:nvPr>
            <p:ph idx="1"/>
          </p:nvPr>
        </p:nvSpPr>
        <p:spPr/>
        <p:txBody>
          <a:bodyPr>
            <a:normAutofit/>
          </a:bodyPr>
          <a:lstStyle/>
          <a:p>
            <a:r>
              <a:rPr lang="en-US" sz="2800" dirty="0"/>
              <a:t>Gives an allegory based on events described in Genesis 16</a:t>
            </a:r>
          </a:p>
          <a:p>
            <a:r>
              <a:rPr lang="en-US" sz="2800" dirty="0"/>
              <a:t>Vs 24 – Sarah and Hagar represent two covenants – that of law and grace/promise.</a:t>
            </a:r>
          </a:p>
        </p:txBody>
      </p:sp>
    </p:spTree>
    <p:extLst>
      <p:ext uri="{BB962C8B-B14F-4D97-AF65-F5344CB8AC3E}">
        <p14:creationId xmlns:p14="http://schemas.microsoft.com/office/powerpoint/2010/main" val="1413058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1184D3A-AB45-264E-14A1-57674FF5F125}"/>
              </a:ext>
            </a:extLst>
          </p:cNvPr>
          <p:cNvGraphicFramePr>
            <a:graphicFrameLocks noGrp="1"/>
          </p:cNvGraphicFramePr>
          <p:nvPr>
            <p:extLst>
              <p:ext uri="{D42A27DB-BD31-4B8C-83A1-F6EECF244321}">
                <p14:modId xmlns:p14="http://schemas.microsoft.com/office/powerpoint/2010/main" val="3385292945"/>
              </p:ext>
            </p:extLst>
          </p:nvPr>
        </p:nvGraphicFramePr>
        <p:xfrm>
          <a:off x="126124" y="810228"/>
          <a:ext cx="11918731" cy="5426058"/>
        </p:xfrm>
        <a:graphic>
          <a:graphicData uri="http://schemas.openxmlformats.org/drawingml/2006/table">
            <a:tbl>
              <a:tblPr firstRow="1" firstCol="1" bandRow="1">
                <a:tableStyleId>{5C22544A-7EE6-4342-B048-85BDC9FD1C3A}</a:tableStyleId>
              </a:tblPr>
              <a:tblGrid>
                <a:gridCol w="5922984">
                  <a:extLst>
                    <a:ext uri="{9D8B030D-6E8A-4147-A177-3AD203B41FA5}">
                      <a16:colId xmlns:a16="http://schemas.microsoft.com/office/drawing/2014/main" val="2050309331"/>
                    </a:ext>
                  </a:extLst>
                </a:gridCol>
                <a:gridCol w="5995747">
                  <a:extLst>
                    <a:ext uri="{9D8B030D-6E8A-4147-A177-3AD203B41FA5}">
                      <a16:colId xmlns:a16="http://schemas.microsoft.com/office/drawing/2014/main" val="421795894"/>
                    </a:ext>
                  </a:extLst>
                </a:gridCol>
              </a:tblGrid>
              <a:tr h="595098">
                <a:tc>
                  <a:txBody>
                    <a:bodyPr/>
                    <a:lstStyle/>
                    <a:p>
                      <a:r>
                        <a:rPr lang="en-SG" sz="2800" kern="0" dirty="0">
                          <a:solidFill>
                            <a:schemeClr val="tx1"/>
                          </a:solidFill>
                          <a:effectLst/>
                        </a:rPr>
                        <a:t>Ishmael, son of Hagar – Legalism</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85725" marB="85725" anchor="b">
                    <a:solidFill>
                      <a:schemeClr val="accent2">
                        <a:lumMod val="20000"/>
                        <a:lumOff val="80000"/>
                      </a:schemeClr>
                    </a:solidFill>
                  </a:tcPr>
                </a:tc>
                <a:tc>
                  <a:txBody>
                    <a:bodyPr/>
                    <a:lstStyle/>
                    <a:p>
                      <a:r>
                        <a:rPr lang="en-SG" sz="2800" kern="0" dirty="0">
                          <a:solidFill>
                            <a:schemeClr val="tx1"/>
                          </a:solidFill>
                          <a:effectLst/>
                        </a:rPr>
                        <a:t>Isaac, son of Sarah – Faith in Christ</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85725" marB="85725" anchor="b">
                    <a:solidFill>
                      <a:schemeClr val="accent6">
                        <a:lumMod val="60000"/>
                        <a:lumOff val="40000"/>
                      </a:schemeClr>
                    </a:solidFill>
                  </a:tcPr>
                </a:tc>
                <a:extLst>
                  <a:ext uri="{0D108BD9-81ED-4DB2-BD59-A6C34878D82A}">
                    <a16:rowId xmlns:a16="http://schemas.microsoft.com/office/drawing/2014/main" val="2000976777"/>
                  </a:ext>
                </a:extLst>
              </a:tr>
              <a:tr h="0">
                <a:tc>
                  <a:txBody>
                    <a:bodyPr/>
                    <a:lstStyle/>
                    <a:p>
                      <a:endParaRPr lang="en-SG" sz="1200" kern="100" dirty="0">
                        <a:effectLst/>
                        <a:latin typeface="Calibri" panose="020F0502020204030204" pitchFamily="34" charset="0"/>
                        <a:cs typeface="Times New Roman" panose="02020603050405020304" pitchFamily="18" charset="0"/>
                      </a:endParaRPr>
                    </a:p>
                  </a:txBody>
                  <a:tcPr marL="114300" marR="114300" marT="85725" marB="85725" anchor="b">
                    <a:solidFill>
                      <a:schemeClr val="tx1"/>
                    </a:solidFill>
                  </a:tcPr>
                </a:tc>
                <a:tc>
                  <a:txBody>
                    <a:bodyPr/>
                    <a:lstStyle/>
                    <a:p>
                      <a:endParaRPr lang="en-SG" sz="1200" kern="100" dirty="0">
                        <a:effectLst/>
                        <a:latin typeface="Calibri" panose="020F0502020204030204" pitchFamily="34" charset="0"/>
                        <a:cs typeface="Times New Roman" panose="02020603050405020304" pitchFamily="18" charset="0"/>
                      </a:endParaRPr>
                    </a:p>
                  </a:txBody>
                  <a:tcPr marL="114300" marR="114300" marT="85725" marB="85725" anchor="b">
                    <a:solidFill>
                      <a:schemeClr val="tx1"/>
                    </a:solidFill>
                  </a:tcPr>
                </a:tc>
                <a:extLst>
                  <a:ext uri="{0D108BD9-81ED-4DB2-BD59-A6C34878D82A}">
                    <a16:rowId xmlns:a16="http://schemas.microsoft.com/office/drawing/2014/main" val="3525690558"/>
                  </a:ext>
                </a:extLst>
              </a:tr>
              <a:tr h="595098">
                <a:tc>
                  <a:txBody>
                    <a:bodyPr/>
                    <a:lstStyle/>
                    <a:p>
                      <a:r>
                        <a:rPr lang="en-SG" sz="2400" kern="0" dirty="0">
                          <a:solidFill>
                            <a:schemeClr val="tx1"/>
                          </a:solidFill>
                          <a:effectLst/>
                        </a:rPr>
                        <a:t>Child of a slave woman. Hagar (vs22)</a:t>
                      </a:r>
                    </a:p>
                  </a:txBody>
                  <a:tcPr marL="114300" marR="114300" marT="85725" marB="85725" anchor="b">
                    <a:solidFill>
                      <a:schemeClr val="accent2">
                        <a:lumMod val="20000"/>
                        <a:lumOff val="80000"/>
                      </a:schemeClr>
                    </a:solidFill>
                  </a:tcPr>
                </a:tc>
                <a:tc>
                  <a:txBody>
                    <a:bodyPr/>
                    <a:lstStyle/>
                    <a:p>
                      <a:r>
                        <a:rPr lang="en-SG" sz="2400" b="1" kern="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Child of a free woman, Sarah (vs 22)</a:t>
                      </a:r>
                      <a:endParaRPr lang="en-SG" sz="2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85725" marB="85725" anchor="b">
                    <a:solidFill>
                      <a:schemeClr val="accent6">
                        <a:lumMod val="60000"/>
                        <a:lumOff val="40000"/>
                      </a:schemeClr>
                    </a:solidFill>
                  </a:tcPr>
                </a:tc>
                <a:extLst>
                  <a:ext uri="{0D108BD9-81ED-4DB2-BD59-A6C34878D82A}">
                    <a16:rowId xmlns:a16="http://schemas.microsoft.com/office/drawing/2014/main" val="3804480983"/>
                  </a:ext>
                </a:extLst>
              </a:tr>
              <a:tr h="595098">
                <a:tc>
                  <a:txBody>
                    <a:bodyPr/>
                    <a:lstStyle/>
                    <a:p>
                      <a:r>
                        <a:rPr lang="en-SG" sz="2400" kern="0" dirty="0">
                          <a:solidFill>
                            <a:schemeClr val="tx1"/>
                          </a:solidFill>
                          <a:effectLst/>
                        </a:rPr>
                        <a:t>Ishmael: born according to the flesh (v 23)</a:t>
                      </a:r>
                      <a:endParaRPr lang="en-SG"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85725" marB="85725" anchor="b">
                    <a:solidFill>
                      <a:schemeClr val="accent2">
                        <a:lumMod val="20000"/>
                        <a:lumOff val="80000"/>
                      </a:schemeClr>
                    </a:solidFill>
                  </a:tcPr>
                </a:tc>
                <a:tc>
                  <a:txBody>
                    <a:bodyPr/>
                    <a:lstStyle/>
                    <a:p>
                      <a:r>
                        <a:rPr lang="en-SG" sz="2400" b="1" kern="0" dirty="0">
                          <a:solidFill>
                            <a:schemeClr val="tx1"/>
                          </a:solidFill>
                          <a:effectLst/>
                        </a:rPr>
                        <a:t>Isaac: born according to God’s promise (vs 23)</a:t>
                      </a:r>
                      <a:endParaRPr lang="en-SG" sz="2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85725" marB="85725" anchor="b">
                    <a:solidFill>
                      <a:schemeClr val="accent6">
                        <a:lumMod val="60000"/>
                        <a:lumOff val="40000"/>
                      </a:schemeClr>
                    </a:solidFill>
                  </a:tcPr>
                </a:tc>
                <a:extLst>
                  <a:ext uri="{0D108BD9-81ED-4DB2-BD59-A6C34878D82A}">
                    <a16:rowId xmlns:a16="http://schemas.microsoft.com/office/drawing/2014/main" val="4255979872"/>
                  </a:ext>
                </a:extLst>
              </a:tr>
              <a:tr h="595098">
                <a:tc>
                  <a:txBody>
                    <a:bodyPr/>
                    <a:lstStyle/>
                    <a:p>
                      <a:r>
                        <a:rPr lang="en-SG" sz="2400" kern="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Corresponds to earthly Jerusalem (vs 25)</a:t>
                      </a:r>
                      <a:endParaRPr lang="en-SG"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85725" marB="85725" anchor="b">
                    <a:solidFill>
                      <a:schemeClr val="accent2">
                        <a:lumMod val="20000"/>
                        <a:lumOff val="80000"/>
                      </a:schemeClr>
                    </a:solidFill>
                  </a:tcPr>
                </a:tc>
                <a:tc>
                  <a:txBody>
                    <a:bodyPr/>
                    <a:lstStyle/>
                    <a:p>
                      <a:r>
                        <a:rPr lang="en-SG" sz="2400" b="1" kern="0" dirty="0">
                          <a:solidFill>
                            <a:schemeClr val="tx1"/>
                          </a:solidFill>
                          <a:effectLst/>
                        </a:rPr>
                        <a:t>Corresponds to heavenly Jerusalem (vs 26)</a:t>
                      </a:r>
                      <a:endParaRPr lang="en-SG" sz="2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85725" marB="85725" anchor="b">
                    <a:solidFill>
                      <a:schemeClr val="accent6">
                        <a:lumMod val="60000"/>
                        <a:lumOff val="40000"/>
                      </a:schemeClr>
                    </a:solidFill>
                  </a:tcPr>
                </a:tc>
                <a:extLst>
                  <a:ext uri="{0D108BD9-81ED-4DB2-BD59-A6C34878D82A}">
                    <a16:rowId xmlns:a16="http://schemas.microsoft.com/office/drawing/2014/main" val="1208084837"/>
                  </a:ext>
                </a:extLst>
              </a:tr>
              <a:tr h="595098">
                <a:tc>
                  <a:txBody>
                    <a:bodyPr/>
                    <a:lstStyle/>
                    <a:p>
                      <a:r>
                        <a:rPr lang="en-SG" sz="2400" kern="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Many children (descendants) </a:t>
                      </a:r>
                      <a:endParaRPr lang="en-SG"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85725" marB="85725" anchor="b">
                    <a:solidFill>
                      <a:schemeClr val="accent2">
                        <a:lumMod val="20000"/>
                        <a:lumOff val="80000"/>
                      </a:schemeClr>
                    </a:solidFill>
                  </a:tcPr>
                </a:tc>
                <a:tc>
                  <a:txBody>
                    <a:bodyPr/>
                    <a:lstStyle/>
                    <a:p>
                      <a:r>
                        <a:rPr lang="en-SG" sz="2400" b="1" kern="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More children (descendants) (vs 27)</a:t>
                      </a:r>
                      <a:endParaRPr lang="en-SG" sz="2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85725" marB="85725" anchor="b">
                    <a:solidFill>
                      <a:schemeClr val="accent6">
                        <a:lumMod val="60000"/>
                        <a:lumOff val="40000"/>
                      </a:schemeClr>
                    </a:solidFill>
                  </a:tcPr>
                </a:tc>
                <a:extLst>
                  <a:ext uri="{0D108BD9-81ED-4DB2-BD59-A6C34878D82A}">
                    <a16:rowId xmlns:a16="http://schemas.microsoft.com/office/drawing/2014/main" val="2151596538"/>
                  </a:ext>
                </a:extLst>
              </a:tr>
              <a:tr h="595098">
                <a:tc>
                  <a:txBody>
                    <a:bodyPr/>
                    <a:lstStyle/>
                    <a:p>
                      <a:r>
                        <a:rPr lang="en-SG" sz="2400" kern="0" dirty="0">
                          <a:solidFill>
                            <a:schemeClr val="tx1"/>
                          </a:solidFill>
                          <a:effectLst/>
                        </a:rPr>
                        <a:t>Persecuting (vs 29)</a:t>
                      </a:r>
                      <a:endParaRPr lang="en-SG"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85725" marB="85725" anchor="b">
                    <a:solidFill>
                      <a:schemeClr val="accent2">
                        <a:lumMod val="20000"/>
                        <a:lumOff val="80000"/>
                      </a:schemeClr>
                    </a:solidFill>
                  </a:tcPr>
                </a:tc>
                <a:tc>
                  <a:txBody>
                    <a:bodyPr/>
                    <a:lstStyle/>
                    <a:p>
                      <a:r>
                        <a:rPr lang="en-SG" sz="2400" b="1" kern="0" dirty="0">
                          <a:solidFill>
                            <a:schemeClr val="tx1"/>
                          </a:solidFill>
                          <a:effectLst/>
                        </a:rPr>
                        <a:t>Persecuted (vs 29)</a:t>
                      </a:r>
                      <a:endParaRPr lang="en-SG" sz="2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85725" marB="85725" anchor="b">
                    <a:solidFill>
                      <a:schemeClr val="accent6">
                        <a:lumMod val="60000"/>
                        <a:lumOff val="40000"/>
                      </a:schemeClr>
                    </a:solidFill>
                  </a:tcPr>
                </a:tc>
                <a:extLst>
                  <a:ext uri="{0D108BD9-81ED-4DB2-BD59-A6C34878D82A}">
                    <a16:rowId xmlns:a16="http://schemas.microsoft.com/office/drawing/2014/main" val="219822723"/>
                  </a:ext>
                </a:extLst>
              </a:tr>
              <a:tr h="595098">
                <a:tc>
                  <a:txBody>
                    <a:bodyPr/>
                    <a:lstStyle/>
                    <a:p>
                      <a:r>
                        <a:rPr lang="en-SG" sz="2400" kern="0" dirty="0">
                          <a:solidFill>
                            <a:schemeClr val="tx1"/>
                          </a:solidFill>
                          <a:effectLst/>
                        </a:rPr>
                        <a:t>Inheriting nothing (vs 30)</a:t>
                      </a:r>
                      <a:endParaRPr lang="en-SG"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85725" marB="85725" anchor="b">
                    <a:solidFill>
                      <a:schemeClr val="accent2">
                        <a:lumMod val="20000"/>
                        <a:lumOff val="80000"/>
                      </a:schemeClr>
                    </a:solidFill>
                  </a:tcPr>
                </a:tc>
                <a:tc>
                  <a:txBody>
                    <a:bodyPr/>
                    <a:lstStyle/>
                    <a:p>
                      <a:r>
                        <a:rPr lang="en-SG" sz="2400" b="1" kern="0" dirty="0">
                          <a:solidFill>
                            <a:schemeClr val="tx1"/>
                          </a:solidFill>
                          <a:effectLst/>
                        </a:rPr>
                        <a:t>Inheriting everything (vs 30) </a:t>
                      </a:r>
                      <a:endParaRPr lang="en-SG" sz="2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85725" marB="85725" anchor="b">
                    <a:solidFill>
                      <a:schemeClr val="accent6">
                        <a:lumMod val="60000"/>
                        <a:lumOff val="40000"/>
                      </a:schemeClr>
                    </a:solidFill>
                  </a:tcPr>
                </a:tc>
                <a:extLst>
                  <a:ext uri="{0D108BD9-81ED-4DB2-BD59-A6C34878D82A}">
                    <a16:rowId xmlns:a16="http://schemas.microsoft.com/office/drawing/2014/main" val="1251071226"/>
                  </a:ext>
                </a:extLst>
              </a:tr>
              <a:tr h="595098">
                <a:tc>
                  <a:txBody>
                    <a:bodyPr/>
                    <a:lstStyle/>
                    <a:p>
                      <a:r>
                        <a:rPr lang="en-SG" sz="2400" kern="0" dirty="0">
                          <a:solidFill>
                            <a:schemeClr val="tx1"/>
                          </a:solidFill>
                          <a:effectLst/>
                        </a:rPr>
                        <a:t>Relationship based on law-keeping</a:t>
                      </a:r>
                      <a:endParaRPr lang="en-SG"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85725" marB="85725" anchor="b">
                    <a:solidFill>
                      <a:schemeClr val="accent2">
                        <a:lumMod val="20000"/>
                        <a:lumOff val="80000"/>
                      </a:schemeClr>
                    </a:solidFill>
                  </a:tcPr>
                </a:tc>
                <a:tc>
                  <a:txBody>
                    <a:bodyPr/>
                    <a:lstStyle/>
                    <a:p>
                      <a:r>
                        <a:rPr lang="en-SG" sz="2400" b="1" kern="0" dirty="0">
                          <a:solidFill>
                            <a:schemeClr val="tx1"/>
                          </a:solidFill>
                          <a:effectLst/>
                        </a:rPr>
                        <a:t>Relationship based on trusting God</a:t>
                      </a:r>
                      <a:endParaRPr lang="en-SG" sz="2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85725" marB="85725" anchor="b">
                    <a:solidFill>
                      <a:schemeClr val="accent6">
                        <a:lumMod val="60000"/>
                        <a:lumOff val="40000"/>
                      </a:schemeClr>
                    </a:solidFill>
                  </a:tcPr>
                </a:tc>
                <a:extLst>
                  <a:ext uri="{0D108BD9-81ED-4DB2-BD59-A6C34878D82A}">
                    <a16:rowId xmlns:a16="http://schemas.microsoft.com/office/drawing/2014/main" val="3572068599"/>
                  </a:ext>
                </a:extLst>
              </a:tr>
            </a:tbl>
          </a:graphicData>
        </a:graphic>
      </p:graphicFrame>
      <p:sp>
        <p:nvSpPr>
          <p:cNvPr id="6" name="TextBox 5">
            <a:extLst>
              <a:ext uri="{FF2B5EF4-FFF2-40B4-BE49-F238E27FC236}">
                <a16:creationId xmlns:a16="http://schemas.microsoft.com/office/drawing/2014/main" id="{63C86823-AEE3-EBCF-E94A-84F13E8D76B6}"/>
              </a:ext>
            </a:extLst>
          </p:cNvPr>
          <p:cNvSpPr txBox="1"/>
          <p:nvPr/>
        </p:nvSpPr>
        <p:spPr>
          <a:xfrm>
            <a:off x="2365231" y="6236286"/>
            <a:ext cx="7904184" cy="369332"/>
          </a:xfrm>
          <a:prstGeom prst="rect">
            <a:avLst/>
          </a:prstGeom>
          <a:noFill/>
        </p:spPr>
        <p:txBody>
          <a:bodyPr wrap="square">
            <a:spAutoFit/>
          </a:bodyPr>
          <a:lstStyle/>
          <a:p>
            <a:r>
              <a:rPr lang="en-SG"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n-SG" kern="100" dirty="0">
                <a:latin typeface="Calibri" panose="020F0502020204030204" pitchFamily="34" charset="0"/>
                <a:ea typeface="Calibri" panose="020F0502020204030204" pitchFamily="34" charset="0"/>
                <a:cs typeface="Times New Roman" panose="02020603050405020304" pitchFamily="18" charset="0"/>
              </a:rPr>
              <a:t>edited from chart in</a:t>
            </a:r>
            <a:r>
              <a:rPr lang="en-SG" sz="1800" kern="100" dirty="0">
                <a:effectLst/>
                <a:latin typeface="Calibri" panose="020F0502020204030204" pitchFamily="34" charset="0"/>
                <a:ea typeface="Calibri" panose="020F0502020204030204" pitchFamily="34" charset="0"/>
                <a:cs typeface="Times New Roman" panose="02020603050405020304" pitchFamily="18" charset="0"/>
              </a:rPr>
              <a:t> https://</a:t>
            </a:r>
            <a:r>
              <a:rPr lang="en-SG" sz="1800" kern="100" dirty="0" err="1">
                <a:effectLst/>
                <a:latin typeface="Calibri" panose="020F0502020204030204" pitchFamily="34" charset="0"/>
                <a:ea typeface="Calibri" panose="020F0502020204030204" pitchFamily="34" charset="0"/>
                <a:cs typeface="Times New Roman" panose="02020603050405020304" pitchFamily="18" charset="0"/>
              </a:rPr>
              <a:t>enduringword.com</a:t>
            </a:r>
            <a:r>
              <a:rPr lang="en-SG" sz="1800" kern="100" dirty="0">
                <a:effectLst/>
                <a:latin typeface="Calibri" panose="020F0502020204030204" pitchFamily="34" charset="0"/>
                <a:ea typeface="Calibri" panose="020F0502020204030204" pitchFamily="34" charset="0"/>
                <a:cs typeface="Times New Roman" panose="02020603050405020304" pitchFamily="18" charset="0"/>
              </a:rPr>
              <a:t>/bible-commentary/galatians-4/)</a:t>
            </a:r>
          </a:p>
        </p:txBody>
      </p:sp>
      <p:sp>
        <p:nvSpPr>
          <p:cNvPr id="7" name="TextBox 6">
            <a:extLst>
              <a:ext uri="{FF2B5EF4-FFF2-40B4-BE49-F238E27FC236}">
                <a16:creationId xmlns:a16="http://schemas.microsoft.com/office/drawing/2014/main" id="{1C6616ED-DB6E-6391-9943-AC56DD761EC1}"/>
              </a:ext>
            </a:extLst>
          </p:cNvPr>
          <p:cNvSpPr txBox="1"/>
          <p:nvPr/>
        </p:nvSpPr>
        <p:spPr>
          <a:xfrm>
            <a:off x="1156138" y="84083"/>
            <a:ext cx="8807669" cy="523220"/>
          </a:xfrm>
          <a:prstGeom prst="rect">
            <a:avLst/>
          </a:prstGeom>
          <a:noFill/>
        </p:spPr>
        <p:txBody>
          <a:bodyPr wrap="square" rtlCol="0">
            <a:spAutoFit/>
          </a:bodyPr>
          <a:lstStyle/>
          <a:p>
            <a:pPr algn="ctr"/>
            <a:r>
              <a:rPr lang="en-US" sz="2800" b="1" dirty="0"/>
              <a:t>Abraham is our father, but whose our mother?</a:t>
            </a:r>
          </a:p>
        </p:txBody>
      </p:sp>
    </p:spTree>
    <p:extLst>
      <p:ext uri="{BB962C8B-B14F-4D97-AF65-F5344CB8AC3E}">
        <p14:creationId xmlns:p14="http://schemas.microsoft.com/office/powerpoint/2010/main" val="2806929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ED3D0-2812-FB47-CB85-0ED6EA6DC51C}"/>
              </a:ext>
            </a:extLst>
          </p:cNvPr>
          <p:cNvSpPr>
            <a:spLocks noGrp="1"/>
          </p:cNvSpPr>
          <p:nvPr>
            <p:ph type="title"/>
          </p:nvPr>
        </p:nvSpPr>
        <p:spPr/>
        <p:txBody>
          <a:bodyPr/>
          <a:lstStyle/>
          <a:p>
            <a:r>
              <a:rPr lang="en-US" dirty="0"/>
              <a:t>Galatians 4:28-31</a:t>
            </a:r>
          </a:p>
        </p:txBody>
      </p:sp>
      <p:sp>
        <p:nvSpPr>
          <p:cNvPr id="3" name="Content Placeholder 2">
            <a:extLst>
              <a:ext uri="{FF2B5EF4-FFF2-40B4-BE49-F238E27FC236}">
                <a16:creationId xmlns:a16="http://schemas.microsoft.com/office/drawing/2014/main" id="{3C855E94-B9FA-3396-2C97-09A17E0B0F04}"/>
              </a:ext>
            </a:extLst>
          </p:cNvPr>
          <p:cNvSpPr>
            <a:spLocks noGrp="1"/>
          </p:cNvSpPr>
          <p:nvPr>
            <p:ph idx="1"/>
          </p:nvPr>
        </p:nvSpPr>
        <p:spPr/>
        <p:txBody>
          <a:bodyPr>
            <a:normAutofit/>
          </a:bodyPr>
          <a:lstStyle/>
          <a:p>
            <a:r>
              <a:rPr lang="en-SG" sz="2800" kern="0" dirty="0">
                <a:effectLst/>
                <a:ea typeface="Times New Roman" panose="02020603050405020304" pitchFamily="18" charset="0"/>
              </a:rPr>
              <a:t>Vs 28 – </a:t>
            </a:r>
            <a:r>
              <a:rPr lang="en-SG" sz="2800" kern="0" dirty="0">
                <a:ea typeface="Times New Roman" panose="02020603050405020304" pitchFamily="18" charset="0"/>
              </a:rPr>
              <a:t>C</a:t>
            </a:r>
            <a:r>
              <a:rPr lang="en-SG" sz="2800" kern="0" dirty="0">
                <a:effectLst/>
                <a:ea typeface="Times New Roman" panose="02020603050405020304" pitchFamily="18" charset="0"/>
              </a:rPr>
              <a:t>hristians are children of promise. Like Isaac who represents freedom in Christ and unlike Ishmael </a:t>
            </a:r>
            <a:r>
              <a:rPr lang="en-SG" sz="2800" kern="0" dirty="0">
                <a:ea typeface="Times New Roman" panose="02020603050405020304" pitchFamily="18" charset="0"/>
              </a:rPr>
              <a:t>who </a:t>
            </a:r>
            <a:r>
              <a:rPr lang="en-SG" sz="2800" kern="0" dirty="0">
                <a:effectLst/>
                <a:ea typeface="Times New Roman" panose="02020603050405020304" pitchFamily="18" charset="0"/>
              </a:rPr>
              <a:t>represents slavery to the law. </a:t>
            </a:r>
            <a:r>
              <a:rPr lang="en-SG" sz="2800" b="1" kern="0" dirty="0">
                <a:effectLst/>
                <a:ea typeface="Times New Roman" panose="02020603050405020304" pitchFamily="18" charset="0"/>
              </a:rPr>
              <a:t>The point really is we are either born as Ishmael or born-again as Isaac! </a:t>
            </a:r>
          </a:p>
          <a:p>
            <a:r>
              <a:rPr lang="en-SG" sz="2800" kern="0" dirty="0">
                <a:effectLst/>
                <a:ea typeface="Times New Roman" panose="02020603050405020304" pitchFamily="18" charset="0"/>
              </a:rPr>
              <a:t>Vs 29 - Those who are legalists like the Judaizers (circumcision party) are always going to attack and ridicule us.</a:t>
            </a:r>
            <a:r>
              <a:rPr lang="en-SG" sz="2800" dirty="0">
                <a:effectLst/>
              </a:rPr>
              <a:t> </a:t>
            </a:r>
            <a:endParaRPr lang="en-US" sz="2800" dirty="0"/>
          </a:p>
        </p:txBody>
      </p:sp>
    </p:spTree>
    <p:extLst>
      <p:ext uri="{BB962C8B-B14F-4D97-AF65-F5344CB8AC3E}">
        <p14:creationId xmlns:p14="http://schemas.microsoft.com/office/powerpoint/2010/main" val="2726654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F2024-5BA1-A6F1-42A5-B9ED12191BDF}"/>
              </a:ext>
            </a:extLst>
          </p:cNvPr>
          <p:cNvSpPr>
            <a:spLocks noGrp="1"/>
          </p:cNvSpPr>
          <p:nvPr>
            <p:ph type="title"/>
          </p:nvPr>
        </p:nvSpPr>
        <p:spPr>
          <a:xfrm>
            <a:off x="1419082" y="483249"/>
            <a:ext cx="9520158" cy="1049235"/>
          </a:xfrm>
        </p:spPr>
        <p:txBody>
          <a:bodyPr/>
          <a:lstStyle/>
          <a:p>
            <a:r>
              <a:rPr lang="en-US" b="1" dirty="0"/>
              <a:t>James Montgomery </a:t>
            </a:r>
            <a:r>
              <a:rPr lang="en-US" b="1" dirty="0" err="1"/>
              <a:t>Boice</a:t>
            </a:r>
            <a:endParaRPr lang="en-US" b="1" dirty="0"/>
          </a:p>
        </p:txBody>
      </p:sp>
      <p:sp>
        <p:nvSpPr>
          <p:cNvPr id="3" name="Content Placeholder 2">
            <a:extLst>
              <a:ext uri="{FF2B5EF4-FFF2-40B4-BE49-F238E27FC236}">
                <a16:creationId xmlns:a16="http://schemas.microsoft.com/office/drawing/2014/main" id="{6730165C-FA4C-3878-2F0A-4E02103EFCC3}"/>
              </a:ext>
            </a:extLst>
          </p:cNvPr>
          <p:cNvSpPr>
            <a:spLocks noGrp="1"/>
          </p:cNvSpPr>
          <p:nvPr>
            <p:ph idx="1"/>
          </p:nvPr>
        </p:nvSpPr>
        <p:spPr>
          <a:xfrm>
            <a:off x="1503166" y="2562270"/>
            <a:ext cx="9520158" cy="3450613"/>
          </a:xfrm>
        </p:spPr>
        <p:txBody>
          <a:bodyPr>
            <a:normAutofit lnSpcReduction="10000"/>
          </a:bodyPr>
          <a:lstStyle/>
          <a:p>
            <a:pPr marL="0" indent="0" algn="just">
              <a:buNone/>
            </a:pPr>
            <a:r>
              <a:rPr lang="en-SG" sz="2800" b="1" dirty="0">
                <a:effectLst/>
                <a:latin typeface="Times New Roman" panose="02020603050405020304" pitchFamily="18" charset="0"/>
                <a:ea typeface="Times New Roman" panose="02020603050405020304" pitchFamily="18" charset="0"/>
              </a:rPr>
              <a:t>The persecution that Christians face “will not always be by the world but also and indeed more often by their half-brothers – the unbelieving but religious people in the nominal church. This is the lesson of history… Today the greatest enemies of the believing church are found among the members of the unbelieving church, the greatest opposition emanating from pulpits and church hierarchies.” </a:t>
            </a:r>
          </a:p>
          <a:p>
            <a:endParaRPr lang="en-US" dirty="0"/>
          </a:p>
        </p:txBody>
      </p:sp>
      <p:pic>
        <p:nvPicPr>
          <p:cNvPr id="2050" name="Picture 2" descr="James Boice Chair — The Huguenot Fellowship">
            <a:extLst>
              <a:ext uri="{FF2B5EF4-FFF2-40B4-BE49-F238E27FC236}">
                <a16:creationId xmlns:a16="http://schemas.microsoft.com/office/drawing/2014/main" id="{7160B7F7-D8C4-0489-C42C-26E3A26B1B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897" y="0"/>
            <a:ext cx="1629103" cy="2300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464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ED3D0-2812-FB47-CB85-0ED6EA6DC51C}"/>
              </a:ext>
            </a:extLst>
          </p:cNvPr>
          <p:cNvSpPr>
            <a:spLocks noGrp="1"/>
          </p:cNvSpPr>
          <p:nvPr>
            <p:ph type="title"/>
          </p:nvPr>
        </p:nvSpPr>
        <p:spPr/>
        <p:txBody>
          <a:bodyPr/>
          <a:lstStyle/>
          <a:p>
            <a:r>
              <a:rPr lang="en-US" dirty="0"/>
              <a:t>Galatians 4:28-31</a:t>
            </a:r>
          </a:p>
        </p:txBody>
      </p:sp>
      <p:sp>
        <p:nvSpPr>
          <p:cNvPr id="3" name="Content Placeholder 2">
            <a:extLst>
              <a:ext uri="{FF2B5EF4-FFF2-40B4-BE49-F238E27FC236}">
                <a16:creationId xmlns:a16="http://schemas.microsoft.com/office/drawing/2014/main" id="{3C855E94-B9FA-3396-2C97-09A17E0B0F04}"/>
              </a:ext>
            </a:extLst>
          </p:cNvPr>
          <p:cNvSpPr>
            <a:spLocks noGrp="1"/>
          </p:cNvSpPr>
          <p:nvPr>
            <p:ph idx="1"/>
          </p:nvPr>
        </p:nvSpPr>
        <p:spPr>
          <a:xfrm>
            <a:off x="1451579" y="1853754"/>
            <a:ext cx="9603275" cy="3450613"/>
          </a:xfrm>
        </p:spPr>
        <p:txBody>
          <a:bodyPr>
            <a:noAutofit/>
          </a:bodyPr>
          <a:lstStyle/>
          <a:p>
            <a:r>
              <a:rPr lang="en-US" sz="2800" dirty="0"/>
              <a:t>Vs 31 - But ultimately, we Christians are children of promise and spiritual descendants of Abraham.  </a:t>
            </a:r>
          </a:p>
          <a:p>
            <a:r>
              <a:rPr lang="en-US" sz="2800" dirty="0"/>
              <a:t>We will inherit through Jesus Christ, but the physical descendants of Abraham (the Jews) who reject Jesus and try to keep the law will instead be cast out, as Jesus Himself told us - Matt 8:11,12, Luke 13:28,29.</a:t>
            </a:r>
          </a:p>
        </p:txBody>
      </p:sp>
    </p:spTree>
    <p:extLst>
      <p:ext uri="{BB962C8B-B14F-4D97-AF65-F5344CB8AC3E}">
        <p14:creationId xmlns:p14="http://schemas.microsoft.com/office/powerpoint/2010/main" val="1898453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93EF-EC8F-B79B-8EF6-3CFE5D98B217}"/>
              </a:ext>
            </a:extLst>
          </p:cNvPr>
          <p:cNvSpPr>
            <a:spLocks noGrp="1"/>
          </p:cNvSpPr>
          <p:nvPr>
            <p:ph type="title"/>
          </p:nvPr>
        </p:nvSpPr>
        <p:spPr/>
        <p:txBody>
          <a:bodyPr>
            <a:normAutofit/>
          </a:bodyPr>
          <a:lstStyle/>
          <a:p>
            <a:r>
              <a:rPr lang="en-US" sz="6000" b="1" dirty="0">
                <a:latin typeface="Chalkboard SE" panose="03050602040202020205" pitchFamily="66" charset="77"/>
              </a:rPr>
              <a:t>John Stott</a:t>
            </a:r>
          </a:p>
        </p:txBody>
      </p:sp>
      <p:sp>
        <p:nvSpPr>
          <p:cNvPr id="3" name="Content Placeholder 2">
            <a:extLst>
              <a:ext uri="{FF2B5EF4-FFF2-40B4-BE49-F238E27FC236}">
                <a16:creationId xmlns:a16="http://schemas.microsoft.com/office/drawing/2014/main" id="{7201E94D-30AA-2D57-A07B-7E2BE13B825E}"/>
              </a:ext>
            </a:extLst>
          </p:cNvPr>
          <p:cNvSpPr>
            <a:spLocks noGrp="1"/>
          </p:cNvSpPr>
          <p:nvPr>
            <p:ph idx="1"/>
          </p:nvPr>
        </p:nvSpPr>
        <p:spPr>
          <a:xfrm>
            <a:off x="1092585" y="2590800"/>
            <a:ext cx="10415586" cy="3581400"/>
          </a:xfrm>
        </p:spPr>
        <p:txBody>
          <a:bodyPr>
            <a:noAutofit/>
          </a:bodyPr>
          <a:lstStyle/>
          <a:p>
            <a:pPr marL="0" indent="0" algn="just">
              <a:buNone/>
            </a:pPr>
            <a:r>
              <a:rPr lang="en-US" sz="4000" b="1" dirty="0">
                <a:latin typeface="Chalkboard SE" panose="03050602040202020205" pitchFamily="66" charset="77"/>
              </a:rPr>
              <a:t>”(W)e must seek to be like Isaac, not like Ishmael. We must put our trust in God through Jesus Christ. For only in Christ can we inherit the promises, receive the grace and enjoy the freedom of God." </a:t>
            </a:r>
          </a:p>
          <a:p>
            <a:pPr marL="0" indent="0" algn="just">
              <a:buNone/>
            </a:pPr>
            <a:r>
              <a:rPr lang="en-US" sz="1800" b="1" dirty="0">
                <a:latin typeface="Chalkboard SE" panose="03050602040202020205" pitchFamily="66" charset="77"/>
              </a:rPr>
              <a:t>John Stott, </a:t>
            </a:r>
            <a:r>
              <a:rPr lang="en-US" sz="1800" b="1" i="1" dirty="0">
                <a:latin typeface="Chalkboard SE" panose="03050602040202020205" pitchFamily="66" charset="77"/>
              </a:rPr>
              <a:t>The Message of Galatians</a:t>
            </a:r>
            <a:r>
              <a:rPr lang="en-US" sz="1800" b="1" dirty="0">
                <a:latin typeface="Chalkboard SE" panose="03050602040202020205" pitchFamily="66" charset="77"/>
              </a:rPr>
              <a:t>, (Leicester: InterVarsity, 1984), page 129</a:t>
            </a:r>
          </a:p>
        </p:txBody>
      </p:sp>
      <p:pic>
        <p:nvPicPr>
          <p:cNvPr id="1026" name="Picture 2" descr="John Stott | People | Christianity Today">
            <a:extLst>
              <a:ext uri="{FF2B5EF4-FFF2-40B4-BE49-F238E27FC236}">
                <a16:creationId xmlns:a16="http://schemas.microsoft.com/office/drawing/2014/main" id="{8D7EDCA6-2FDA-907C-5754-DB845DB4F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0542" y="0"/>
            <a:ext cx="3661458" cy="2056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26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62D45-9C34-26ED-5984-074DB850BA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0CB499-8E17-A2C6-F0F2-990081161F59}"/>
              </a:ext>
            </a:extLst>
          </p:cNvPr>
          <p:cNvSpPr>
            <a:spLocks noGrp="1"/>
          </p:cNvSpPr>
          <p:nvPr>
            <p:ph idx="1"/>
          </p:nvPr>
        </p:nvSpPr>
        <p:spPr/>
        <p:txBody>
          <a:bodyPr/>
          <a:lstStyle/>
          <a:p>
            <a:endParaRPr lang="en-US"/>
          </a:p>
        </p:txBody>
      </p:sp>
      <p:pic>
        <p:nvPicPr>
          <p:cNvPr id="3074" name="Picture 2" descr="John Newton | Full Movie | Jonathan Aitken | Brian H. Edwards | Tony Baker  - YouTube">
            <a:extLst>
              <a:ext uri="{FF2B5EF4-FFF2-40B4-BE49-F238E27FC236}">
                <a16:creationId xmlns:a16="http://schemas.microsoft.com/office/drawing/2014/main" id="{2A19C1D1-7DFB-EA8C-BE80-3F830BEEF5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089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E76B-6FF2-80F2-3207-4D15CAE9BFB5}"/>
              </a:ext>
            </a:extLst>
          </p:cNvPr>
          <p:cNvSpPr>
            <a:spLocks noGrp="1"/>
          </p:cNvSpPr>
          <p:nvPr>
            <p:ph type="title"/>
          </p:nvPr>
        </p:nvSpPr>
        <p:spPr/>
        <p:txBody>
          <a:bodyPr/>
          <a:lstStyle/>
          <a:p>
            <a:r>
              <a:rPr lang="en-US" b="1" dirty="0"/>
              <a:t>PREVIOUSLY IN Chapter 3 </a:t>
            </a:r>
          </a:p>
        </p:txBody>
      </p:sp>
      <p:sp>
        <p:nvSpPr>
          <p:cNvPr id="3" name="Content Placeholder 2">
            <a:extLst>
              <a:ext uri="{FF2B5EF4-FFF2-40B4-BE49-F238E27FC236}">
                <a16:creationId xmlns:a16="http://schemas.microsoft.com/office/drawing/2014/main" id="{47079DC6-7322-D2C6-932D-6850C7549C11}"/>
              </a:ext>
            </a:extLst>
          </p:cNvPr>
          <p:cNvSpPr>
            <a:spLocks noGrp="1"/>
          </p:cNvSpPr>
          <p:nvPr>
            <p:ph idx="1"/>
          </p:nvPr>
        </p:nvSpPr>
        <p:spPr>
          <a:xfrm>
            <a:off x="903890" y="1944414"/>
            <a:ext cx="10150965" cy="4246179"/>
          </a:xfrm>
        </p:spPr>
        <p:txBody>
          <a:bodyPr>
            <a:normAutofit/>
          </a:bodyPr>
          <a:lstStyle/>
          <a:p>
            <a:r>
              <a:rPr lang="en-SG" sz="2800" kern="100" dirty="0">
                <a:effectLst/>
                <a:ea typeface="Calibri" panose="020F0502020204030204" pitchFamily="34" charset="0"/>
                <a:cs typeface="Times New Roman" panose="02020603050405020304" pitchFamily="18" charset="0"/>
              </a:rPr>
              <a:t>Paul contrasted the Promise God made to Abraham that we inherit by faith, with the purpose of the Law given through Moses, that reveals our sin and leads us to Christ, who frees us.</a:t>
            </a:r>
          </a:p>
          <a:p>
            <a:r>
              <a:rPr lang="en-SG" sz="2800" kern="100" dirty="0">
                <a:effectLst/>
                <a:ea typeface="Calibri" panose="020F0502020204030204" pitchFamily="34" charset="0"/>
                <a:cs typeface="Times New Roman" panose="02020603050405020304" pitchFamily="18" charset="0"/>
              </a:rPr>
              <a:t> The Law did not cancel the promise but made it more necessary and urgent.  It is meant to drive us to our utter need for Christ. </a:t>
            </a:r>
          </a:p>
          <a:p>
            <a:endParaRPr lang="en-SG" sz="2600" b="1" kern="100" dirty="0">
              <a:effectLst/>
              <a:ea typeface="Calibri" panose="020F0502020204030204" pitchFamily="34" charset="0"/>
              <a:cs typeface="Times New Roman" panose="02020603050405020304" pitchFamily="18" charset="0"/>
            </a:endParaRPr>
          </a:p>
          <a:p>
            <a:pPr marL="0" indent="0">
              <a:buNone/>
            </a:pPr>
            <a:endParaRPr lang="en-SG" sz="2600" kern="100" dirty="0">
              <a:effectLst/>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981094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r>
              <a:rPr lang="en-US" dirty="0"/>
              <a:t>Relationship of old testament to new</a:t>
            </a:r>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1085119" y="1749583"/>
            <a:ext cx="10336193" cy="4604987"/>
          </a:xfrm>
        </p:spPr>
        <p:txBody>
          <a:bodyPr>
            <a:normAutofit/>
          </a:bodyPr>
          <a:lstStyle/>
          <a:p>
            <a:pPr marL="0" indent="0">
              <a:buNone/>
            </a:pPr>
            <a:r>
              <a:rPr lang="en-US" sz="2800" i="1" dirty="0"/>
              <a:t>.</a:t>
            </a:r>
            <a:endParaRPr lang="en-US" sz="2800" dirty="0"/>
          </a:p>
          <a:p>
            <a:pPr marL="0" indent="0">
              <a:buNone/>
            </a:pPr>
            <a:endParaRPr lang="en-US" dirty="0"/>
          </a:p>
        </p:txBody>
      </p:sp>
    </p:spTree>
    <p:extLst>
      <p:ext uri="{BB962C8B-B14F-4D97-AF65-F5344CB8AC3E}">
        <p14:creationId xmlns:p14="http://schemas.microsoft.com/office/powerpoint/2010/main" val="569495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r>
              <a:rPr lang="en-US" dirty="0"/>
              <a:t>Relationship of old testament to new</a:t>
            </a:r>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1085119" y="1749583"/>
            <a:ext cx="10336193" cy="4604987"/>
          </a:xfrm>
        </p:spPr>
        <p:txBody>
          <a:bodyPr>
            <a:normAutofit fontScale="92500" lnSpcReduction="10000"/>
          </a:bodyPr>
          <a:lstStyle/>
          <a:p>
            <a:r>
              <a:rPr lang="en-US" sz="2800" b="1" dirty="0"/>
              <a:t>1) Progressive revelation: </a:t>
            </a:r>
          </a:p>
          <a:p>
            <a:pPr marL="0" indent="0" algn="just">
              <a:buNone/>
            </a:pPr>
            <a:r>
              <a:rPr lang="en-US" sz="2800" dirty="0"/>
              <a:t>    - The Old Testament (Covenant) begins with creation and the fall  </a:t>
            </a:r>
          </a:p>
          <a:p>
            <a:pPr marL="0" indent="0" algn="just">
              <a:buNone/>
            </a:pPr>
            <a:r>
              <a:rPr lang="en-US" sz="2800" dirty="0"/>
              <a:t>     of man, and traces God’s mission to redeem people to Himself, </a:t>
            </a:r>
          </a:p>
          <a:p>
            <a:pPr marL="0" indent="0" algn="just">
              <a:buNone/>
            </a:pPr>
            <a:r>
              <a:rPr lang="en-US" sz="2800" dirty="0"/>
              <a:t>     beginning with Israel (through Abraham, Moses, King David, the </a:t>
            </a:r>
          </a:p>
          <a:p>
            <a:pPr marL="0" indent="0" algn="just">
              <a:buNone/>
            </a:pPr>
            <a:r>
              <a:rPr lang="en-US" sz="2800" dirty="0"/>
              <a:t>     priesthood and the prophets). It leads into the New Testament which </a:t>
            </a:r>
          </a:p>
          <a:p>
            <a:pPr marL="0" indent="0" algn="just">
              <a:buNone/>
            </a:pPr>
            <a:r>
              <a:rPr lang="en-US" sz="2800" dirty="0"/>
              <a:t>     sees the coming of God’s Kingdom in Jesus, who brought about </a:t>
            </a:r>
          </a:p>
          <a:p>
            <a:pPr marL="0" indent="0" algn="just">
              <a:buNone/>
            </a:pPr>
            <a:r>
              <a:rPr lang="en-US" sz="2800" dirty="0"/>
              <a:t>     redemption by His death, and will usher in the new creation. </a:t>
            </a:r>
          </a:p>
          <a:p>
            <a:pPr marL="0" indent="0">
              <a:buNone/>
            </a:pPr>
            <a:r>
              <a:rPr lang="en-US" sz="2800" i="1" dirty="0"/>
              <a:t>     Matthew 4:17; Luke 24:27, 44-48; 1 Corinthians 5:20-26; Revelation 21:5.</a:t>
            </a:r>
            <a:endParaRPr lang="en-US" sz="2800" dirty="0"/>
          </a:p>
          <a:p>
            <a:pPr marL="0" indent="0">
              <a:buNone/>
            </a:pPr>
            <a:endParaRPr lang="en-US" dirty="0"/>
          </a:p>
        </p:txBody>
      </p:sp>
    </p:spTree>
    <p:extLst>
      <p:ext uri="{BB962C8B-B14F-4D97-AF65-F5344CB8AC3E}">
        <p14:creationId xmlns:p14="http://schemas.microsoft.com/office/powerpoint/2010/main" val="1581429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r>
              <a:rPr lang="en-US" dirty="0"/>
              <a:t>Relationship of old testament to new</a:t>
            </a:r>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1162726" y="1749582"/>
            <a:ext cx="10620301" cy="4604987"/>
          </a:xfrm>
        </p:spPr>
        <p:txBody>
          <a:bodyPr>
            <a:normAutofit fontScale="92500" lnSpcReduction="10000"/>
          </a:bodyPr>
          <a:lstStyle/>
          <a:p>
            <a:r>
              <a:rPr lang="en-US" sz="2800" b="1" dirty="0"/>
              <a:t>2) Promise vs Fulfilment: </a:t>
            </a:r>
          </a:p>
          <a:p>
            <a:pPr marL="0" indent="0">
              <a:buNone/>
            </a:pPr>
            <a:r>
              <a:rPr lang="en-US" sz="2800" dirty="0"/>
              <a:t>     Provision of Old Covenant law through Moses that reveals sin </a:t>
            </a:r>
          </a:p>
          <a:p>
            <a:pPr marL="0" indent="0">
              <a:buNone/>
            </a:pPr>
            <a:r>
              <a:rPr lang="en-US" sz="2800" dirty="0"/>
              <a:t>     and outlines God’s  commandments, while promising a future </a:t>
            </a:r>
          </a:p>
          <a:p>
            <a:pPr marL="0" indent="0">
              <a:buNone/>
            </a:pPr>
            <a:r>
              <a:rPr lang="en-US" sz="2800" dirty="0"/>
              <a:t>     Messiah. </a:t>
            </a:r>
          </a:p>
          <a:p>
            <a:pPr marL="0" indent="0">
              <a:buNone/>
            </a:pPr>
            <a:r>
              <a:rPr lang="en-US" sz="2800" dirty="0"/>
              <a:t>     Provision of New Covenant grace that delivers from sin, through </a:t>
            </a:r>
          </a:p>
          <a:p>
            <a:pPr marL="0" indent="0">
              <a:buNone/>
            </a:pPr>
            <a:r>
              <a:rPr lang="en-US" sz="2800" dirty="0"/>
              <a:t>     the incarnation, passion and resurrection of the Messiah, our Lord </a:t>
            </a:r>
          </a:p>
          <a:p>
            <a:pPr marL="0" indent="0">
              <a:buNone/>
            </a:pPr>
            <a:r>
              <a:rPr lang="en-US" sz="2800" dirty="0"/>
              <a:t>     Jesus Christ. </a:t>
            </a:r>
            <a:r>
              <a:rPr lang="en-US" sz="2800" i="1" dirty="0"/>
              <a:t>Exodus 19:3-6, 24:7-8; Deuteronomy 9:11; Isaiah 53; Jeremiah </a:t>
            </a:r>
          </a:p>
          <a:p>
            <a:pPr marL="0" indent="0">
              <a:buNone/>
            </a:pPr>
            <a:r>
              <a:rPr lang="en-US" sz="2800" i="1" dirty="0"/>
              <a:t>     31:31-34;  Luke 22:20; John 1:17.</a:t>
            </a:r>
            <a:endParaRPr lang="en-US" sz="2800" dirty="0"/>
          </a:p>
          <a:p>
            <a:endParaRPr lang="en-US" dirty="0"/>
          </a:p>
          <a:p>
            <a:pPr marL="0" indent="0">
              <a:buNone/>
            </a:pPr>
            <a:endParaRPr lang="en-US" dirty="0"/>
          </a:p>
        </p:txBody>
      </p:sp>
    </p:spTree>
    <p:extLst>
      <p:ext uri="{BB962C8B-B14F-4D97-AF65-F5344CB8AC3E}">
        <p14:creationId xmlns:p14="http://schemas.microsoft.com/office/powerpoint/2010/main" val="3991890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r>
              <a:rPr lang="en-US" dirty="0"/>
              <a:t>Relationship of old testament to new</a:t>
            </a:r>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1451579" y="1772731"/>
            <a:ext cx="10180978" cy="4604987"/>
          </a:xfrm>
        </p:spPr>
        <p:txBody>
          <a:bodyPr>
            <a:normAutofit/>
          </a:bodyPr>
          <a:lstStyle/>
          <a:p>
            <a:r>
              <a:rPr lang="en-US" sz="2800" b="1" dirty="0"/>
              <a:t>3) Flesh vs Spirit</a:t>
            </a:r>
          </a:p>
          <a:p>
            <a:pPr marL="0" indent="0">
              <a:buNone/>
            </a:pPr>
            <a:r>
              <a:rPr lang="en-US" sz="2800" dirty="0"/>
              <a:t>      The Old Covenant is an external conformity to God’s law by </a:t>
            </a:r>
          </a:p>
          <a:p>
            <a:pPr marL="0" indent="0">
              <a:buNone/>
            </a:pPr>
            <a:r>
              <a:rPr lang="en-US" sz="2800" dirty="0"/>
              <a:t>      human work. </a:t>
            </a:r>
          </a:p>
          <a:p>
            <a:pPr marL="0" indent="0">
              <a:buNone/>
            </a:pPr>
            <a:r>
              <a:rPr lang="en-US" sz="2800" dirty="0"/>
              <a:t>      The New Covenant is an internal empowering and fulfilment of  </a:t>
            </a:r>
          </a:p>
          <a:p>
            <a:pPr marL="0" indent="0">
              <a:buNone/>
            </a:pPr>
            <a:r>
              <a:rPr lang="en-US" sz="2800" dirty="0"/>
              <a:t>      God’s law through faith in the finished work of Jesus with the    </a:t>
            </a:r>
          </a:p>
          <a:p>
            <a:pPr marL="0" indent="0">
              <a:buNone/>
            </a:pPr>
            <a:r>
              <a:rPr lang="en-US" sz="2800" dirty="0"/>
              <a:t>      coming of the Holy Spirit into believers.  </a:t>
            </a:r>
          </a:p>
          <a:p>
            <a:pPr marL="0" indent="0">
              <a:buNone/>
            </a:pPr>
            <a:r>
              <a:rPr lang="en-US" sz="2800" dirty="0"/>
              <a:t>      </a:t>
            </a:r>
            <a:r>
              <a:rPr lang="en-US" sz="2800" i="1" dirty="0"/>
              <a:t>Ezekiel 36:25-32;  Acts 2:38-39,13:38-39; 2 Corinthians 3:3-6;</a:t>
            </a:r>
            <a:endParaRPr lang="en-US" sz="2800" dirty="0"/>
          </a:p>
          <a:p>
            <a:pPr marL="0" indent="0">
              <a:buNone/>
            </a:pPr>
            <a:endParaRPr lang="en-US" dirty="0"/>
          </a:p>
        </p:txBody>
      </p:sp>
    </p:spTree>
    <p:extLst>
      <p:ext uri="{BB962C8B-B14F-4D97-AF65-F5344CB8AC3E}">
        <p14:creationId xmlns:p14="http://schemas.microsoft.com/office/powerpoint/2010/main" val="1816850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16A97F7-C98A-9113-884E-015FA65FB4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3072" y="0"/>
            <a:ext cx="662446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416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919EE-F0C5-6C18-810F-9F174715A9CC}"/>
              </a:ext>
            </a:extLst>
          </p:cNvPr>
          <p:cNvSpPr>
            <a:spLocks noGrp="1"/>
          </p:cNvSpPr>
          <p:nvPr>
            <p:ph type="title"/>
          </p:nvPr>
        </p:nvSpPr>
        <p:spPr/>
        <p:txBody>
          <a:bodyPr/>
          <a:lstStyle/>
          <a:p>
            <a:r>
              <a:rPr lang="en-US" dirty="0"/>
              <a:t>GALATIANS 4:1-11</a:t>
            </a:r>
          </a:p>
        </p:txBody>
      </p:sp>
      <p:sp>
        <p:nvSpPr>
          <p:cNvPr id="3" name="Content Placeholder 2">
            <a:extLst>
              <a:ext uri="{FF2B5EF4-FFF2-40B4-BE49-F238E27FC236}">
                <a16:creationId xmlns:a16="http://schemas.microsoft.com/office/drawing/2014/main" id="{39E5B957-A62A-A2D9-60F5-D24CA6922E44}"/>
              </a:ext>
            </a:extLst>
          </p:cNvPr>
          <p:cNvSpPr>
            <a:spLocks noGrp="1"/>
          </p:cNvSpPr>
          <p:nvPr>
            <p:ph idx="1"/>
          </p:nvPr>
        </p:nvSpPr>
        <p:spPr/>
        <p:txBody>
          <a:bodyPr/>
          <a:lstStyle/>
          <a:p>
            <a:r>
              <a:rPr lang="en-SG" sz="2800" kern="100" dirty="0">
                <a:effectLst/>
                <a:ea typeface="Calibri" panose="020F0502020204030204" pitchFamily="34" charset="0"/>
                <a:cs typeface="Times New Roman" panose="02020603050405020304" pitchFamily="18" charset="0"/>
              </a:rPr>
              <a:t>Paul discusses the true position of a person who is under the law (vs 1-3),</a:t>
            </a:r>
          </a:p>
          <a:p>
            <a:r>
              <a:rPr lang="en-SG" sz="2800" kern="100" dirty="0">
                <a:ea typeface="Calibri" panose="020F0502020204030204" pitchFamily="34" charset="0"/>
                <a:cs typeface="Times New Roman" panose="02020603050405020304" pitchFamily="18" charset="0"/>
              </a:rPr>
              <a:t>Over against</a:t>
            </a:r>
            <a:r>
              <a:rPr lang="en-SG" sz="2800" kern="100" dirty="0">
                <a:effectLst/>
                <a:ea typeface="Calibri" panose="020F0502020204030204" pitchFamily="34" charset="0"/>
                <a:cs typeface="Times New Roman" panose="02020603050405020304" pitchFamily="18" charset="0"/>
              </a:rPr>
              <a:t> who we are in Christ (vs 4-7). </a:t>
            </a:r>
          </a:p>
          <a:p>
            <a:r>
              <a:rPr lang="en-SG" sz="2800" kern="100" dirty="0">
                <a:ea typeface="Calibri" panose="020F0502020204030204" pitchFamily="34" charset="0"/>
                <a:cs typeface="Times New Roman" panose="02020603050405020304" pitchFamily="18" charset="0"/>
              </a:rPr>
              <a:t>And finally, he will make a passionate appeal to stay in Christ and the freedom he has won for us (vs 8-11).</a:t>
            </a:r>
            <a:endParaRPr lang="en-SG" sz="2800" kern="100" dirty="0">
              <a:effectLst/>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5372222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5.xml><?xml version="1.0" encoding="utf-8"?>
<a:theme xmlns:a="http://schemas.openxmlformats.org/drawingml/2006/main" name="1_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TotalTime>
  <Words>1434</Words>
  <Application>Microsoft Office PowerPoint</Application>
  <PresentationFormat>Widescreen</PresentationFormat>
  <Paragraphs>107</Paragraphs>
  <Slides>28</Slides>
  <Notes>2</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28</vt:i4>
      </vt:variant>
    </vt:vector>
  </HeadingPairs>
  <TitlesOfParts>
    <vt:vector size="46" baseType="lpstr">
      <vt:lpstr>Arial</vt:lpstr>
      <vt:lpstr>Calibri</vt:lpstr>
      <vt:lpstr>Calibri Light</vt:lpstr>
      <vt:lpstr>Chalkboard SE</vt:lpstr>
      <vt:lpstr>Franklin Gothic Book</vt:lpstr>
      <vt:lpstr>Gabriola</vt:lpstr>
      <vt:lpstr>Gill Sans MT</vt:lpstr>
      <vt:lpstr>Palatino Linotype</vt:lpstr>
      <vt:lpstr>Rockwell</vt:lpstr>
      <vt:lpstr>Rockwell Condensed</vt:lpstr>
      <vt:lpstr>Rockwell Extra Bold</vt:lpstr>
      <vt:lpstr>Times New Roman</vt:lpstr>
      <vt:lpstr>Wingdings</vt:lpstr>
      <vt:lpstr>Wood Type</vt:lpstr>
      <vt:lpstr>Gallery</vt:lpstr>
      <vt:lpstr>Office Theme</vt:lpstr>
      <vt:lpstr>Crop</vt:lpstr>
      <vt:lpstr>1_Gallery</vt:lpstr>
      <vt:lpstr>Freed to be free THE LETTER TO THE GALATIANS</vt:lpstr>
      <vt:lpstr>PowerPoint Presentation</vt:lpstr>
      <vt:lpstr>PREVIOUSLY IN Chapter 3 </vt:lpstr>
      <vt:lpstr>Relationship of old testament to new</vt:lpstr>
      <vt:lpstr>Relationship of old testament to new</vt:lpstr>
      <vt:lpstr>Relationship of old testament to new</vt:lpstr>
      <vt:lpstr>Relationship of old testament to new</vt:lpstr>
      <vt:lpstr>PowerPoint Presentation</vt:lpstr>
      <vt:lpstr>GALATIANS 4:1-11</vt:lpstr>
      <vt:lpstr>GALATIANS 4:1-11</vt:lpstr>
      <vt:lpstr>PowerPoint Presentation</vt:lpstr>
      <vt:lpstr>GALATIANS 4:1-11</vt:lpstr>
      <vt:lpstr>John Stott</vt:lpstr>
      <vt:lpstr>GALATIANS 4:1-11</vt:lpstr>
      <vt:lpstr>PowerPoint Presentation</vt:lpstr>
      <vt:lpstr>PowerPoint Presentation</vt:lpstr>
      <vt:lpstr>PowerPoint Presentation</vt:lpstr>
      <vt:lpstr>PowerPoint Presentation</vt:lpstr>
      <vt:lpstr>GALATIANS 4:1-11</vt:lpstr>
      <vt:lpstr>GALATIANS 4:1-11</vt:lpstr>
      <vt:lpstr>Galatians 4:12-20</vt:lpstr>
      <vt:lpstr>Galatians 4:21-27</vt:lpstr>
      <vt:lpstr>PowerPoint Presentation</vt:lpstr>
      <vt:lpstr>Galatians 4:28-31</vt:lpstr>
      <vt:lpstr>James Montgomery Boice</vt:lpstr>
      <vt:lpstr>Galatians 4:28-31</vt:lpstr>
      <vt:lpstr>John Stott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Freed to be free THE LETTER TO THE GALATIANS</dc:title>
  <dc:creator>Manik Corea</dc:creator>
  <cp:lastModifiedBy>Matt Lyle</cp:lastModifiedBy>
  <cp:revision>11</cp:revision>
  <dcterms:created xsi:type="dcterms:W3CDTF">2023-05-31T02:39:02Z</dcterms:created>
  <dcterms:modified xsi:type="dcterms:W3CDTF">2023-06-03T01:12:42Z</dcterms:modified>
</cp:coreProperties>
</file>