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27"/>
  </p:notesMasterIdLst>
  <p:sldIdLst>
    <p:sldId id="257" r:id="rId5"/>
    <p:sldId id="258" r:id="rId6"/>
    <p:sldId id="269" r:id="rId7"/>
    <p:sldId id="284" r:id="rId8"/>
    <p:sldId id="268" r:id="rId9"/>
    <p:sldId id="285" r:id="rId10"/>
    <p:sldId id="300" r:id="rId11"/>
    <p:sldId id="286" r:id="rId12"/>
    <p:sldId id="287" r:id="rId13"/>
    <p:sldId id="288" r:id="rId14"/>
    <p:sldId id="289" r:id="rId15"/>
    <p:sldId id="290" r:id="rId16"/>
    <p:sldId id="299" r:id="rId17"/>
    <p:sldId id="259" r:id="rId18"/>
    <p:sldId id="291" r:id="rId19"/>
    <p:sldId id="292" r:id="rId20"/>
    <p:sldId id="293" r:id="rId21"/>
    <p:sldId id="294" r:id="rId22"/>
    <p:sldId id="295" r:id="rId23"/>
    <p:sldId id="296"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92B29C-7146-45EF-96BA-E56B1A401D1E}" v="16" dt="2023-05-27T15:08:42.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68"/>
  </p:normalViewPr>
  <p:slideViewPr>
    <p:cSldViewPr snapToGrid="0">
      <p:cViewPr varScale="1">
        <p:scale>
          <a:sx n="79" d="100"/>
          <a:sy n="79" d="100"/>
        </p:scale>
        <p:origin x="74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492B29C-7146-45EF-96BA-E56B1A401D1E}"/>
    <pc:docChg chg="custSel modSld">
      <pc:chgData name="Matt Lyle" userId="a96e7d453dd11193" providerId="LiveId" clId="{D492B29C-7146-45EF-96BA-E56B1A401D1E}" dt="2023-05-27T15:08:48.705" v="28" actId="404"/>
      <pc:docMkLst>
        <pc:docMk/>
      </pc:docMkLst>
      <pc:sldChg chg="addSp delSp modSp mod">
        <pc:chgData name="Matt Lyle" userId="a96e7d453dd11193" providerId="LiveId" clId="{D492B29C-7146-45EF-96BA-E56B1A401D1E}" dt="2023-05-27T15:01:18.682" v="25"/>
        <pc:sldMkLst>
          <pc:docMk/>
          <pc:sldMk cId="2753256981" sldId="287"/>
        </pc:sldMkLst>
        <pc:picChg chg="add del mod">
          <ac:chgData name="Matt Lyle" userId="a96e7d453dd11193" providerId="LiveId" clId="{D492B29C-7146-45EF-96BA-E56B1A401D1E}" dt="2023-05-27T14:59:02.930" v="10" actId="21"/>
          <ac:picMkLst>
            <pc:docMk/>
            <pc:sldMk cId="2753256981" sldId="287"/>
            <ac:picMk id="4" creationId="{3E4BE661-58A6-8DFF-3C64-AE6AC526BC59}"/>
          </ac:picMkLst>
        </pc:picChg>
        <pc:picChg chg="add mod">
          <ac:chgData name="Matt Lyle" userId="a96e7d453dd11193" providerId="LiveId" clId="{D492B29C-7146-45EF-96BA-E56B1A401D1E}" dt="2023-05-27T14:59:05.447" v="12"/>
          <ac:picMkLst>
            <pc:docMk/>
            <pc:sldMk cId="2753256981" sldId="287"/>
            <ac:picMk id="5" creationId="{124F24EE-251C-5B61-3756-3F7A21D3660E}"/>
          </ac:picMkLst>
        </pc:picChg>
        <pc:picChg chg="add del mod">
          <ac:chgData name="Matt Lyle" userId="a96e7d453dd11193" providerId="LiveId" clId="{D492B29C-7146-45EF-96BA-E56B1A401D1E}" dt="2023-05-27T15:01:10.359" v="22" actId="21"/>
          <ac:picMkLst>
            <pc:docMk/>
            <pc:sldMk cId="2753256981" sldId="287"/>
            <ac:picMk id="7" creationId="{E16A18A6-780B-044B-2704-4A5573827F54}"/>
          </ac:picMkLst>
        </pc:picChg>
        <pc:picChg chg="add mod">
          <ac:chgData name="Matt Lyle" userId="a96e7d453dd11193" providerId="LiveId" clId="{D492B29C-7146-45EF-96BA-E56B1A401D1E}" dt="2023-05-27T15:01:18.682" v="25"/>
          <ac:picMkLst>
            <pc:docMk/>
            <pc:sldMk cId="2753256981" sldId="287"/>
            <ac:picMk id="8" creationId="{31AF79F1-3B21-161B-3402-3F76958CEDE8}"/>
          </ac:picMkLst>
        </pc:picChg>
        <pc:picChg chg="del">
          <ac:chgData name="Matt Lyle" userId="a96e7d453dd11193" providerId="LiveId" clId="{D492B29C-7146-45EF-96BA-E56B1A401D1E}" dt="2023-05-27T14:59:04.689" v="11" actId="478"/>
          <ac:picMkLst>
            <pc:docMk/>
            <pc:sldMk cId="2753256981" sldId="287"/>
            <ac:picMk id="2052" creationId="{F7CA53DB-8AA5-6346-A70A-8B9988DA9452}"/>
          </ac:picMkLst>
        </pc:picChg>
        <pc:picChg chg="del mod">
          <ac:chgData name="Matt Lyle" userId="a96e7d453dd11193" providerId="LiveId" clId="{D492B29C-7146-45EF-96BA-E56B1A401D1E}" dt="2023-05-27T15:01:11.944" v="23" actId="478"/>
          <ac:picMkLst>
            <pc:docMk/>
            <pc:sldMk cId="2753256981" sldId="287"/>
            <ac:picMk id="2054" creationId="{E9991AF2-E989-6071-87CB-D2663F54775F}"/>
          </ac:picMkLst>
        </pc:picChg>
      </pc:sldChg>
      <pc:sldChg chg="modSp mod">
        <pc:chgData name="Matt Lyle" userId="a96e7d453dd11193" providerId="LiveId" clId="{D492B29C-7146-45EF-96BA-E56B1A401D1E}" dt="2023-05-27T15:08:48.705" v="28" actId="404"/>
        <pc:sldMkLst>
          <pc:docMk/>
          <pc:sldMk cId="1595747637" sldId="294"/>
        </pc:sldMkLst>
        <pc:spChg chg="mod">
          <ac:chgData name="Matt Lyle" userId="a96e7d453dd11193" providerId="LiveId" clId="{D492B29C-7146-45EF-96BA-E56B1A401D1E}" dt="2023-05-27T15:08:48.705" v="28" actId="404"/>
          <ac:spMkLst>
            <pc:docMk/>
            <pc:sldMk cId="1595747637" sldId="294"/>
            <ac:spMk id="4" creationId="{7155E7CF-42C2-9655-3D56-A3312033D05D}"/>
          </ac:spMkLst>
        </pc:spChg>
        <pc:picChg chg="mod">
          <ac:chgData name="Matt Lyle" userId="a96e7d453dd11193" providerId="LiveId" clId="{D492B29C-7146-45EF-96BA-E56B1A401D1E}" dt="2023-05-27T15:08:42.776" v="27" actId="1076"/>
          <ac:picMkLst>
            <pc:docMk/>
            <pc:sldMk cId="1595747637" sldId="294"/>
            <ac:picMk id="3074" creationId="{5EA724A6-C643-656D-1DFC-FF8F83DA79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F3528-6858-A043-9F64-A22A1A05B302}" type="datetimeFigureOut">
              <a:rPr lang="en-US" smtClean="0"/>
              <a:t>5/27/2023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48338-A44F-2B47-A93A-EB77FF80C0CF}" type="slidenum">
              <a:rPr lang="en-US" smtClean="0"/>
              <a:t>‹#›</a:t>
            </a:fld>
            <a:endParaRPr lang="en-US"/>
          </a:p>
        </p:txBody>
      </p:sp>
    </p:spTree>
    <p:extLst>
      <p:ext uri="{BB962C8B-B14F-4D97-AF65-F5344CB8AC3E}">
        <p14:creationId xmlns:p14="http://schemas.microsoft.com/office/powerpoint/2010/main" val="30909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3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7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86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570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5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6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8932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169273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92273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81731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9DD6AD3-2B27-BC4B-A87F-9DB861A5D786}"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1018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8002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5470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7141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71019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46883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F800446-8340-5845-A8BD-C8F7085C7ECF}"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030758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5167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716810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1618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5993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573013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14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2035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029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573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6008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6657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6792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182296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4873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0092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7925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8379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9FDB-79AE-FACB-1953-9F8DD1CA29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E5F7B7-8AA3-901E-3E1D-BB61BEC3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CF892C-15FC-0E62-F3B3-1186DF526EB8}"/>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B9716DAF-A366-1C7B-0AA0-F9526E127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4054-5355-D614-B112-839C3D783860}"/>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14713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D41-3ED2-8CC0-5A79-BB2CFCFAEC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87760B-9683-98E6-8F8E-37ACCC86E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4B0053-07D9-C7C8-10D2-2D4B95A04A41}"/>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921D2CA4-79C7-FC72-8683-B6F1BC42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3C990-52E5-EC96-1B8D-A1E58D20E16D}"/>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591622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60ED-EC6A-7CB3-EEAE-A6E790BBA1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57615A-739E-88B0-0F14-8CC7B6A57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214ACA-5B24-4660-6886-CF1EE482534B}"/>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93CD30C7-950A-5B2A-D33A-A69116F1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34750-5A2B-30D6-0D2F-93FBF9926F0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887412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E80-8695-0B68-04CA-F7DE27467D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A91650-0F39-795F-F81C-EACC80CA9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930DC0-8886-9B40-F360-D5FB2531D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7C161A-B739-8A19-CD6D-1FCDFDD98979}"/>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6" name="Footer Placeholder 5">
            <a:extLst>
              <a:ext uri="{FF2B5EF4-FFF2-40B4-BE49-F238E27FC236}">
                <a16:creationId xmlns:a16="http://schemas.microsoft.com/office/drawing/2014/main" id="{9279F914-9C3D-DAD7-C1C0-39413E2D3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ABA27-26CE-7BEF-EFEC-65D3F8606004}"/>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2288260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EDB6-52C2-FEB2-C6B0-763C9255A4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E8D7BA-4E10-652C-13B1-259324C9F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8DF2C-E29A-FC39-8DEE-D27864D00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ED6E53-F4E5-676A-140A-5A74BF3F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DE9BA2-54A0-ADFB-4C90-AA85427CB6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C08D62-DE4E-A53F-02DB-27D5D60BBA37}"/>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8" name="Footer Placeholder 7">
            <a:extLst>
              <a:ext uri="{FF2B5EF4-FFF2-40B4-BE49-F238E27FC236}">
                <a16:creationId xmlns:a16="http://schemas.microsoft.com/office/drawing/2014/main" id="{158FD40F-6104-06B4-11C3-9855F747A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C0D5-03BF-C1C2-7DB7-F1F267F74C1F}"/>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813204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02D5-050B-AAF8-EE85-1C1251CF0D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52E2D8-DC52-CE5F-C651-2F2FB22D998C}"/>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4" name="Footer Placeholder 3">
            <a:extLst>
              <a:ext uri="{FF2B5EF4-FFF2-40B4-BE49-F238E27FC236}">
                <a16:creationId xmlns:a16="http://schemas.microsoft.com/office/drawing/2014/main" id="{DE2668F2-5C7A-E7FB-69BF-C12547898F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662F8-8C9D-1652-160E-9DD65E798A6B}"/>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008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79317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ACC9A-7FE6-AA34-8039-5D82CBA8886F}"/>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3" name="Footer Placeholder 2">
            <a:extLst>
              <a:ext uri="{FF2B5EF4-FFF2-40B4-BE49-F238E27FC236}">
                <a16:creationId xmlns:a16="http://schemas.microsoft.com/office/drawing/2014/main" id="{932CFF69-D6C3-E92B-CD35-63A453E70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6A325-343E-6D1C-FD4C-0B362D7BF83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486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C4E5-EF13-540C-A58C-4D73141C92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BE74EA-12BE-D1C8-7EE5-23CF14183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23AC59-D843-BBBF-EA58-2F79063F2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598075-DFDB-254D-2503-494AF3E38665}"/>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6" name="Footer Placeholder 5">
            <a:extLst>
              <a:ext uri="{FF2B5EF4-FFF2-40B4-BE49-F238E27FC236}">
                <a16:creationId xmlns:a16="http://schemas.microsoft.com/office/drawing/2014/main" id="{310E3DCE-B904-1010-1114-F7A475F6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43D3A-A825-C1C3-8C6E-4542E4A489D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538697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1C16-A4F8-B3EA-2DEB-46B12EDCC3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F36B41-827F-8FD9-CFEF-D790084A6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D09F3-FE5C-FBE4-B1A8-202FECF4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79195B-94B9-0509-711B-8406C03B1541}"/>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6" name="Footer Placeholder 5">
            <a:extLst>
              <a:ext uri="{FF2B5EF4-FFF2-40B4-BE49-F238E27FC236}">
                <a16:creationId xmlns:a16="http://schemas.microsoft.com/office/drawing/2014/main" id="{B4059DC6-D366-7859-3D8A-669103DA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75154-1050-6F4E-C1B8-EA1F988CA9A3}"/>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13741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B3DF-0E72-6E9B-1E06-27E13D1CA2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61FF0-D24F-1FF0-8BD8-5FE8FAEDA9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0F4F6F-3E72-79FD-9285-7C811BAE7CA3}"/>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7BAE4D19-0D1D-40B4-AA8F-1C6A74B0D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37D6-06BC-2263-923D-39A46E68872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662206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5F6F-1BBA-9AD5-4132-A9AF07B3DB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D4E0E8-EF39-27B5-A904-61DEC1386C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D9A39-7ADD-ED55-68BA-122A2955AE6B}"/>
              </a:ext>
            </a:extLst>
          </p:cNvPr>
          <p:cNvSpPr>
            <a:spLocks noGrp="1"/>
          </p:cNvSpPr>
          <p:nvPr>
            <p:ph type="dt" sz="half" idx="10"/>
          </p:nvPr>
        </p:nvSpPr>
        <p:spPr/>
        <p:txBody>
          <a:body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1848B3F9-636D-8FAC-08C9-A0ED89384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F3D64-CBD7-2A44-7DFD-2A382F1D474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65162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24687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246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59350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08282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5/27/2023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53498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8.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5/27/2023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3347605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CF800446-8340-5845-A8BD-C8F7085C7ECF}" type="datetimeFigureOut">
              <a:rPr lang="en-US" smtClean="0"/>
              <a:t>5/27/2023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C9DD6AD3-2B27-BC4B-A87F-9DB861A5D786}"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36094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5/27/2023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2604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112AF-75A5-DA8B-CB9B-97443722A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F7B26B-A336-789E-040E-237FA91B4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BDAF9D-AC86-D52C-DDA7-E45D28119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40F64-43BC-D34B-AB60-9650111E3964}" type="datetimeFigureOut">
              <a:rPr lang="en-US" smtClean="0"/>
              <a:t>5/27/2023</a:t>
            </a:fld>
            <a:endParaRPr lang="en-US"/>
          </a:p>
        </p:txBody>
      </p:sp>
      <p:sp>
        <p:nvSpPr>
          <p:cNvPr id="5" name="Footer Placeholder 4">
            <a:extLst>
              <a:ext uri="{FF2B5EF4-FFF2-40B4-BE49-F238E27FC236}">
                <a16:creationId xmlns:a16="http://schemas.microsoft.com/office/drawing/2014/main" id="{55627CC7-4937-3105-C1D7-2BA4275D9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7090C-543C-14AD-CDF2-D6E9D4A1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70A3B-D21E-0C46-984B-FC657B169191}" type="slidenum">
              <a:rPr lang="en-US" smtClean="0"/>
              <a:t>‹#›</a:t>
            </a:fld>
            <a:endParaRPr lang="en-US"/>
          </a:p>
        </p:txBody>
      </p:sp>
    </p:spTree>
    <p:extLst>
      <p:ext uri="{BB962C8B-B14F-4D97-AF65-F5344CB8AC3E}">
        <p14:creationId xmlns:p14="http://schemas.microsoft.com/office/powerpoint/2010/main" val="33671405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4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3:15-22</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14400" y="1254665"/>
            <a:ext cx="10714892" cy="5228197"/>
          </a:xfrm>
        </p:spPr>
        <p:txBody>
          <a:bodyPr>
            <a:normAutofit fontScale="92500" lnSpcReduction="10000"/>
          </a:bodyPr>
          <a:lstStyle/>
          <a:p>
            <a:pPr marL="0" indent="0" algn="ctr">
              <a:buNone/>
            </a:pPr>
            <a:r>
              <a:rPr lang="en-US" sz="3300" b="1" kern="100" dirty="0">
                <a:effectLst/>
                <a:latin typeface="Calibri" panose="020F0502020204030204" pitchFamily="34" charset="0"/>
                <a:ea typeface="Calibri" panose="020F0502020204030204" pitchFamily="34" charset="0"/>
                <a:cs typeface="Times New Roman" panose="02020603050405020304" pitchFamily="18" charset="0"/>
              </a:rPr>
              <a:t>History</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From Abraham (circa 2,000 B.C.) to Moses (circa 1,500 B.C.) – Moses is the "intermediary” mentioned in vs 19.</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Genesis 12-end - Abraham promised by God that he would be blessed, that his seed (or posterity) would inherit the land he was sojourning in, and through his seed, all families on earth would be blessed. Abraham had Isaac, then his son Jacob had 12 sons </a:t>
            </a:r>
            <a:r>
              <a:rPr lang="en-US" sz="2800" kern="100" dirty="0">
                <a:latin typeface="Calibri" panose="020F0502020204030204" pitchFamily="34" charset="0"/>
                <a:ea typeface="Calibri" panose="020F0502020204030204" pitchFamily="34" charset="0"/>
                <a:cs typeface="Times New Roman" panose="02020603050405020304" pitchFamily="18" charset="0"/>
              </a:rPr>
              <a:t>who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became the 12 tribes of Israel.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Exodus - After a 430 year period </a:t>
            </a:r>
            <a:r>
              <a:rPr lang="en-US" sz="2800" kern="100" dirty="0">
                <a:latin typeface="Calibri" panose="020F0502020204030204" pitchFamily="34" charset="0"/>
                <a:ea typeface="Calibri" panose="020F0502020204030204" pitchFamily="34" charset="0"/>
                <a:cs typeface="Times New Roman" panose="02020603050405020304" pitchFamily="18" charset="0"/>
              </a:rPr>
              <a: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vs 17) when they become slaves in Egypt, God raised up Moses who delivered them from Egypt and gave them the law at Mount Sinai.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sz="28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4051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3:15-22</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14399" y="1254665"/>
            <a:ext cx="10930759" cy="5009501"/>
          </a:xfrm>
        </p:spPr>
        <p:txBody>
          <a:bodyPr>
            <a:normAutofit fontScale="92500" lnSpcReduction="10000"/>
          </a:bodyPr>
          <a:lstStyle/>
          <a:p>
            <a:pPr marL="0" indent="0" algn="ctr">
              <a:buNone/>
            </a:pPr>
            <a:r>
              <a:rPr lang="en-US" sz="3300" b="1" kern="100" dirty="0">
                <a:latin typeface="Calibri" panose="020F0502020204030204" pitchFamily="34" charset="0"/>
                <a:ea typeface="Calibri" panose="020F0502020204030204" pitchFamily="34" charset="0"/>
                <a:cs typeface="Times New Roman" panose="02020603050405020304" pitchFamily="18" charset="0"/>
              </a:rPr>
              <a:t>Theology</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2800" kern="100" dirty="0">
                <a:latin typeface="Calibri" panose="020F0502020204030204" pitchFamily="34" charset="0"/>
                <a:ea typeface="Calibri" panose="020F0502020204030204" pitchFamily="34" charset="0"/>
                <a:cs typeface="Times New Roman" panose="02020603050405020304" pitchFamily="18" charset="0"/>
              </a:rPr>
              <a:t>Two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principles at work here. God gave a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promise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 Abraham -  “I will bless you ...all families on earth will be blessed through you” (Genesis 12:1-3). God gave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law</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to Moses (Exodus 20-23, etc.), </a:t>
            </a:r>
            <a:r>
              <a:rPr lang="en-US" sz="2800" kern="100" dirty="0" err="1">
                <a:effectLst/>
                <a:latin typeface="Calibri" panose="020F0502020204030204" pitchFamily="34" charset="0"/>
                <a:ea typeface="Calibri" panose="020F0502020204030204" pitchFamily="34" charset="0"/>
                <a:cs typeface="Times New Roman" panose="02020603050405020304" pitchFamily="18" charset="0"/>
              </a:rPr>
              <a:t>epitomised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in the 10 commandments of  Exodus 20:1-17. </a:t>
            </a:r>
          </a:p>
          <a:p>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"In the promise of Abraham God said, "I will... I will.... I will..." But in the law of Moses God said, "Thou shalt... thou shalt not...". The promise sets forth a religion of God - God's plan, God's grace, God's initiative. But the law sets forth a religion of man - man's duty, man's works, man's responsibility."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kumimoji="0" lang="en-US" sz="2200" i="0" u="none" strike="noStrike" kern="1200" cap="none" spc="0" normalizeH="0" baseline="0" noProof="0" dirty="0">
                <a:ln>
                  <a:noFill/>
                </a:ln>
                <a:effectLst/>
                <a:uLnTx/>
                <a:uFillTx/>
                <a:ea typeface="+mn-ea"/>
                <a:cs typeface="Calibri" panose="020F0502020204030204" pitchFamily="34" charset="0"/>
              </a:rPr>
              <a:t>John Stott, </a:t>
            </a:r>
            <a:r>
              <a:rPr kumimoji="0" lang="en-US" sz="2200" i="1" u="none" strike="noStrike" kern="1200" cap="none" spc="0" normalizeH="0" baseline="0" noProof="0" dirty="0">
                <a:ln>
                  <a:noFill/>
                </a:ln>
                <a:effectLst/>
                <a:uLnTx/>
                <a:uFillTx/>
                <a:ea typeface="+mn-ea"/>
                <a:cs typeface="Calibri" panose="020F0502020204030204" pitchFamily="34" charset="0"/>
              </a:rPr>
              <a:t>The Message of Galatians</a:t>
            </a:r>
            <a:r>
              <a:rPr kumimoji="0" lang="en-US" sz="2200" i="0" u="none" strike="noStrike" kern="1200" cap="none" spc="0" normalizeH="0" baseline="0" noProof="0" dirty="0">
                <a:ln>
                  <a:noFill/>
                </a:ln>
                <a:effectLst/>
                <a:uLnTx/>
                <a:uFillTx/>
                <a:ea typeface="+mn-ea"/>
                <a:cs typeface="Calibri" panose="020F0502020204030204" pitchFamily="34" charset="0"/>
              </a:rPr>
              <a:t>, (Leicester: InterVarsity, 1984), page 87</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SG"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sz="28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44327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3:15-22</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683173" y="1254665"/>
            <a:ext cx="11508828" cy="5009501"/>
          </a:xfrm>
        </p:spPr>
        <p:txBody>
          <a:bodyPr>
            <a:normAutofit/>
          </a:bodyPr>
          <a:lstStyle/>
          <a:p>
            <a:pPr marL="0" indent="0" algn="ctr">
              <a:buNone/>
            </a:pPr>
            <a:r>
              <a:rPr lang="en-US" sz="3300" b="1" kern="100" dirty="0">
                <a:latin typeface="Calibri" panose="020F0502020204030204" pitchFamily="34" charset="0"/>
                <a:ea typeface="Calibri" panose="020F0502020204030204" pitchFamily="34" charset="0"/>
                <a:cs typeface="Times New Roman" panose="02020603050405020304" pitchFamily="18" charset="0"/>
              </a:rPr>
              <a:t>Theology</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kern="100" dirty="0">
                <a:latin typeface="Calibri" panose="020F0502020204030204" pitchFamily="34" charset="0"/>
                <a:ea typeface="Calibri" panose="020F0502020204030204" pitchFamily="34" charset="0"/>
                <a:cs typeface="Times New Roman" panose="02020603050405020304" pitchFamily="18" charset="0"/>
              </a:rPr>
              <a:t>T</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he promise of God (standing for the work of God) had to be believed and acted on. </a:t>
            </a:r>
            <a:endParaRPr lang="en-SG" sz="2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But the law (standing for the works of men) had to be obeyed and worked at. </a:t>
            </a:r>
            <a:endParaRPr lang="en-US" sz="2600" kern="100" dirty="0">
              <a:latin typeface="Calibri" panose="020F0502020204030204" pitchFamily="34" charset="0"/>
              <a:ea typeface="Calibri" panose="020F0502020204030204" pitchFamily="34" charset="0"/>
              <a:cs typeface="Times New Roman" panose="02020603050405020304" pitchFamily="18" charset="0"/>
            </a:endParaRPr>
          </a:p>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Therefore, God dealt with Abraham by 'promise', 'grace' and 'faith' but that through Moses, it was 'law' 'commandments' and 'works.</a:t>
            </a:r>
          </a:p>
          <a:p>
            <a:pPr marL="0" indent="0" algn="ctr">
              <a:buNone/>
            </a:pPr>
            <a:r>
              <a:rPr lang="en-SG" sz="2600" b="1" kern="100" dirty="0">
                <a:latin typeface="Engravers MT" panose="02090707080505020304" pitchFamily="18" charset="77"/>
                <a:ea typeface="Calibri" panose="020F0502020204030204" pitchFamily="34" charset="0"/>
                <a:cs typeface="Times New Roman" panose="02020603050405020304" pitchFamily="18" charset="0"/>
              </a:rPr>
              <a:t>However, God’s purpose in the Promise and the Law are to the SAME end!</a:t>
            </a:r>
            <a:endParaRPr lang="en-SG" sz="2600" b="1" kern="100" dirty="0">
              <a:effectLst/>
              <a:latin typeface="Engravers MT" panose="02090707080505020304" pitchFamily="18" charset="77"/>
              <a:ea typeface="Calibri" panose="020F0502020204030204" pitchFamily="34" charset="0"/>
              <a:cs typeface="Times New Roman" panose="02020603050405020304" pitchFamily="18" charset="0"/>
            </a:endParaRPr>
          </a:p>
          <a:p>
            <a:pPr algn="ctr"/>
            <a:endParaRPr lang="en-US" sz="2800" b="1" dirty="0">
              <a:latin typeface="Engravers MT" panose="02090707080505020304" pitchFamily="18" charset="77"/>
            </a:endParaRPr>
          </a:p>
          <a:p>
            <a:endParaRPr lang="en-US" dirty="0"/>
          </a:p>
        </p:txBody>
      </p:sp>
    </p:spTree>
    <p:extLst>
      <p:ext uri="{BB962C8B-B14F-4D97-AF65-F5344CB8AC3E}">
        <p14:creationId xmlns:p14="http://schemas.microsoft.com/office/powerpoint/2010/main" val="4099377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 John, Run | Ashland Blog">
            <a:extLst>
              <a:ext uri="{FF2B5EF4-FFF2-40B4-BE49-F238E27FC236}">
                <a16:creationId xmlns:a16="http://schemas.microsoft.com/office/drawing/2014/main" id="{442A09E4-4580-3E80-9B77-C62E5CA4A0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67911" y="-136634"/>
            <a:ext cx="7748752" cy="779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485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3:15-22</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We can d</a:t>
            </a:r>
            <a:r>
              <a:rPr lang="en-US" sz="2800" dirty="0">
                <a:effectLst/>
                <a:latin typeface="Calibri" panose="020F0502020204030204" pitchFamily="34" charset="0"/>
                <a:ea typeface="Calibri" panose="020F0502020204030204" pitchFamily="34" charset="0"/>
                <a:cs typeface="Times New Roman" panose="02020603050405020304" pitchFamily="18" charset="0"/>
              </a:rPr>
              <a:t>ivid</a:t>
            </a:r>
            <a:r>
              <a:rPr lang="en-US" sz="2800" dirty="0">
                <a:latin typeface="Calibri" panose="020F0502020204030204" pitchFamily="34" charset="0"/>
                <a:ea typeface="Calibri" panose="020F0502020204030204" pitchFamily="34" charset="0"/>
                <a:cs typeface="Times New Roman" panose="02020603050405020304" pitchFamily="18" charset="0"/>
              </a:rPr>
              <a:t>e the passage into two.</a:t>
            </a:r>
          </a:p>
          <a:p>
            <a:r>
              <a:rPr lang="en-US" sz="2800" dirty="0">
                <a:latin typeface="Calibri" panose="020F0502020204030204" pitchFamily="34" charset="0"/>
                <a:ea typeface="Calibri" panose="020F0502020204030204" pitchFamily="34" charset="0"/>
                <a:cs typeface="Times New Roman" panose="02020603050405020304" pitchFamily="18" charset="0"/>
              </a:rPr>
              <a:t>V</a:t>
            </a:r>
            <a:r>
              <a:rPr lang="en-US" sz="2800" dirty="0">
                <a:effectLst/>
                <a:latin typeface="Calibri" panose="020F0502020204030204" pitchFamily="34" charset="0"/>
                <a:ea typeface="Calibri" panose="020F0502020204030204" pitchFamily="34" charset="0"/>
                <a:cs typeface="Times New Roman" panose="02020603050405020304" pitchFamily="18" charset="0"/>
              </a:rPr>
              <a:t>s 15-18 shows, negatively, that the law did not annul or cancel the promise of God. </a:t>
            </a:r>
          </a:p>
          <a:p>
            <a:r>
              <a:rPr lang="en-US" sz="2800" dirty="0">
                <a:latin typeface="Calibri" panose="020F0502020204030204" pitchFamily="34" charset="0"/>
                <a:ea typeface="Calibri" panose="020F0502020204030204" pitchFamily="34" charset="0"/>
                <a:cs typeface="Times New Roman" panose="02020603050405020304" pitchFamily="18" charset="0"/>
              </a:rPr>
              <a:t>V</a:t>
            </a:r>
            <a:r>
              <a:rPr lang="en-US" sz="2800" dirty="0">
                <a:effectLst/>
                <a:latin typeface="Calibri" panose="020F0502020204030204" pitchFamily="34" charset="0"/>
                <a:ea typeface="Calibri" panose="020F0502020204030204" pitchFamily="34" charset="0"/>
                <a:cs typeface="Times New Roman" panose="02020603050405020304" pitchFamily="18" charset="0"/>
              </a:rPr>
              <a:t>s 19-22 shows, positively, that the law actually made the promise of God necessary for us.</a:t>
            </a:r>
            <a:r>
              <a:rPr lang="en-SG" sz="2800" dirty="0">
                <a:effectLst/>
              </a:rPr>
              <a:t> </a:t>
            </a:r>
            <a:endParaRPr lang="en-US" sz="2800" dirty="0"/>
          </a:p>
        </p:txBody>
      </p:sp>
    </p:spTree>
    <p:extLst>
      <p:ext uri="{BB962C8B-B14F-4D97-AF65-F5344CB8AC3E}">
        <p14:creationId xmlns:p14="http://schemas.microsoft.com/office/powerpoint/2010/main" val="2779187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3:15-22</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9" y="2015732"/>
            <a:ext cx="9762959" cy="3785978"/>
          </a:xfrm>
        </p:spPr>
        <p:txBody>
          <a:bodyPr>
            <a:normAutofit lnSpcReduction="10000"/>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Vs 15 – once a will is ratified, it cannot be changed.</a:t>
            </a:r>
          </a:p>
          <a:p>
            <a:r>
              <a:rPr lang="en-US" sz="2800" dirty="0">
                <a:latin typeface="Calibri" panose="020F0502020204030204" pitchFamily="34" charset="0"/>
                <a:cs typeface="Times New Roman" panose="02020603050405020304" pitchFamily="18" charset="0"/>
              </a:rPr>
              <a:t>Vs 16 - God's unchanging promise were made to Abraham and to his seed (singular).</a:t>
            </a:r>
          </a:p>
          <a:p>
            <a:r>
              <a:rPr lang="en-US" sz="2800" dirty="0">
                <a:latin typeface="Calibri" panose="020F0502020204030204" pitchFamily="34" charset="0"/>
                <a:cs typeface="Times New Roman" panose="02020603050405020304" pitchFamily="18" charset="0"/>
              </a:rPr>
              <a:t>Vs 17 The law does not annul the promised covenant. </a:t>
            </a:r>
          </a:p>
          <a:p>
            <a:r>
              <a:rPr lang="en-US" sz="2800" dirty="0"/>
              <a:t>Vs 19 - Why then was the law given? If God's promise was superior, what was the point of the law? It was added to reveal the depth of our sinfulness (see Romans 3:20).</a:t>
            </a:r>
          </a:p>
        </p:txBody>
      </p:sp>
    </p:spTree>
    <p:extLst>
      <p:ext uri="{BB962C8B-B14F-4D97-AF65-F5344CB8AC3E}">
        <p14:creationId xmlns:p14="http://schemas.microsoft.com/office/powerpoint/2010/main" val="236223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3:15-22</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9" y="2015732"/>
            <a:ext cx="9762959" cy="3785978"/>
          </a:xfrm>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Vs 19b-20 – The Law was given through the mediation of angels (Deuteronomy 33:2, Psalm 68:17; Acts 7:53; Hebrews 2:2), but God worked directly to us through His son.</a:t>
            </a:r>
          </a:p>
          <a:p>
            <a:r>
              <a:rPr lang="en-US" sz="2800" b="1" dirty="0">
                <a:latin typeface="Calibri" panose="020F0502020204030204" pitchFamily="34" charset="0"/>
                <a:ea typeface="Calibri" panose="020F0502020204030204" pitchFamily="34" charset="0"/>
                <a:cs typeface="Times New Roman" panose="02020603050405020304" pitchFamily="18" charset="0"/>
              </a:rPr>
              <a:t> “(T)he promise came to Abraham first-hand from God; and the law comes to people third-hand - God - the angels - Moses the mediator - the people." </a:t>
            </a:r>
            <a:r>
              <a:rPr lang="en-US" sz="1900" dirty="0">
                <a:latin typeface="Calibri" panose="020F0502020204030204" pitchFamily="34" charset="0"/>
                <a:ea typeface="Calibri" panose="020F0502020204030204" pitchFamily="34" charset="0"/>
                <a:cs typeface="Times New Roman" panose="02020603050405020304" pitchFamily="18" charset="0"/>
              </a:rPr>
              <a:t>(Stephen Neil, </a:t>
            </a:r>
            <a:r>
              <a:rPr lang="en-US" sz="1900" i="1" dirty="0">
                <a:latin typeface="Calibri" panose="020F0502020204030204" pitchFamily="34" charset="0"/>
                <a:ea typeface="Calibri" panose="020F0502020204030204" pitchFamily="34" charset="0"/>
                <a:cs typeface="Times New Roman" panose="02020603050405020304" pitchFamily="18" charset="0"/>
              </a:rPr>
              <a:t>Paul to the Galatians, (World Christian Books: </a:t>
            </a:r>
            <a:r>
              <a:rPr lang="en-US" sz="1900" i="1" dirty="0" err="1">
                <a:latin typeface="Calibri" panose="020F0502020204030204" pitchFamily="34" charset="0"/>
                <a:ea typeface="Calibri" panose="020F0502020204030204" pitchFamily="34" charset="0"/>
                <a:cs typeface="Times New Roman" panose="02020603050405020304" pitchFamily="18" charset="0"/>
              </a:rPr>
              <a:t>Lutterworth</a:t>
            </a:r>
            <a:r>
              <a:rPr lang="en-US" sz="1900" i="1" dirty="0">
                <a:latin typeface="Calibri" panose="020F0502020204030204" pitchFamily="34" charset="0"/>
                <a:ea typeface="Calibri" panose="020F0502020204030204" pitchFamily="34" charset="0"/>
                <a:cs typeface="Times New Roman" panose="02020603050405020304" pitchFamily="18" charset="0"/>
              </a:rPr>
              <a:t>, 1958),</a:t>
            </a:r>
            <a:r>
              <a:rPr lang="en-US" sz="1900" dirty="0">
                <a:latin typeface="Calibri" panose="020F0502020204030204" pitchFamily="34" charset="0"/>
                <a:ea typeface="Calibri" panose="020F0502020204030204" pitchFamily="34" charset="0"/>
                <a:cs typeface="Times New Roman" panose="02020603050405020304" pitchFamily="18" charset="0"/>
              </a:rPr>
              <a:t> page 44)</a:t>
            </a:r>
            <a:endParaRPr lang="en-US" sz="1900" dirty="0"/>
          </a:p>
        </p:txBody>
      </p:sp>
    </p:spTree>
    <p:extLst>
      <p:ext uri="{BB962C8B-B14F-4D97-AF65-F5344CB8AC3E}">
        <p14:creationId xmlns:p14="http://schemas.microsoft.com/office/powerpoint/2010/main" val="375915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3:15-22</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9" y="2015732"/>
            <a:ext cx="9762959" cy="3785978"/>
          </a:xfrm>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Purpose of the law – to show the futility of our good works and the universality of sin (see Psalm 14:3).</a:t>
            </a:r>
            <a:endParaRPr lang="en-US" sz="2800" dirty="0"/>
          </a:p>
        </p:txBody>
      </p:sp>
    </p:spTree>
    <p:extLst>
      <p:ext uri="{BB962C8B-B14F-4D97-AF65-F5344CB8AC3E}">
        <p14:creationId xmlns:p14="http://schemas.microsoft.com/office/powerpoint/2010/main" val="154324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EA724A6-C643-656D-1DFC-FF8F83DA791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54317" y="0"/>
            <a:ext cx="98376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55E7CF-42C2-9655-3D56-A3312033D05D}"/>
              </a:ext>
            </a:extLst>
          </p:cNvPr>
          <p:cNvSpPr txBox="1"/>
          <p:nvPr/>
        </p:nvSpPr>
        <p:spPr>
          <a:xfrm>
            <a:off x="3520966" y="462455"/>
            <a:ext cx="5633543" cy="923330"/>
          </a:xfrm>
          <a:prstGeom prst="rect">
            <a:avLst/>
          </a:prstGeom>
          <a:solidFill>
            <a:schemeClr val="tx1"/>
          </a:solidFill>
        </p:spPr>
        <p:txBody>
          <a:bodyPr wrap="square" rtlCol="0">
            <a:spAutoFit/>
          </a:bodyPr>
          <a:lstStyle/>
          <a:p>
            <a:r>
              <a:rPr lang="en-US" sz="5400" dirty="0">
                <a:solidFill>
                  <a:schemeClr val="bg1"/>
                </a:solidFill>
                <a:latin typeface="American Typewriter" panose="02090604020004020304" pitchFamily="18" charset="77"/>
              </a:rPr>
              <a:t>Martin Luther</a:t>
            </a:r>
          </a:p>
        </p:txBody>
      </p:sp>
      <p:pic>
        <p:nvPicPr>
          <p:cNvPr id="3076" name="Picture 4" descr="Martin Luther - Wikipedia">
            <a:extLst>
              <a:ext uri="{FF2B5EF4-FFF2-40B4-BE49-F238E27FC236}">
                <a16:creationId xmlns:a16="http://schemas.microsoft.com/office/drawing/2014/main" id="{C3419F41-CDCC-3D04-AB18-A95860C92D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473" y="1758074"/>
            <a:ext cx="226060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4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3:23-29</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9" y="2015732"/>
            <a:ext cx="10046738" cy="4269454"/>
          </a:xfrm>
        </p:spPr>
        <p:txBody>
          <a:bodyPr>
            <a:normAutofit fontScale="92500" lnSpcReduction="10000"/>
          </a:bodyPr>
          <a:lstStyle/>
          <a:p>
            <a:r>
              <a:rPr lang="en-US" sz="2800" dirty="0">
                <a:latin typeface="Calibri" panose="020F0502020204030204" pitchFamily="34" charset="0"/>
                <a:cs typeface="Times New Roman" panose="02020603050405020304" pitchFamily="18" charset="0"/>
              </a:rPr>
              <a:t>Salvation is not only historical and progressive but biographical.</a:t>
            </a:r>
          </a:p>
          <a:p>
            <a:r>
              <a:rPr lang="en-US" sz="2800" b="1" dirty="0">
                <a:latin typeface="Calibri" panose="020F0502020204030204" pitchFamily="34" charset="0"/>
                <a:cs typeface="Times New Roman" panose="02020603050405020304" pitchFamily="18" charset="0"/>
              </a:rPr>
              <a:t>"More simply, everybody is living either in the Old Testament or in the New, and derives his religion either from Moses or from Jesus." </a:t>
            </a:r>
          </a:p>
          <a:p>
            <a:pPr marL="0" marR="0" lvl="0" indent="0" algn="l" defTabSz="914400" rtl="0" eaLnBrk="1" fontAlgn="auto" latinLnBrk="0" hangingPunct="1">
              <a:lnSpc>
                <a:spcPct val="120000"/>
              </a:lnSpc>
              <a:spcBef>
                <a:spcPts val="1000"/>
              </a:spcBef>
              <a:spcAft>
                <a:spcPts val="0"/>
              </a:spcAft>
              <a:buClr>
                <a:srgbClr val="B71E42"/>
              </a:buClr>
              <a:buSzPct val="100000"/>
              <a:buNone/>
              <a:tabLst/>
              <a:defRPr/>
            </a:pPr>
            <a:r>
              <a:rPr lang="en-US"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John Stott, </a:t>
            </a:r>
            <a:r>
              <a:rPr kumimoji="0" lang="en-US" sz="2000" b="0" i="1"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The Message of Galatians</a:t>
            </a:r>
            <a:r>
              <a:rPr kumimoji="0" lang="en-US" sz="2000" b="0" i="0"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 (Leicester: InterVarsity, 1984), page 95</a:t>
            </a: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a:buClr>
                <a:srgbClr val="B71E42"/>
              </a:buClr>
              <a:defRPr/>
            </a:pPr>
            <a:r>
              <a:rPr kumimoji="0" lang="en-US"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Vs 25 – “But now” - a true turning point in our personal histories.</a:t>
            </a:r>
          </a:p>
          <a:p>
            <a:pPr>
              <a:buClr>
                <a:srgbClr val="B71E42"/>
              </a:buClr>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A Christian is one who is "in Christ" - he has been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baptised</a:t>
            </a:r>
            <a:r>
              <a:rPr lang="en-US" sz="2800" dirty="0">
                <a:effectLst/>
                <a:latin typeface="Calibri" panose="020F0502020204030204" pitchFamily="34" charset="0"/>
                <a:ea typeface="Calibri" panose="020F0502020204030204" pitchFamily="34" charset="0"/>
                <a:cs typeface="Times New Roman" panose="02020603050405020304" pitchFamily="18" charset="0"/>
              </a:rPr>
              <a:t> into Christ (vs 27), put on Christ (vs 27),  one in Christ (vs 28) and belong to Christ (vs 29).</a:t>
            </a:r>
            <a:r>
              <a:rPr lang="en-SG" sz="2800" dirty="0">
                <a:effectLst/>
              </a:rPr>
              <a:t> </a:t>
            </a:r>
            <a:endParaRPr kumimoji="0" lang="en-SG"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SG" sz="17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34576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B27A-1A76-069E-1312-1EC5D4E1151D}"/>
              </a:ext>
            </a:extLst>
          </p:cNvPr>
          <p:cNvSpPr>
            <a:spLocks noGrp="1"/>
          </p:cNvSpPr>
          <p:nvPr>
            <p:ph type="title"/>
          </p:nvPr>
        </p:nvSpPr>
        <p:spPr>
          <a:xfrm>
            <a:off x="2156516" y="98385"/>
            <a:ext cx="8891810" cy="1077229"/>
          </a:xfrm>
        </p:spPr>
        <p:txBody>
          <a:bodyPr>
            <a:noAutofit/>
          </a:bodyPr>
          <a:lstStyle/>
          <a:p>
            <a:pPr algn="ctr"/>
            <a:r>
              <a:rPr lang="en-US" sz="9600" dirty="0">
                <a:latin typeface="Chalkboard SE" panose="03050602040202020205" pitchFamily="66" charset="77"/>
              </a:rPr>
              <a:t>Galatians 2:20 anyone?</a:t>
            </a:r>
          </a:p>
        </p:txBody>
      </p:sp>
      <p:sp>
        <p:nvSpPr>
          <p:cNvPr id="3" name="Content Placeholder 2">
            <a:extLst>
              <a:ext uri="{FF2B5EF4-FFF2-40B4-BE49-F238E27FC236}">
                <a16:creationId xmlns:a16="http://schemas.microsoft.com/office/drawing/2014/main" id="{6029E494-5803-8E58-FD78-F3F26AF9E951}"/>
              </a:ext>
            </a:extLst>
          </p:cNvPr>
          <p:cNvSpPr>
            <a:spLocks noGrp="1"/>
          </p:cNvSpPr>
          <p:nvPr>
            <p:ph idx="1"/>
          </p:nvPr>
        </p:nvSpPr>
        <p:spPr>
          <a:xfrm>
            <a:off x="1886673" y="2179438"/>
            <a:ext cx="8891810" cy="4805884"/>
          </a:xfrm>
        </p:spPr>
        <p:txBody>
          <a:bodyPr>
            <a:normAutofit fontScale="62500" lnSpcReduction="20000"/>
          </a:bodyPr>
          <a:lstStyle/>
          <a:p>
            <a:pPr marL="0" indent="0">
              <a:buNone/>
            </a:pPr>
            <a:endParaRPr lang="en-US" sz="5400" dirty="0"/>
          </a:p>
          <a:p>
            <a:pPr marL="0" indent="0" algn="just">
              <a:buNone/>
            </a:pPr>
            <a:r>
              <a:rPr lang="en-US" sz="6600" b="1" dirty="0"/>
              <a:t>"I have been crucified with Christ. It is no longer I who live, but Christ who lives in me. And the life I now live in the flesh I live by faith in the Son of God, who loved me and gave himself for me."</a:t>
            </a:r>
          </a:p>
          <a:p>
            <a:endParaRPr lang="en-US" dirty="0"/>
          </a:p>
        </p:txBody>
      </p:sp>
    </p:spTree>
    <p:extLst>
      <p:ext uri="{BB962C8B-B14F-4D97-AF65-F5344CB8AC3E}">
        <p14:creationId xmlns:p14="http://schemas.microsoft.com/office/powerpoint/2010/main" val="14306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3:23-29</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9" y="2015732"/>
            <a:ext cx="10046738" cy="4269454"/>
          </a:xfrm>
        </p:spPr>
        <p:txBody>
          <a:bodyPr>
            <a:normAutofit/>
          </a:bodyPr>
          <a:lstStyle/>
          <a:p>
            <a:r>
              <a:rPr lang="en-US" sz="2800" dirty="0">
                <a:latin typeface="Calibri" panose="020F0502020204030204" pitchFamily="34" charset="0"/>
                <a:cs typeface="Times New Roman" panose="02020603050405020304" pitchFamily="18" charset="0"/>
              </a:rPr>
              <a:t>Vs 26 - God is no longer our judge or even our guardian - He is now our Father. </a:t>
            </a:r>
            <a:endParaRPr kumimoji="0" lang="en-SG" sz="2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SG" sz="17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07474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3409-C79C-C7D6-428F-F6162294E1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47F9AD-7B4F-709C-CD36-7F24D617AED2}"/>
              </a:ext>
            </a:extLst>
          </p:cNvPr>
          <p:cNvSpPr>
            <a:spLocks noGrp="1"/>
          </p:cNvSpPr>
          <p:nvPr>
            <p:ph idx="1"/>
          </p:nvPr>
        </p:nvSpPr>
        <p:spPr/>
        <p:txBody>
          <a:bodyPr/>
          <a:lstStyle/>
          <a:p>
            <a:endParaRPr lang="en-US"/>
          </a:p>
        </p:txBody>
      </p:sp>
      <p:pic>
        <p:nvPicPr>
          <p:cNvPr id="4098" name="Picture 2" descr="Galatians 3:28 ESV - Bible Study, Meaning, Images, Commentaries,  Devotionals, and more...">
            <a:extLst>
              <a:ext uri="{FF2B5EF4-FFF2-40B4-BE49-F238E27FC236}">
                <a16:creationId xmlns:a16="http://schemas.microsoft.com/office/drawing/2014/main" id="{BD88E676-09EB-2011-6BB6-84719C42E8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8438"/>
            <a:ext cx="12192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25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E94-F7BB-C949-28CD-720BF5B05858}"/>
              </a:ext>
            </a:extLst>
          </p:cNvPr>
          <p:cNvSpPr>
            <a:spLocks noGrp="1"/>
          </p:cNvSpPr>
          <p:nvPr>
            <p:ph type="title"/>
          </p:nvPr>
        </p:nvSpPr>
        <p:spPr/>
        <p:txBody>
          <a:bodyPr/>
          <a:lstStyle/>
          <a:p>
            <a:r>
              <a:rPr lang="en-US" b="1" dirty="0"/>
              <a:t>GALATIANS 3:23-29</a:t>
            </a:r>
            <a:endParaRPr lang="en-US" dirty="0"/>
          </a:p>
        </p:txBody>
      </p:sp>
      <p:sp>
        <p:nvSpPr>
          <p:cNvPr id="3" name="Content Placeholder 2">
            <a:extLst>
              <a:ext uri="{FF2B5EF4-FFF2-40B4-BE49-F238E27FC236}">
                <a16:creationId xmlns:a16="http://schemas.microsoft.com/office/drawing/2014/main" id="{022CF9B7-F0FE-967D-8859-8C8815E3D057}"/>
              </a:ext>
            </a:extLst>
          </p:cNvPr>
          <p:cNvSpPr>
            <a:spLocks noGrp="1"/>
          </p:cNvSpPr>
          <p:nvPr>
            <p:ph idx="1"/>
          </p:nvPr>
        </p:nvSpPr>
        <p:spPr>
          <a:xfrm>
            <a:off x="1451578" y="1853754"/>
            <a:ext cx="10509193" cy="4269454"/>
          </a:xfrm>
        </p:spPr>
        <p:txBody>
          <a:bodyPr>
            <a:normAutofit fontScale="92500"/>
          </a:bodyPr>
          <a:lstStyle/>
          <a:p>
            <a:r>
              <a:rPr lang="en-US" sz="2800" dirty="0">
                <a:solidFill>
                  <a:schemeClr val="bg1">
                    <a:lumMod val="65000"/>
                  </a:schemeClr>
                </a:solidFill>
                <a:latin typeface="Calibri" panose="020F0502020204030204" pitchFamily="34" charset="0"/>
                <a:cs typeface="Times New Roman" panose="02020603050405020304" pitchFamily="18" charset="0"/>
              </a:rPr>
              <a:t>Vs 26 - God is no longer our judge or even our guardian - he is now our Father.</a:t>
            </a:r>
          </a:p>
          <a:p>
            <a:r>
              <a:rPr lang="en-US" sz="2800" dirty="0">
                <a:latin typeface="Calibri" panose="020F0502020204030204" pitchFamily="34" charset="0"/>
                <a:cs typeface="Times New Roman" panose="02020603050405020304" pitchFamily="18" charset="0"/>
              </a:rPr>
              <a:t>Vs 28 – We all equally need saving by Christ, made one in Him.</a:t>
            </a:r>
          </a:p>
          <a:p>
            <a:r>
              <a:rPr lang="en-US" sz="2800" dirty="0">
                <a:latin typeface="Calibri" panose="020F0502020204030204" pitchFamily="34" charset="0"/>
                <a:cs typeface="Times New Roman" panose="02020603050405020304" pitchFamily="18" charset="0"/>
              </a:rPr>
              <a:t>Vs 29 - And if we are in Christ, then we are also Abraham's offspring. And heirs equally of the promise.</a:t>
            </a:r>
          </a:p>
          <a:p>
            <a:r>
              <a:rPr lang="en-US" sz="2800" b="1" dirty="0">
                <a:latin typeface="Calibri" panose="020F0502020204030204" pitchFamily="34" charset="0"/>
                <a:cs typeface="Times New Roman" panose="02020603050405020304" pitchFamily="18" charset="0"/>
              </a:rPr>
              <a:t>"(W)e cannot come to Christ to be justified until we have first been to Moses to be condemned...but we must let Moses send us to Christ." </a:t>
            </a:r>
            <a:endParaRPr kumimoji="0" lang="en-SG" sz="28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Clr>
                <a:srgbClr val="B71E42"/>
              </a:buClr>
              <a:buNone/>
              <a:defRPr/>
            </a:pP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John Stott, </a:t>
            </a:r>
            <a:r>
              <a:rPr kumimoji="0" lang="en-US" sz="1800" b="0" i="1"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The Message of Galatians</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Calibri" panose="020F0502020204030204" pitchFamily="34" charset="0"/>
              </a:rPr>
              <a:t>, (Leicester: InterVarsity, 1984), page 102</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endParaRPr kumimoji="0" lang="en-SG" sz="17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21792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1692087" y="5363755"/>
            <a:ext cx="9574672"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srgbClr val="C00000"/>
                </a:solidFill>
                <a:effectLst/>
                <a:uLnTx/>
                <a:uFillTx/>
                <a:latin typeface="Rockwell" panose="02060603020205020403"/>
                <a:ea typeface="+mn-ea"/>
                <a:cs typeface="+mn-cs"/>
              </a:rPr>
              <a:t>The Purpose of the Law</a:t>
            </a:r>
          </a:p>
        </p:txBody>
      </p:sp>
    </p:spTree>
    <p:extLst>
      <p:ext uri="{BB962C8B-B14F-4D97-AF65-F5344CB8AC3E}">
        <p14:creationId xmlns:p14="http://schemas.microsoft.com/office/powerpoint/2010/main" val="190143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nvGraphicFramePr>
        <p:xfrm>
          <a:off x="321275" y="60959"/>
          <a:ext cx="11549450" cy="6797041"/>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989438">
                <a:tc>
                  <a:txBody>
                    <a:bodyPr/>
                    <a:lstStyle/>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unique Gospel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Chapter 1-2</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Made righteous through Faith</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Chapter 3-4</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Freed to be Free</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Chapter 5-6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857592"/>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Biographical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Doctrinal</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Practical</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25019"/>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Message of the Apostle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Redemption of Christ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Walk Of the Holy Spirit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50010"/>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Gospel is true!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Gospel is superior!</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Gospel is freedom!</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030994"/>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Grace Defended</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Grace Expounded</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Grace Applied</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631870"/>
                  </a:ext>
                </a:extLst>
              </a:tr>
              <a:tr h="2471353">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"I have been crucified with Christ. It is no longer I who lives, but Christ who lives in me." (Gal 2:20)</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"And because you are sons, God has sent the Spirit of his Son into our hearts, crying, "Abba! Father!" (Gal 4:6)</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"For freedom, Christ has set us free; stand firm therefore, and do not submit again to a yoke of slavery." (Gal 5:1)</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917538"/>
                  </a:ext>
                </a:extLst>
              </a:tr>
            </a:tbl>
          </a:graphicData>
        </a:graphic>
      </p:graphicFrame>
    </p:spTree>
    <p:extLst>
      <p:ext uri="{BB962C8B-B14F-4D97-AF65-F5344CB8AC3E}">
        <p14:creationId xmlns:p14="http://schemas.microsoft.com/office/powerpoint/2010/main" val="3797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1-3 summary</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effectLst/>
                <a:ea typeface="Calibri" panose="020F0502020204030204" pitchFamily="34" charset="0"/>
                <a:cs typeface="Times New Roman" panose="02020603050405020304" pitchFamily="18" charset="0"/>
              </a:rPr>
              <a:t>Paul was upset with the Galatians for accepting teaching of Jewish legalists.</a:t>
            </a:r>
          </a:p>
          <a:p>
            <a:r>
              <a:rPr lang="en-SG" sz="2600" b="1" kern="100" dirty="0">
                <a:ea typeface="Calibri" panose="020F0502020204030204" pitchFamily="34" charset="0"/>
                <a:cs typeface="Times New Roman" panose="02020603050405020304" pitchFamily="18" charset="0"/>
              </a:rPr>
              <a:t>Paul defended his divine calling and sanction/recognition as an Apostle in his own.</a:t>
            </a:r>
          </a:p>
          <a:p>
            <a:r>
              <a:rPr lang="en-SG" sz="2600" b="1" kern="100" dirty="0">
                <a:effectLst/>
                <a:ea typeface="Calibri" panose="020F0502020204030204" pitchFamily="34" charset="0"/>
                <a:cs typeface="Times New Roman" panose="02020603050405020304" pitchFamily="18" charset="0"/>
              </a:rPr>
              <a:t>He show in the rest of Chapter </a:t>
            </a:r>
            <a:r>
              <a:rPr lang="en-SG" sz="2600" b="1" kern="100" dirty="0">
                <a:ea typeface="Calibri" panose="020F0502020204030204" pitchFamily="34" charset="0"/>
                <a:cs typeface="Times New Roman" panose="02020603050405020304" pitchFamily="18" charset="0"/>
              </a:rPr>
              <a:t>2 and 3 that God’s promise is received by faith and not by keeping the works of the law.</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109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ison uniform Stock Photos, Royalty Free Prison uniform Images |  Depositphotos">
            <a:extLst>
              <a:ext uri="{FF2B5EF4-FFF2-40B4-BE49-F238E27FC236}">
                <a16:creationId xmlns:a16="http://schemas.microsoft.com/office/drawing/2014/main" id="{75328A45-C3BF-A887-4715-BF7050FB68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6308" y="420077"/>
            <a:ext cx="7620000" cy="50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HD Free Png Download Jail, Prison Clipart Png Photo Png - Open  Prison Cell Png Transparent PNG Image - NicePNG.com">
            <a:extLst>
              <a:ext uri="{FF2B5EF4-FFF2-40B4-BE49-F238E27FC236}">
                <a16:creationId xmlns:a16="http://schemas.microsoft.com/office/drawing/2014/main" id="{08A4FBF5-CB2F-7E43-D02C-64404F230B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0560" y="420077"/>
            <a:ext cx="8191255" cy="614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1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mothy Keller Quote: “The gospel is not just the “ABCs” but the “A-to-Z”  of the Christian life.”">
            <a:extLst>
              <a:ext uri="{FF2B5EF4-FFF2-40B4-BE49-F238E27FC236}">
                <a16:creationId xmlns:a16="http://schemas.microsoft.com/office/drawing/2014/main" id="{F555D633-E594-1253-CA80-43319E1F3B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9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3:1-14 – Last week</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903890" y="1944414"/>
            <a:ext cx="10150965" cy="4246179"/>
          </a:xfrm>
        </p:spPr>
        <p:txBody>
          <a:bodyPr>
            <a:normAutofit/>
          </a:bodyPr>
          <a:lstStyle/>
          <a:p>
            <a:r>
              <a:rPr lang="en-SG" sz="2600" b="1" kern="100" dirty="0">
                <a:effectLst/>
                <a:ea typeface="Calibri" panose="020F0502020204030204" pitchFamily="34" charset="0"/>
                <a:cs typeface="Times New Roman" panose="02020603050405020304" pitchFamily="18" charset="0"/>
              </a:rPr>
              <a:t>Did you receive the Holy Spirit by faith or by your works?</a:t>
            </a:r>
          </a:p>
          <a:p>
            <a:r>
              <a:rPr lang="en-SG" sz="2600" b="1" kern="100" dirty="0">
                <a:ea typeface="Calibri" panose="020F0502020204030204" pitchFamily="34" charset="0"/>
                <a:cs typeface="Times New Roman" panose="02020603050405020304" pitchFamily="18" charset="0"/>
              </a:rPr>
              <a:t>Were miracles done by faith or by works?</a:t>
            </a:r>
          </a:p>
          <a:p>
            <a:r>
              <a:rPr lang="en-SG" sz="2600" b="1" kern="100" dirty="0">
                <a:effectLst/>
                <a:ea typeface="Calibri" panose="020F0502020204030204" pitchFamily="34" charset="0"/>
                <a:cs typeface="Times New Roman" panose="02020603050405020304" pitchFamily="18" charset="0"/>
              </a:rPr>
              <a:t>If we live by the law, we will be </a:t>
            </a:r>
            <a:r>
              <a:rPr lang="en-SG" sz="2600" b="1" kern="100" dirty="0">
                <a:ea typeface="Calibri" panose="020F0502020204030204" pitchFamily="34" charset="0"/>
                <a:cs typeface="Times New Roman" panose="02020603050405020304" pitchFamily="18" charset="0"/>
              </a:rPr>
              <a:t>cursed. By Christ became a curse for us, so that we may be blessed as true spiritual children of Abraham.</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1971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3:15-29</a:t>
            </a:r>
          </a:p>
        </p:txBody>
      </p:sp>
      <p:pic>
        <p:nvPicPr>
          <p:cNvPr id="5" name="Picture 4" descr="A book cover with a bright sun&#10;&#10;Description automatically generated with low confidence">
            <a:extLst>
              <a:ext uri="{FF2B5EF4-FFF2-40B4-BE49-F238E27FC236}">
                <a16:creationId xmlns:a16="http://schemas.microsoft.com/office/drawing/2014/main" id="{124F24EE-251C-5B61-3756-3F7A21D366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6281" y="1986453"/>
            <a:ext cx="2662729" cy="4261556"/>
          </a:xfrm>
          <a:prstGeom prst="rect">
            <a:avLst/>
          </a:prstGeom>
        </p:spPr>
      </p:pic>
      <p:pic>
        <p:nvPicPr>
          <p:cNvPr id="8" name="Picture 7" descr="A close-up of an old person&#10;&#10;Description automatically generated with medium confidence">
            <a:extLst>
              <a:ext uri="{FF2B5EF4-FFF2-40B4-BE49-F238E27FC236}">
                <a16:creationId xmlns:a16="http://schemas.microsoft.com/office/drawing/2014/main" id="{31AF79F1-3B21-161B-3402-3F76958CEDE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44261" y="2061077"/>
            <a:ext cx="4055517" cy="4055517"/>
          </a:xfrm>
          <a:prstGeom prst="rect">
            <a:avLst/>
          </a:prstGeom>
        </p:spPr>
      </p:pic>
    </p:spTree>
    <p:extLst>
      <p:ext uri="{BB962C8B-B14F-4D97-AF65-F5344CB8AC3E}">
        <p14:creationId xmlns:p14="http://schemas.microsoft.com/office/powerpoint/2010/main" val="2753256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1460</Words>
  <Application>Microsoft Office PowerPoint</Application>
  <PresentationFormat>Widescreen</PresentationFormat>
  <Paragraphs>117</Paragraphs>
  <Slides>22</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American Typewriter</vt:lpstr>
      <vt:lpstr>Arial</vt:lpstr>
      <vt:lpstr>Calibri</vt:lpstr>
      <vt:lpstr>Calibri Light</vt:lpstr>
      <vt:lpstr>Chalkboard SE</vt:lpstr>
      <vt:lpstr>Engravers MT</vt:lpstr>
      <vt:lpstr>Gill Sans MT</vt:lpstr>
      <vt:lpstr>MS Shell Dlg 2</vt:lpstr>
      <vt:lpstr>Rockwell</vt:lpstr>
      <vt:lpstr>Rockwell Condensed</vt:lpstr>
      <vt:lpstr>Rockwell Extra Bold</vt:lpstr>
      <vt:lpstr>Wingdings</vt:lpstr>
      <vt:lpstr>Wingdings 3</vt:lpstr>
      <vt:lpstr>Wood Type</vt:lpstr>
      <vt:lpstr>Madison</vt:lpstr>
      <vt:lpstr>Gallery</vt:lpstr>
      <vt:lpstr>Office Theme</vt:lpstr>
      <vt:lpstr>Freed to be free THE LETTER TO THE GALATIANS</vt:lpstr>
      <vt:lpstr>Galatians 2:20 anyone?</vt:lpstr>
      <vt:lpstr>Freed to be free THE LETTER TO THE GALATIANS</vt:lpstr>
      <vt:lpstr>PowerPoint Presentation</vt:lpstr>
      <vt:lpstr>GALATIANS 1-3 summary</vt:lpstr>
      <vt:lpstr>PowerPoint Presentation</vt:lpstr>
      <vt:lpstr>PowerPoint Presentation</vt:lpstr>
      <vt:lpstr>GALATIANS 3:1-14 – Last week</vt:lpstr>
      <vt:lpstr>GALATIANS 3:15-29</vt:lpstr>
      <vt:lpstr>GALATIANS 3:15-22</vt:lpstr>
      <vt:lpstr>GALATIANS 3:15-22</vt:lpstr>
      <vt:lpstr>GALATIANS 3:15-22</vt:lpstr>
      <vt:lpstr>PowerPoint Presentation</vt:lpstr>
      <vt:lpstr>GALATIANS 3:15-22</vt:lpstr>
      <vt:lpstr>GALATIANS 3:15-22</vt:lpstr>
      <vt:lpstr>GALATIANS 3:15-22</vt:lpstr>
      <vt:lpstr>GALATIANS 3:15-22</vt:lpstr>
      <vt:lpstr>PowerPoint Presentation</vt:lpstr>
      <vt:lpstr>GALATIANS 3:23-29</vt:lpstr>
      <vt:lpstr>GALATIANS 3:23-29</vt:lpstr>
      <vt:lpstr>PowerPoint Presentation</vt:lpstr>
      <vt:lpstr>GALATIANS 3:23-29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Matt Lyle</cp:lastModifiedBy>
  <cp:revision>11</cp:revision>
  <dcterms:created xsi:type="dcterms:W3CDTF">2023-05-22T08:26:31Z</dcterms:created>
  <dcterms:modified xsi:type="dcterms:W3CDTF">2023-05-27T15:08:49Z</dcterms:modified>
</cp:coreProperties>
</file>