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Lst>
  <p:notesMasterIdLst>
    <p:notesMasterId r:id="rId36"/>
  </p:notesMasterIdLst>
  <p:sldIdLst>
    <p:sldId id="257" r:id="rId6"/>
    <p:sldId id="258" r:id="rId7"/>
    <p:sldId id="259" r:id="rId8"/>
    <p:sldId id="260" r:id="rId9"/>
    <p:sldId id="261" r:id="rId10"/>
    <p:sldId id="262" r:id="rId11"/>
    <p:sldId id="263" r:id="rId12"/>
    <p:sldId id="264" r:id="rId13"/>
    <p:sldId id="265" r:id="rId14"/>
    <p:sldId id="266" r:id="rId15"/>
    <p:sldId id="267" r:id="rId16"/>
    <p:sldId id="279" r:id="rId17"/>
    <p:sldId id="280" r:id="rId18"/>
    <p:sldId id="281" r:id="rId19"/>
    <p:sldId id="282" r:id="rId20"/>
    <p:sldId id="284" r:id="rId21"/>
    <p:sldId id="269" r:id="rId22"/>
    <p:sldId id="268" r:id="rId23"/>
    <p:sldId id="286" r:id="rId24"/>
    <p:sldId id="285" r:id="rId25"/>
    <p:sldId id="287" r:id="rId26"/>
    <p:sldId id="288" r:id="rId27"/>
    <p:sldId id="289" r:id="rId28"/>
    <p:sldId id="290" r:id="rId29"/>
    <p:sldId id="291" r:id="rId30"/>
    <p:sldId id="292" r:id="rId31"/>
    <p:sldId id="293" r:id="rId32"/>
    <p:sldId id="294"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35"/>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0D6DB-24F6-C548-A05A-C0F601A83229}" type="datetimeFigureOut">
              <a:rPr lang="en-US" smtClean="0"/>
              <a:t>5/19/23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3E1A7-CA19-AC44-BB1A-4B1B7F5B480D}" type="slidenum">
              <a:rPr lang="en-US" smtClean="0"/>
              <a:t>‹#›</a:t>
            </a:fld>
            <a:endParaRPr lang="en-US"/>
          </a:p>
        </p:txBody>
      </p:sp>
    </p:spTree>
    <p:extLst>
      <p:ext uri="{BB962C8B-B14F-4D97-AF65-F5344CB8AC3E}">
        <p14:creationId xmlns:p14="http://schemas.microsoft.com/office/powerpoint/2010/main" val="243646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3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66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10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0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98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7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2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14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69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45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2907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194887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20343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49328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9FDB-79AE-FACB-1953-9F8DD1CA29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E5F7B7-8AA3-901E-3E1D-BB61BEC3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CF892C-15FC-0E62-F3B3-1186DF526EB8}"/>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5" name="Footer Placeholder 4">
            <a:extLst>
              <a:ext uri="{FF2B5EF4-FFF2-40B4-BE49-F238E27FC236}">
                <a16:creationId xmlns:a16="http://schemas.microsoft.com/office/drawing/2014/main" id="{B9716DAF-A366-1C7B-0AA0-F9526E127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4054-5355-D614-B112-839C3D783860}"/>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402644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9D41-3ED2-8CC0-5A79-BB2CFCFAEC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87760B-9683-98E6-8F8E-37ACCC86E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4B0053-07D9-C7C8-10D2-2D4B95A04A41}"/>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5" name="Footer Placeholder 4">
            <a:extLst>
              <a:ext uri="{FF2B5EF4-FFF2-40B4-BE49-F238E27FC236}">
                <a16:creationId xmlns:a16="http://schemas.microsoft.com/office/drawing/2014/main" id="{921D2CA4-79C7-FC72-8683-B6F1BC42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3C990-52E5-EC96-1B8D-A1E58D20E16D}"/>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6408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60ED-EC6A-7CB3-EEAE-A6E790BBA1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57615A-739E-88B0-0F14-8CC7B6A57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214ACA-5B24-4660-6886-CF1EE482534B}"/>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5" name="Footer Placeholder 4">
            <a:extLst>
              <a:ext uri="{FF2B5EF4-FFF2-40B4-BE49-F238E27FC236}">
                <a16:creationId xmlns:a16="http://schemas.microsoft.com/office/drawing/2014/main" id="{93CD30C7-950A-5B2A-D33A-A69116F1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34750-5A2B-30D6-0D2F-93FBF9926F0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69743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E80-8695-0B68-04CA-F7DE27467D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A91650-0F39-795F-F81C-EACC80CA9D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930DC0-8886-9B40-F360-D5FB2531D3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27C161A-B739-8A19-CD6D-1FCDFDD98979}"/>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6" name="Footer Placeholder 5">
            <a:extLst>
              <a:ext uri="{FF2B5EF4-FFF2-40B4-BE49-F238E27FC236}">
                <a16:creationId xmlns:a16="http://schemas.microsoft.com/office/drawing/2014/main" id="{9279F914-9C3D-DAD7-C1C0-39413E2D3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ABA27-26CE-7BEF-EFEC-65D3F8606004}"/>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05252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EDB6-52C2-FEB2-C6B0-763C9255A4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E8D7BA-4E10-652C-13B1-259324C9F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8DF2C-E29A-FC39-8DEE-D27864D009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ED6E53-F4E5-676A-140A-5A74BF3FF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DE9BA2-54A0-ADFB-4C90-AA85427CB6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C08D62-DE4E-A53F-02DB-27D5D60BBA37}"/>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8" name="Footer Placeholder 7">
            <a:extLst>
              <a:ext uri="{FF2B5EF4-FFF2-40B4-BE49-F238E27FC236}">
                <a16:creationId xmlns:a16="http://schemas.microsoft.com/office/drawing/2014/main" id="{158FD40F-6104-06B4-11C3-9855F747A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C0D5-03BF-C1C2-7DB7-F1F267F74C1F}"/>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668994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02D5-050B-AAF8-EE85-1C1251CF0D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52E2D8-DC52-CE5F-C651-2F2FB22D998C}"/>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4" name="Footer Placeholder 3">
            <a:extLst>
              <a:ext uri="{FF2B5EF4-FFF2-40B4-BE49-F238E27FC236}">
                <a16:creationId xmlns:a16="http://schemas.microsoft.com/office/drawing/2014/main" id="{DE2668F2-5C7A-E7FB-69BF-C12547898F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662F8-8C9D-1652-160E-9DD65E798A6B}"/>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68069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ACC9A-7FE6-AA34-8039-5D82CBA8886F}"/>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3" name="Footer Placeholder 2">
            <a:extLst>
              <a:ext uri="{FF2B5EF4-FFF2-40B4-BE49-F238E27FC236}">
                <a16:creationId xmlns:a16="http://schemas.microsoft.com/office/drawing/2014/main" id="{932CFF69-D6C3-E92B-CD35-63A453E70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06A325-343E-6D1C-FD4C-0B362D7BF83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537209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C4E5-EF13-540C-A58C-4D73141C92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BE74EA-12BE-D1C8-7EE5-23CF14183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823AC59-D843-BBBF-EA58-2F79063F2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598075-DFDB-254D-2503-494AF3E38665}"/>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6" name="Footer Placeholder 5">
            <a:extLst>
              <a:ext uri="{FF2B5EF4-FFF2-40B4-BE49-F238E27FC236}">
                <a16:creationId xmlns:a16="http://schemas.microsoft.com/office/drawing/2014/main" id="{310E3DCE-B904-1010-1114-F7A475F69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43D3A-A825-C1C3-8C6E-4542E4A489D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48053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68578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1C16-A4F8-B3EA-2DEB-46B12EDCC3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F36B41-827F-8FD9-CFEF-D790084A6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D09F3-FE5C-FBE4-B1A8-202FECF4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79195B-94B9-0509-711B-8406C03B1541}"/>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6" name="Footer Placeholder 5">
            <a:extLst>
              <a:ext uri="{FF2B5EF4-FFF2-40B4-BE49-F238E27FC236}">
                <a16:creationId xmlns:a16="http://schemas.microsoft.com/office/drawing/2014/main" id="{B4059DC6-D366-7859-3D8A-669103DA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75154-1050-6F4E-C1B8-EA1F988CA9A3}"/>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93139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B3DF-0E72-6E9B-1E06-27E13D1CA2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A61FF0-D24F-1FF0-8BD8-5FE8FAEDA9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0F4F6F-3E72-79FD-9285-7C811BAE7CA3}"/>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5" name="Footer Placeholder 4">
            <a:extLst>
              <a:ext uri="{FF2B5EF4-FFF2-40B4-BE49-F238E27FC236}">
                <a16:creationId xmlns:a16="http://schemas.microsoft.com/office/drawing/2014/main" id="{7BAE4D19-0D1D-40B4-AA8F-1C6A74B0D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D37D6-06BC-2263-923D-39A46E68872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86875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C5F6F-1BBA-9AD5-4132-A9AF07B3DB3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D4E0E8-EF39-27B5-A904-61DEC1386C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D9A39-7ADD-ED55-68BA-122A2955AE6B}"/>
              </a:ext>
            </a:extLst>
          </p:cNvPr>
          <p:cNvSpPr>
            <a:spLocks noGrp="1"/>
          </p:cNvSpPr>
          <p:nvPr>
            <p:ph type="dt" sz="half" idx="10"/>
          </p:nvPr>
        </p:nvSpPr>
        <p:spPr/>
        <p:txBody>
          <a:bodyPr/>
          <a:lstStyle/>
          <a:p>
            <a:fld id="{AAC40F64-43BC-D34B-AB60-9650111E3964}" type="datetimeFigureOut">
              <a:rPr lang="en-US" smtClean="0"/>
              <a:t>5/19/23</a:t>
            </a:fld>
            <a:endParaRPr lang="en-US"/>
          </a:p>
        </p:txBody>
      </p:sp>
      <p:sp>
        <p:nvSpPr>
          <p:cNvPr id="5" name="Footer Placeholder 4">
            <a:extLst>
              <a:ext uri="{FF2B5EF4-FFF2-40B4-BE49-F238E27FC236}">
                <a16:creationId xmlns:a16="http://schemas.microsoft.com/office/drawing/2014/main" id="{1848B3F9-636D-8FAC-08C9-A0ED89384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F3D64-CBD7-2A44-7DFD-2A382F1D474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105626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243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511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114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860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4972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389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2566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6232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1229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6960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8424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2297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0410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2274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86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6743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2212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890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80965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54112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1838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9773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9312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9145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125247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96521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45668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99081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4742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694238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27072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22509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135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5479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649758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0401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9436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947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29468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5/19/23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03070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5/19/23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134958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112AF-75A5-DA8B-CB9B-97443722A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F7B26B-A336-789E-040E-237FA91B4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BDAF9D-AC86-D52C-DDA7-E45D28119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40F64-43BC-D34B-AB60-9650111E3964}" type="datetimeFigureOut">
              <a:rPr lang="en-US" smtClean="0"/>
              <a:t>5/19/23</a:t>
            </a:fld>
            <a:endParaRPr lang="en-US"/>
          </a:p>
        </p:txBody>
      </p:sp>
      <p:sp>
        <p:nvSpPr>
          <p:cNvPr id="5" name="Footer Placeholder 4">
            <a:extLst>
              <a:ext uri="{FF2B5EF4-FFF2-40B4-BE49-F238E27FC236}">
                <a16:creationId xmlns:a16="http://schemas.microsoft.com/office/drawing/2014/main" id="{55627CC7-4937-3105-C1D7-2BA4275D9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07090C-543C-14AD-CDF2-D6E9D4A1D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70A3B-D21E-0C46-984B-FC657B169191}" type="slidenum">
              <a:rPr lang="en-US" smtClean="0"/>
              <a:t>‹#›</a:t>
            </a:fld>
            <a:endParaRPr lang="en-US"/>
          </a:p>
        </p:txBody>
      </p:sp>
    </p:spTree>
    <p:extLst>
      <p:ext uri="{BB962C8B-B14F-4D97-AF65-F5344CB8AC3E}">
        <p14:creationId xmlns:p14="http://schemas.microsoft.com/office/powerpoint/2010/main" val="3785115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5/19/23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084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5/19/23</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7005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5/19/23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6705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4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(Christ) who (lives) in me. And the (life) I now live in the (flesh) I live by (faith)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7068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(Christ) who (lives) in me. And the (life) I now live in the (flesh) I live by (faith) in the Son of God, who loved me and (gave) (himself)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2357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alatians 2:20 - Bible verse (ESV) - DailyVerses.net">
            <a:extLst>
              <a:ext uri="{FF2B5EF4-FFF2-40B4-BE49-F238E27FC236}">
                <a16:creationId xmlns:a16="http://schemas.microsoft.com/office/drawing/2014/main" id="{A02CA66F-3776-0188-2587-174DD6F27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918"/>
            <a:ext cx="12192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4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r Identity in Christ: How God Sees You | Cru">
            <a:extLst>
              <a:ext uri="{FF2B5EF4-FFF2-40B4-BE49-F238E27FC236}">
                <a16:creationId xmlns:a16="http://schemas.microsoft.com/office/drawing/2014/main" id="{9CC19547-C168-C9DD-1BA3-75A6F7EF6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1756" cy="709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1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s: Abandoned Buildings Around the World and Their Eerie Stories">
            <a:extLst>
              <a:ext uri="{FF2B5EF4-FFF2-40B4-BE49-F238E27FC236}">
                <a16:creationId xmlns:a16="http://schemas.microsoft.com/office/drawing/2014/main" id="{437430F0-FDE6-D894-874C-D4FAA7ABC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9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080" name="Picture 8" descr="2 corinthians 5:17 Archives - Mama Plus One">
            <a:extLst>
              <a:ext uri="{FF2B5EF4-FFF2-40B4-BE49-F238E27FC236}">
                <a16:creationId xmlns:a16="http://schemas.microsoft.com/office/drawing/2014/main" id="{EE99ACAE-E026-A21A-CD6D-6BD5F8BDE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17859"/>
            <a:ext cx="5500688" cy="687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5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extLst>
              <p:ext uri="{D42A27DB-BD31-4B8C-83A1-F6EECF244321}">
                <p14:modId xmlns:p14="http://schemas.microsoft.com/office/powerpoint/2010/main" val="1971881525"/>
              </p:ext>
            </p:extLst>
          </p:nvPr>
        </p:nvGraphicFramePr>
        <p:xfrm>
          <a:off x="321275" y="60959"/>
          <a:ext cx="11549450" cy="6797041"/>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989438">
                <a:tc>
                  <a:txBody>
                    <a:bodyPr/>
                    <a:lstStyle/>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unique Gospel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Chapter 1-2</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Made righteous through Faith</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Chapter 3-4</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Freed to be Free</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Chapter 5-6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857592"/>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Biographical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Doctrinal</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Practical</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25019"/>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Message of the Apostle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Redemption of Christ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Walk Of the Holy Spirit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50010"/>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Gospel is true!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Gospel is superior!</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Gospel is freedom!</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030994"/>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Grace Defended</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Grace Expounded</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Grace Applied</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631870"/>
                  </a:ext>
                </a:extLst>
              </a:tr>
              <a:tr h="2471353">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"I have been crucified with Christ. It is no longer I who lives, but Christ who lives in me." (Gal 2:20)</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"And because you are sons, God has sent the Spirit of his Son into our hearts, crying, "Abba! Father!" (Gal 4:6)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"For freedom, Christ has set us free; stand firm therefore, and do not submit again to a yoke of slavery." (Gal 5:1)</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917538"/>
                  </a:ext>
                </a:extLst>
              </a:tr>
            </a:tbl>
          </a:graphicData>
        </a:graphic>
      </p:graphicFrame>
    </p:spTree>
    <p:extLst>
      <p:ext uri="{BB962C8B-B14F-4D97-AF65-F5344CB8AC3E}">
        <p14:creationId xmlns:p14="http://schemas.microsoft.com/office/powerpoint/2010/main" val="37975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136555" y="5302199"/>
            <a:ext cx="12378966"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400" b="1" dirty="0">
                <a:solidFill>
                  <a:srgbClr val="C00000"/>
                </a:solidFill>
                <a:latin typeface="Rockwell" panose="02060603020205020403"/>
              </a:rPr>
              <a:t>Made righteous through faith</a:t>
            </a:r>
            <a:endParaRPr kumimoji="0" lang="en-US" sz="64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0143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3:1-6</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fontScale="85000" lnSpcReduction="20000"/>
          </a:bodyPr>
          <a:lstStyle/>
          <a:p>
            <a:r>
              <a:rPr lang="en-SG" sz="2600" b="1" kern="100" dirty="0">
                <a:effectLst/>
                <a:ea typeface="Calibri" panose="020F0502020204030204" pitchFamily="34" charset="0"/>
                <a:cs typeface="Times New Roman" panose="02020603050405020304" pitchFamily="18" charset="0"/>
              </a:rPr>
              <a:t>Vs 1a:  “Who has bewitched you?”</a:t>
            </a:r>
          </a:p>
          <a:p>
            <a:r>
              <a:rPr lang="en-SG" sz="2600" b="1" kern="100" dirty="0">
                <a:effectLst/>
                <a:ea typeface="Calibri" panose="020F0502020204030204" pitchFamily="34" charset="0"/>
                <a:cs typeface="Times New Roman" panose="02020603050405020304" pitchFamily="18" charset="0"/>
              </a:rPr>
              <a:t>Vs 1b: The Gospel message centres on the death of Jesus in our place.</a:t>
            </a:r>
          </a:p>
          <a:p>
            <a:r>
              <a:rPr lang="en-SG" sz="2600" b="1" kern="100" dirty="0">
                <a:ea typeface="Calibri" panose="020F0502020204030204" pitchFamily="34" charset="0"/>
                <a:cs typeface="Times New Roman" panose="02020603050405020304" pitchFamily="18" charset="0"/>
              </a:rPr>
              <a:t>Vs 2-6: Paul asks a few rhetorical questions:</a:t>
            </a:r>
          </a:p>
          <a:p>
            <a:pPr marL="0" indent="0">
              <a:buNone/>
            </a:pPr>
            <a:r>
              <a:rPr lang="en-SG" sz="2600" b="1" kern="100" dirty="0">
                <a:ea typeface="Calibri" panose="020F0502020204030204" pitchFamily="34" charset="0"/>
                <a:cs typeface="Times New Roman" panose="02020603050405020304" pitchFamily="18" charset="0"/>
              </a:rPr>
              <a:t>    - Vs 2 - Did you receive the Holy Spirit by your own efforts, or through   </a:t>
            </a:r>
          </a:p>
          <a:p>
            <a:pPr marL="0" indent="0">
              <a:buNone/>
            </a:pPr>
            <a:r>
              <a:rPr lang="en-SG" sz="2600" b="1" kern="100" dirty="0">
                <a:ea typeface="Calibri" panose="020F0502020204030204" pitchFamily="34" charset="0"/>
                <a:cs typeface="Times New Roman" panose="02020603050405020304" pitchFamily="18" charset="0"/>
              </a:rPr>
              <a:t>     listening with faith?</a:t>
            </a:r>
          </a:p>
          <a:p>
            <a:pPr marL="0" indent="0">
              <a:buNone/>
            </a:pPr>
            <a:r>
              <a:rPr lang="en-SG" sz="2600" b="1" kern="100" dirty="0">
                <a:effectLst/>
                <a:ea typeface="Calibri" panose="020F0502020204030204" pitchFamily="34" charset="0"/>
                <a:cs typeface="Times New Roman" panose="02020603050405020304" pitchFamily="18" charset="0"/>
              </a:rPr>
              <a:t>    - Vs 3 – If we had to depend on the Spirit to first be saved, must we  </a:t>
            </a:r>
          </a:p>
          <a:p>
            <a:pPr marL="0" indent="0">
              <a:buNone/>
            </a:pPr>
            <a:r>
              <a:rPr lang="en-SG" sz="2600" b="1" kern="100" dirty="0">
                <a:ea typeface="Calibri" panose="020F0502020204030204" pitchFamily="34" charset="0"/>
                <a:cs typeface="Times New Roman" panose="02020603050405020304" pitchFamily="18" charset="0"/>
              </a:rPr>
              <a:t>    </a:t>
            </a:r>
            <a:r>
              <a:rPr lang="en-SG" sz="2600" b="1" kern="100" dirty="0">
                <a:effectLst/>
                <a:ea typeface="Calibri" panose="020F0502020204030204" pitchFamily="34" charset="0"/>
                <a:cs typeface="Times New Roman" panose="02020603050405020304" pitchFamily="18" charset="0"/>
              </a:rPr>
              <a:t>then work by our own strength to complete the job?</a:t>
            </a:r>
          </a:p>
          <a:p>
            <a:pPr marL="0" indent="0">
              <a:buNone/>
            </a:pPr>
            <a:r>
              <a:rPr lang="en-SG" sz="2600" b="1" kern="100" dirty="0">
                <a:ea typeface="Calibri" panose="020F0502020204030204" pitchFamily="34" charset="0"/>
                <a:cs typeface="Times New Roman" panose="02020603050405020304" pitchFamily="18" charset="0"/>
              </a:rPr>
              <a:t>    - Vs 5 - Did God work miracles and send His Spirit through your </a:t>
            </a:r>
          </a:p>
          <a:p>
            <a:pPr marL="0" indent="0">
              <a:buNone/>
            </a:pPr>
            <a:r>
              <a:rPr lang="en-SG" sz="2600" b="1" kern="100" dirty="0">
                <a:ea typeface="Calibri" panose="020F0502020204030204" pitchFamily="34" charset="0"/>
                <a:cs typeface="Times New Roman" panose="02020603050405020304" pitchFamily="18" charset="0"/>
              </a:rPr>
              <a:t>    listening with faith to the Gospel, or by your own doing?</a:t>
            </a:r>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8109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3:1-6</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177159" y="2015732"/>
            <a:ext cx="9877696" cy="4174861"/>
          </a:xfrm>
        </p:spPr>
        <p:txBody>
          <a:bodyPr>
            <a:normAutofit/>
          </a:bodyPr>
          <a:lstStyle/>
          <a:p>
            <a:pPr marL="0" marR="0" lvl="0" indent="0" algn="just"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lang="en-SG" sz="2600" b="1" kern="100" dirty="0">
                <a:effectLst/>
                <a:ea typeface="Calibri" panose="020F0502020204030204" pitchFamily="34" charset="0"/>
                <a:cs typeface="Times New Roman" panose="02020603050405020304" pitchFamily="18" charset="0"/>
              </a:rPr>
              <a:t>"The law requires works of human achievement; the gospel requires faith in Christ's achievement." </a:t>
            </a:r>
          </a:p>
          <a:p>
            <a:pPr marL="0" marR="0" lvl="0" indent="0" algn="just"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1800" b="1" i="0" u="none" strike="noStrike" kern="1200" cap="none" spc="0" normalizeH="0" baseline="0" noProof="0" dirty="0">
                <a:ln>
                  <a:noFill/>
                </a:ln>
                <a:effectLst/>
                <a:uLnTx/>
                <a:uFillTx/>
                <a:ea typeface="+mn-ea"/>
                <a:cs typeface="Calibri" panose="020F0502020204030204" pitchFamily="34" charset="0"/>
              </a:rPr>
              <a:t>John Stott, </a:t>
            </a:r>
            <a:r>
              <a:rPr kumimoji="0" lang="en-US" sz="1800" b="1" i="1" u="none" strike="noStrike" kern="1200" cap="none" spc="0" normalizeH="0" baseline="0" noProof="0" dirty="0">
                <a:ln>
                  <a:noFill/>
                </a:ln>
                <a:effectLst/>
                <a:uLnTx/>
                <a:uFillTx/>
                <a:ea typeface="+mn-ea"/>
                <a:cs typeface="Calibri" panose="020F0502020204030204" pitchFamily="34" charset="0"/>
              </a:rPr>
              <a:t>The Message of Galatians</a:t>
            </a:r>
            <a:r>
              <a:rPr kumimoji="0" lang="en-US" sz="1800" b="1" i="0" u="none" strike="noStrike" kern="1200" cap="none" spc="0" normalizeH="0" baseline="0" noProof="0" dirty="0">
                <a:ln>
                  <a:noFill/>
                </a:ln>
                <a:effectLst/>
                <a:uLnTx/>
                <a:uFillTx/>
                <a:ea typeface="+mn-ea"/>
                <a:cs typeface="Calibri" panose="020F0502020204030204" pitchFamily="34" charset="0"/>
              </a:rPr>
              <a:t>, (Leicester: InterVarsity, 1984), page 71.</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68906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_________ with Christ. It is no longer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___</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_______, but _________ who _____ in me. And the ______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2876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C917-8666-CF4B-307A-2C4553BC529F}"/>
              </a:ext>
            </a:extLst>
          </p:cNvPr>
          <p:cNvSpPr>
            <a:spLocks noGrp="1"/>
          </p:cNvSpPr>
          <p:nvPr>
            <p:ph type="title"/>
          </p:nvPr>
        </p:nvSpPr>
        <p:spPr>
          <a:xfrm>
            <a:off x="1381964" y="4500871"/>
            <a:ext cx="9664885" cy="1192317"/>
          </a:xfrm>
        </p:spPr>
        <p:txBody>
          <a:bodyPr>
            <a:noAutofit/>
          </a:bodyPr>
          <a:lstStyle/>
          <a:p>
            <a:pPr algn="just"/>
            <a:r>
              <a:rPr lang="en-US" sz="8800" b="1" dirty="0">
                <a:latin typeface="Gabriola" pitchFamily="82" charset="0"/>
              </a:rPr>
              <a:t>We are saved, not by </a:t>
            </a:r>
            <a:r>
              <a:rPr lang="en-US" sz="8800" b="1" dirty="0">
                <a:solidFill>
                  <a:schemeClr val="bg1">
                    <a:lumMod val="65000"/>
                  </a:schemeClr>
                </a:solidFill>
                <a:latin typeface="Gabriola" pitchFamily="82" charset="0"/>
              </a:rPr>
              <a:t>human</a:t>
            </a:r>
            <a:r>
              <a:rPr lang="en-US" sz="8800" b="1" dirty="0">
                <a:latin typeface="Gabriola" pitchFamily="82" charset="0"/>
              </a:rPr>
              <a:t> reformation, but by </a:t>
            </a:r>
            <a:r>
              <a:rPr lang="en-US" sz="8800" b="1" dirty="0">
                <a:solidFill>
                  <a:srgbClr val="FF0000"/>
                </a:solidFill>
                <a:latin typeface="Gabriola" pitchFamily="82" charset="0"/>
              </a:rPr>
              <a:t>divine</a:t>
            </a:r>
            <a:r>
              <a:rPr lang="en-US" sz="8800" b="1" dirty="0">
                <a:latin typeface="Gabriola" pitchFamily="82" charset="0"/>
              </a:rPr>
              <a:t> transformation.</a:t>
            </a:r>
          </a:p>
        </p:txBody>
      </p:sp>
      <p:pic>
        <p:nvPicPr>
          <p:cNvPr id="5122" name="Picture 2" descr="1,938,100+ Sunrise Stock Photos, Pictures &amp; Royalty-Free Images - iStock |  Sunset, Beach sunrise, Dawn">
            <a:extLst>
              <a:ext uri="{FF2B5EF4-FFF2-40B4-BE49-F238E27FC236}">
                <a16:creationId xmlns:a16="http://schemas.microsoft.com/office/drawing/2014/main" id="{50AE1871-E8C2-A957-5CD5-19BD7DEAB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16" y="246508"/>
            <a:ext cx="9961179" cy="16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9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3:1-6</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177159" y="2015732"/>
            <a:ext cx="9877696" cy="4174861"/>
          </a:xfrm>
        </p:spPr>
        <p:txBody>
          <a:bodyPr>
            <a:normAutofit/>
          </a:bodyPr>
          <a:lstStyle/>
          <a:p>
            <a:pPr marL="0" marR="0" lvl="0" indent="0" algn="just"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lang="en-SG" sz="2600" b="1" kern="100" dirty="0">
                <a:solidFill>
                  <a:schemeClr val="bg1">
                    <a:lumMod val="50000"/>
                  </a:schemeClr>
                </a:solidFill>
                <a:effectLst/>
                <a:ea typeface="Calibri" panose="020F0502020204030204" pitchFamily="34" charset="0"/>
                <a:cs typeface="Times New Roman" panose="02020603050405020304" pitchFamily="18" charset="0"/>
              </a:rPr>
              <a:t>"The law requires works of human achievement; the gospel requires faith in Christ's achievement." </a:t>
            </a:r>
          </a:p>
          <a:p>
            <a:pPr marL="0" marR="0" lvl="0" indent="0" algn="just"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1800" b="1" i="0" u="none" strike="noStrike" kern="1200" cap="none" spc="0" normalizeH="0" baseline="0" noProof="0" dirty="0">
                <a:ln>
                  <a:noFill/>
                </a:ln>
                <a:solidFill>
                  <a:schemeClr val="bg1">
                    <a:lumMod val="50000"/>
                  </a:schemeClr>
                </a:solidFill>
                <a:effectLst/>
                <a:uLnTx/>
                <a:uFillTx/>
                <a:ea typeface="+mn-ea"/>
                <a:cs typeface="Calibri" panose="020F0502020204030204" pitchFamily="34" charset="0"/>
              </a:rPr>
              <a:t>John Stott, </a:t>
            </a:r>
            <a:r>
              <a:rPr kumimoji="0" lang="en-US" sz="1800" b="1" i="1" u="none" strike="noStrike" kern="1200" cap="none" spc="0" normalizeH="0" baseline="0" noProof="0" dirty="0">
                <a:ln>
                  <a:noFill/>
                </a:ln>
                <a:solidFill>
                  <a:schemeClr val="bg1">
                    <a:lumMod val="50000"/>
                  </a:schemeClr>
                </a:solidFill>
                <a:effectLst/>
                <a:uLnTx/>
                <a:uFillTx/>
                <a:ea typeface="+mn-ea"/>
                <a:cs typeface="Calibri" panose="020F0502020204030204" pitchFamily="34" charset="0"/>
              </a:rPr>
              <a:t>The Message of Galatians</a:t>
            </a:r>
            <a:r>
              <a:rPr kumimoji="0" lang="en-US" sz="1800" b="1" i="0" u="none" strike="noStrike" kern="1200" cap="none" spc="0" normalizeH="0" baseline="0" noProof="0" dirty="0">
                <a:ln>
                  <a:noFill/>
                </a:ln>
                <a:solidFill>
                  <a:schemeClr val="bg1">
                    <a:lumMod val="50000"/>
                  </a:schemeClr>
                </a:solidFill>
                <a:effectLst/>
                <a:uLnTx/>
                <a:uFillTx/>
                <a:ea typeface="+mn-ea"/>
                <a:cs typeface="Calibri" panose="020F0502020204030204" pitchFamily="34" charset="0"/>
              </a:rPr>
              <a:t>, (Leicester: InterVarsity, 1984), page 71.</a:t>
            </a:r>
          </a:p>
          <a:p>
            <a:r>
              <a:rPr lang="en-SG" sz="2600" b="1" kern="100" dirty="0">
                <a:effectLst/>
                <a:ea typeface="Calibri" panose="020F0502020204030204" pitchFamily="34" charset="0"/>
                <a:cs typeface="Times New Roman" panose="02020603050405020304" pitchFamily="18" charset="0"/>
              </a:rPr>
              <a:t>Both conversion and our growing up in Christ</a:t>
            </a:r>
            <a:r>
              <a:rPr lang="en-SG" sz="2600" b="1" kern="100" dirty="0">
                <a:ea typeface="Calibri" panose="020F0502020204030204" pitchFamily="34" charset="0"/>
                <a:cs typeface="Times New Roman" panose="02020603050405020304" pitchFamily="18" charset="0"/>
              </a:rPr>
              <a:t> (i.e. </a:t>
            </a:r>
            <a:r>
              <a:rPr lang="en-SG" sz="2600" b="1" kern="100" dirty="0">
                <a:effectLst/>
                <a:ea typeface="Calibri" panose="020F0502020204030204" pitchFamily="34" charset="0"/>
                <a:cs typeface="Times New Roman" panose="02020603050405020304" pitchFamily="18" charset="0"/>
              </a:rPr>
              <a:t>our progression as believers) is dependent on our exercising faith towards God in Christ.</a:t>
            </a:r>
          </a:p>
          <a:p>
            <a:r>
              <a:rPr lang="en-SG" sz="2600" b="1" kern="100" dirty="0">
                <a:ea typeface="Calibri" panose="020F0502020204030204" pitchFamily="34" charset="0"/>
                <a:cs typeface="Times New Roman" panose="02020603050405020304" pitchFamily="18" charset="0"/>
              </a:rPr>
              <a:t>Vs 6: Just like Abraham, who believed God and God made him righteous as a result (see Genesis 15:6).</a:t>
            </a:r>
            <a:r>
              <a:rPr lang="en-SG" sz="2600" b="1" kern="100" dirty="0">
                <a:effectLst/>
                <a:ea typeface="Calibri" panose="020F0502020204030204" pitchFamily="34" charset="0"/>
                <a:cs typeface="Times New Roman" panose="02020603050405020304" pitchFamily="18" charset="0"/>
              </a:rPr>
              <a:t> </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667335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3:7-9</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600" b="1" kern="100" dirty="0">
                <a:ea typeface="Calibri" panose="020F0502020204030204" pitchFamily="34" charset="0"/>
                <a:cs typeface="Times New Roman" panose="02020603050405020304" pitchFamily="18" charset="0"/>
              </a:rPr>
              <a:t>Vs 7,9: Paul says that just as Abraham the man of faith was blessed by God, so we who have faith are also sons of Abraham. </a:t>
            </a:r>
          </a:p>
          <a:p>
            <a:r>
              <a:rPr lang="en-SG" sz="2600" b="1" kern="100" dirty="0">
                <a:effectLst/>
                <a:ea typeface="Calibri" panose="020F0502020204030204" pitchFamily="34" charset="0"/>
                <a:cs typeface="Times New Roman" panose="02020603050405020304" pitchFamily="18" charset="0"/>
              </a:rPr>
              <a:t>Vs 8:  We see something of the Gospel being foreshadowed in Genesis 12:3, that "all nations would be blessed through Abraham”, and this through “justifying the Gentiles by faith.”</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0113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3:7-9</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600" b="1" kern="100" dirty="0">
                <a:effectLst/>
                <a:ea typeface="Calibri" panose="020F0502020204030204" pitchFamily="34" charset="0"/>
                <a:cs typeface="Times New Roman" panose="02020603050405020304" pitchFamily="18" charset="0"/>
              </a:rPr>
              <a:t>Previously contrasted </a:t>
            </a:r>
            <a:r>
              <a:rPr lang="en-SG" sz="2600" b="1" kern="100" dirty="0">
                <a:ea typeface="Calibri" panose="020F0502020204030204" pitchFamily="34" charset="0"/>
                <a:cs typeface="Times New Roman" panose="02020603050405020304" pitchFamily="18" charset="0"/>
              </a:rPr>
              <a:t>works of law and faith. Here, Paul contrasts the blessing of faith with the curse of the law.</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88717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5875-A5F1-F09A-00EA-F5455C1928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CCE57F-FE5A-C612-33A9-A261BA80E293}"/>
              </a:ext>
            </a:extLst>
          </p:cNvPr>
          <p:cNvSpPr>
            <a:spLocks noGrp="1"/>
          </p:cNvSpPr>
          <p:nvPr>
            <p:ph idx="1"/>
          </p:nvPr>
        </p:nvSpPr>
        <p:spPr/>
        <p:txBody>
          <a:bodyPr/>
          <a:lstStyle/>
          <a:p>
            <a:endParaRPr lang="en-US"/>
          </a:p>
        </p:txBody>
      </p:sp>
      <p:pic>
        <p:nvPicPr>
          <p:cNvPr id="1026" name="Picture 2" descr="Do Christians And Muslims Worship The Same God? : NPR">
            <a:extLst>
              <a:ext uri="{FF2B5EF4-FFF2-40B4-BE49-F238E27FC236}">
                <a16:creationId xmlns:a16="http://schemas.microsoft.com/office/drawing/2014/main" id="{7AC531D7-09D7-EBE7-DDBE-AD25B337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3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2668-90A0-2156-11BA-53D6E9C4D69E}"/>
              </a:ext>
            </a:extLst>
          </p:cNvPr>
          <p:cNvSpPr>
            <a:spLocks noGrp="1"/>
          </p:cNvSpPr>
          <p:nvPr>
            <p:ph type="title"/>
          </p:nvPr>
        </p:nvSpPr>
        <p:spPr/>
        <p:txBody>
          <a:bodyPr/>
          <a:lstStyle/>
          <a:p>
            <a:pPr algn="ctr"/>
            <a:r>
              <a:rPr lang="en-US" b="1" dirty="0">
                <a:latin typeface="Bangla MN" pitchFamily="2" charset="0"/>
                <a:cs typeface="Bangla MN" pitchFamily="2" charset="0"/>
              </a:rPr>
              <a:t>From the hymn, Rock of Ages.</a:t>
            </a:r>
          </a:p>
        </p:txBody>
      </p:sp>
      <p:sp>
        <p:nvSpPr>
          <p:cNvPr id="3" name="Content Placeholder 2">
            <a:extLst>
              <a:ext uri="{FF2B5EF4-FFF2-40B4-BE49-F238E27FC236}">
                <a16:creationId xmlns:a16="http://schemas.microsoft.com/office/drawing/2014/main" id="{F1E10405-D24D-2209-472E-5C0B48C241B8}"/>
              </a:ext>
            </a:extLst>
          </p:cNvPr>
          <p:cNvSpPr>
            <a:spLocks noGrp="1"/>
          </p:cNvSpPr>
          <p:nvPr>
            <p:ph idx="1"/>
          </p:nvPr>
        </p:nvSpPr>
        <p:spPr/>
        <p:txBody>
          <a:bodyPr/>
          <a:lstStyle/>
          <a:p>
            <a:endParaRPr lang="en-US"/>
          </a:p>
        </p:txBody>
      </p:sp>
      <p:pic>
        <p:nvPicPr>
          <p:cNvPr id="2050" name="Picture 2" descr="Rock Of Ages Quotes. QuotesGram">
            <a:extLst>
              <a:ext uri="{FF2B5EF4-FFF2-40B4-BE49-F238E27FC236}">
                <a16:creationId xmlns:a16="http://schemas.microsoft.com/office/drawing/2014/main" id="{969D3148-1173-AB5D-EDFF-D675B2093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641842"/>
            <a:ext cx="10795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80B3C0-B16F-3216-1858-47F264834301}"/>
              </a:ext>
            </a:extLst>
          </p:cNvPr>
          <p:cNvSpPr txBox="1"/>
          <p:nvPr/>
        </p:nvSpPr>
        <p:spPr>
          <a:xfrm>
            <a:off x="6532319" y="4269764"/>
            <a:ext cx="2614246" cy="433754"/>
          </a:xfrm>
          <a:prstGeom prst="rect">
            <a:avLst/>
          </a:prstGeom>
          <a:noFill/>
          <a:ln w="38100">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54062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3:10-14</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fontScale="92500" lnSpcReduction="10000"/>
          </a:bodyPr>
          <a:lstStyle/>
          <a:p>
            <a:r>
              <a:rPr lang="en-SG" sz="2600" b="1" kern="100" dirty="0">
                <a:ea typeface="Calibri" panose="020F0502020204030204" pitchFamily="34" charset="0"/>
                <a:cs typeface="Times New Roman" panose="02020603050405020304" pitchFamily="18" charset="0"/>
              </a:rPr>
              <a:t>Paul’s point in vs 10-14: If we try to be saved by our works, we will be cursed because we cannot keep them all.  Instead, the just live (and are blessed) by faith.</a:t>
            </a:r>
          </a:p>
          <a:p>
            <a:r>
              <a:rPr lang="en-SG" sz="2600" b="1" kern="100" dirty="0">
                <a:ea typeface="Calibri" panose="020F0502020204030204" pitchFamily="34" charset="0"/>
                <a:cs typeface="Times New Roman" panose="02020603050405020304" pitchFamily="18" charset="0"/>
              </a:rPr>
              <a:t>Vs 11: No one is justified before God by the law (i.e. by keeping it).</a:t>
            </a:r>
          </a:p>
          <a:p>
            <a:r>
              <a:rPr lang="en-SG" sz="2600" b="1" kern="100" dirty="0">
                <a:ea typeface="Calibri" panose="020F0502020204030204" pitchFamily="34" charset="0"/>
                <a:cs typeface="Times New Roman" panose="02020603050405020304" pitchFamily="18" charset="0"/>
              </a:rPr>
              <a:t>Instead the 'just shall live by faith". It is in the present tense - by believing. We live by trusting in Jesus, through knowing him. It is true life that is eternal (see John 17:3). </a:t>
            </a:r>
          </a:p>
          <a:p>
            <a:r>
              <a:rPr lang="en-SG" sz="2600" b="1" kern="100" dirty="0">
                <a:ea typeface="Calibri" panose="020F0502020204030204" pitchFamily="34" charset="0"/>
                <a:cs typeface="Times New Roman" panose="02020603050405020304" pitchFamily="18" charset="0"/>
              </a:rPr>
              <a:t>Through Christ, we receive both </a:t>
            </a:r>
            <a:r>
              <a:rPr lang="en-SG" sz="2600" b="1" u="sng" kern="100" dirty="0">
                <a:ea typeface="Calibri" panose="020F0502020204030204" pitchFamily="34" charset="0"/>
                <a:cs typeface="Times New Roman" panose="02020603050405020304" pitchFamily="18" charset="0"/>
              </a:rPr>
              <a:t>favour</a:t>
            </a:r>
            <a:r>
              <a:rPr lang="en-SG" sz="2600" b="1" kern="100" dirty="0">
                <a:ea typeface="Calibri" panose="020F0502020204030204" pitchFamily="34" charset="0"/>
                <a:cs typeface="Times New Roman" panose="02020603050405020304" pitchFamily="18" charset="0"/>
              </a:rPr>
              <a:t> (justification) and </a:t>
            </a:r>
            <a:r>
              <a:rPr lang="en-SG" sz="2600" b="1" u="sng" kern="100" dirty="0">
                <a:ea typeface="Calibri" panose="020F0502020204030204" pitchFamily="34" charset="0"/>
                <a:cs typeface="Times New Roman" panose="02020603050405020304" pitchFamily="18" charset="0"/>
              </a:rPr>
              <a:t>fellowship</a:t>
            </a:r>
            <a:r>
              <a:rPr lang="en-SG" sz="2600" b="1" kern="100" dirty="0">
                <a:ea typeface="Calibri" panose="020F0502020204030204" pitchFamily="34" charset="0"/>
                <a:cs typeface="Times New Roman" panose="02020603050405020304" pitchFamily="18" charset="0"/>
              </a:rPr>
              <a:t> (relationship) with God. </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86985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3:1-14</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600" b="1" kern="100" dirty="0">
                <a:ea typeface="Calibri" panose="020F0502020204030204" pitchFamily="34" charset="0"/>
                <a:cs typeface="Times New Roman" panose="02020603050405020304" pitchFamily="18" charset="0"/>
              </a:rPr>
              <a:t>Vs 12: The law by contrast demands not faith but obedience and keeping of the law. And if we fail, we are cursed.</a:t>
            </a:r>
          </a:p>
          <a:p>
            <a:r>
              <a:rPr lang="en-SG" sz="2600" b="1" kern="100" dirty="0">
                <a:ea typeface="Calibri" panose="020F0502020204030204" pitchFamily="34" charset="0"/>
                <a:cs typeface="Times New Roman" panose="02020603050405020304" pitchFamily="18" charset="0"/>
              </a:rPr>
              <a:t>Vs 13: But Christ took the curse of our sin on Himself, so that we might receive the blessing of God.</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80603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p:txBody>
          <a:bodyPr>
            <a:normAutofit/>
          </a:bodyPr>
          <a:lstStyle/>
          <a:p>
            <a:r>
              <a:rPr lang="en-US" sz="6000" b="1" dirty="0">
                <a:latin typeface="Chalkboard SE" panose="03050602040202020205" pitchFamily="66" charset="77"/>
              </a:rPr>
              <a:t>John Stott</a:t>
            </a: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71564" y="2400300"/>
            <a:ext cx="10415586" cy="3581400"/>
          </a:xfrm>
        </p:spPr>
        <p:txBody>
          <a:bodyPr>
            <a:noAutofit/>
          </a:bodyPr>
          <a:lstStyle/>
          <a:p>
            <a:pPr marL="0" indent="0">
              <a:buNone/>
            </a:pPr>
            <a:r>
              <a:rPr lang="en-US" sz="4800" b="1" dirty="0">
                <a:latin typeface="Chalkboard SE" panose="03050602040202020205" pitchFamily="66" charset="77"/>
              </a:rPr>
              <a:t>"Christ is the bread of life; faith feeds upon Him. Christ was lifted up on the cross; faith gazes at Him there." </a:t>
            </a:r>
          </a:p>
          <a:p>
            <a:pPr marL="0" indent="0">
              <a:buNone/>
            </a:pPr>
            <a:r>
              <a:rPr lang="en-US" sz="1800" b="1" dirty="0">
                <a:latin typeface="Chalkboard SE" panose="03050602040202020205" pitchFamily="66" charset="77"/>
              </a:rPr>
              <a:t>John Stott, </a:t>
            </a:r>
            <a:r>
              <a:rPr lang="en-US" sz="1800" b="1" i="1" dirty="0">
                <a:latin typeface="Chalkboard SE" panose="03050602040202020205" pitchFamily="66" charset="77"/>
              </a:rPr>
              <a:t>The Message of Galatians</a:t>
            </a:r>
            <a:r>
              <a:rPr lang="en-US" sz="1800" b="1" dirty="0">
                <a:latin typeface="Chalkboard SE" panose="03050602040202020205" pitchFamily="66" charset="77"/>
              </a:rPr>
              <a:t>, (Leicester: InterVarsity, 1984), page 82</a:t>
            </a: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095" y="49777"/>
            <a:ext cx="3777905" cy="212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3:1-14</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600" b="1" kern="100" dirty="0">
                <a:solidFill>
                  <a:schemeClr val="bg1">
                    <a:lumMod val="50000"/>
                  </a:schemeClr>
                </a:solidFill>
                <a:ea typeface="Calibri" panose="020F0502020204030204" pitchFamily="34" charset="0"/>
                <a:cs typeface="Times New Roman" panose="02020603050405020304" pitchFamily="18" charset="0"/>
              </a:rPr>
              <a:t>Vs 12: The law by contrast demands not faith but obedience and keeping of the law. And if we fail, we are cursed.</a:t>
            </a:r>
          </a:p>
          <a:p>
            <a:r>
              <a:rPr lang="en-SG" sz="2600" b="1" kern="100" dirty="0">
                <a:solidFill>
                  <a:schemeClr val="bg1">
                    <a:lumMod val="50000"/>
                  </a:schemeClr>
                </a:solidFill>
                <a:ea typeface="Calibri" panose="020F0502020204030204" pitchFamily="34" charset="0"/>
                <a:cs typeface="Times New Roman" panose="02020603050405020304" pitchFamily="18" charset="0"/>
              </a:rPr>
              <a:t>Vs 13: But Christ took the curse of our sin on Himself, so that we might receive the blessing of God.</a:t>
            </a:r>
          </a:p>
          <a:p>
            <a:r>
              <a:rPr lang="en-SG" sz="2600" b="1" kern="100" dirty="0">
                <a:ea typeface="Calibri" panose="020F0502020204030204" pitchFamily="34" charset="0"/>
                <a:cs typeface="Times New Roman" panose="02020603050405020304" pitchFamily="18" charset="0"/>
              </a:rPr>
              <a:t>Vs 14: So we come into the blessing promised in Abraham and delivered by Jesus Christ – receiving the promised Holy Spirit through faith.</a:t>
            </a:r>
          </a:p>
          <a:p>
            <a:endParaRPr lang="en-SG" sz="2600" b="1" kern="100" dirty="0">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9543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___</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_______, but _________ who _____ in me. And the ______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8012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0+ Heaven An Hell Road Sign Stock Photos, Pictures &amp; Royalty-Free Images -  iStock">
            <a:extLst>
              <a:ext uri="{FF2B5EF4-FFF2-40B4-BE49-F238E27FC236}">
                <a16:creationId xmlns:a16="http://schemas.microsoft.com/office/drawing/2014/main" id="{13587981-4170-266F-D8A9-095C42640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77" y="422031"/>
            <a:ext cx="8938846" cy="6435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3987FE-1369-B4FE-C817-2B44D289E585}"/>
              </a:ext>
            </a:extLst>
          </p:cNvPr>
          <p:cNvSpPr txBox="1"/>
          <p:nvPr/>
        </p:nvSpPr>
        <p:spPr>
          <a:xfrm>
            <a:off x="2203940" y="3159369"/>
            <a:ext cx="3552092" cy="2062103"/>
          </a:xfrm>
          <a:prstGeom prst="rect">
            <a:avLst/>
          </a:prstGeom>
          <a:noFill/>
        </p:spPr>
        <p:txBody>
          <a:bodyPr wrap="square" rtlCol="0">
            <a:spAutoFit/>
          </a:bodyPr>
          <a:lstStyle/>
          <a:p>
            <a:pPr algn="ctr"/>
            <a:r>
              <a:rPr lang="en-US" sz="3200" b="1" dirty="0">
                <a:solidFill>
                  <a:schemeClr val="bg1"/>
                </a:solidFill>
              </a:rPr>
              <a:t>The Self-Righteous (Legalist) and the Un-Righteous (Lawless)</a:t>
            </a:r>
          </a:p>
        </p:txBody>
      </p:sp>
      <p:sp>
        <p:nvSpPr>
          <p:cNvPr id="5" name="TextBox 4">
            <a:extLst>
              <a:ext uri="{FF2B5EF4-FFF2-40B4-BE49-F238E27FC236}">
                <a16:creationId xmlns:a16="http://schemas.microsoft.com/office/drawing/2014/main" id="{A2C1AEF4-A92C-8B99-CA39-E65488D55E36}"/>
              </a:ext>
            </a:extLst>
          </p:cNvPr>
          <p:cNvSpPr txBox="1"/>
          <p:nvPr/>
        </p:nvSpPr>
        <p:spPr>
          <a:xfrm>
            <a:off x="6435968" y="3159369"/>
            <a:ext cx="3552092" cy="1077218"/>
          </a:xfrm>
          <a:prstGeom prst="rect">
            <a:avLst/>
          </a:prstGeom>
          <a:noFill/>
        </p:spPr>
        <p:txBody>
          <a:bodyPr wrap="square" rtlCol="0">
            <a:spAutoFit/>
          </a:bodyPr>
          <a:lstStyle/>
          <a:p>
            <a:pPr algn="ctr"/>
            <a:r>
              <a:rPr lang="en-US" sz="3200" b="1" dirty="0">
                <a:solidFill>
                  <a:schemeClr val="bg1"/>
                </a:solidFill>
              </a:rPr>
              <a:t>The Righteous in Christ (Faithful)</a:t>
            </a:r>
          </a:p>
        </p:txBody>
      </p:sp>
      <p:sp>
        <p:nvSpPr>
          <p:cNvPr id="6" name="TextBox 5">
            <a:extLst>
              <a:ext uri="{FF2B5EF4-FFF2-40B4-BE49-F238E27FC236}">
                <a16:creationId xmlns:a16="http://schemas.microsoft.com/office/drawing/2014/main" id="{F561F076-F55E-1FCF-AC0D-8C4D3F58542A}"/>
              </a:ext>
            </a:extLst>
          </p:cNvPr>
          <p:cNvSpPr txBox="1"/>
          <p:nvPr/>
        </p:nvSpPr>
        <p:spPr>
          <a:xfrm>
            <a:off x="11724" y="37310"/>
            <a:ext cx="12086492" cy="769441"/>
          </a:xfrm>
          <a:prstGeom prst="rect">
            <a:avLst/>
          </a:prstGeom>
          <a:solidFill>
            <a:schemeClr val="accent1">
              <a:lumMod val="60000"/>
              <a:lumOff val="40000"/>
            </a:schemeClr>
          </a:solidFill>
        </p:spPr>
        <p:txBody>
          <a:bodyPr wrap="square" rtlCol="0">
            <a:spAutoFit/>
          </a:bodyPr>
          <a:lstStyle/>
          <a:p>
            <a:pPr algn="ctr"/>
            <a:r>
              <a:rPr lang="en-US" sz="4400" dirty="0">
                <a:solidFill>
                  <a:schemeClr val="bg1"/>
                </a:solidFill>
                <a:latin typeface="Rockwell" panose="02060603020205020403" pitchFamily="18" charset="77"/>
              </a:rPr>
              <a:t>TWO ROADS IN LIFE – Which one are you on?</a:t>
            </a:r>
          </a:p>
        </p:txBody>
      </p:sp>
    </p:spTree>
    <p:extLst>
      <p:ext uri="{BB962C8B-B14F-4D97-AF65-F5344CB8AC3E}">
        <p14:creationId xmlns:p14="http://schemas.microsoft.com/office/powerpoint/2010/main" val="408820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_______, but _________ who _____ in me. And the ______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7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_________ who _____ in me. And the ______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0290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(Christ) who _____ in me. And the ______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1794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(Christ) who (lives) in me. And the ______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5189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(Christ) who (lives) in me. And the (life) I now live in the ________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7602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BE2E-6B28-B609-BC27-9A2DD256436F}"/>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B04788E3-8ABD-25F1-5635-077BC89C0669}"/>
              </a:ext>
            </a:extLst>
          </p:cNvPr>
          <p:cNvSpPr>
            <a:spLocks noGrp="1"/>
          </p:cNvSpPr>
          <p:nvPr>
            <p:ph idx="1"/>
          </p:nvPr>
        </p:nvSpPr>
        <p:spPr/>
        <p:txBody>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"I have been (crucified) with Christ. It is no longer </a:t>
            </a:r>
            <a:r>
              <a:rPr lang="en-US" sz="4000" b="1" u="sng" kern="100" dirty="0">
                <a:latin typeface="Calibri" panose="020F0502020204030204" pitchFamily="34" charset="0"/>
                <a:ea typeface="Calibri" panose="020F0502020204030204" pitchFamily="34" charset="0"/>
                <a:cs typeface="Times New Roman" panose="02020603050405020304" pitchFamily="18" charset="0"/>
              </a:rPr>
              <a:t>(I)</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who (live), but (Christ) who (lives) in me. And the (life) I now live in the (flesh) I live by _________ in the Son of God, who loved me and _______ _____________ for me."</a:t>
            </a:r>
            <a:endParaRPr lang="en-SG"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17537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1790</Words>
  <Application>Microsoft Macintosh PowerPoint</Application>
  <PresentationFormat>Widescreen</PresentationFormat>
  <Paragraphs>147</Paragraphs>
  <Slides>30</Slides>
  <Notes>12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30</vt:i4>
      </vt:variant>
    </vt:vector>
  </HeadingPairs>
  <TitlesOfParts>
    <vt:vector size="49" baseType="lpstr">
      <vt:lpstr>Arial</vt:lpstr>
      <vt:lpstr>Bangla MN</vt:lpstr>
      <vt:lpstr>Calibri</vt:lpstr>
      <vt:lpstr>Calibri Light</vt:lpstr>
      <vt:lpstr>Chalkboard SE</vt:lpstr>
      <vt:lpstr>Franklin Gothic Book</vt:lpstr>
      <vt:lpstr>Gabriola</vt:lpstr>
      <vt:lpstr>Gill Sans MT</vt:lpstr>
      <vt:lpstr>Palatino Linotype</vt:lpstr>
      <vt:lpstr>Rockwell</vt:lpstr>
      <vt:lpstr>Rockwell Condensed</vt:lpstr>
      <vt:lpstr>Rockwell Extra Bold</vt:lpstr>
      <vt:lpstr>Wingdings</vt:lpstr>
      <vt:lpstr>Wingdings 3</vt:lpstr>
      <vt:lpstr>Wood Type</vt:lpstr>
      <vt:lpstr>Office Theme</vt:lpstr>
      <vt:lpstr>Gallery</vt:lpstr>
      <vt:lpstr>1_Gallery</vt:lpstr>
      <vt:lpstr>Crop</vt:lpstr>
      <vt:lpstr>Freed to be free THE LETTER TO THE GALATIANS</vt:lpstr>
      <vt:lpstr>Galatians 2:20</vt:lpstr>
      <vt:lpstr>Galatians 2:20</vt:lpstr>
      <vt:lpstr>Galatians 2:20</vt:lpstr>
      <vt:lpstr>Galatians 2:20</vt:lpstr>
      <vt:lpstr>Galatians 2:20</vt:lpstr>
      <vt:lpstr>Galatians 2:20</vt:lpstr>
      <vt:lpstr>Galatians 2:20</vt:lpstr>
      <vt:lpstr>Galatians 2:20</vt:lpstr>
      <vt:lpstr>Galatians 2:20</vt:lpstr>
      <vt:lpstr>Galatians 2:20</vt:lpstr>
      <vt:lpstr>PowerPoint Presentation</vt:lpstr>
      <vt:lpstr>PowerPoint Presentation</vt:lpstr>
      <vt:lpstr>PowerPoint Presentation</vt:lpstr>
      <vt:lpstr>PowerPoint Presentation</vt:lpstr>
      <vt:lpstr>PowerPoint Presentation</vt:lpstr>
      <vt:lpstr>Freed to be free THE LETTER TO THE GALATIANS</vt:lpstr>
      <vt:lpstr>GALATIANS 3:1-6</vt:lpstr>
      <vt:lpstr>GALATIANS 3:1-6</vt:lpstr>
      <vt:lpstr>We are saved, not by human reformation, but by divine transformation.</vt:lpstr>
      <vt:lpstr>GALATIANS 3:1-6</vt:lpstr>
      <vt:lpstr>GALATIANS 3:7-9</vt:lpstr>
      <vt:lpstr>GALATIANS 3:7-9</vt:lpstr>
      <vt:lpstr>PowerPoint Presentation</vt:lpstr>
      <vt:lpstr>From the hymn, Rock of Ages.</vt:lpstr>
      <vt:lpstr>GALATIANS 3:10-14</vt:lpstr>
      <vt:lpstr>GALATIANS 3:1-14</vt:lpstr>
      <vt:lpstr>John Stott</vt:lpstr>
      <vt:lpstr>GALATIANS 3:1-14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Manik Corea</cp:lastModifiedBy>
  <cp:revision>4</cp:revision>
  <dcterms:created xsi:type="dcterms:W3CDTF">2023-05-18T00:58:52Z</dcterms:created>
  <dcterms:modified xsi:type="dcterms:W3CDTF">2023-05-19T01:46:27Z</dcterms:modified>
</cp:coreProperties>
</file>