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2" r:id="rId3"/>
    <p:sldMasterId id="2147483684" r:id="rId4"/>
    <p:sldMasterId id="2147483696" r:id="rId5"/>
    <p:sldMasterId id="2147483708" r:id="rId6"/>
  </p:sldMasterIdLst>
  <p:notesMasterIdLst>
    <p:notesMasterId r:id="rId28"/>
  </p:notesMasterIdLst>
  <p:sldIdLst>
    <p:sldId id="257" r:id="rId7"/>
    <p:sldId id="258" r:id="rId8"/>
    <p:sldId id="259" r:id="rId9"/>
    <p:sldId id="262" r:id="rId10"/>
    <p:sldId id="263" r:id="rId11"/>
    <p:sldId id="264" r:id="rId12"/>
    <p:sldId id="265" r:id="rId13"/>
    <p:sldId id="266" r:id="rId14"/>
    <p:sldId id="267" r:id="rId15"/>
    <p:sldId id="269" r:id="rId16"/>
    <p:sldId id="268" r:id="rId17"/>
    <p:sldId id="270" r:id="rId18"/>
    <p:sldId id="271" r:id="rId19"/>
    <p:sldId id="272" r:id="rId20"/>
    <p:sldId id="273" r:id="rId21"/>
    <p:sldId id="274" r:id="rId22"/>
    <p:sldId id="275" r:id="rId23"/>
    <p:sldId id="277" r:id="rId24"/>
    <p:sldId id="276" r:id="rId25"/>
    <p:sldId id="278" r:id="rId26"/>
    <p:sldId id="27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5FDFBB1-8071-4E2B-9FA3-29FB98F20B33}" v="1" dt="2023-05-13T07:26:11.0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5735"/>
  </p:normalViewPr>
  <p:slideViewPr>
    <p:cSldViewPr snapToGrid="0">
      <p:cViewPr varScale="1">
        <p:scale>
          <a:sx n="79" d="100"/>
          <a:sy n="79" d="100"/>
        </p:scale>
        <p:origin x="74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0F2479-F688-7849-AFEB-469EA72D8826}" type="datetimeFigureOut">
              <a:rPr lang="en-US" smtClean="0"/>
              <a:t>5/13/2023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042C8F-CCF0-B844-900C-7423D40F6B11}" type="slidenum">
              <a:rPr lang="en-US" smtClean="0"/>
              <a:t>‹#›</a:t>
            </a:fld>
            <a:endParaRPr lang="en-US"/>
          </a:p>
        </p:txBody>
      </p:sp>
    </p:spTree>
    <p:extLst>
      <p:ext uri="{BB962C8B-B14F-4D97-AF65-F5344CB8AC3E}">
        <p14:creationId xmlns:p14="http://schemas.microsoft.com/office/powerpoint/2010/main" val="3838382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68393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191887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r>
              <a:rPr lang="en-SG" sz="1800" dirty="0">
                <a:effectLst/>
                <a:latin typeface="Calibri" panose="020F0502020204030204" pitchFamily="34" charset="0"/>
                <a:ea typeface="Calibri" panose="020F0502020204030204" pitchFamily="34" charset="0"/>
                <a:cs typeface="Times New Roman" panose="02020603050405020304" pitchFamily="18" charset="0"/>
              </a:rPr>
              <a:t>Paul seeing Peter and the others separate from Gentile Christians, decided do something drastic. Here, we have two of the greatest early church Apostles Peter and Paul facing up to each other.</a:t>
            </a:r>
            <a:r>
              <a:rPr lang="en-SG" dirty="0">
                <a:effectLst/>
              </a:rPr>
              <a:t> </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98225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20528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41457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29208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00788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43807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G"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94490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24461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0609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490585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241542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39807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55983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71876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16293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6680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7662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09878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231E263-B41F-094B-94CE-8F51256C838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522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5.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2.xml"/><Relationship Id="rId5" Type="http://schemas.microsoft.com/office/2007/relationships/hdphoto" Target="../media/hdphoto1.wdp"/><Relationship Id="rId4" Type="http://schemas.openxmlformats.org/officeDocument/2006/relationships/image" Target="../media/image2.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A79FDB-79AE-FACB-1953-9F8DD1CA296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92E5F7B7-8AA3-901E-3E1D-BB61BEC3D0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60CF892C-15FC-0E62-F3B3-1186DF526EB8}"/>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5" name="Footer Placeholder 4">
            <a:extLst>
              <a:ext uri="{FF2B5EF4-FFF2-40B4-BE49-F238E27FC236}">
                <a16:creationId xmlns:a16="http://schemas.microsoft.com/office/drawing/2014/main" id="{B9716DAF-A366-1C7B-0AA0-F9526E1276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A34054-5355-D614-B112-839C3D783860}"/>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1733399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6B3DF-0E72-6E9B-1E06-27E13D1CA23F}"/>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EA61FF0-D24F-1FF0-8BD8-5FE8FAEDA99F}"/>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70F4F6F-3E72-79FD-9285-7C811BAE7CA3}"/>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5" name="Footer Placeholder 4">
            <a:extLst>
              <a:ext uri="{FF2B5EF4-FFF2-40B4-BE49-F238E27FC236}">
                <a16:creationId xmlns:a16="http://schemas.microsoft.com/office/drawing/2014/main" id="{7BAE4D19-0D1D-40B4-AA8F-1C6A74B0DF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DD37D6-06BC-2263-923D-39A46E68872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4118834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C5F6F-1BBA-9AD5-4132-A9AF07B3DB3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1BD4E0E8-EF39-27B5-A904-61DEC1386CF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FAD9A39-7ADD-ED55-68BA-122A2955AE6B}"/>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5" name="Footer Placeholder 4">
            <a:extLst>
              <a:ext uri="{FF2B5EF4-FFF2-40B4-BE49-F238E27FC236}">
                <a16:creationId xmlns:a16="http://schemas.microsoft.com/office/drawing/2014/main" id="{1848B3F9-636D-8FAC-08C9-A0ED893845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F3D64-CBD7-2A44-7DFD-2A382F1D474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2224007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920834" y="4299696"/>
            <a:ext cx="10222992" cy="80683"/>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20834" y="1484779"/>
            <a:ext cx="10222992" cy="274320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6"/>
                  <a:srcRect/>
                  <a:tile tx="6350" ty="-127000" sx="65000" sy="64000" flip="none" algn="tl"/>
                </a:blipFill>
              </a:defRPr>
            </a:lvl1pPr>
          </a:lstStyle>
          <a:p>
            <a:r>
              <a:rPr lang="en-GB"/>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4429018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5942515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cstate="email">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GB"/>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8593667" y="6272784"/>
            <a:ext cx="2644309" cy="365125"/>
          </a:xfrm>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 uri="{28A0092B-C50C-407E-A947-70E740481C1C}">
                    <a14:useLocalDpi xmlns:a14="http://schemas.microsoft.com/office/drawing/2010/main"/>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C9DD6AD3-2B27-BC4B-A87F-9DB861A5D786}" type="slidenum">
              <a:rPr lang="en-US" smtClean="0"/>
              <a:t>‹#›</a:t>
            </a:fld>
            <a:endParaRPr lang="en-US"/>
          </a:p>
        </p:txBody>
      </p:sp>
    </p:spTree>
    <p:extLst>
      <p:ext uri="{BB962C8B-B14F-4D97-AF65-F5344CB8AC3E}">
        <p14:creationId xmlns:p14="http://schemas.microsoft.com/office/powerpoint/2010/main" val="35764557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48032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
        <p:nvSpPr>
          <p:cNvPr id="10" name="Title 9"/>
          <p:cNvSpPr>
            <a:spLocks noGrp="1"/>
          </p:cNvSpPr>
          <p:nvPr>
            <p:ph type="title"/>
          </p:nvPr>
        </p:nvSpPr>
        <p:spPr/>
        <p:txBody>
          <a:bodyPr/>
          <a:lstStyle/>
          <a:p>
            <a:r>
              <a:rPr lang="en-GB"/>
              <a:t>Click to edit Master title style</a:t>
            </a:r>
            <a:endParaRPr lang="en-US" dirty="0"/>
          </a:p>
        </p:txBody>
      </p:sp>
    </p:spTree>
    <p:extLst>
      <p:ext uri="{BB962C8B-B14F-4D97-AF65-F5344CB8AC3E}">
        <p14:creationId xmlns:p14="http://schemas.microsoft.com/office/powerpoint/2010/main" val="980280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CF800446-8340-5845-A8BD-C8F7085C7ECF}" type="datetimeFigureOut">
              <a:rPr lang="en-US" smtClean="0"/>
              <a:t>5/13/2023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
        <p:nvSpPr>
          <p:cNvPr id="6" name="Title 5"/>
          <p:cNvSpPr>
            <a:spLocks noGrp="1"/>
          </p:cNvSpPr>
          <p:nvPr>
            <p:ph type="title"/>
          </p:nvPr>
        </p:nvSpPr>
        <p:spPr/>
        <p:txBody>
          <a:bodyPr/>
          <a:lstStyle/>
          <a:p>
            <a:r>
              <a:rPr lang="en-GB"/>
              <a:t>Click to edit Master title style</a:t>
            </a:r>
            <a:endParaRPr lang="en-US"/>
          </a:p>
        </p:txBody>
      </p:sp>
    </p:spTree>
    <p:extLst>
      <p:ext uri="{BB962C8B-B14F-4D97-AF65-F5344CB8AC3E}">
        <p14:creationId xmlns:p14="http://schemas.microsoft.com/office/powerpoint/2010/main" val="26918137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184045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5691126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9D41-3ED2-8CC0-5A79-BB2CFCFAEC9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987760B-9683-98E6-8F8E-37ACCC86E5BC}"/>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B54B0053-07D9-C7C8-10D2-2D4B95A04A41}"/>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5" name="Footer Placeholder 4">
            <a:extLst>
              <a:ext uri="{FF2B5EF4-FFF2-40B4-BE49-F238E27FC236}">
                <a16:creationId xmlns:a16="http://schemas.microsoft.com/office/drawing/2014/main" id="{921D2CA4-79C7-FC72-8683-B6F1BC42EF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F3C990-52E5-EC96-1B8D-A1E58D20E16D}"/>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3446564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cstate="email">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GB"/>
              <a:t>Click to edit Master title style</a:t>
            </a:r>
            <a:endParaRPr lang="en-US" dirty="0"/>
          </a:p>
        </p:txBody>
      </p:sp>
      <p:sp>
        <p:nvSpPr>
          <p:cNvPr id="3" name="Picture Placeholder 2"/>
          <p:cNvSpPr>
            <a:spLocks noGrp="1"/>
          </p:cNvSpPr>
          <p:nvPr>
            <p:ph type="pic" idx="1"/>
          </p:nvPr>
        </p:nvSpPr>
        <p:spPr>
          <a:xfrm>
            <a:off x="0" y="0"/>
            <a:ext cx="8303740" cy="6858000"/>
          </a:xfrm>
          <a:solidFill>
            <a:schemeClr val="tx2">
              <a:lumMod val="20000"/>
              <a:lumOff val="80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cstate="email">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2438240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6830477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2697944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C9DD6AD3-2B27-BC4B-A87F-9DB861A5D786}"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466917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87630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636609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252251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49398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5/13/2023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092105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2759221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C60ED-EC6A-7CB3-EEAE-A6E790BBA121}"/>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057615A-739E-88B0-0F14-8CC7B6A57D6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B8214ACA-5B24-4660-6886-CF1EE482534B}"/>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5" name="Footer Placeholder 4">
            <a:extLst>
              <a:ext uri="{FF2B5EF4-FFF2-40B4-BE49-F238E27FC236}">
                <a16:creationId xmlns:a16="http://schemas.microsoft.com/office/drawing/2014/main" id="{93CD30C7-950A-5B2A-D33A-A69116F112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C34750-5A2B-30D6-0D2F-93FBF9926F01}"/>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23782062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64691914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78206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00202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154639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C9DD6AD3-2B27-BC4B-A87F-9DB861A5D786}"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2895189042"/>
      </p:ext>
    </p:extLst>
  </p:cSld>
  <p:clrMapOvr>
    <a:overrideClrMapping bg1="lt1" tx1="dk1" bg2="lt2" tx2="dk2" accent1="accent1" accent2="accent2" accent3="accent3" accent4="accent4" accent5="accent5" accent6="accent6" hlink="hlink" folHlink="folHlink"/>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27797766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731342141"/>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9571432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633991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5/13/2023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1578818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FCE80-8695-0B68-04CA-F7DE27467DFD}"/>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BA91650-0F39-795F-F81C-EACC80CA9DE2}"/>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0F930DC0-8886-9B40-F360-D5FB2531D3FD}"/>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A27C161A-B739-8A19-CD6D-1FCDFDD98979}"/>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6" name="Footer Placeholder 5">
            <a:extLst>
              <a:ext uri="{FF2B5EF4-FFF2-40B4-BE49-F238E27FC236}">
                <a16:creationId xmlns:a16="http://schemas.microsoft.com/office/drawing/2014/main" id="{9279F914-9C3D-DAD7-C1C0-39413E2D3B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7ABA27-26CE-7BEF-EFEC-65D3F8606004}"/>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54232951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9932676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4008455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C9DD6AD3-2B27-BC4B-A87F-9DB861A5D786}"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889527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9470714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446336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en-GB"/>
              <a:t>Click to edit Master title style</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a:xfrm>
            <a:off x="1127124" y="329307"/>
            <a:ext cx="5943668" cy="309201"/>
          </a:xfrm>
        </p:spPr>
        <p:txBody>
          <a:bodyPr/>
          <a:lstStyle/>
          <a:p>
            <a:endParaRPr lang="en-US"/>
          </a:p>
        </p:txBody>
      </p:sp>
      <p:sp>
        <p:nvSpPr>
          <p:cNvPr id="6" name="Slide Number Placeholder 5"/>
          <p:cNvSpPr>
            <a:spLocks noGrp="1"/>
          </p:cNvSpPr>
          <p:nvPr>
            <p:ph type="sldNum" sz="quarter" idx="12"/>
          </p:nvPr>
        </p:nvSpPr>
        <p:spPr>
          <a:xfrm>
            <a:off x="9924392" y="134930"/>
            <a:ext cx="811019" cy="503578"/>
          </a:xfrm>
        </p:spPr>
        <p:txBody>
          <a:bodyPr/>
          <a:lstStyle/>
          <a:p>
            <a:fld id="{C9DD6AD3-2B27-BC4B-A87F-9DB861A5D786}" type="slidenum">
              <a:rPr lang="en-US" smtClean="0"/>
              <a:t>‹#›</a:t>
            </a:fld>
            <a:endParaRPr lang="en-US"/>
          </a:p>
        </p:txBody>
      </p:sp>
      <p:pic>
        <p:nvPicPr>
          <p:cNvPr id="16" name="Picture 15"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73966573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lvl1pPr>
              <a:defRPr sz="1200"/>
            </a:lvl1p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lvl1pPr>
              <a:defRPr sz="1200"/>
            </a:lvl1p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pic>
        <p:nvPicPr>
          <p:cNvPr id="24" name="Picture 23"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979419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en-GB"/>
              <a:t>Click to edit Master title style</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pic>
        <p:nvPicPr>
          <p:cNvPr id="16" name="Picture 15"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9657331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en-GB"/>
              <a:t>Click to edit Master title style</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pic>
        <p:nvPicPr>
          <p:cNvPr id="16" name="Picture 15"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1818600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en-GB"/>
              <a:t>Click to edit Master title style</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29166" y="2974448"/>
            <a:ext cx="4645152" cy="2493876"/>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094337" y="2971669"/>
            <a:ext cx="4645152" cy="248719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pic>
        <p:nvPicPr>
          <p:cNvPr id="18" name="Picture 17"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764854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BEDB6-52C2-FEB2-C6B0-763C9255A4D5}"/>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C0E8D7BA-4E10-652C-13B1-259324C9F1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568DF2C-E29A-FC39-8DEE-D27864D009E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76ED6E53-F4E5-676A-140A-5A74BF3FFE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EDE9BA2-54A0-ADFB-4C90-AA85427CB6A7}"/>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5CC08D62-DE4E-A53F-02DB-27D5D60BBA37}"/>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8" name="Footer Placeholder 7">
            <a:extLst>
              <a:ext uri="{FF2B5EF4-FFF2-40B4-BE49-F238E27FC236}">
                <a16:creationId xmlns:a16="http://schemas.microsoft.com/office/drawing/2014/main" id="{158FD40F-6104-06B4-11C3-9855F747AA1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77AC0D5-03BF-C1C2-7DB7-F1F267F74C1F}"/>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97241746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5/13/2023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pic>
        <p:nvPicPr>
          <p:cNvPr id="14" name="Picture 13"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19610498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5/13/2023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5761117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en-GB"/>
              <a:t>Click to edit Master title style</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pic>
        <p:nvPicPr>
          <p:cNvPr id="16" name="Picture 15"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95311587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a:xfrm>
            <a:off x="1125300" y="318640"/>
            <a:ext cx="4877818" cy="320931"/>
          </a:xfrm>
        </p:spPr>
        <p:txBody>
          <a:bodyPr/>
          <a:lstStyle/>
          <a:p>
            <a:endParaRPr lang="en-US"/>
          </a:p>
        </p:txBody>
      </p:sp>
      <p:sp>
        <p:nvSpPr>
          <p:cNvPr id="7" name="Slide Number Placeholder 6"/>
          <p:cNvSpPr>
            <a:spLocks noGrp="1"/>
          </p:cNvSpPr>
          <p:nvPr>
            <p:ph type="sldNum" sz="quarter" idx="12"/>
          </p:nvPr>
        </p:nvSpPr>
        <p:spPr>
          <a:xfrm>
            <a:off x="6176794" y="137408"/>
            <a:ext cx="811019" cy="503578"/>
          </a:xfrm>
        </p:spPr>
        <p:txBody>
          <a:bodyPr/>
          <a:lstStyle/>
          <a:p>
            <a:fld id="{C9DD6AD3-2B27-BC4B-A87F-9DB861A5D786}" type="slidenum">
              <a:rPr lang="en-US" smtClean="0"/>
              <a:t>‹#›</a:t>
            </a:fld>
            <a:endParaRPr lang="en-US"/>
          </a:p>
        </p:txBody>
      </p:sp>
      <p:pic>
        <p:nvPicPr>
          <p:cNvPr id="22" name="Picture 21"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11918151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pic>
        <p:nvPicPr>
          <p:cNvPr id="15" name="Picture 14"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15638696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en-GB"/>
              <a:t>Click to edit Master title style</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pic>
        <p:nvPicPr>
          <p:cNvPr id="17" name="Picture 16" descr="RedHashing.emf"/>
          <p:cNvPicPr>
            <a:picLocks/>
          </p:cNvPicPr>
          <p:nvPr/>
        </p:nvPicPr>
        <p:blipFill rotWithShape="1">
          <a:blip r:embed="rId2" cstate="email">
            <a:duotone>
              <a:schemeClr val="accent1">
                <a:shade val="45000"/>
                <a:satMod val="135000"/>
              </a:schemeClr>
              <a:prstClr val="white"/>
            </a:duotone>
            <a:extLst>
              <a:ext uri="{28A0092B-C50C-407E-A947-70E740481C1C}">
                <a14:useLocalDpi xmlns:a14="http://schemas.microsoft.com/office/drawing/2010/main"/>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375661359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GB"/>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43995428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14367615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78959550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0473880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EB02D5-050B-AAF8-EE85-1C1251CF0D0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0652E2D8-DC52-CE5F-C651-2F2FB22D998C}"/>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4" name="Footer Placeholder 3">
            <a:extLst>
              <a:ext uri="{FF2B5EF4-FFF2-40B4-BE49-F238E27FC236}">
                <a16:creationId xmlns:a16="http://schemas.microsoft.com/office/drawing/2014/main" id="{DE2668F2-5C7A-E7FB-69BF-C12547898F0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E662F8-8C9D-1652-160E-9DD65E798A6B}"/>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7154367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F800446-8340-5845-A8BD-C8F7085C7ECF}" type="datetimeFigureOut">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0703582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CF800446-8340-5845-A8BD-C8F7085C7ECF}" type="datetimeFigureOut">
              <a:rPr lang="en-US" smtClean="0"/>
              <a:t>5/13/2023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3860874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800446-8340-5845-A8BD-C8F7085C7ECF}" type="datetimeFigureOut">
              <a:rPr lang="en-US" smtClean="0"/>
              <a:t>5/13/2023</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1030878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8755387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GB"/>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80234084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F800446-8340-5845-A8BD-C8F7085C7ECF}" type="datetimeFigureOut">
              <a:rPr lang="en-US" smtClean="0"/>
              <a:t>5/13/2023</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90625757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GB"/>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38052248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GB"/>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89038072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222141023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F800446-8340-5845-A8BD-C8F7085C7ECF}" type="datetimeFigureOut">
              <a:rPr lang="en-US" smtClean="0"/>
              <a:t>5/13/2023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37674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DACC9A-7FE6-AA34-8039-5D82CBA8886F}"/>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3" name="Footer Placeholder 2">
            <a:extLst>
              <a:ext uri="{FF2B5EF4-FFF2-40B4-BE49-F238E27FC236}">
                <a16:creationId xmlns:a16="http://schemas.microsoft.com/office/drawing/2014/main" id="{932CFF69-D6C3-E92B-CD35-63A453E7041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206A325-343E-6D1C-FD4C-0B362D7BF835}"/>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174865932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GB"/>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CF800446-8340-5845-A8BD-C8F7085C7ECF}" type="datetimeFigureOut">
              <a:rPr lang="en-US" smtClean="0"/>
              <a:t>5/13/2023</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332104640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429005766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CF800446-8340-5845-A8BD-C8F7085C7ECF}" type="datetimeFigureOut">
              <a:rPr lang="en-US" smtClean="0"/>
              <a:t>5/13/2023</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C9DD6AD3-2B27-BC4B-A87F-9DB861A5D786}" type="slidenum">
              <a:rPr lang="en-US" smtClean="0"/>
              <a:t>‹#›</a:t>
            </a:fld>
            <a:endParaRPr lang="en-US"/>
          </a:p>
        </p:txBody>
      </p:sp>
    </p:spTree>
    <p:extLst>
      <p:ext uri="{BB962C8B-B14F-4D97-AF65-F5344CB8AC3E}">
        <p14:creationId xmlns:p14="http://schemas.microsoft.com/office/powerpoint/2010/main" val="1198839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7C4E5-EF13-540C-A58C-4D73141C922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32BE74EA-12BE-D1C8-7EE5-23CF1418348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F823AC59-D843-BBBF-EA58-2F79063F28E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96598075-DFDB-254D-2503-494AF3E38665}"/>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6" name="Footer Placeholder 5">
            <a:extLst>
              <a:ext uri="{FF2B5EF4-FFF2-40B4-BE49-F238E27FC236}">
                <a16:creationId xmlns:a16="http://schemas.microsoft.com/office/drawing/2014/main" id="{310E3DCE-B904-1010-1114-F7A475F69E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743D3A-A825-C1C3-8C6E-4542E4A489D1}"/>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4051046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1C16-A4F8-B3EA-2DEB-46B12EDCC33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F36B41-827F-8FD9-CFEF-D790084A6A1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0FD09F3-FE5C-FBE4-B1A8-202FECF45C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379195B-94B9-0509-711B-8406C03B1541}"/>
              </a:ext>
            </a:extLst>
          </p:cNvPr>
          <p:cNvSpPr>
            <a:spLocks noGrp="1"/>
          </p:cNvSpPr>
          <p:nvPr>
            <p:ph type="dt" sz="half" idx="10"/>
          </p:nvPr>
        </p:nvSpPr>
        <p:spPr/>
        <p:txBody>
          <a:bodyPr/>
          <a:lstStyle/>
          <a:p>
            <a:fld id="{AAC40F64-43BC-D34B-AB60-9650111E3964}" type="datetimeFigureOut">
              <a:rPr lang="en-US" smtClean="0"/>
              <a:t>5/13/2023</a:t>
            </a:fld>
            <a:endParaRPr lang="en-US"/>
          </a:p>
        </p:txBody>
      </p:sp>
      <p:sp>
        <p:nvSpPr>
          <p:cNvPr id="6" name="Footer Placeholder 5">
            <a:extLst>
              <a:ext uri="{FF2B5EF4-FFF2-40B4-BE49-F238E27FC236}">
                <a16:creationId xmlns:a16="http://schemas.microsoft.com/office/drawing/2014/main" id="{B4059DC6-D366-7859-3D8A-669103DAB13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D75154-1050-6F4E-C1B8-EA1F988CA9A3}"/>
              </a:ext>
            </a:extLst>
          </p:cNvPr>
          <p:cNvSpPr>
            <a:spLocks noGrp="1"/>
          </p:cNvSpPr>
          <p:nvPr>
            <p:ph type="sldNum" sz="quarter" idx="12"/>
          </p:nvPr>
        </p:nvSpPr>
        <p:spPr/>
        <p:txBody>
          <a:bodyPr/>
          <a:lstStyle/>
          <a:p>
            <a:fld id="{2F770A3B-D21E-0C46-984B-FC657B169191}" type="slidenum">
              <a:rPr lang="en-US" smtClean="0"/>
              <a:t>‹#›</a:t>
            </a:fld>
            <a:endParaRPr lang="en-US"/>
          </a:p>
        </p:txBody>
      </p:sp>
    </p:spTree>
    <p:extLst>
      <p:ext uri="{BB962C8B-B14F-4D97-AF65-F5344CB8AC3E}">
        <p14:creationId xmlns:p14="http://schemas.microsoft.com/office/powerpoint/2010/main" val="3869626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microsoft.com/office/2007/relationships/hdphoto" Target="../media/hdphoto1.wdp"/></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6.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7.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theme" Target="../theme/theme6.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image" Target="../media/image10.jpeg"/><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0112AF-75A5-DA8B-CB9B-97443722AC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73F7B26B-A336-789E-040E-237FA91B4B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05BDAF9D-AC86-D52C-DDA7-E45D281197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C40F64-43BC-D34B-AB60-9650111E3964}" type="datetimeFigureOut">
              <a:rPr lang="en-US" smtClean="0"/>
              <a:t>5/13/2023</a:t>
            </a:fld>
            <a:endParaRPr lang="en-US"/>
          </a:p>
        </p:txBody>
      </p:sp>
      <p:sp>
        <p:nvSpPr>
          <p:cNvPr id="5" name="Footer Placeholder 4">
            <a:extLst>
              <a:ext uri="{FF2B5EF4-FFF2-40B4-BE49-F238E27FC236}">
                <a16:creationId xmlns:a16="http://schemas.microsoft.com/office/drawing/2014/main" id="{55627CC7-4937-3105-C1D7-2BA4275D9F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607090C-543C-14AD-CDF2-D6E9D4A1D0F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70A3B-D21E-0C46-984B-FC657B169191}" type="slidenum">
              <a:rPr lang="en-US" smtClean="0"/>
              <a:t>‹#›</a:t>
            </a:fld>
            <a:endParaRPr lang="en-US"/>
          </a:p>
        </p:txBody>
      </p:sp>
    </p:spTree>
    <p:extLst>
      <p:ext uri="{BB962C8B-B14F-4D97-AF65-F5344CB8AC3E}">
        <p14:creationId xmlns:p14="http://schemas.microsoft.com/office/powerpoint/2010/main" val="28816724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CF800446-8340-5845-A8BD-C8F7085C7ECF}" type="datetimeFigureOut">
              <a:rPr lang="en-US" smtClean="0"/>
              <a:t>5/13/2023</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cstate="email">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 uri="{28A0092B-C50C-407E-A947-70E740481C1C}">
                    <a14:useLocalDpi xmlns:a14="http://schemas.microsoft.com/office/drawing/2010/main"/>
                  </a:ext>
                </a:extLst>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2657572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5/13/2023</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988387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F800446-8340-5845-A8BD-C8F7085C7ECF}" type="datetimeFigureOut">
              <a:rPr lang="en-US" smtClean="0"/>
              <a:t>5/13/2023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C9DD6AD3-2B27-BC4B-A87F-9DB861A5D786}"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497048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cstate="email">
            <a:extLst>
              <a:ext uri="{28A0092B-C50C-407E-A947-70E740481C1C}">
                <a14:useLocalDpi xmlns:a14="http://schemas.microsoft.com/office/drawing/2010/main"/>
              </a:ext>
            </a:extLst>
          </a:blip>
          <a:srcRect b="-1562"/>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CF800446-8340-5845-A8BD-C8F7085C7ECF}" type="datetimeFigureOut">
              <a:rPr lang="en-US" smtClean="0"/>
              <a:t>5/13/2023</a:t>
            </a:fld>
            <a:endParaRPr lang="en-US"/>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98965580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cstate="email">
                <a:duotone>
                  <a:schemeClr val="dk2">
                    <a:shade val="69000"/>
                    <a:hueMod val="91000"/>
                    <a:satMod val="164000"/>
                    <a:lumMod val="74000"/>
                  </a:schemeClr>
                  <a:schemeClr val="dk2">
                    <a:hueMod val="124000"/>
                    <a:satMod val="140000"/>
                    <a:lumMod val="142000"/>
                  </a:schemeClr>
                </a:duotone>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GB"/>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CF800446-8340-5845-A8BD-C8F7085C7ECF}" type="datetimeFigureOut">
              <a:rPr lang="en-US" smtClean="0"/>
              <a:t>5/13/2023</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C9DD6AD3-2B27-BC4B-A87F-9DB861A5D786}" type="slidenum">
              <a:rPr lang="en-US" smtClean="0"/>
              <a:t>‹#›</a:t>
            </a:fld>
            <a:endParaRPr lang="en-US"/>
          </a:p>
        </p:txBody>
      </p:sp>
    </p:spTree>
    <p:extLst>
      <p:ext uri="{BB962C8B-B14F-4D97-AF65-F5344CB8AC3E}">
        <p14:creationId xmlns:p14="http://schemas.microsoft.com/office/powerpoint/2010/main" val="913827200"/>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en-US" sz="10000" dirty="0">
                <a:solidFill>
                  <a:schemeClr val="accent2">
                    <a:lumMod val="60000"/>
                    <a:lumOff val="40000"/>
                  </a:schemeClr>
                </a:solidFill>
              </a:rPr>
              <a:t>Freed to be free</a:t>
            </a:r>
            <a:br>
              <a:rPr lang="en-US" dirty="0"/>
            </a:br>
            <a:r>
              <a:rPr lang="en-US" sz="5400" dirty="0"/>
              <a:t>THE LETTER TO THE GALATIANS</a:t>
            </a:r>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95482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cstate="email">
            <a:extLst>
              <a:ext uri="{28A0092B-C50C-407E-A947-70E740481C1C}">
                <a14:useLocalDpi xmlns:a14="http://schemas.microsoft.com/office/drawing/2010/main"/>
              </a:ext>
            </a:extLst>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22AEB-6CA4-4429-4444-C912806D955A}"/>
              </a:ext>
            </a:extLst>
          </p:cNvPr>
          <p:cNvSpPr>
            <a:spLocks noGrp="1"/>
          </p:cNvSpPr>
          <p:nvPr>
            <p:ph type="ctrTitle"/>
          </p:nvPr>
        </p:nvSpPr>
        <p:spPr>
          <a:xfrm>
            <a:off x="1808798" y="1432222"/>
            <a:ext cx="9906952" cy="3265507"/>
          </a:xfrm>
        </p:spPr>
        <p:txBody>
          <a:bodyPr/>
          <a:lstStyle/>
          <a:p>
            <a:pPr algn="ctr"/>
            <a:r>
              <a:rPr lang="en-US" sz="10000" dirty="0">
                <a:solidFill>
                  <a:schemeClr val="accent2">
                    <a:lumMod val="60000"/>
                    <a:lumOff val="40000"/>
                  </a:schemeClr>
                </a:solidFill>
              </a:rPr>
              <a:t>Freed to be free</a:t>
            </a:r>
            <a:br>
              <a:rPr lang="en-US" dirty="0"/>
            </a:br>
            <a:r>
              <a:rPr lang="en-US" sz="5400" dirty="0"/>
              <a:t>THE LETTER TO THE GALATIANS</a:t>
            </a:r>
          </a:p>
        </p:txBody>
      </p:sp>
      <p:pic>
        <p:nvPicPr>
          <p:cNvPr id="2050" name="Picture 2" descr="silver skeleton key on book page">
            <a:extLst>
              <a:ext uri="{FF2B5EF4-FFF2-40B4-BE49-F238E27FC236}">
                <a16:creationId xmlns:a16="http://schemas.microsoft.com/office/drawing/2014/main" id="{F062861B-4573-E2A0-6F86-5660D1716D4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955636"/>
            <a:ext cx="2494729" cy="37420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757063A-18CC-E277-4D13-0F725DA815BD}"/>
              </a:ext>
            </a:extLst>
          </p:cNvPr>
          <p:cNvSpPr txBox="1"/>
          <p:nvPr/>
        </p:nvSpPr>
        <p:spPr>
          <a:xfrm>
            <a:off x="136555" y="5302199"/>
            <a:ext cx="11579195" cy="120032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0" normalizeH="0" baseline="0" noProof="0" dirty="0">
                <a:ln>
                  <a:noFill/>
                </a:ln>
                <a:solidFill>
                  <a:srgbClr val="C00000"/>
                </a:solidFill>
                <a:effectLst/>
                <a:uLnTx/>
                <a:uFillTx/>
                <a:latin typeface="Rockwell" panose="02060603020205020403"/>
                <a:ea typeface="+mn-ea"/>
                <a:cs typeface="+mn-cs"/>
              </a:rPr>
              <a:t>Christ is Life and Liberty</a:t>
            </a:r>
          </a:p>
        </p:txBody>
      </p:sp>
    </p:spTree>
    <p:extLst>
      <p:ext uri="{BB962C8B-B14F-4D97-AF65-F5344CB8AC3E}">
        <p14:creationId xmlns:p14="http://schemas.microsoft.com/office/powerpoint/2010/main" val="19014353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2:11-14</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p:txBody>
          <a:bodyPr>
            <a:normAutofit/>
          </a:bodyPr>
          <a:lstStyle/>
          <a:p>
            <a:r>
              <a:rPr lang="en-SG" sz="2600" b="1" kern="100" dirty="0">
                <a:effectLst/>
                <a:ea typeface="Calibri" panose="020F0502020204030204" pitchFamily="34" charset="0"/>
                <a:cs typeface="Times New Roman" panose="02020603050405020304" pitchFamily="18" charset="0"/>
              </a:rPr>
              <a:t>Vs 11-12: Even Peter </a:t>
            </a:r>
            <a:r>
              <a:rPr lang="en-SG" sz="2600" b="1" kern="100" dirty="0">
                <a:ea typeface="Calibri" panose="020F0502020204030204" pitchFamily="34" charset="0"/>
                <a:cs typeface="Times New Roman" panose="02020603050405020304" pitchFamily="18" charset="0"/>
              </a:rPr>
              <a:t>was afraid of those from the circumcision party who came from James (most prominent elder of church at Jerusalem – Acts 12:17, 15:13-21, 21:18). </a:t>
            </a:r>
          </a:p>
          <a:p>
            <a:r>
              <a:rPr lang="en-SG" sz="2600" b="1" kern="100" dirty="0">
                <a:effectLst/>
                <a:ea typeface="Calibri" panose="020F0502020204030204" pitchFamily="34" charset="0"/>
                <a:cs typeface="Times New Roman" panose="02020603050405020304" pitchFamily="18" charset="0"/>
              </a:rPr>
              <a:t>V</a:t>
            </a:r>
            <a:r>
              <a:rPr lang="en-SG" sz="2600" b="1" kern="100" dirty="0">
                <a:ea typeface="Calibri" panose="020F0502020204030204" pitchFamily="34" charset="0"/>
                <a:cs typeface="Times New Roman" panose="02020603050405020304" pitchFamily="18" charset="0"/>
              </a:rPr>
              <a:t>s 13-14: Paul challenged Peter’s hypocrisy to his face:  “You are not living any more like a strict Jew, how can you now expect the Gentiles to live like strict Jews?” </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981094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B93EF-EC8F-B79B-8EF6-3CFE5D98B217}"/>
              </a:ext>
            </a:extLst>
          </p:cNvPr>
          <p:cNvSpPr>
            <a:spLocks noGrp="1"/>
          </p:cNvSpPr>
          <p:nvPr>
            <p:ph type="title"/>
          </p:nvPr>
        </p:nvSpPr>
        <p:spPr/>
        <p:txBody>
          <a:bodyPr>
            <a:normAutofit/>
          </a:bodyPr>
          <a:lstStyle/>
          <a:p>
            <a:r>
              <a:rPr lang="en-US" sz="6000" b="1" dirty="0">
                <a:latin typeface="Chalkboard SE" panose="03050602040202020205" pitchFamily="66" charset="77"/>
              </a:rPr>
              <a:t>Scot McKnight</a:t>
            </a:r>
          </a:p>
        </p:txBody>
      </p:sp>
      <p:sp>
        <p:nvSpPr>
          <p:cNvPr id="3" name="Content Placeholder 2">
            <a:extLst>
              <a:ext uri="{FF2B5EF4-FFF2-40B4-BE49-F238E27FC236}">
                <a16:creationId xmlns:a16="http://schemas.microsoft.com/office/drawing/2014/main" id="{7201E94D-30AA-2D57-A07B-7E2BE13B825E}"/>
              </a:ext>
            </a:extLst>
          </p:cNvPr>
          <p:cNvSpPr>
            <a:spLocks noGrp="1"/>
          </p:cNvSpPr>
          <p:nvPr>
            <p:ph idx="1"/>
          </p:nvPr>
        </p:nvSpPr>
        <p:spPr>
          <a:xfrm>
            <a:off x="1075385" y="2371397"/>
            <a:ext cx="10732509" cy="3581400"/>
          </a:xfrm>
        </p:spPr>
        <p:txBody>
          <a:bodyPr>
            <a:noAutofit/>
          </a:bodyPr>
          <a:lstStyle/>
          <a:p>
            <a:pPr marL="0" indent="0" algn="just">
              <a:buNone/>
            </a:pPr>
            <a:r>
              <a:rPr lang="en-US" sz="3600" b="1" dirty="0">
                <a:latin typeface="Chalkboard SE" panose="03050602040202020205" pitchFamily="66" charset="77"/>
              </a:rPr>
              <a:t>"Paul's criticism of Peter were not concerned with getting Peter to eat shrimp and other "watery swarming things,” but with getting Peter to realize how grand God's plan was: God's design was for all people to come to him through Christ and in the Spirit." </a:t>
            </a:r>
          </a:p>
          <a:p>
            <a:pPr marL="0" indent="0">
              <a:buNone/>
            </a:pPr>
            <a:r>
              <a:rPr lang="en-US" sz="1800" b="1" dirty="0">
                <a:latin typeface="Chalkboard SE" panose="03050602040202020205" pitchFamily="66" charset="77"/>
              </a:rPr>
              <a:t>Scot McKnight. </a:t>
            </a:r>
            <a:r>
              <a:rPr lang="en-US" sz="1800" b="1" i="1" dirty="0">
                <a:latin typeface="Chalkboard SE" panose="03050602040202020205" pitchFamily="66" charset="77"/>
              </a:rPr>
              <a:t>Galatians – The NIV Application Commentary</a:t>
            </a:r>
            <a:r>
              <a:rPr lang="en-US" sz="1800" b="1" dirty="0">
                <a:latin typeface="Chalkboard SE" panose="03050602040202020205" pitchFamily="66" charset="77"/>
              </a:rPr>
              <a:t>. (Grand Rapids: Zondervan Academic, 1995).</a:t>
            </a:r>
          </a:p>
        </p:txBody>
      </p:sp>
      <p:pic>
        <p:nvPicPr>
          <p:cNvPr id="4" name="Picture 2" descr="Scot McKnight — ReGeneration Project">
            <a:extLst>
              <a:ext uri="{FF2B5EF4-FFF2-40B4-BE49-F238E27FC236}">
                <a16:creationId xmlns:a16="http://schemas.microsoft.com/office/drawing/2014/main" id="{A0A129A0-ABDA-770A-13A5-590A106AEA9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41979" y="-45107"/>
            <a:ext cx="3450021" cy="2300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204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2:11-14</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1451579" y="2015732"/>
            <a:ext cx="9867585" cy="4037749"/>
          </a:xfrm>
        </p:spPr>
        <p:txBody>
          <a:bodyPr>
            <a:normAutofit lnSpcReduction="10000"/>
          </a:bodyPr>
          <a:lstStyle/>
          <a:p>
            <a:r>
              <a:rPr lang="en-SG" sz="2600" b="1" kern="100" dirty="0">
                <a:solidFill>
                  <a:schemeClr val="tx2">
                    <a:lumMod val="40000"/>
                    <a:lumOff val="60000"/>
                  </a:schemeClr>
                </a:solidFill>
                <a:effectLst/>
                <a:ea typeface="Calibri" panose="020F0502020204030204" pitchFamily="34" charset="0"/>
                <a:cs typeface="Times New Roman" panose="02020603050405020304" pitchFamily="18" charset="0"/>
              </a:rPr>
              <a:t>Vs 11-12: Even Peter </a:t>
            </a:r>
            <a:r>
              <a:rPr lang="en-SG" sz="2600" b="1" kern="100" dirty="0">
                <a:solidFill>
                  <a:schemeClr val="tx2">
                    <a:lumMod val="40000"/>
                    <a:lumOff val="60000"/>
                  </a:schemeClr>
                </a:solidFill>
                <a:ea typeface="Calibri" panose="020F0502020204030204" pitchFamily="34" charset="0"/>
                <a:cs typeface="Times New Roman" panose="02020603050405020304" pitchFamily="18" charset="0"/>
              </a:rPr>
              <a:t>was afraid of those from the circumcision party who came from James (most prominent elder of church at Jerusalem – Acts 12:17, 15:13-21, 21:18). </a:t>
            </a:r>
          </a:p>
          <a:p>
            <a:r>
              <a:rPr lang="en-SG" sz="2600" b="1" kern="100" dirty="0">
                <a:solidFill>
                  <a:schemeClr val="tx2">
                    <a:lumMod val="40000"/>
                    <a:lumOff val="60000"/>
                  </a:schemeClr>
                </a:solidFill>
                <a:effectLst/>
                <a:ea typeface="Calibri" panose="020F0502020204030204" pitchFamily="34" charset="0"/>
                <a:cs typeface="Times New Roman" panose="02020603050405020304" pitchFamily="18" charset="0"/>
              </a:rPr>
              <a:t>V</a:t>
            </a:r>
            <a:r>
              <a:rPr lang="en-SG" sz="2600" b="1" kern="100" dirty="0">
                <a:solidFill>
                  <a:schemeClr val="tx2">
                    <a:lumMod val="40000"/>
                    <a:lumOff val="60000"/>
                  </a:schemeClr>
                </a:solidFill>
                <a:ea typeface="Calibri" panose="020F0502020204030204" pitchFamily="34" charset="0"/>
                <a:cs typeface="Times New Roman" panose="02020603050405020304" pitchFamily="18" charset="0"/>
              </a:rPr>
              <a:t>s 13-14: Paul challenged Peter’s hypocrisy to his face:  You are not living anymore like a strict Jews, how can you now expect the Gentiles to live like strict Jews? </a:t>
            </a:r>
          </a:p>
          <a:p>
            <a:r>
              <a:rPr lang="en-SG" sz="2600" b="1" kern="100" dirty="0">
                <a:effectLst/>
                <a:ea typeface="Calibri" panose="020F0502020204030204" pitchFamily="34" charset="0"/>
                <a:cs typeface="Times New Roman" panose="02020603050405020304" pitchFamily="18" charset="0"/>
              </a:rPr>
              <a:t>Paul</a:t>
            </a:r>
            <a:r>
              <a:rPr lang="en-SG" sz="2600" b="1" kern="100" dirty="0">
                <a:ea typeface="Calibri" panose="020F0502020204030204" pitchFamily="34" charset="0"/>
                <a:cs typeface="Times New Roman" panose="02020603050405020304" pitchFamily="18" charset="0"/>
              </a:rPr>
              <a:t>’s actions possibly prevented a rift developing between Jewish and Gentile Christians.</a:t>
            </a:r>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98395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E35B-C30F-AFE3-E9AC-35480383B605}"/>
              </a:ext>
            </a:extLst>
          </p:cNvPr>
          <p:cNvSpPr>
            <a:spLocks noGrp="1"/>
          </p:cNvSpPr>
          <p:nvPr>
            <p:ph type="title"/>
          </p:nvPr>
        </p:nvSpPr>
        <p:spPr/>
        <p:txBody>
          <a:bodyPr>
            <a:normAutofit/>
          </a:bodyPr>
          <a:lstStyle/>
          <a:p>
            <a:r>
              <a:rPr lang="en-US" sz="4400" b="1" dirty="0"/>
              <a:t>Galatians 2:15-16 ESV</a:t>
            </a:r>
          </a:p>
        </p:txBody>
      </p:sp>
      <p:sp>
        <p:nvSpPr>
          <p:cNvPr id="3" name="Content Placeholder 2">
            <a:extLst>
              <a:ext uri="{FF2B5EF4-FFF2-40B4-BE49-F238E27FC236}">
                <a16:creationId xmlns:a16="http://schemas.microsoft.com/office/drawing/2014/main" id="{A5833F47-2409-F38A-C048-B72041F30BEC}"/>
              </a:ext>
            </a:extLst>
          </p:cNvPr>
          <p:cNvSpPr>
            <a:spLocks noGrp="1"/>
          </p:cNvSpPr>
          <p:nvPr>
            <p:ph idx="1"/>
          </p:nvPr>
        </p:nvSpPr>
        <p:spPr>
          <a:xfrm>
            <a:off x="1130270" y="2171769"/>
            <a:ext cx="10272021" cy="3294576"/>
          </a:xfrm>
        </p:spPr>
        <p:txBody>
          <a:bodyPr>
            <a:noAutofit/>
          </a:bodyPr>
          <a:lstStyle/>
          <a:p>
            <a:pPr marL="0" indent="0" algn="just">
              <a:buNone/>
            </a:pPr>
            <a:r>
              <a:rPr lang="en-SG" sz="3200" b="1" i="0" baseline="30000" dirty="0">
                <a:solidFill>
                  <a:srgbClr val="000000"/>
                </a:solidFill>
                <a:effectLst/>
                <a:latin typeface="system-ui"/>
              </a:rPr>
              <a:t>15</a:t>
            </a:r>
            <a:r>
              <a:rPr lang="en-SG" sz="3200" b="1" i="0" dirty="0">
                <a:solidFill>
                  <a:srgbClr val="000000"/>
                </a:solidFill>
                <a:effectLst/>
                <a:latin typeface="system-ui"/>
              </a:rPr>
              <a:t> We ourselves are Jews by birth and not Gentile sinners;</a:t>
            </a:r>
            <a:r>
              <a:rPr lang="en-SG" sz="3200" b="1" baseline="30000" dirty="0">
                <a:solidFill>
                  <a:srgbClr val="000000"/>
                </a:solidFill>
                <a:latin typeface="system-ui"/>
              </a:rPr>
              <a:t> </a:t>
            </a:r>
            <a:r>
              <a:rPr lang="en-SG" sz="3200" b="1" i="0" dirty="0">
                <a:solidFill>
                  <a:srgbClr val="000000"/>
                </a:solidFill>
                <a:effectLst/>
                <a:latin typeface="system-ui"/>
              </a:rPr>
              <a:t> </a:t>
            </a:r>
            <a:r>
              <a:rPr lang="en-SG" sz="3200" b="1" i="0" baseline="30000" dirty="0">
                <a:solidFill>
                  <a:srgbClr val="000000"/>
                </a:solidFill>
                <a:effectLst/>
                <a:latin typeface="system-ui"/>
              </a:rPr>
              <a:t>16</a:t>
            </a:r>
            <a:r>
              <a:rPr lang="en-SG" sz="3200" b="1" baseline="30000" dirty="0">
                <a:solidFill>
                  <a:srgbClr val="000000"/>
                </a:solidFill>
                <a:latin typeface="system-ui"/>
              </a:rPr>
              <a:t> </a:t>
            </a:r>
            <a:r>
              <a:rPr lang="en-SG" sz="3200" b="1" i="0" dirty="0">
                <a:solidFill>
                  <a:srgbClr val="000000"/>
                </a:solidFill>
                <a:effectLst/>
                <a:latin typeface="system-ui"/>
              </a:rPr>
              <a:t>yet we know that a person is not justified</a:t>
            </a:r>
            <a:r>
              <a:rPr lang="en-SG" sz="3200" b="1" baseline="30000" dirty="0">
                <a:solidFill>
                  <a:srgbClr val="000000"/>
                </a:solidFill>
                <a:latin typeface="system-ui"/>
              </a:rPr>
              <a:t> </a:t>
            </a:r>
            <a:r>
              <a:rPr lang="en-SG" sz="3200" b="1" i="0" dirty="0">
                <a:solidFill>
                  <a:srgbClr val="000000"/>
                </a:solidFill>
                <a:effectLst/>
                <a:latin typeface="system-ui"/>
              </a:rPr>
              <a:t>by works of the law but through faith in Jesus Christ, so we also have believed in Christ Jesus, in order to be justified by faith in Christ and not by works of the law, because by works of the law no one will be justified.</a:t>
            </a:r>
            <a:endParaRPr lang="en-US" sz="3200" b="1" dirty="0"/>
          </a:p>
        </p:txBody>
      </p:sp>
    </p:spTree>
    <p:extLst>
      <p:ext uri="{BB962C8B-B14F-4D97-AF65-F5344CB8AC3E}">
        <p14:creationId xmlns:p14="http://schemas.microsoft.com/office/powerpoint/2010/main" val="42384278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2:15-21</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1451579" y="2015732"/>
            <a:ext cx="9867585" cy="4037749"/>
          </a:xfrm>
        </p:spPr>
        <p:txBody>
          <a:bodyPr>
            <a:normAutofit/>
          </a:bodyPr>
          <a:lstStyle/>
          <a:p>
            <a:r>
              <a:rPr lang="en-SG" sz="2600" b="1" kern="100" dirty="0">
                <a:effectLst/>
                <a:ea typeface="Calibri" panose="020F0502020204030204" pitchFamily="34" charset="0"/>
                <a:cs typeface="Times New Roman" panose="02020603050405020304" pitchFamily="18" charset="0"/>
              </a:rPr>
              <a:t>Vs 15-16: Comparing justification by faith versus doing the works of the law. </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360943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31F8D8F-39B7-120A-70C6-AEE1864E44C9}"/>
              </a:ext>
            </a:extLst>
          </p:cNvPr>
          <p:cNvPicPr>
            <a:picLocks noGrp="1" noChangeAspect="1"/>
          </p:cNvPicPr>
          <p:nvPr>
            <p:ph idx="1"/>
          </p:nvPr>
        </p:nvPicPr>
        <p:blipFill>
          <a:blip r:embed="rId3"/>
          <a:stretch>
            <a:fillRect/>
          </a:stretch>
        </p:blipFill>
        <p:spPr>
          <a:xfrm>
            <a:off x="1102413" y="457200"/>
            <a:ext cx="9987173" cy="6176963"/>
          </a:xfrm>
        </p:spPr>
      </p:pic>
    </p:spTree>
    <p:extLst>
      <p:ext uri="{BB962C8B-B14F-4D97-AF65-F5344CB8AC3E}">
        <p14:creationId xmlns:p14="http://schemas.microsoft.com/office/powerpoint/2010/main" val="3332577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DF027-5ACB-CDC7-06EE-F724F6246D65}"/>
              </a:ext>
            </a:extLst>
          </p:cNvPr>
          <p:cNvSpPr>
            <a:spLocks noGrp="1"/>
          </p:cNvSpPr>
          <p:nvPr>
            <p:ph type="title"/>
          </p:nvPr>
        </p:nvSpPr>
        <p:spPr/>
        <p:txBody>
          <a:bodyPr/>
          <a:lstStyle/>
          <a:p>
            <a:pPr algn="ctr"/>
            <a:r>
              <a:rPr lang="en-US" sz="7200" b="1" dirty="0"/>
              <a:t>   The Gospel</a:t>
            </a:r>
          </a:p>
        </p:txBody>
      </p:sp>
      <p:sp>
        <p:nvSpPr>
          <p:cNvPr id="3" name="Content Placeholder 2">
            <a:extLst>
              <a:ext uri="{FF2B5EF4-FFF2-40B4-BE49-F238E27FC236}">
                <a16:creationId xmlns:a16="http://schemas.microsoft.com/office/drawing/2014/main" id="{F73DB7ED-FCF2-50EB-B5B6-41855636918B}"/>
              </a:ext>
            </a:extLst>
          </p:cNvPr>
          <p:cNvSpPr>
            <a:spLocks noGrp="1"/>
          </p:cNvSpPr>
          <p:nvPr>
            <p:ph idx="1"/>
          </p:nvPr>
        </p:nvSpPr>
        <p:spPr>
          <a:xfrm>
            <a:off x="1154954" y="2340264"/>
            <a:ext cx="10275046" cy="3416300"/>
          </a:xfrm>
        </p:spPr>
        <p:txBody>
          <a:bodyPr>
            <a:noAutofit/>
          </a:bodyPr>
          <a:lstStyle/>
          <a:p>
            <a:pPr algn="just"/>
            <a:r>
              <a:rPr lang="en-SG" sz="4000" dirty="0">
                <a:effectLst/>
                <a:latin typeface="Calibri" panose="020F0502020204030204" pitchFamily="34" charset="0"/>
                <a:ea typeface="Calibri" panose="020F0502020204030204" pitchFamily="34" charset="0"/>
                <a:cs typeface="Times New Roman" panose="02020603050405020304" pitchFamily="18" charset="0"/>
              </a:rPr>
              <a:t>"It is the good news that we sinners, guilty and under the judgement of God, may be pardoned and accepted by His sheer grace, His free and unmerited favour, on the ground of His Son's death and not for any works or merits of our own.”</a:t>
            </a:r>
          </a:p>
          <a:p>
            <a:pPr marL="0" indent="0" algn="just">
              <a:buNone/>
            </a:pPr>
            <a:r>
              <a:rPr lang="en-US" sz="2400" b="1" dirty="0">
                <a:latin typeface="Calibri" panose="020F0502020204030204" pitchFamily="34" charset="0"/>
                <a:cs typeface="Calibri" panose="020F0502020204030204" pitchFamily="34" charset="0"/>
              </a:rPr>
              <a:t>John Stott, </a:t>
            </a:r>
            <a:r>
              <a:rPr lang="en-US" sz="2400" b="1" i="1" dirty="0">
                <a:latin typeface="Calibri" panose="020F0502020204030204" pitchFamily="34" charset="0"/>
                <a:cs typeface="Calibri" panose="020F0502020204030204" pitchFamily="34" charset="0"/>
              </a:rPr>
              <a:t>The Message of Galatians</a:t>
            </a:r>
            <a:r>
              <a:rPr lang="en-US" sz="2400" b="1" dirty="0">
                <a:latin typeface="Calibri" panose="020F0502020204030204" pitchFamily="34" charset="0"/>
                <a:cs typeface="Calibri" panose="020F0502020204030204" pitchFamily="34" charset="0"/>
              </a:rPr>
              <a:t>, (Leicester: InterVarsity, 1984), page 54.</a:t>
            </a:r>
          </a:p>
          <a:p>
            <a:pPr marL="0" indent="0" algn="just">
              <a:buNone/>
            </a:pPr>
            <a:r>
              <a:rPr lang="en-SG" sz="4000" dirty="0">
                <a:effectLst/>
                <a:latin typeface="Calibri" panose="020F0502020204030204" pitchFamily="34" charset="0"/>
                <a:ea typeface="Calibri" panose="020F0502020204030204" pitchFamily="34" charset="0"/>
                <a:cs typeface="Times New Roman" panose="02020603050405020304" pitchFamily="18" charset="0"/>
              </a:rPr>
              <a:t> </a:t>
            </a:r>
            <a:endParaRPr lang="en-US" sz="4000" dirty="0"/>
          </a:p>
        </p:txBody>
      </p:sp>
    </p:spTree>
    <p:extLst>
      <p:ext uri="{BB962C8B-B14F-4D97-AF65-F5344CB8AC3E}">
        <p14:creationId xmlns:p14="http://schemas.microsoft.com/office/powerpoint/2010/main" val="12661458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E35B-C30F-AFE3-E9AC-35480383B605}"/>
              </a:ext>
            </a:extLst>
          </p:cNvPr>
          <p:cNvSpPr>
            <a:spLocks noGrp="1"/>
          </p:cNvSpPr>
          <p:nvPr>
            <p:ph type="title"/>
          </p:nvPr>
        </p:nvSpPr>
        <p:spPr/>
        <p:txBody>
          <a:bodyPr>
            <a:normAutofit/>
          </a:bodyPr>
          <a:lstStyle/>
          <a:p>
            <a:r>
              <a:rPr lang="en-US" sz="4400" b="1" dirty="0"/>
              <a:t>Galatians 2:17-21 ESV</a:t>
            </a:r>
          </a:p>
        </p:txBody>
      </p:sp>
      <p:sp>
        <p:nvSpPr>
          <p:cNvPr id="3" name="Content Placeholder 2">
            <a:extLst>
              <a:ext uri="{FF2B5EF4-FFF2-40B4-BE49-F238E27FC236}">
                <a16:creationId xmlns:a16="http://schemas.microsoft.com/office/drawing/2014/main" id="{A5833F47-2409-F38A-C048-B72041F30BEC}"/>
              </a:ext>
            </a:extLst>
          </p:cNvPr>
          <p:cNvSpPr>
            <a:spLocks noGrp="1"/>
          </p:cNvSpPr>
          <p:nvPr>
            <p:ph idx="1"/>
          </p:nvPr>
        </p:nvSpPr>
        <p:spPr>
          <a:xfrm>
            <a:off x="568036" y="1781712"/>
            <a:ext cx="11180619" cy="3294576"/>
          </a:xfrm>
        </p:spPr>
        <p:txBody>
          <a:bodyPr>
            <a:noAutofit/>
          </a:bodyPr>
          <a:lstStyle/>
          <a:p>
            <a:pPr marL="0" indent="0" algn="just">
              <a:buNone/>
            </a:pPr>
            <a:r>
              <a:rPr lang="en-SG" sz="2800" b="1" i="0" baseline="30000" dirty="0">
                <a:solidFill>
                  <a:srgbClr val="000000"/>
                </a:solidFill>
                <a:effectLst/>
                <a:latin typeface="system-ui"/>
              </a:rPr>
              <a:t>17</a:t>
            </a:r>
            <a:r>
              <a:rPr lang="en-SG" sz="2800" b="1" i="0" dirty="0">
                <a:solidFill>
                  <a:srgbClr val="000000"/>
                </a:solidFill>
                <a:effectLst/>
                <a:latin typeface="system-ui"/>
              </a:rPr>
              <a:t> But if, in our </a:t>
            </a:r>
            <a:r>
              <a:rPr lang="en-SG" sz="2800" b="1" i="0" dirty="0" err="1">
                <a:solidFill>
                  <a:srgbClr val="000000"/>
                </a:solidFill>
                <a:effectLst/>
                <a:latin typeface="system-ui"/>
              </a:rPr>
              <a:t>endeavor</a:t>
            </a:r>
            <a:r>
              <a:rPr lang="en-SG" sz="2800" b="1" i="0" dirty="0">
                <a:solidFill>
                  <a:srgbClr val="000000"/>
                </a:solidFill>
                <a:effectLst/>
                <a:latin typeface="system-ui"/>
              </a:rPr>
              <a:t> to be justified in Christ, we too were found to be sinners, is Christ then a servant of sin? Certainly not! </a:t>
            </a:r>
            <a:r>
              <a:rPr lang="en-SG" sz="2800" b="1" i="0" baseline="30000" dirty="0">
                <a:solidFill>
                  <a:srgbClr val="000000"/>
                </a:solidFill>
                <a:effectLst/>
                <a:latin typeface="system-ui"/>
              </a:rPr>
              <a:t>18</a:t>
            </a:r>
            <a:r>
              <a:rPr lang="en-SG" sz="2800" b="1" i="0" dirty="0">
                <a:solidFill>
                  <a:srgbClr val="000000"/>
                </a:solidFill>
                <a:effectLst/>
                <a:latin typeface="system-ui"/>
              </a:rPr>
              <a:t> For if I rebuild what I tore down, I prove myself to be a transgressor. </a:t>
            </a:r>
            <a:r>
              <a:rPr lang="en-SG" sz="2800" b="1" i="0" baseline="30000" dirty="0">
                <a:solidFill>
                  <a:srgbClr val="000000"/>
                </a:solidFill>
                <a:effectLst/>
                <a:latin typeface="system-ui"/>
              </a:rPr>
              <a:t>19</a:t>
            </a:r>
            <a:r>
              <a:rPr lang="en-SG" sz="2800" b="1" i="0" dirty="0">
                <a:solidFill>
                  <a:srgbClr val="000000"/>
                </a:solidFill>
                <a:effectLst/>
                <a:latin typeface="system-ui"/>
              </a:rPr>
              <a:t> For through the law I died to the law, so that I might live to God. </a:t>
            </a:r>
            <a:r>
              <a:rPr lang="en-SG" sz="2800" b="1" i="0" baseline="30000" dirty="0">
                <a:solidFill>
                  <a:srgbClr val="000000"/>
                </a:solidFill>
                <a:effectLst/>
                <a:latin typeface="system-ui"/>
              </a:rPr>
              <a:t>20</a:t>
            </a:r>
            <a:r>
              <a:rPr lang="en-SG" sz="2800" b="1" i="0" dirty="0">
                <a:solidFill>
                  <a:srgbClr val="000000"/>
                </a:solidFill>
                <a:effectLst/>
                <a:latin typeface="system-ui"/>
              </a:rPr>
              <a:t> I have been crucified with Christ. It is no longer I who live, but Christ who lives in me. And the life I now live in the flesh I live by faith in the Son of God, who loved me and gave himself for me. </a:t>
            </a:r>
            <a:r>
              <a:rPr lang="en-SG" sz="2800" b="1" i="0" baseline="30000" dirty="0">
                <a:solidFill>
                  <a:srgbClr val="000000"/>
                </a:solidFill>
                <a:effectLst/>
                <a:latin typeface="system-ui"/>
              </a:rPr>
              <a:t>21</a:t>
            </a:r>
            <a:r>
              <a:rPr lang="en-SG" sz="2800" b="1" i="0" dirty="0">
                <a:solidFill>
                  <a:srgbClr val="000000"/>
                </a:solidFill>
                <a:effectLst/>
                <a:latin typeface="system-ui"/>
              </a:rPr>
              <a:t> I do not nullify the grace of God, for if righteousness were through the law, then Christ died for no purpose.</a:t>
            </a:r>
            <a:endParaRPr lang="en-US" sz="2800" b="1" dirty="0"/>
          </a:p>
        </p:txBody>
      </p:sp>
    </p:spTree>
    <p:extLst>
      <p:ext uri="{BB962C8B-B14F-4D97-AF65-F5344CB8AC3E}">
        <p14:creationId xmlns:p14="http://schemas.microsoft.com/office/powerpoint/2010/main" val="2240944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2:15-21</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1451579" y="2015732"/>
            <a:ext cx="9867585" cy="4037749"/>
          </a:xfrm>
        </p:spPr>
        <p:txBody>
          <a:bodyPr>
            <a:normAutofit/>
          </a:bodyPr>
          <a:lstStyle/>
          <a:p>
            <a:r>
              <a:rPr lang="en-SG" sz="2600" b="1" kern="100" dirty="0">
                <a:solidFill>
                  <a:schemeClr val="tx2">
                    <a:lumMod val="40000"/>
                    <a:lumOff val="60000"/>
                  </a:schemeClr>
                </a:solidFill>
                <a:effectLst/>
                <a:ea typeface="Calibri" panose="020F0502020204030204" pitchFamily="34" charset="0"/>
                <a:cs typeface="Times New Roman" panose="02020603050405020304" pitchFamily="18" charset="0"/>
              </a:rPr>
              <a:t>Vs 15-16: Comparing justification by faith versus doing the works of the law. </a:t>
            </a:r>
          </a:p>
          <a:p>
            <a:r>
              <a:rPr lang="en-SG" sz="2600" b="1" kern="100" dirty="0">
                <a:ea typeface="Calibri" panose="020F0502020204030204" pitchFamily="34" charset="0"/>
                <a:cs typeface="Times New Roman" panose="02020603050405020304" pitchFamily="18" charset="0"/>
              </a:rPr>
              <a:t>Vs 17:  ‘…justified in Christ.” – we are united with Christ!</a:t>
            </a:r>
          </a:p>
          <a:p>
            <a:r>
              <a:rPr lang="en-SG" sz="2600" b="1" kern="100" dirty="0">
                <a:ea typeface="Calibri" panose="020F0502020204030204" pitchFamily="34" charset="0"/>
                <a:cs typeface="Times New Roman" panose="02020603050405020304" pitchFamily="18" charset="0"/>
              </a:rPr>
              <a:t>Vs 18:  If we continue sinning in a wilful, habitual way, then we are only proving that we have not been truly saved!</a:t>
            </a:r>
            <a:endParaRPr lang="en-SG" sz="2600" b="1" kern="100" dirty="0">
              <a:effectLst/>
              <a:ea typeface="Calibri" panose="020F0502020204030204" pitchFamily="34" charset="0"/>
              <a:cs typeface="Times New Roman" panose="02020603050405020304" pitchFamily="18" charset="0"/>
            </a:endParaRPr>
          </a:p>
          <a:p>
            <a:r>
              <a:rPr lang="en-SG" sz="2600" b="1" kern="100" dirty="0">
                <a:effectLst/>
                <a:ea typeface="Calibri" panose="020F0502020204030204" pitchFamily="34" charset="0"/>
                <a:cs typeface="Times New Roman" panose="02020603050405020304" pitchFamily="18" charset="0"/>
              </a:rPr>
              <a:t>Vs 19-20: </a:t>
            </a:r>
            <a:r>
              <a:rPr lang="en-SG" sz="2600" b="1" kern="100" dirty="0">
                <a:ea typeface="Calibri" panose="020F0502020204030204" pitchFamily="34" charset="0"/>
                <a:cs typeface="Times New Roman" panose="02020603050405020304" pitchFamily="18" charset="0"/>
              </a:rPr>
              <a:t> </a:t>
            </a:r>
            <a:r>
              <a:rPr lang="en-SG" sz="2600" b="1" kern="100" dirty="0">
                <a:effectLst/>
                <a:ea typeface="Calibri" panose="020F0502020204030204" pitchFamily="34" charset="0"/>
                <a:cs typeface="Times New Roman" panose="02020603050405020304" pitchFamily="18" charset="0"/>
              </a:rPr>
              <a:t>We have been united in Christ’s death and raised to new life.</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14270168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9EA2F8-00B4-9EA2-2D27-18B9443DE91F}"/>
              </a:ext>
            </a:extLst>
          </p:cNvPr>
          <p:cNvSpPr>
            <a:spLocks noGrp="1"/>
          </p:cNvSpPr>
          <p:nvPr>
            <p:ph type="title"/>
          </p:nvPr>
        </p:nvSpPr>
        <p:spPr>
          <a:xfrm>
            <a:off x="250973" y="201002"/>
            <a:ext cx="10711342" cy="1325563"/>
          </a:xfrm>
        </p:spPr>
        <p:txBody>
          <a:bodyPr/>
          <a:lstStyle/>
          <a:p>
            <a:pPr algn="ctr"/>
            <a:r>
              <a:rPr lang="en-US" b="1" dirty="0">
                <a:solidFill>
                  <a:schemeClr val="bg1"/>
                </a:solidFill>
                <a:latin typeface="Bangla MN" pitchFamily="2" charset="0"/>
                <a:cs typeface="Bangla MN" pitchFamily="2" charset="0"/>
              </a:rPr>
              <a:t>Aren’t all people essentially good?</a:t>
            </a:r>
          </a:p>
        </p:txBody>
      </p:sp>
      <p:pic>
        <p:nvPicPr>
          <p:cNvPr id="1026" name="Picture 2" descr="Good vs Evil by Saibel on DeviantArt">
            <a:extLst>
              <a:ext uri="{FF2B5EF4-FFF2-40B4-BE49-F238E27FC236}">
                <a16:creationId xmlns:a16="http://schemas.microsoft.com/office/drawing/2014/main" id="{F2864A7C-6EE5-CB6C-D0CA-C67C088ABB3D}"/>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60637" y="1207477"/>
            <a:ext cx="7070725" cy="565052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EA895D00-5626-BECE-BAAD-E2DB8220CFA1}"/>
              </a:ext>
            </a:extLst>
          </p:cNvPr>
          <p:cNvSpPr txBox="1"/>
          <p:nvPr/>
        </p:nvSpPr>
        <p:spPr>
          <a:xfrm rot="10800000" flipV="1">
            <a:off x="-1" y="1903301"/>
            <a:ext cx="3188043" cy="3539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angla MN" pitchFamily="2" charset="0"/>
                <a:ea typeface="+mn-ea"/>
                <a:cs typeface="Bangla MN" pitchFamily="2" charset="0"/>
              </a:rPr>
              <a:t>“For all have sinned, and fall short of the glory of God.” (Romans 3:23)</a:t>
            </a:r>
          </a:p>
        </p:txBody>
      </p:sp>
      <p:sp>
        <p:nvSpPr>
          <p:cNvPr id="5" name="TextBox 4">
            <a:extLst>
              <a:ext uri="{FF2B5EF4-FFF2-40B4-BE49-F238E27FC236}">
                <a16:creationId xmlns:a16="http://schemas.microsoft.com/office/drawing/2014/main" id="{19FD83CB-B754-1547-864E-3147FB832687}"/>
              </a:ext>
            </a:extLst>
          </p:cNvPr>
          <p:cNvSpPr txBox="1"/>
          <p:nvPr/>
        </p:nvSpPr>
        <p:spPr>
          <a:xfrm rot="9800188" flipV="1">
            <a:off x="4058333" y="200113"/>
            <a:ext cx="4583387" cy="240065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0" b="1" i="0" u="none" strike="noStrike" kern="1200" cap="none" spc="0" normalizeH="0" baseline="0" noProof="0" dirty="0">
                <a:ln>
                  <a:noFill/>
                </a:ln>
                <a:solidFill>
                  <a:srgbClr val="FFFF00"/>
                </a:solidFill>
                <a:effectLst/>
                <a:uLnTx/>
                <a:uFillTx/>
                <a:latin typeface="Bangla MN" pitchFamily="2" charset="0"/>
                <a:ea typeface="+mn-ea"/>
                <a:cs typeface="Bangla MN" pitchFamily="2" charset="0"/>
              </a:rPr>
              <a:t>NO</a:t>
            </a:r>
          </a:p>
        </p:txBody>
      </p:sp>
      <p:sp>
        <p:nvSpPr>
          <p:cNvPr id="6" name="TextBox 5">
            <a:extLst>
              <a:ext uri="{FF2B5EF4-FFF2-40B4-BE49-F238E27FC236}">
                <a16:creationId xmlns:a16="http://schemas.microsoft.com/office/drawing/2014/main" id="{EC73E451-9E35-A05F-47FF-5B3D2693D8F9}"/>
              </a:ext>
            </a:extLst>
          </p:cNvPr>
          <p:cNvSpPr txBox="1"/>
          <p:nvPr/>
        </p:nvSpPr>
        <p:spPr>
          <a:xfrm rot="10800000" flipV="1">
            <a:off x="8889676" y="1733772"/>
            <a:ext cx="3314298" cy="40318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white"/>
                </a:solidFill>
                <a:effectLst/>
                <a:uLnTx/>
                <a:uFillTx/>
                <a:latin typeface="Bangla MN" pitchFamily="2" charset="0"/>
                <a:ea typeface="+mn-ea"/>
                <a:cs typeface="Bangla MN" pitchFamily="2" charset="0"/>
              </a:rPr>
              <a:t>“</a:t>
            </a:r>
            <a:r>
              <a:rPr kumimoji="0" lang="en-SG" sz="3200" b="1" i="0" u="none" strike="noStrike" kern="1200" cap="none" spc="0" normalizeH="0" baseline="0" noProof="0" dirty="0">
                <a:ln>
                  <a:noFill/>
                </a:ln>
                <a:solidFill>
                  <a:prstClr val="white"/>
                </a:solidFill>
                <a:effectLst/>
                <a:uLnTx/>
                <a:uFillTx/>
                <a:latin typeface="Bangla MN" pitchFamily="2" charset="0"/>
                <a:ea typeface="+mn-ea"/>
                <a:cs typeface="Bangla MN" pitchFamily="2" charset="0"/>
              </a:rPr>
              <a:t>Surely I was sinful at birth, sinful from the time my mother conceived me.”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sz="3200" b="1" i="0" u="none" strike="noStrike" kern="1200" cap="none" spc="0" normalizeH="0" baseline="0" noProof="0" dirty="0">
                <a:ln>
                  <a:noFill/>
                </a:ln>
                <a:solidFill>
                  <a:prstClr val="white"/>
                </a:solidFill>
                <a:effectLst/>
                <a:uLnTx/>
                <a:uFillTx/>
                <a:latin typeface="Bangla MN" pitchFamily="2" charset="0"/>
                <a:ea typeface="+mn-ea"/>
                <a:cs typeface="Bangla MN" pitchFamily="2" charset="0"/>
              </a:rPr>
              <a:t>(Psalm 51:5)</a:t>
            </a:r>
            <a:endParaRPr kumimoji="0" lang="en-US" sz="3200" b="1" i="0" u="none" strike="noStrike" kern="1200" cap="none" spc="0" normalizeH="0" baseline="0" noProof="0" dirty="0">
              <a:ln>
                <a:noFill/>
              </a:ln>
              <a:solidFill>
                <a:prstClr val="white"/>
              </a:solidFill>
              <a:effectLst/>
              <a:uLnTx/>
              <a:uFillTx/>
              <a:latin typeface="Bangla MN" pitchFamily="2" charset="0"/>
              <a:ea typeface="+mn-ea"/>
              <a:cs typeface="Bangla MN" pitchFamily="2" charset="0"/>
            </a:endParaRPr>
          </a:p>
        </p:txBody>
      </p:sp>
    </p:spTree>
    <p:extLst>
      <p:ext uri="{BB962C8B-B14F-4D97-AF65-F5344CB8AC3E}">
        <p14:creationId xmlns:p14="http://schemas.microsoft.com/office/powerpoint/2010/main" val="101920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3E35B-C30F-AFE3-E9AC-35480383B605}"/>
              </a:ext>
            </a:extLst>
          </p:cNvPr>
          <p:cNvSpPr>
            <a:spLocks noGrp="1"/>
          </p:cNvSpPr>
          <p:nvPr>
            <p:ph type="title"/>
          </p:nvPr>
        </p:nvSpPr>
        <p:spPr/>
        <p:txBody>
          <a:bodyPr>
            <a:normAutofit/>
          </a:bodyPr>
          <a:lstStyle/>
          <a:p>
            <a:r>
              <a:rPr lang="en-US" sz="4400" b="1" dirty="0"/>
              <a:t>Galatians 2:19-21 ESV</a:t>
            </a:r>
          </a:p>
        </p:txBody>
      </p:sp>
      <p:sp>
        <p:nvSpPr>
          <p:cNvPr id="3" name="Content Placeholder 2">
            <a:extLst>
              <a:ext uri="{FF2B5EF4-FFF2-40B4-BE49-F238E27FC236}">
                <a16:creationId xmlns:a16="http://schemas.microsoft.com/office/drawing/2014/main" id="{A5833F47-2409-F38A-C048-B72041F30BEC}"/>
              </a:ext>
            </a:extLst>
          </p:cNvPr>
          <p:cNvSpPr>
            <a:spLocks noGrp="1"/>
          </p:cNvSpPr>
          <p:nvPr>
            <p:ph idx="1"/>
          </p:nvPr>
        </p:nvSpPr>
        <p:spPr>
          <a:xfrm>
            <a:off x="568036" y="1781712"/>
            <a:ext cx="11180619" cy="3294576"/>
          </a:xfrm>
        </p:spPr>
        <p:txBody>
          <a:bodyPr>
            <a:noAutofit/>
          </a:bodyPr>
          <a:lstStyle/>
          <a:p>
            <a:pPr marL="0" indent="0" algn="just">
              <a:buNone/>
            </a:pPr>
            <a:r>
              <a:rPr lang="en-SG" sz="2800" b="1" i="0" baseline="30000" dirty="0">
                <a:solidFill>
                  <a:srgbClr val="000000"/>
                </a:solidFill>
                <a:effectLst/>
                <a:latin typeface="system-ui"/>
              </a:rPr>
              <a:t>19</a:t>
            </a:r>
            <a:r>
              <a:rPr lang="en-SG" sz="2800" b="1" i="0" dirty="0">
                <a:solidFill>
                  <a:srgbClr val="000000"/>
                </a:solidFill>
                <a:effectLst/>
                <a:latin typeface="system-ui"/>
              </a:rPr>
              <a:t> For through the law I died to the law, so that I might live to God. </a:t>
            </a:r>
            <a:r>
              <a:rPr lang="en-SG" sz="2800" b="1" i="0" baseline="30000" dirty="0">
                <a:solidFill>
                  <a:srgbClr val="000000"/>
                </a:solidFill>
                <a:effectLst/>
                <a:latin typeface="system-ui"/>
              </a:rPr>
              <a:t>20</a:t>
            </a:r>
            <a:r>
              <a:rPr lang="en-SG" sz="2800" b="1" i="0" dirty="0">
                <a:solidFill>
                  <a:srgbClr val="000000"/>
                </a:solidFill>
                <a:effectLst/>
                <a:latin typeface="system-ui"/>
              </a:rPr>
              <a:t> I have been crucified with Christ. It is no longer I who live, but Christ who lives in me. And the life I now live in the flesh I live by faith in the Son of God, who loved me and gave himself for me. </a:t>
            </a:r>
            <a:r>
              <a:rPr lang="en-SG" sz="2800" b="1" i="0" baseline="30000" dirty="0">
                <a:solidFill>
                  <a:srgbClr val="000000"/>
                </a:solidFill>
                <a:effectLst/>
                <a:latin typeface="system-ui"/>
              </a:rPr>
              <a:t>21</a:t>
            </a:r>
            <a:r>
              <a:rPr lang="en-SG" sz="2800" b="1" i="0" dirty="0">
                <a:solidFill>
                  <a:srgbClr val="000000"/>
                </a:solidFill>
                <a:effectLst/>
                <a:latin typeface="system-ui"/>
              </a:rPr>
              <a:t> I do not nullify the grace of God, for if righteousness were through the law, then Christ died for no purpose.</a:t>
            </a:r>
            <a:endParaRPr lang="en-US" sz="2800" b="1" dirty="0"/>
          </a:p>
        </p:txBody>
      </p:sp>
    </p:spTree>
    <p:extLst>
      <p:ext uri="{BB962C8B-B14F-4D97-AF65-F5344CB8AC3E}">
        <p14:creationId xmlns:p14="http://schemas.microsoft.com/office/powerpoint/2010/main" val="3042049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Galatians 2:20 - Bible verse (ESV) - DailyVerses.net">
            <a:extLst>
              <a:ext uri="{FF2B5EF4-FFF2-40B4-BE49-F238E27FC236}">
                <a16:creationId xmlns:a16="http://schemas.microsoft.com/office/drawing/2014/main" id="{A02CA66F-3776-0188-2587-174DD6F2796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238918"/>
            <a:ext cx="12192000" cy="638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57473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86B1B-3E62-745A-E8C3-7AB7D91176EB}"/>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3A7B94D-2A2F-78EC-95DD-590A871E7FE5}"/>
              </a:ext>
            </a:extLst>
          </p:cNvPr>
          <p:cNvSpPr>
            <a:spLocks noGrp="1"/>
          </p:cNvSpPr>
          <p:nvPr>
            <p:ph idx="1"/>
          </p:nvPr>
        </p:nvSpPr>
        <p:spPr/>
        <p:txBody>
          <a:bodyPr/>
          <a:lstStyle/>
          <a:p>
            <a:endParaRPr lang="en-US"/>
          </a:p>
        </p:txBody>
      </p:sp>
      <p:pic>
        <p:nvPicPr>
          <p:cNvPr id="2052" name="Picture 4" descr="Raise Up Your Voice To Them, Lift Up A Banner | The Bible Unveiled">
            <a:extLst>
              <a:ext uri="{FF2B5EF4-FFF2-40B4-BE49-F238E27FC236}">
                <a16:creationId xmlns:a16="http://schemas.microsoft.com/office/drawing/2014/main" id="{C6D5C033-7114-5F3A-6519-7C991E31FD1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207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614943DB-8101-3AAF-4D80-675FB02A7DB8}"/>
              </a:ext>
            </a:extLst>
          </p:cNvPr>
          <p:cNvGraphicFramePr>
            <a:graphicFrameLocks noGrp="1"/>
          </p:cNvGraphicFramePr>
          <p:nvPr/>
        </p:nvGraphicFramePr>
        <p:xfrm>
          <a:off x="321275" y="60959"/>
          <a:ext cx="11549450" cy="6797041"/>
        </p:xfrm>
        <a:graphic>
          <a:graphicData uri="http://schemas.openxmlformats.org/drawingml/2006/table">
            <a:tbl>
              <a:tblPr firstRow="1" firstCol="1" bandRow="1"/>
              <a:tblGrid>
                <a:gridCol w="3849390">
                  <a:extLst>
                    <a:ext uri="{9D8B030D-6E8A-4147-A177-3AD203B41FA5}">
                      <a16:colId xmlns:a16="http://schemas.microsoft.com/office/drawing/2014/main" val="1345329423"/>
                    </a:ext>
                  </a:extLst>
                </a:gridCol>
                <a:gridCol w="3849390">
                  <a:extLst>
                    <a:ext uri="{9D8B030D-6E8A-4147-A177-3AD203B41FA5}">
                      <a16:colId xmlns:a16="http://schemas.microsoft.com/office/drawing/2014/main" val="3414080781"/>
                    </a:ext>
                  </a:extLst>
                </a:gridCol>
                <a:gridCol w="3850670">
                  <a:extLst>
                    <a:ext uri="{9D8B030D-6E8A-4147-A177-3AD203B41FA5}">
                      <a16:colId xmlns:a16="http://schemas.microsoft.com/office/drawing/2014/main" val="1003506925"/>
                    </a:ext>
                  </a:extLst>
                </a:gridCol>
              </a:tblGrid>
              <a:tr h="1989438">
                <a:tc>
                  <a:txBody>
                    <a:bodyPr/>
                    <a:lstStyle/>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 unique Gospel</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Chapter 1-2</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r>
                        <a:rPr lang="en-US" sz="2800" kern="100">
                          <a:effectLst/>
                          <a:latin typeface="Calibri" panose="020F0502020204030204" pitchFamily="34" charset="0"/>
                          <a:ea typeface="Calibri" panose="020F0502020204030204" pitchFamily="34" charset="0"/>
                          <a:cs typeface="Times New Roman" panose="02020603050405020304" pitchFamily="18" charset="0"/>
                        </a:rPr>
                        <a:t>Made righteous by Faith</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2800" kern="100">
                          <a:effectLst/>
                          <a:latin typeface="Calibri" panose="020F0502020204030204" pitchFamily="34" charset="0"/>
                          <a:ea typeface="Calibri" panose="020F0502020204030204" pitchFamily="34" charset="0"/>
                          <a:cs typeface="Times New Roman" panose="02020603050405020304" pitchFamily="18" charset="0"/>
                        </a:rPr>
                        <a:t>Chapter 3-4</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Freed to be Free</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a:effectLst/>
                          <a:latin typeface="Calibri" panose="020F0502020204030204" pitchFamily="34" charset="0"/>
                          <a:ea typeface="Calibri" panose="020F0502020204030204" pitchFamily="34" charset="0"/>
                          <a:cs typeface="Times New Roman" panose="02020603050405020304" pitchFamily="18" charset="0"/>
                        </a:rPr>
                        <a:t> </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p>
                      <a:r>
                        <a:rPr lang="en-US" sz="2800" kern="100">
                          <a:effectLst/>
                          <a:latin typeface="Calibri" panose="020F0502020204030204" pitchFamily="34" charset="0"/>
                          <a:ea typeface="Calibri" panose="020F0502020204030204" pitchFamily="34" charset="0"/>
                          <a:cs typeface="Times New Roman" panose="02020603050405020304" pitchFamily="18" charset="0"/>
                        </a:rPr>
                        <a:t>Chapter 5-6</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32857592"/>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Biographical</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Doctrinal</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Practical</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60925019"/>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Message of the Apostle</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The Redemption of Christ</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The Walk Of the Holy Spirit</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0250010"/>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The Gospel is true!</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The Gospel is superior!</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The Gospel is freedom!</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7030994"/>
                  </a:ext>
                </a:extLst>
              </a:tr>
              <a:tr h="494270">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Grace Defended</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Grace Expounded</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Grace Applied</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65631870"/>
                  </a:ext>
                </a:extLst>
              </a:tr>
              <a:tr h="2471353">
                <a:tc>
                  <a:txBody>
                    <a:bodyPr/>
                    <a:lstStyle/>
                    <a:p>
                      <a:r>
                        <a:rPr lang="en-US"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Key Verse: "I have been crucified with Christ. It is no longer I who lives, but Christ who lives in me." (Gal 2:20)</a:t>
                      </a:r>
                      <a:endParaRPr lang="en-SG" sz="2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r>
                        <a:rPr lang="en-US" sz="2800" kern="100">
                          <a:effectLst/>
                          <a:latin typeface="Calibri" panose="020F0502020204030204" pitchFamily="34" charset="0"/>
                          <a:ea typeface="Calibri" panose="020F0502020204030204" pitchFamily="34" charset="0"/>
                          <a:cs typeface="Times New Roman" panose="02020603050405020304" pitchFamily="18" charset="0"/>
                        </a:rPr>
                        <a:t>Key Verse: "And because you are sons, God has sent the Spirit of his Son into our hearts, crying, "Abba! Father!" (Gal 4:6)</a:t>
                      </a:r>
                      <a:endParaRPr lang="en-SG" sz="2800" kern="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en-US" sz="2800" kern="100" dirty="0">
                          <a:effectLst/>
                          <a:latin typeface="Calibri" panose="020F0502020204030204" pitchFamily="34" charset="0"/>
                          <a:ea typeface="Calibri" panose="020F0502020204030204" pitchFamily="34" charset="0"/>
                          <a:cs typeface="Times New Roman" panose="02020603050405020304" pitchFamily="18" charset="0"/>
                        </a:rPr>
                        <a:t>Key Verse: "For freedom, Christ has set us free; stand firm therefore, and do not submit again to a yoke of slavery." (Gal 5:1)</a:t>
                      </a:r>
                      <a:endParaRPr lang="en-SG" sz="2800" kern="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30917538"/>
                  </a:ext>
                </a:extLst>
              </a:tr>
            </a:tbl>
          </a:graphicData>
        </a:graphic>
      </p:graphicFrame>
    </p:spTree>
    <p:extLst>
      <p:ext uri="{BB962C8B-B14F-4D97-AF65-F5344CB8AC3E}">
        <p14:creationId xmlns:p14="http://schemas.microsoft.com/office/powerpoint/2010/main" val="3797563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1:13-2:10</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p:txBody>
          <a:bodyPr>
            <a:normAutofit/>
          </a:bodyPr>
          <a:lstStyle/>
          <a:p>
            <a:r>
              <a:rPr lang="en-SG" sz="2600" b="1" kern="100" dirty="0">
                <a:ea typeface="Calibri" panose="020F0502020204030204" pitchFamily="34" charset="0"/>
                <a:cs typeface="Times New Roman" panose="02020603050405020304" pitchFamily="18" charset="0"/>
              </a:rPr>
              <a:t>Paul’s</a:t>
            </a:r>
            <a:r>
              <a:rPr lang="en-SG" sz="2600" b="1" kern="100" dirty="0">
                <a:effectLst/>
                <a:ea typeface="Calibri" panose="020F0502020204030204" pitchFamily="34" charset="0"/>
                <a:cs typeface="Times New Roman" panose="02020603050405020304" pitchFamily="18" charset="0"/>
              </a:rPr>
              <a:t> pre-Christian years, and conversion (Gal 1:13-17)</a:t>
            </a: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8171575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1:13-2:10</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p:txBody>
          <a:bodyPr>
            <a:normAutofit/>
          </a:bodyPr>
          <a:lstStyle/>
          <a:p>
            <a:r>
              <a:rPr lang="en-SG" sz="2600" b="1" kern="100" dirty="0">
                <a:ea typeface="Calibri" panose="020F0502020204030204" pitchFamily="34" charset="0"/>
                <a:cs typeface="Times New Roman" panose="02020603050405020304" pitchFamily="18" charset="0"/>
              </a:rPr>
              <a:t>Paul’s</a:t>
            </a:r>
            <a:r>
              <a:rPr lang="en-SG" sz="2600" b="1" kern="100" dirty="0">
                <a:effectLst/>
                <a:ea typeface="Calibri" panose="020F0502020204030204" pitchFamily="34" charset="0"/>
                <a:cs typeface="Times New Roman" panose="02020603050405020304" pitchFamily="18" charset="0"/>
              </a:rPr>
              <a:t> pre-Christian years, and conversion (Gal 1:13-17)</a:t>
            </a:r>
          </a:p>
          <a:p>
            <a:r>
              <a:rPr lang="en-SG" sz="2600" b="1" kern="100" dirty="0">
                <a:effectLst/>
                <a:ea typeface="Calibri" panose="020F0502020204030204" pitchFamily="34" charset="0"/>
                <a:cs typeface="Times New Roman" panose="02020603050405020304" pitchFamily="18" charset="0"/>
              </a:rPr>
              <a:t>He went away to Arabia for 3 years of solitude (Galatians 1:16b-17). </a:t>
            </a: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4055592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1:13-2:10</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p:txBody>
          <a:bodyPr>
            <a:normAutofit/>
          </a:bodyPr>
          <a:lstStyle/>
          <a:p>
            <a:r>
              <a:rPr lang="en-SG" sz="2600" b="1" kern="100" dirty="0">
                <a:ea typeface="Calibri" panose="020F0502020204030204" pitchFamily="34" charset="0"/>
                <a:cs typeface="Times New Roman" panose="02020603050405020304" pitchFamily="18" charset="0"/>
              </a:rPr>
              <a:t>Paul’s</a:t>
            </a:r>
            <a:r>
              <a:rPr lang="en-SG" sz="2600" b="1" kern="100" dirty="0">
                <a:effectLst/>
                <a:ea typeface="Calibri" panose="020F0502020204030204" pitchFamily="34" charset="0"/>
                <a:cs typeface="Times New Roman" panose="02020603050405020304" pitchFamily="18" charset="0"/>
              </a:rPr>
              <a:t> pre-Christian years, and conversion (Gal 1:13-17)</a:t>
            </a:r>
          </a:p>
          <a:p>
            <a:r>
              <a:rPr lang="en-SG" sz="2600" b="1" kern="100" dirty="0">
                <a:effectLst/>
                <a:ea typeface="Calibri" panose="020F0502020204030204" pitchFamily="34" charset="0"/>
                <a:cs typeface="Times New Roman" panose="02020603050405020304" pitchFamily="18" charset="0"/>
              </a:rPr>
              <a:t>He went away to Arabia for 3 years of solitude (Galatians 1:16b-17). </a:t>
            </a:r>
          </a:p>
          <a:p>
            <a:r>
              <a:rPr lang="en-SG" sz="2600" b="1" kern="100" dirty="0">
                <a:effectLst/>
                <a:ea typeface="Calibri" panose="020F0502020204030204" pitchFamily="34" charset="0"/>
                <a:cs typeface="Times New Roman" panose="02020603050405020304" pitchFamily="18" charset="0"/>
              </a:rPr>
              <a:t>His first visit with Peter and James and early years as a Christian (Gal 1:18-24)</a:t>
            </a: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2971218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1:13-2:10</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p:txBody>
          <a:bodyPr>
            <a:normAutofit/>
          </a:bodyPr>
          <a:lstStyle/>
          <a:p>
            <a:r>
              <a:rPr lang="en-SG" sz="2600" b="1" kern="100" dirty="0">
                <a:ea typeface="Calibri" panose="020F0502020204030204" pitchFamily="34" charset="0"/>
                <a:cs typeface="Times New Roman" panose="02020603050405020304" pitchFamily="18" charset="0"/>
              </a:rPr>
              <a:t>Paul’s</a:t>
            </a:r>
            <a:r>
              <a:rPr lang="en-SG" sz="2600" b="1" kern="100" dirty="0">
                <a:effectLst/>
                <a:ea typeface="Calibri" panose="020F0502020204030204" pitchFamily="34" charset="0"/>
                <a:cs typeface="Times New Roman" panose="02020603050405020304" pitchFamily="18" charset="0"/>
              </a:rPr>
              <a:t> pre-Christian years, and conversion (Gal 1:13-17)</a:t>
            </a:r>
          </a:p>
          <a:p>
            <a:r>
              <a:rPr lang="en-SG" sz="2600" b="1" kern="100" dirty="0">
                <a:effectLst/>
                <a:ea typeface="Calibri" panose="020F0502020204030204" pitchFamily="34" charset="0"/>
                <a:cs typeface="Times New Roman" panose="02020603050405020304" pitchFamily="18" charset="0"/>
              </a:rPr>
              <a:t>He went away to Arabia for 3 years of solitude (Galatians 1:16b-17). </a:t>
            </a:r>
          </a:p>
          <a:p>
            <a:r>
              <a:rPr lang="en-SG" sz="2600" b="1" kern="100" dirty="0">
                <a:effectLst/>
                <a:ea typeface="Calibri" panose="020F0502020204030204" pitchFamily="34" charset="0"/>
                <a:cs typeface="Times New Roman" panose="02020603050405020304" pitchFamily="18" charset="0"/>
              </a:rPr>
              <a:t>His first visit with Peter and James and early years as a Christian (Gal 1:18-24)</a:t>
            </a:r>
          </a:p>
          <a:p>
            <a:r>
              <a:rPr lang="en-SG" sz="2600" b="1" kern="100" dirty="0">
                <a:effectLst/>
                <a:ea typeface="Calibri" panose="020F0502020204030204" pitchFamily="34" charset="0"/>
                <a:cs typeface="Times New Roman" panose="02020603050405020304" pitchFamily="18" charset="0"/>
              </a:rPr>
              <a:t>The council at Jerusalem (Gal 2:1-5)</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4834283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0E76B-6FF2-80F2-3207-4D15CAE9BFB5}"/>
              </a:ext>
            </a:extLst>
          </p:cNvPr>
          <p:cNvSpPr>
            <a:spLocks noGrp="1"/>
          </p:cNvSpPr>
          <p:nvPr>
            <p:ph type="title"/>
          </p:nvPr>
        </p:nvSpPr>
        <p:spPr/>
        <p:txBody>
          <a:bodyPr/>
          <a:lstStyle/>
          <a:p>
            <a:r>
              <a:rPr lang="en-US" b="1" dirty="0"/>
              <a:t>GALATIANS 1:13-2:10</a:t>
            </a:r>
          </a:p>
        </p:txBody>
      </p:sp>
      <p:sp>
        <p:nvSpPr>
          <p:cNvPr id="3" name="Content Placeholder 2">
            <a:extLst>
              <a:ext uri="{FF2B5EF4-FFF2-40B4-BE49-F238E27FC236}">
                <a16:creationId xmlns:a16="http://schemas.microsoft.com/office/drawing/2014/main" id="{47079DC6-7322-D2C6-932D-6850C7549C11}"/>
              </a:ext>
            </a:extLst>
          </p:cNvPr>
          <p:cNvSpPr>
            <a:spLocks noGrp="1"/>
          </p:cNvSpPr>
          <p:nvPr>
            <p:ph idx="1"/>
          </p:nvPr>
        </p:nvSpPr>
        <p:spPr>
          <a:xfrm>
            <a:off x="1451579" y="2015732"/>
            <a:ext cx="10072206" cy="4232668"/>
          </a:xfrm>
        </p:spPr>
        <p:txBody>
          <a:bodyPr>
            <a:normAutofit/>
          </a:bodyPr>
          <a:lstStyle/>
          <a:p>
            <a:r>
              <a:rPr lang="en-SG" sz="2600" b="1" kern="100" dirty="0">
                <a:ea typeface="Calibri" panose="020F0502020204030204" pitchFamily="34" charset="0"/>
                <a:cs typeface="Times New Roman" panose="02020603050405020304" pitchFamily="18" charset="0"/>
              </a:rPr>
              <a:t>Paul’s</a:t>
            </a:r>
            <a:r>
              <a:rPr lang="en-SG" sz="2600" b="1" kern="100" dirty="0">
                <a:effectLst/>
                <a:ea typeface="Calibri" panose="020F0502020204030204" pitchFamily="34" charset="0"/>
                <a:cs typeface="Times New Roman" panose="02020603050405020304" pitchFamily="18" charset="0"/>
              </a:rPr>
              <a:t> pre-Christian years, and conversion (Gal 1:13-17)</a:t>
            </a:r>
          </a:p>
          <a:p>
            <a:r>
              <a:rPr lang="en-SG" sz="2600" b="1" kern="100" dirty="0">
                <a:effectLst/>
                <a:ea typeface="Calibri" panose="020F0502020204030204" pitchFamily="34" charset="0"/>
                <a:cs typeface="Times New Roman" panose="02020603050405020304" pitchFamily="18" charset="0"/>
              </a:rPr>
              <a:t>He went away to Arabia for 3 years of solitude (Galatians 1:16b-17). </a:t>
            </a:r>
          </a:p>
          <a:p>
            <a:r>
              <a:rPr lang="en-SG" sz="2600" b="1" kern="100" dirty="0">
                <a:effectLst/>
                <a:ea typeface="Calibri" panose="020F0502020204030204" pitchFamily="34" charset="0"/>
                <a:cs typeface="Times New Roman" panose="02020603050405020304" pitchFamily="18" charset="0"/>
              </a:rPr>
              <a:t>His first visit with Peter and James and early years as a Christian (Gal 1:18-24)</a:t>
            </a:r>
          </a:p>
          <a:p>
            <a:r>
              <a:rPr lang="en-SG" sz="2600" b="1" kern="100" dirty="0">
                <a:effectLst/>
                <a:ea typeface="Calibri" panose="020F0502020204030204" pitchFamily="34" charset="0"/>
                <a:cs typeface="Times New Roman" panose="02020603050405020304" pitchFamily="18" charset="0"/>
              </a:rPr>
              <a:t>The council at Jerusalem (Gal 2:1-5)</a:t>
            </a:r>
          </a:p>
          <a:p>
            <a:r>
              <a:rPr lang="en-SG" sz="2600" b="1" kern="100" dirty="0">
                <a:effectLst/>
                <a:ea typeface="Calibri" panose="020F0502020204030204" pitchFamily="34" charset="0"/>
                <a:cs typeface="Times New Roman" panose="02020603050405020304" pitchFamily="18" charset="0"/>
              </a:rPr>
              <a:t>His sanction by James, Cephas, and John (Gal 2:6-10)</a:t>
            </a: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endParaRPr lang="en-SG" sz="2600" b="1" kern="100" dirty="0">
              <a:effectLst/>
              <a:ea typeface="Calibri" panose="020F0502020204030204" pitchFamily="34" charset="0"/>
              <a:cs typeface="Times New Roman" panose="02020603050405020304" pitchFamily="18" charset="0"/>
            </a:endParaRPr>
          </a:p>
          <a:p>
            <a:pPr marL="0" indent="0">
              <a:buNone/>
            </a:pPr>
            <a:endParaRPr lang="en-SG" sz="2600" kern="100" dirty="0">
              <a:effectLst/>
              <a:ea typeface="Calibri" panose="020F0502020204030204" pitchFamily="34" charset="0"/>
              <a:cs typeface="Times New Roman" panose="02020603050405020304" pitchFamily="18" charset="0"/>
            </a:endParaRPr>
          </a:p>
          <a:p>
            <a:endParaRPr lang="en-US" dirty="0"/>
          </a:p>
          <a:p>
            <a:endParaRPr lang="en-US" dirty="0"/>
          </a:p>
        </p:txBody>
      </p:sp>
    </p:spTree>
    <p:extLst>
      <p:ext uri="{BB962C8B-B14F-4D97-AF65-F5344CB8AC3E}">
        <p14:creationId xmlns:p14="http://schemas.microsoft.com/office/powerpoint/2010/main" val="3342444234"/>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9.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5.xml><?xml version="1.0" encoding="utf-8"?>
<a:theme xmlns:a="http://schemas.openxmlformats.org/drawingml/2006/main" name="1_Gallery">
  <a:themeElements>
    <a:clrScheme name="Gallery">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lery">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ppt/theme/theme6.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TotalTime>
  <Words>1195</Words>
  <Application>Microsoft Office PowerPoint</Application>
  <PresentationFormat>Widescreen</PresentationFormat>
  <Paragraphs>136</Paragraphs>
  <Slides>21</Slides>
  <Notes>21</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21</vt:i4>
      </vt:variant>
    </vt:vector>
  </HeadingPairs>
  <TitlesOfParts>
    <vt:vector size="41" baseType="lpstr">
      <vt:lpstr>Arial</vt:lpstr>
      <vt:lpstr>Bangla MN</vt:lpstr>
      <vt:lpstr>Calibri</vt:lpstr>
      <vt:lpstr>Calibri Light</vt:lpstr>
      <vt:lpstr>Century Gothic</vt:lpstr>
      <vt:lpstr>Chalkboard SE</vt:lpstr>
      <vt:lpstr>Franklin Gothic Book</vt:lpstr>
      <vt:lpstr>Gill Sans MT</vt:lpstr>
      <vt:lpstr>Rockwell</vt:lpstr>
      <vt:lpstr>Rockwell Condensed</vt:lpstr>
      <vt:lpstr>Rockwell Extra Bold</vt:lpstr>
      <vt:lpstr>system-ui</vt:lpstr>
      <vt:lpstr>Wingdings</vt:lpstr>
      <vt:lpstr>Wingdings 3</vt:lpstr>
      <vt:lpstr>Office Theme</vt:lpstr>
      <vt:lpstr>Wood Type</vt:lpstr>
      <vt:lpstr>Gallery</vt:lpstr>
      <vt:lpstr>Crop</vt:lpstr>
      <vt:lpstr>1_Gallery</vt:lpstr>
      <vt:lpstr>Ion Boardroom</vt:lpstr>
      <vt:lpstr>Freed to be free THE LETTER TO THE GALATIANS</vt:lpstr>
      <vt:lpstr>Aren’t all people essentially good?</vt:lpstr>
      <vt:lpstr>PowerPoint Presentation</vt:lpstr>
      <vt:lpstr>PowerPoint Presentation</vt:lpstr>
      <vt:lpstr>GALATIANS 1:13-2:10</vt:lpstr>
      <vt:lpstr>GALATIANS 1:13-2:10</vt:lpstr>
      <vt:lpstr>GALATIANS 1:13-2:10</vt:lpstr>
      <vt:lpstr>GALATIANS 1:13-2:10</vt:lpstr>
      <vt:lpstr>GALATIANS 1:13-2:10</vt:lpstr>
      <vt:lpstr>Freed to be free THE LETTER TO THE GALATIANS</vt:lpstr>
      <vt:lpstr>GALATIANS 2:11-14</vt:lpstr>
      <vt:lpstr>Scot McKnight</vt:lpstr>
      <vt:lpstr>GALATIANS 2:11-14</vt:lpstr>
      <vt:lpstr>Galatians 2:15-16 ESV</vt:lpstr>
      <vt:lpstr>GALATIANS 2:15-21</vt:lpstr>
      <vt:lpstr>PowerPoint Presentation</vt:lpstr>
      <vt:lpstr>   The Gospel</vt:lpstr>
      <vt:lpstr>Galatians 2:17-21 ESV</vt:lpstr>
      <vt:lpstr>GALATIANS 2:15-21</vt:lpstr>
      <vt:lpstr>Galatians 2:19-21 ESV</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Freed to be free THE LETTER TO THE GALATIANS</dc:title>
  <dc:creator>Manik Corea</dc:creator>
  <cp:lastModifiedBy>Matt Lyle</cp:lastModifiedBy>
  <cp:revision>4</cp:revision>
  <dcterms:created xsi:type="dcterms:W3CDTF">2023-05-10T07:00:25Z</dcterms:created>
  <dcterms:modified xsi:type="dcterms:W3CDTF">2023-05-13T07:26:13Z</dcterms:modified>
</cp:coreProperties>
</file>