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72" r:id="rId2"/>
    <p:sldMasterId id="2147483684" r:id="rId3"/>
    <p:sldMasterId id="2147483696" r:id="rId4"/>
  </p:sldMasterIdLst>
  <p:sldIdLst>
    <p:sldId id="257" r:id="rId5"/>
    <p:sldId id="256" r:id="rId6"/>
    <p:sldId id="259" r:id="rId7"/>
    <p:sldId id="258" r:id="rId8"/>
    <p:sldId id="260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50"/>
  </p:normalViewPr>
  <p:slideViewPr>
    <p:cSldViewPr snapToGrid="0">
      <p:cViewPr varScale="1">
        <p:scale>
          <a:sx n="75" d="100"/>
          <a:sy n="75" d="100"/>
        </p:scale>
        <p:origin x="874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tt Lyle" userId="a96e7d453dd11193" providerId="LiveId" clId="{4A70981A-DE77-4498-9FCE-7C7182F37F72}"/>
    <pc:docChg chg="custSel modSld">
      <pc:chgData name="Matt Lyle" userId="a96e7d453dd11193" providerId="LiveId" clId="{4A70981A-DE77-4498-9FCE-7C7182F37F72}" dt="2023-05-04T08:23:39.504" v="1" actId="478"/>
      <pc:docMkLst>
        <pc:docMk/>
      </pc:docMkLst>
      <pc:sldChg chg="delSp mod">
        <pc:chgData name="Matt Lyle" userId="a96e7d453dd11193" providerId="LiveId" clId="{4A70981A-DE77-4498-9FCE-7C7182F37F72}" dt="2023-05-04T08:23:39.504" v="1" actId="478"/>
        <pc:sldMkLst>
          <pc:docMk/>
          <pc:sldMk cId="2368736620" sldId="271"/>
        </pc:sldMkLst>
        <pc:spChg chg="del">
          <ac:chgData name="Matt Lyle" userId="a96e7d453dd11193" providerId="LiveId" clId="{4A70981A-DE77-4498-9FCE-7C7182F37F72}" dt="2023-05-04T08:23:39.504" v="1" actId="478"/>
          <ac:spMkLst>
            <pc:docMk/>
            <pc:sldMk cId="2368736620" sldId="271"/>
            <ac:spMk id="2" creationId="{E726ED02-3210-2817-C09D-49022F6B8A53}"/>
          </ac:spMkLst>
        </pc:spChg>
        <pc:spChg chg="del">
          <ac:chgData name="Matt Lyle" userId="a96e7d453dd11193" providerId="LiveId" clId="{4A70981A-DE77-4498-9FCE-7C7182F37F72}" dt="2023-05-04T08:23:37.422" v="0" actId="478"/>
          <ac:spMkLst>
            <pc:docMk/>
            <pc:sldMk cId="2368736620" sldId="271"/>
            <ac:spMk id="3" creationId="{DF1B1FB0-BEEB-B87C-D1BB-E8A6A2DD77C6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E02D35-70B5-0828-CAAB-D54D543BAD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2C461FF-4455-B60A-354B-9F8A63C267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6AECB7-658B-72F2-563D-FDC05CAF7F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00446-8340-5845-A8BD-C8F7085C7ECF}" type="datetimeFigureOut">
              <a:rPr lang="en-US" smtClean="0"/>
              <a:t>5/4/2023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1D975C-0E39-2A8B-CEE7-250C6692AE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A44C69-96BA-D7EF-1F42-878651B4FD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D6AD3-2B27-BC4B-A87F-9DB861A5D7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7915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238200-2D8B-603D-2E96-C7B725EDA9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BA427E9-6BA2-26D6-52DC-B3482C3128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02957B-1761-ADB9-7C02-5F20593893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00446-8340-5845-A8BD-C8F7085C7ECF}" type="datetimeFigureOut">
              <a:rPr lang="en-US" smtClean="0"/>
              <a:t>5/4/2023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166704-13CE-C504-1FBD-4ACF52043E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7DBC5F-A8C8-5FAF-C471-C23B7A5712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D6AD3-2B27-BC4B-A87F-9DB861A5D7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205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94F168B-BE4B-1927-B63B-F71250FE72D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661EC2D-866D-695F-1D06-27BFFAB56F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915858-BDA7-C083-F48A-5464361FAC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00446-8340-5845-A8BD-C8F7085C7ECF}" type="datetimeFigureOut">
              <a:rPr lang="en-US" smtClean="0"/>
              <a:t>5/4/2023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995624-6225-3836-2C81-27E9DDD5F4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C26687-E3DE-A353-A790-FC951F228C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D6AD3-2B27-BC4B-A87F-9DB861A5D7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5299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00446-8340-5845-A8BD-C8F7085C7ECF}" type="datetimeFigureOut">
              <a:rPr lang="en-US" smtClean="0"/>
              <a:t>5/4/2023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C9DD6AD3-2B27-BC4B-A87F-9DB861A5D7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7499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00446-8340-5845-A8BD-C8F7085C7ECF}" type="datetimeFigureOut">
              <a:rPr lang="en-US" smtClean="0"/>
              <a:t>5/4/2023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D6AD3-2B27-BC4B-A87F-9DB861A5D7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9049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CF800446-8340-5845-A8BD-C8F7085C7ECF}" type="datetimeFigureOut">
              <a:rPr lang="en-US" smtClean="0"/>
              <a:t>5/4/2023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C9DD6AD3-2B27-BC4B-A87F-9DB861A5D7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5579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00446-8340-5845-A8BD-C8F7085C7ECF}" type="datetimeFigureOut">
              <a:rPr lang="en-US" smtClean="0"/>
              <a:t>5/4/2023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D6AD3-2B27-BC4B-A87F-9DB861A5D7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1623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00446-8340-5845-A8BD-C8F7085C7ECF}" type="datetimeFigureOut">
              <a:rPr lang="en-US" smtClean="0"/>
              <a:t>5/4/2023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D6AD3-2B27-BC4B-A87F-9DB861A5D786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82946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00446-8340-5845-A8BD-C8F7085C7ECF}" type="datetimeFigureOut">
              <a:rPr lang="en-US" smtClean="0"/>
              <a:t>5/4/2023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D6AD3-2B27-BC4B-A87F-9DB861A5D786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4563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00446-8340-5845-A8BD-C8F7085C7ECF}" type="datetimeFigureOut">
              <a:rPr lang="en-US" smtClean="0"/>
              <a:t>5/4/2023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D6AD3-2B27-BC4B-A87F-9DB861A5D7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4824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00446-8340-5845-A8BD-C8F7085C7ECF}" type="datetimeFigureOut">
              <a:rPr lang="en-US" smtClean="0"/>
              <a:t>5/4/2023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D6AD3-2B27-BC4B-A87F-9DB861A5D7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3140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9E6AB2-9841-BB01-33BE-C9C3459491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40A846-6AFD-D45E-11CA-133DD1D956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5BD863-D69F-5373-4105-632B061C7C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00446-8340-5845-A8BD-C8F7085C7ECF}" type="datetimeFigureOut">
              <a:rPr lang="en-US" smtClean="0"/>
              <a:t>5/4/2023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6301C2-03C7-57B6-A8F7-D9C80AC28E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A137B8-2053-8991-38CD-03EB299F99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D6AD3-2B27-BC4B-A87F-9DB861A5D7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55090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00446-8340-5845-A8BD-C8F7085C7ECF}" type="datetimeFigureOut">
              <a:rPr lang="en-US" smtClean="0"/>
              <a:t>5/4/2023</a:t>
            </a:fld>
            <a:endParaRPr lang="en-US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D6AD3-2B27-BC4B-A87F-9DB861A5D7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2210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00446-8340-5845-A8BD-C8F7085C7ECF}" type="datetimeFigureOut">
              <a:rPr lang="en-US" smtClean="0"/>
              <a:t>5/4/2023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D6AD3-2B27-BC4B-A87F-9DB861A5D7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0584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00446-8340-5845-A8BD-C8F7085C7ECF}" type="datetimeFigureOut">
              <a:rPr lang="en-US" smtClean="0"/>
              <a:t>5/4/2023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D6AD3-2B27-BC4B-A87F-9DB861A5D7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76127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00446-8340-5845-A8BD-C8F7085C7ECF}" type="datetimeFigureOut">
              <a:rPr lang="en-US" smtClean="0"/>
              <a:t>5/4/2023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C9DD6AD3-2B27-BC4B-A87F-9DB861A5D786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171404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00446-8340-5845-A8BD-C8F7085C7ECF}" type="datetimeFigureOut">
              <a:rPr lang="en-US" smtClean="0"/>
              <a:t>5/4/2023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D6AD3-2B27-BC4B-A87F-9DB861A5D786}" type="slidenum">
              <a:rPr lang="en-US" smtClean="0"/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602077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00446-8340-5845-A8BD-C8F7085C7ECF}" type="datetimeFigureOut">
              <a:rPr lang="en-US" smtClean="0"/>
              <a:t>5/4/2023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D6AD3-2B27-BC4B-A87F-9DB861A5D786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295267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00446-8340-5845-A8BD-C8F7085C7ECF}" type="datetimeFigureOut">
              <a:rPr lang="en-US" smtClean="0"/>
              <a:t>5/4/2023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D6AD3-2B27-BC4B-A87F-9DB861A5D786}" type="slidenum">
              <a:rPr lang="en-US" smtClean="0"/>
              <a:t>‹#›</a:t>
            </a:fld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202951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00446-8340-5845-A8BD-C8F7085C7ECF}" type="datetimeFigureOut">
              <a:rPr lang="en-US" smtClean="0"/>
              <a:t>5/4/2023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D6AD3-2B27-BC4B-A87F-9DB861A5D786}" type="slidenum">
              <a:rPr lang="en-US" smtClean="0"/>
              <a:t>‹#›</a:t>
            </a:fld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728910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00446-8340-5845-A8BD-C8F7085C7ECF}" type="datetimeFigureOut">
              <a:rPr lang="en-US" smtClean="0"/>
              <a:t>5/4/2023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D6AD3-2B27-BC4B-A87F-9DB861A5D786}" type="slidenum">
              <a:rPr lang="en-US" smtClean="0"/>
              <a:t>‹#›</a:t>
            </a:fld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565982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00446-8340-5845-A8BD-C8F7085C7ECF}" type="datetimeFigureOut">
              <a:rPr lang="en-US" smtClean="0"/>
              <a:t>5/4/2023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D6AD3-2B27-BC4B-A87F-9DB861A5D7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8653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592221-97D4-5036-43EF-A1A3A4EA32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992773-8A63-1CAC-4CF8-76DFD3A564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A97F5E-B29B-5200-F92C-DC17B0635B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00446-8340-5845-A8BD-C8F7085C7ECF}" type="datetimeFigureOut">
              <a:rPr lang="en-US" smtClean="0"/>
              <a:t>5/4/2023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318587-37AB-4487-7BE8-DC506AC857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D8417F-078F-E61A-9AFF-526F4F631F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D6AD3-2B27-BC4B-A87F-9DB861A5D7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64618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00446-8340-5845-A8BD-C8F7085C7ECF}" type="datetimeFigureOut">
              <a:rPr lang="en-US" smtClean="0"/>
              <a:t>5/4/2023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D6AD3-2B27-BC4B-A87F-9DB861A5D786}" type="slidenum">
              <a:rPr lang="en-US" smtClean="0"/>
              <a:t>‹#›</a:t>
            </a:fld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879635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CF800446-8340-5845-A8BD-C8F7085C7ECF}" type="datetimeFigureOut">
              <a:rPr lang="en-US" smtClean="0"/>
              <a:t>5/4/2023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D6AD3-2B27-BC4B-A87F-9DB861A5D786}" type="slidenum">
              <a:rPr lang="en-US" smtClean="0"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638606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00446-8340-5845-A8BD-C8F7085C7ECF}" type="datetimeFigureOut">
              <a:rPr lang="en-US" smtClean="0"/>
              <a:t>5/4/2023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D6AD3-2B27-BC4B-A87F-9DB861A5D786}" type="slidenum">
              <a:rPr lang="en-US" smtClean="0"/>
              <a:t>‹#›</a:t>
            </a:fld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195282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00446-8340-5845-A8BD-C8F7085C7ECF}" type="datetimeFigureOut">
              <a:rPr lang="en-US" smtClean="0"/>
              <a:t>5/4/2023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D6AD3-2B27-BC4B-A87F-9DB861A5D786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718198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CF800446-8340-5845-A8BD-C8F7085C7ECF}" type="datetimeFigureOut">
              <a:rPr lang="en-US" smtClean="0"/>
              <a:t>5/4/2023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C9DD6AD3-2B27-BC4B-A87F-9DB861A5D786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33319006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00446-8340-5845-A8BD-C8F7085C7ECF}" type="datetimeFigureOut">
              <a:rPr lang="en-US" smtClean="0"/>
              <a:t>5/4/2023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D6AD3-2B27-BC4B-A87F-9DB861A5D7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91233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F800446-8340-5845-A8BD-C8F7085C7ECF}" type="datetimeFigureOut">
              <a:rPr lang="en-US" smtClean="0"/>
              <a:t>5/4/2023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9DD6AD3-2B27-BC4B-A87F-9DB861A5D786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84746888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00446-8340-5845-A8BD-C8F7085C7ECF}" type="datetimeFigureOut">
              <a:rPr lang="en-US" smtClean="0"/>
              <a:t>5/4/2023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D6AD3-2B27-BC4B-A87F-9DB861A5D7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52714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00446-8340-5845-A8BD-C8F7085C7ECF}" type="datetimeFigureOut">
              <a:rPr lang="en-US" smtClean="0"/>
              <a:t>5/4/2023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D6AD3-2B27-BC4B-A87F-9DB861A5D7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89295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00446-8340-5845-A8BD-C8F7085C7ECF}" type="datetimeFigureOut">
              <a:rPr lang="en-US" smtClean="0"/>
              <a:t>5/4/2023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D6AD3-2B27-BC4B-A87F-9DB861A5D7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4043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851C77-E65E-8497-8342-C670529CE1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D95048-3671-F91C-81D0-3C36F58556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49F4290-516B-1E06-FED0-A89A4D7F75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ECD244-D03D-EB11-112B-AF0466D5CF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00446-8340-5845-A8BD-C8F7085C7ECF}" type="datetimeFigureOut">
              <a:rPr lang="en-US" smtClean="0"/>
              <a:t>5/4/2023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8D1529-20FA-D151-00BA-0DFE183A36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9E04F3-4C2E-4D98-FCE0-3D2A69526D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D6AD3-2B27-BC4B-A87F-9DB861A5D7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36620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00446-8340-5845-A8BD-C8F7085C7ECF}" type="datetimeFigureOut">
              <a:rPr lang="en-US" smtClean="0"/>
              <a:t>5/4/2023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D6AD3-2B27-BC4B-A87F-9DB861A5D7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02326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F800446-8340-5845-A8BD-C8F7085C7ECF}" type="datetimeFigureOut">
              <a:rPr lang="en-US" smtClean="0"/>
              <a:t>5/4/2023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9DD6AD3-2B27-BC4B-A87F-9DB861A5D786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90598109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F800446-8340-5845-A8BD-C8F7085C7ECF}" type="datetimeFigureOut">
              <a:rPr lang="en-US" smtClean="0"/>
              <a:t>5/4/2023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9DD6AD3-2B27-BC4B-A87F-9DB861A5D786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33674459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00446-8340-5845-A8BD-C8F7085C7ECF}" type="datetimeFigureOut">
              <a:rPr lang="en-US" smtClean="0"/>
              <a:t>5/4/2023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D6AD3-2B27-BC4B-A87F-9DB861A5D7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28435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00446-8340-5845-A8BD-C8F7085C7ECF}" type="datetimeFigureOut">
              <a:rPr lang="en-US" smtClean="0"/>
              <a:t>5/4/2023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D6AD3-2B27-BC4B-A87F-9DB861A5D7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0890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3DB28A-3FF2-5C01-E70A-742B68B9E2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07E8A5-4ECE-2DC1-1C10-49CA0B4CE4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C062E27-DC0F-235F-4A9B-06A61B07AB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876944C-1212-C6CA-3E4E-DC1332E325C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D11436-8461-C3B9-B904-E209A69F2F9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2E94C17-5586-2BD9-C962-AE705E1F24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00446-8340-5845-A8BD-C8F7085C7ECF}" type="datetimeFigureOut">
              <a:rPr lang="en-US" smtClean="0"/>
              <a:t>5/4/2023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E2C8085-B3CB-0828-F7F4-EDCAAE50DC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AAA78F7-3A1F-D00F-9F45-4BA77656B6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D6AD3-2B27-BC4B-A87F-9DB861A5D7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5311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3FF2F6-349E-AB37-0904-2C71A866A0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044BF1D-5D50-324B-6E1A-B68D559EFE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00446-8340-5845-A8BD-C8F7085C7ECF}" type="datetimeFigureOut">
              <a:rPr lang="en-US" smtClean="0"/>
              <a:t>5/4/2023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156CA67-5435-3F38-4172-80D3A0ABD8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C736A1D-71F5-71AD-97D2-1A6F476CB7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D6AD3-2B27-BC4B-A87F-9DB861A5D7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3452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2439725-7AD5-8740-3185-1F6E1D204D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00446-8340-5845-A8BD-C8F7085C7ECF}" type="datetimeFigureOut">
              <a:rPr lang="en-US" smtClean="0"/>
              <a:t>5/4/2023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CC2A1D8-2C70-9437-36ED-DD852E0B7F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EC32D3-065A-1D51-E6F7-6C0B4E8C69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D6AD3-2B27-BC4B-A87F-9DB861A5D7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3945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0A912D-7326-7DA1-C648-6934016FBF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136D03-EBCC-43AD-54A3-EE5579E294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0E6A31A-8BD5-340B-4CF8-8B73FD77AC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51293C-36B1-D7D9-CDC8-5674325258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00446-8340-5845-A8BD-C8F7085C7ECF}" type="datetimeFigureOut">
              <a:rPr lang="en-US" smtClean="0"/>
              <a:t>5/4/2023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391672-2DBD-97F0-26FB-406AED5DA5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2693ED-016A-FA82-D4A0-2D1EE60AA8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D6AD3-2B27-BC4B-A87F-9DB861A5D7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7222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45ECA8-3124-BEC7-4AC5-248AB2FCD0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306AAD7-9FB2-05AE-34C6-554631F9B92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DBD38B0-F522-27C7-4463-F41B344ACA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31AADB-AAA6-210F-C5E1-FF664FBEB9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00446-8340-5845-A8BD-C8F7085C7ECF}" type="datetimeFigureOut">
              <a:rPr lang="en-US" smtClean="0"/>
              <a:t>5/4/2023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8A06AB-E588-55B2-8595-11511A0781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F298C5-787E-76D3-827F-57C0CB251E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D6AD3-2B27-BC4B-A87F-9DB861A5D7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8645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microsoft.com/office/2007/relationships/hdphoto" Target="../media/hdphoto1.wdp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5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039A328-20CF-2F9C-9E81-348B968B16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0CAA7B-2D33-963C-C680-C262F984A3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F24CE5-59E5-8AF4-6F83-FC9F4832226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800446-8340-5845-A8BD-C8F7085C7ECF}" type="datetimeFigureOut">
              <a:rPr lang="en-US" smtClean="0"/>
              <a:t>5/4/2023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C9C67D-547F-96F4-7D5D-FD4983C5B8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3502DD-1082-F208-4575-25AF69906F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DD6AD3-2B27-BC4B-A87F-9DB861A5D7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433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CF800446-8340-5845-A8BD-C8F7085C7ECF}" type="datetimeFigureOut">
              <a:rPr lang="en-US" smtClean="0"/>
              <a:t>5/4/2023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C9DD6AD3-2B27-BC4B-A87F-9DB861A5D7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419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800446-8340-5845-A8BD-C8F7085C7ECF}" type="datetimeFigureOut">
              <a:rPr lang="en-US" smtClean="0"/>
              <a:t>5/4/2023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C9DD6AD3-2B27-BC4B-A87F-9DB861A5D786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5387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CF800446-8340-5845-A8BD-C8F7085C7ECF}" type="datetimeFigureOut">
              <a:rPr lang="en-US" smtClean="0"/>
              <a:t>5/4/2023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C9DD6AD3-2B27-BC4B-A87F-9DB861A5D786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789093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g"/><Relationship Id="rId4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E22AEB-6CA4-4429-4444-C912806D95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08798" y="1432222"/>
            <a:ext cx="9906952" cy="3265507"/>
          </a:xfrm>
        </p:spPr>
        <p:txBody>
          <a:bodyPr/>
          <a:lstStyle/>
          <a:p>
            <a:pPr algn="ctr"/>
            <a:r>
              <a:rPr lang="en-US" sz="100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Freed to be free</a:t>
            </a:r>
            <a:br>
              <a:rPr lang="en-US" dirty="0"/>
            </a:br>
            <a:r>
              <a:rPr lang="en-US" sz="5400" dirty="0"/>
              <a:t>THE LETTER TO THE GALATIANS</a:t>
            </a:r>
          </a:p>
        </p:txBody>
      </p:sp>
      <p:pic>
        <p:nvPicPr>
          <p:cNvPr id="2050" name="Picture 2" descr="silver skeleton key on book page">
            <a:extLst>
              <a:ext uri="{FF2B5EF4-FFF2-40B4-BE49-F238E27FC236}">
                <a16:creationId xmlns:a16="http://schemas.microsoft.com/office/drawing/2014/main" id="{F062861B-4573-E2A0-6F86-5660D1716D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55636"/>
            <a:ext cx="2494729" cy="3742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95482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A6323F-F245-0C41-F0A5-207B13860F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417045-D064-63B8-CC89-EB48A939B0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2" name="Picture 4" descr="Already, Not Yet | Desiring God">
            <a:extLst>
              <a:ext uri="{FF2B5EF4-FFF2-40B4-BE49-F238E27FC236}">
                <a16:creationId xmlns:a16="http://schemas.microsoft.com/office/drawing/2014/main" id="{A1E8359A-5725-D3A3-7DFC-0C0C60962D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2D17F89-16C6-15ED-8648-57C91E00D1CE}"/>
              </a:ext>
            </a:extLst>
          </p:cNvPr>
          <p:cNvSpPr txBox="1"/>
          <p:nvPr/>
        </p:nvSpPr>
        <p:spPr>
          <a:xfrm>
            <a:off x="357188" y="365124"/>
            <a:ext cx="1471612" cy="449263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29854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80E76B-6FF2-80F2-3207-4D15CAE9BF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GALATIANS 1:6-10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079DC6-7322-D2C6-932D-6850C7549C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0038" y="1853754"/>
            <a:ext cx="12144375" cy="4527943"/>
          </a:xfrm>
        </p:spPr>
        <p:txBody>
          <a:bodyPr>
            <a:normAutofit/>
          </a:bodyPr>
          <a:lstStyle/>
          <a:p>
            <a:r>
              <a:rPr lang="en-US" sz="2800" b="1" dirty="0"/>
              <a:t>Vs 6 – You have deserted Christ and turning to another gospel!</a:t>
            </a:r>
          </a:p>
          <a:p>
            <a:r>
              <a:rPr lang="en-US" sz="2800" b="1" dirty="0"/>
              <a:t>Jesus + the law = a gospel of works (see Acts 15:1).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82218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99+ Watchman Nee Quotes on The Normal Christian Life, Christianity and The  spiritual man - Quotes.pub">
            <a:extLst>
              <a:ext uri="{FF2B5EF4-FFF2-40B4-BE49-F238E27FC236}">
                <a16:creationId xmlns:a16="http://schemas.microsoft.com/office/drawing/2014/main" id="{C0519203-D45D-F8B7-BE99-97E0F938E3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Watchman Nee | Revivals in ACS(I) Singapore">
            <a:extLst>
              <a:ext uri="{FF2B5EF4-FFF2-40B4-BE49-F238E27FC236}">
                <a16:creationId xmlns:a16="http://schemas.microsoft.com/office/drawing/2014/main" id="{040B000A-42B5-BD67-52E1-132AC7D07C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8671" y="4652625"/>
            <a:ext cx="1694657" cy="2205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25858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80E76B-6FF2-80F2-3207-4D15CAE9BF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GALATIANS 1:6-9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079DC6-7322-D2C6-932D-6850C7549C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0038" y="1767256"/>
            <a:ext cx="11891962" cy="4527943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Vs 6 – You have deserting Christ and turning to another gospel!</a:t>
            </a:r>
          </a:p>
          <a:p>
            <a:r>
              <a:rPr lang="en-US" sz="28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Jesus + the law = a gospel of works (see Acts 15:1). </a:t>
            </a:r>
          </a:p>
          <a:p>
            <a:r>
              <a:rPr lang="en-US" sz="2800" b="1" dirty="0"/>
              <a:t>Vs 7-9 – Don’t accept any distorted or additional Gospel from them, us or angels! There is only ONE Gospel.</a:t>
            </a:r>
          </a:p>
          <a:p>
            <a:r>
              <a:rPr lang="en-US" sz="2800" b="1" dirty="0"/>
              <a:t>Why is Paul so strong about this?</a:t>
            </a:r>
          </a:p>
          <a:p>
            <a:pPr marL="514350" indent="-514350">
              <a:buAutoNum type="alphaLcParenR"/>
            </a:pPr>
            <a:r>
              <a:rPr lang="en-US" sz="2800" b="1" dirty="0"/>
              <a:t>The glory and work of Christ is at stake.</a:t>
            </a:r>
          </a:p>
          <a:p>
            <a:pPr marL="514350" indent="-514350">
              <a:buAutoNum type="alphaLcParenR"/>
            </a:pPr>
            <a:r>
              <a:rPr lang="en-US" sz="2800" b="1" dirty="0"/>
              <a:t>The salvation of the Galatian Christians is also at stake.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18902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80E76B-6FF2-80F2-3207-4D15CAE9BF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GALATIANS 1:10-12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079DC6-7322-D2C6-932D-6850C7549C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0038" y="1767256"/>
            <a:ext cx="11891962" cy="4527943"/>
          </a:xfrm>
        </p:spPr>
        <p:txBody>
          <a:bodyPr>
            <a:normAutofit/>
          </a:bodyPr>
          <a:lstStyle/>
          <a:p>
            <a:r>
              <a:rPr lang="en-US" sz="2800" b="1" dirty="0"/>
              <a:t>Vs 10 – Paul is a servant of Christ, not of men – neither seeking their approval or to please them.</a:t>
            </a:r>
          </a:p>
          <a:p>
            <a:r>
              <a:rPr lang="en-US" sz="2800" b="1" dirty="0"/>
              <a:t>Vs 11-12 – Paul emphasizes that he received the Gospel by revelation from Jesus Christ. </a:t>
            </a:r>
          </a:p>
          <a:p>
            <a:endParaRPr lang="en-US" sz="2800" b="1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6640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Surrounded by Grace » The Road to Grace">
            <a:extLst>
              <a:ext uri="{FF2B5EF4-FFF2-40B4-BE49-F238E27FC236}">
                <a16:creationId xmlns:a16="http://schemas.microsoft.com/office/drawing/2014/main" id="{B9862883-23E6-0BE5-CE5E-DEA249F9A2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450" y="0"/>
            <a:ext cx="102933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736C03D-D2CD-2E90-254F-F45412CF8700}"/>
              </a:ext>
            </a:extLst>
          </p:cNvPr>
          <p:cNvSpPr txBox="1"/>
          <p:nvPr/>
        </p:nvSpPr>
        <p:spPr>
          <a:xfrm>
            <a:off x="1371600" y="365125"/>
            <a:ext cx="936642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</a:rPr>
              <a:t>Where do you stand in relation to </a:t>
            </a:r>
          </a:p>
          <a:p>
            <a:pPr algn="ctr"/>
            <a:r>
              <a:rPr lang="en-US" sz="4400" b="1" dirty="0">
                <a:solidFill>
                  <a:schemeClr val="bg1"/>
                </a:solidFill>
              </a:rPr>
              <a:t>our Lord Jesus Christ today? </a:t>
            </a:r>
          </a:p>
        </p:txBody>
      </p:sp>
    </p:spTree>
    <p:extLst>
      <p:ext uri="{BB962C8B-B14F-4D97-AF65-F5344CB8AC3E}">
        <p14:creationId xmlns:p14="http://schemas.microsoft.com/office/powerpoint/2010/main" val="23687366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48FE0173-76E5-5287-F7DB-C756846B16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69092" y="4550472"/>
            <a:ext cx="8583827" cy="1655762"/>
          </a:xfrm>
          <a:solidFill>
            <a:schemeClr val="accent4">
              <a:lumMod val="60000"/>
              <a:lumOff val="40000"/>
            </a:schemeClr>
          </a:solidFill>
        </p:spPr>
        <p:txBody>
          <a:bodyPr>
            <a:normAutofit fontScale="92500"/>
          </a:bodyPr>
          <a:lstStyle/>
          <a:p>
            <a:r>
              <a:rPr lang="en-US" sz="5400" b="1" dirty="0"/>
              <a:t>1997 – Impact magazine versus Central Christian Church</a:t>
            </a:r>
          </a:p>
        </p:txBody>
      </p:sp>
      <p:pic>
        <p:nvPicPr>
          <p:cNvPr id="1030" name="Picture 6" descr="Legal Victory - Central Christian Church Singapore">
            <a:extLst>
              <a:ext uri="{FF2B5EF4-FFF2-40B4-BE49-F238E27FC236}">
                <a16:creationId xmlns:a16="http://schemas.microsoft.com/office/drawing/2014/main" id="{2F41DA69-D594-24FA-623C-AA85C12A2B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60204">
            <a:off x="7567275" y="884737"/>
            <a:ext cx="4555930" cy="3280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entral Christian Church Singapore">
            <a:extLst>
              <a:ext uri="{FF2B5EF4-FFF2-40B4-BE49-F238E27FC236}">
                <a16:creationId xmlns:a16="http://schemas.microsoft.com/office/drawing/2014/main" id="{81DB5361-71FF-326D-0987-0B7242B49C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0636" y="286622"/>
            <a:ext cx="5210299" cy="3470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entral Christian Church - Church in Punggol">
            <a:extLst>
              <a:ext uri="{FF2B5EF4-FFF2-40B4-BE49-F238E27FC236}">
                <a16:creationId xmlns:a16="http://schemas.microsoft.com/office/drawing/2014/main" id="{3D7ED79C-FAC5-E8AA-6E37-C629DD87E4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83260">
            <a:off x="124412" y="374570"/>
            <a:ext cx="3206254" cy="3206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50E232C-41A0-40DE-EB1A-FAC85832C40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80636" y="432321"/>
            <a:ext cx="2397930" cy="3324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9003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C4CE8C70-E6E0-5EF8-3771-072F8E7549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2617" y="3412600"/>
            <a:ext cx="4628821" cy="344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Map of the New Testament World - Bible History">
            <a:extLst>
              <a:ext uri="{FF2B5EF4-FFF2-40B4-BE49-F238E27FC236}">
                <a16:creationId xmlns:a16="http://schemas.microsoft.com/office/drawing/2014/main" id="{64730131-810E-E91B-C8F7-09D54BF87C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0488" y="55300"/>
            <a:ext cx="6963105" cy="4351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Bent Arrow 4">
            <a:extLst>
              <a:ext uri="{FF2B5EF4-FFF2-40B4-BE49-F238E27FC236}">
                <a16:creationId xmlns:a16="http://schemas.microsoft.com/office/drawing/2014/main" id="{6D416F4D-182E-2CB0-6493-DA6A387285E5}"/>
              </a:ext>
            </a:extLst>
          </p:cNvPr>
          <p:cNvSpPr/>
          <p:nvPr/>
        </p:nvSpPr>
        <p:spPr>
          <a:xfrm rot="5400000">
            <a:off x="6960930" y="972844"/>
            <a:ext cx="1441579" cy="3010615"/>
          </a:xfrm>
          <a:prstGeom prst="ben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C724792-C6A0-ABEE-22BF-A655F04D6BB7}"/>
              </a:ext>
            </a:extLst>
          </p:cNvPr>
          <p:cNvSpPr txBox="1"/>
          <p:nvPr/>
        </p:nvSpPr>
        <p:spPr>
          <a:xfrm>
            <a:off x="232253" y="4663124"/>
            <a:ext cx="631762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FF0000"/>
                </a:solidFill>
              </a:rPr>
              <a:t>The Roman Province of Galatia</a:t>
            </a:r>
          </a:p>
        </p:txBody>
      </p:sp>
    </p:spTree>
    <p:extLst>
      <p:ext uri="{BB962C8B-B14F-4D97-AF65-F5344CB8AC3E}">
        <p14:creationId xmlns:p14="http://schemas.microsoft.com/office/powerpoint/2010/main" val="31635963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43F451-0FEA-40DE-C864-ABFFAA2A2F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5763" y="804519"/>
            <a:ext cx="11515725" cy="1049235"/>
          </a:xfrm>
        </p:spPr>
        <p:txBody>
          <a:bodyPr>
            <a:noAutofit/>
          </a:bodyPr>
          <a:lstStyle/>
          <a:p>
            <a:r>
              <a:rPr lang="en-US" sz="6000" b="1" dirty="0"/>
              <a:t>Why was Paul so angry?</a:t>
            </a:r>
          </a:p>
        </p:txBody>
      </p:sp>
      <p:pic>
        <p:nvPicPr>
          <p:cNvPr id="4098" name="Picture 2" descr="Epistle to the Galatians | Bob's boy's Christianity blog">
            <a:extLst>
              <a:ext uri="{FF2B5EF4-FFF2-40B4-BE49-F238E27FC236}">
                <a16:creationId xmlns:a16="http://schemas.microsoft.com/office/drawing/2014/main" id="{477A95F4-E095-6C65-E796-52FEE4A9557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0205" y="1993768"/>
            <a:ext cx="7451590" cy="4864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12364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Jesus Plus - Faith Church Blog">
            <a:extLst>
              <a:ext uri="{FF2B5EF4-FFF2-40B4-BE49-F238E27FC236}">
                <a16:creationId xmlns:a16="http://schemas.microsoft.com/office/drawing/2014/main" id="{061ABF34-887F-F5E2-D229-0CAA659526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74" y="220662"/>
            <a:ext cx="9825579" cy="5530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5BD628D-089F-253E-9139-E36337CAFD2A}"/>
              </a:ext>
            </a:extLst>
          </p:cNvPr>
          <p:cNvSpPr txBox="1"/>
          <p:nvPr/>
        </p:nvSpPr>
        <p:spPr>
          <a:xfrm>
            <a:off x="9786938" y="3116817"/>
            <a:ext cx="21467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_________________</a:t>
            </a:r>
          </a:p>
        </p:txBody>
      </p:sp>
    </p:spTree>
    <p:extLst>
      <p:ext uri="{BB962C8B-B14F-4D97-AF65-F5344CB8AC3E}">
        <p14:creationId xmlns:p14="http://schemas.microsoft.com/office/powerpoint/2010/main" val="31453905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614943DB-8101-3AAF-4D80-675FB02A7DB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138366"/>
              </p:ext>
            </p:extLst>
          </p:nvPr>
        </p:nvGraphicFramePr>
        <p:xfrm>
          <a:off x="321275" y="60959"/>
          <a:ext cx="11549450" cy="6797041"/>
        </p:xfrm>
        <a:graphic>
          <a:graphicData uri="http://schemas.openxmlformats.org/drawingml/2006/table">
            <a:tbl>
              <a:tblPr firstRow="1" firstCol="1" bandRow="1"/>
              <a:tblGrid>
                <a:gridCol w="3849390">
                  <a:extLst>
                    <a:ext uri="{9D8B030D-6E8A-4147-A177-3AD203B41FA5}">
                      <a16:colId xmlns:a16="http://schemas.microsoft.com/office/drawing/2014/main" val="1345329423"/>
                    </a:ext>
                  </a:extLst>
                </a:gridCol>
                <a:gridCol w="3849390">
                  <a:extLst>
                    <a:ext uri="{9D8B030D-6E8A-4147-A177-3AD203B41FA5}">
                      <a16:colId xmlns:a16="http://schemas.microsoft.com/office/drawing/2014/main" val="3414080781"/>
                    </a:ext>
                  </a:extLst>
                </a:gridCol>
                <a:gridCol w="3850670">
                  <a:extLst>
                    <a:ext uri="{9D8B030D-6E8A-4147-A177-3AD203B41FA5}">
                      <a16:colId xmlns:a16="http://schemas.microsoft.com/office/drawing/2014/main" val="1003506925"/>
                    </a:ext>
                  </a:extLst>
                </a:gridCol>
              </a:tblGrid>
              <a:tr h="1989438">
                <a:tc>
                  <a:txBody>
                    <a:bodyPr/>
                    <a:lstStyle/>
                    <a:p>
                      <a:pPr algn="ctr"/>
                      <a:r>
                        <a:rPr lang="en-US" sz="280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 unique Gospel</a:t>
                      </a:r>
                      <a:endParaRPr lang="en-SG" sz="28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280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SG" sz="28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280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SG" sz="28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280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Chapter 1-2</a:t>
                      </a:r>
                      <a:endParaRPr lang="en-SG" sz="28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Made righteous by Faith</a:t>
                      </a:r>
                      <a:endParaRPr lang="en-SG" sz="2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28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SG" sz="2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28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SG" sz="2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28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Chapter 3-4</a:t>
                      </a:r>
                      <a:endParaRPr lang="en-SG" sz="2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Freed to be Free</a:t>
                      </a:r>
                      <a:endParaRPr lang="en-SG" sz="2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28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SG" sz="2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28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SG" sz="2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28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Chapter 5-6</a:t>
                      </a:r>
                      <a:endParaRPr lang="en-SG" sz="2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32857592"/>
                  </a:ext>
                </a:extLst>
              </a:tr>
              <a:tr h="494270">
                <a:tc>
                  <a:txBody>
                    <a:bodyPr/>
                    <a:lstStyle/>
                    <a:p>
                      <a:r>
                        <a:rPr lang="en-US" sz="280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Biographical</a:t>
                      </a:r>
                      <a:endParaRPr lang="en-SG" sz="28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Doctrinal</a:t>
                      </a:r>
                      <a:endParaRPr lang="en-SG" sz="2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Practical</a:t>
                      </a:r>
                      <a:endParaRPr lang="en-SG" sz="2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60925019"/>
                  </a:ext>
                </a:extLst>
              </a:tr>
              <a:tr h="494270">
                <a:tc>
                  <a:txBody>
                    <a:bodyPr/>
                    <a:lstStyle/>
                    <a:p>
                      <a:r>
                        <a:rPr lang="en-US" sz="280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The Message of the Apostle</a:t>
                      </a:r>
                      <a:endParaRPr lang="en-SG" sz="28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The Redemption of Christ</a:t>
                      </a:r>
                      <a:endParaRPr lang="en-SG" sz="2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The Walk Of the Holy Spirit</a:t>
                      </a:r>
                      <a:endParaRPr lang="en-SG" sz="2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90250010"/>
                  </a:ext>
                </a:extLst>
              </a:tr>
              <a:tr h="494270">
                <a:tc>
                  <a:txBody>
                    <a:bodyPr/>
                    <a:lstStyle/>
                    <a:p>
                      <a:r>
                        <a:rPr lang="en-US" sz="280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The Gospel is true!</a:t>
                      </a:r>
                      <a:endParaRPr lang="en-SG" sz="28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The Gospel is superior!</a:t>
                      </a:r>
                      <a:endParaRPr lang="en-SG" sz="2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The Gospel is freedom!</a:t>
                      </a:r>
                      <a:endParaRPr lang="en-SG" sz="2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27030994"/>
                  </a:ext>
                </a:extLst>
              </a:tr>
              <a:tr h="494270">
                <a:tc>
                  <a:txBody>
                    <a:bodyPr/>
                    <a:lstStyle/>
                    <a:p>
                      <a:r>
                        <a:rPr lang="en-US" sz="280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Grace Defended</a:t>
                      </a:r>
                      <a:endParaRPr lang="en-SG" sz="28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Grace Expounded</a:t>
                      </a:r>
                      <a:endParaRPr lang="en-SG" sz="2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Grace Applied</a:t>
                      </a:r>
                      <a:endParaRPr lang="en-SG" sz="2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5631870"/>
                  </a:ext>
                </a:extLst>
              </a:tr>
              <a:tr h="2471353">
                <a:tc>
                  <a:txBody>
                    <a:bodyPr/>
                    <a:lstStyle/>
                    <a:p>
                      <a:r>
                        <a:rPr lang="en-US" sz="280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Key Verse: "I have been crucified with Christ. It is no longer I who lives, but Christ who lives in me." (Gal 2:20)</a:t>
                      </a:r>
                      <a:endParaRPr lang="en-SG" sz="28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Key Verse: "And because you are sons, God has sent the Spirit of his Son into our hearts, crying, "Abba! Father!" (Gal 4:6)</a:t>
                      </a:r>
                      <a:endParaRPr lang="en-SG" sz="2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Key Verse: "For freedom, Christ has set us free; stand firm therefore, and do not submit again to a yoke of slavery." (Gal 5:1)</a:t>
                      </a:r>
                      <a:endParaRPr lang="en-SG" sz="2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309175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97563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80E76B-6FF2-80F2-3207-4D15CAE9BF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GALATIANS 1:1-5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079DC6-7322-D2C6-932D-6850C7549C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800" b="1" dirty="0"/>
              <a:t>Vs 1 – Paul is an Apostle by divine appointment – </a:t>
            </a:r>
            <a:br>
              <a:rPr lang="en-US" sz="2800" b="1" dirty="0"/>
            </a:br>
            <a:r>
              <a:rPr lang="en-US" sz="2800" b="1" dirty="0"/>
              <a:t>“..not from men or through man, but through Jesus Christ and God the Father.”</a:t>
            </a:r>
          </a:p>
          <a:p>
            <a:r>
              <a:rPr lang="en-US" sz="2800" b="1" dirty="0"/>
              <a:t>He was personally met and appointed by the Lord Jesus (1 Cor 9:1; 15:8,9).</a:t>
            </a:r>
          </a:p>
          <a:p>
            <a:r>
              <a:rPr lang="en-US" sz="2800" b="1" dirty="0"/>
              <a:t>Vs 3-4 – “Grace to you and peace from God the Father and the Lord Jesus Christ.”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71575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5B93EF-EC8F-B79B-8EF6-3CFE5D98B2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>
                <a:latin typeface="Chalkboard SE" panose="03050602040202020205" pitchFamily="66" charset="77"/>
              </a:rPr>
              <a:t>John Stott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01E94D-30AA-2D57-A07B-7E2BE13B82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1564" y="2400300"/>
            <a:ext cx="10415586" cy="35814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800" b="1" dirty="0">
                <a:latin typeface="Chalkboard SE" panose="03050602040202020205" pitchFamily="66" charset="77"/>
              </a:rPr>
              <a:t>“Although 'grace' and 'peace' are common monosyllables, they are pregnant with theological substance. In fact, they summarize Paul's Gospel of salvation.”</a:t>
            </a:r>
          </a:p>
          <a:p>
            <a:pPr marL="0" indent="0">
              <a:buNone/>
            </a:pPr>
            <a:r>
              <a:rPr lang="en-US" sz="1800" b="1" dirty="0">
                <a:latin typeface="Chalkboard SE" panose="03050602040202020205" pitchFamily="66" charset="77"/>
              </a:rPr>
              <a:t>John Stott, </a:t>
            </a:r>
            <a:r>
              <a:rPr lang="en-US" sz="1800" b="1" i="1" dirty="0">
                <a:latin typeface="Chalkboard SE" panose="03050602040202020205" pitchFamily="66" charset="77"/>
              </a:rPr>
              <a:t>The Message of Galatians</a:t>
            </a:r>
            <a:r>
              <a:rPr lang="en-US" sz="1800" b="1" dirty="0">
                <a:latin typeface="Chalkboard SE" panose="03050602040202020205" pitchFamily="66" charset="77"/>
              </a:rPr>
              <a:t>, (Leicester: InterVarsity, 1984), page 16</a:t>
            </a:r>
          </a:p>
        </p:txBody>
      </p:sp>
      <p:pic>
        <p:nvPicPr>
          <p:cNvPr id="1026" name="Picture 2" descr="John Stott | People | Christianity Today">
            <a:extLst>
              <a:ext uri="{FF2B5EF4-FFF2-40B4-BE49-F238E27FC236}">
                <a16:creationId xmlns:a16="http://schemas.microsoft.com/office/drawing/2014/main" id="{8D7EDCA6-2FDA-907C-5754-DB845DB4F6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4095" y="49777"/>
            <a:ext cx="3777905" cy="2121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42040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80E76B-6FF2-80F2-3207-4D15CAE9BF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GALATIANS 1:1-5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079DC6-7322-D2C6-932D-6850C7549C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0038" y="1853754"/>
            <a:ext cx="12144375" cy="4527943"/>
          </a:xfrm>
        </p:spPr>
        <p:txBody>
          <a:bodyPr>
            <a:normAutofit fontScale="92500"/>
          </a:bodyPr>
          <a:lstStyle/>
          <a:p>
            <a:r>
              <a:rPr lang="en-US" sz="28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Vs 1 – Paul is an Apostle by divine appointment – </a:t>
            </a:r>
            <a:br>
              <a:rPr lang="en-US" sz="28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sz="28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“..not from men or through man, but through Jesus Christ and God the Father.”</a:t>
            </a:r>
          </a:p>
          <a:p>
            <a:r>
              <a:rPr lang="en-US" sz="28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He was personally met by and appointed by the Lord Jesus (1 Cor 9:1; 15:8,9).</a:t>
            </a:r>
          </a:p>
          <a:p>
            <a:r>
              <a:rPr lang="en-US" sz="28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Vs 3 – “Grace to you and peace from God the Father and the Lord Jesus Christ.”</a:t>
            </a:r>
          </a:p>
          <a:p>
            <a:r>
              <a:rPr lang="en-US" sz="2800" b="1" dirty="0"/>
              <a:t>Vs 4 - "He gave himself for our sins to deliver us from the present evil age" 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9010417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3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4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219</TotalTime>
  <Words>552</Words>
  <Application>Microsoft Office PowerPoint</Application>
  <PresentationFormat>Widescreen</PresentationFormat>
  <Paragraphs>60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15</vt:i4>
      </vt:variant>
    </vt:vector>
  </HeadingPairs>
  <TitlesOfParts>
    <vt:vector size="29" baseType="lpstr">
      <vt:lpstr>Arial</vt:lpstr>
      <vt:lpstr>Calibri</vt:lpstr>
      <vt:lpstr>Calibri Light</vt:lpstr>
      <vt:lpstr>Chalkboard SE</vt:lpstr>
      <vt:lpstr>Franklin Gothic Book</vt:lpstr>
      <vt:lpstr>Gill Sans MT</vt:lpstr>
      <vt:lpstr>Rockwell</vt:lpstr>
      <vt:lpstr>Rockwell Condensed</vt:lpstr>
      <vt:lpstr>Rockwell Extra Bold</vt:lpstr>
      <vt:lpstr>Wingdings</vt:lpstr>
      <vt:lpstr>Office Theme</vt:lpstr>
      <vt:lpstr>Wood Type</vt:lpstr>
      <vt:lpstr>Gallery</vt:lpstr>
      <vt:lpstr>Crop</vt:lpstr>
      <vt:lpstr>Freed to be free THE LETTER TO THE GALATIANS</vt:lpstr>
      <vt:lpstr>PowerPoint Presentation</vt:lpstr>
      <vt:lpstr>PowerPoint Presentation</vt:lpstr>
      <vt:lpstr>Why was Paul so angry?</vt:lpstr>
      <vt:lpstr>PowerPoint Presentation</vt:lpstr>
      <vt:lpstr>PowerPoint Presentation</vt:lpstr>
      <vt:lpstr>GALATIANS 1:1-5</vt:lpstr>
      <vt:lpstr>John Stott</vt:lpstr>
      <vt:lpstr>GALATIANS 1:1-5</vt:lpstr>
      <vt:lpstr>PowerPoint Presentation</vt:lpstr>
      <vt:lpstr>GALATIANS 1:6-10</vt:lpstr>
      <vt:lpstr>PowerPoint Presentation</vt:lpstr>
      <vt:lpstr>GALATIANS 1:6-9</vt:lpstr>
      <vt:lpstr>GALATIANS 1:10-12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Freed to be free THE LETTER TO THE GALATIANS</dc:title>
  <dc:creator>Manik Corea</dc:creator>
  <cp:lastModifiedBy>Matt Lyle</cp:lastModifiedBy>
  <cp:revision>6</cp:revision>
  <dcterms:created xsi:type="dcterms:W3CDTF">2023-05-02T06:49:53Z</dcterms:created>
  <dcterms:modified xsi:type="dcterms:W3CDTF">2023-05-04T08:23:42Z</dcterms:modified>
</cp:coreProperties>
</file>