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715" r:id="rId2"/>
    <p:sldMasterId id="2147483729" r:id="rId3"/>
  </p:sldMasterIdLst>
  <p:notesMasterIdLst>
    <p:notesMasterId r:id="rId44"/>
  </p:notesMasterIdLst>
  <p:handoutMasterIdLst>
    <p:handoutMasterId r:id="rId45"/>
  </p:handoutMasterIdLst>
  <p:sldIdLst>
    <p:sldId id="353" r:id="rId4"/>
    <p:sldId id="358" r:id="rId5"/>
    <p:sldId id="381" r:id="rId6"/>
    <p:sldId id="347" r:id="rId7"/>
    <p:sldId id="359" r:id="rId8"/>
    <p:sldId id="356" r:id="rId9"/>
    <p:sldId id="360" r:id="rId10"/>
    <p:sldId id="362" r:id="rId11"/>
    <p:sldId id="256" r:id="rId12"/>
    <p:sldId id="366" r:id="rId13"/>
    <p:sldId id="368" r:id="rId14"/>
    <p:sldId id="367" r:id="rId15"/>
    <p:sldId id="363" r:id="rId16"/>
    <p:sldId id="374" r:id="rId17"/>
    <p:sldId id="370" r:id="rId18"/>
    <p:sldId id="373" r:id="rId19"/>
    <p:sldId id="371" r:id="rId20"/>
    <p:sldId id="375" r:id="rId21"/>
    <p:sldId id="369" r:id="rId22"/>
    <p:sldId id="354" r:id="rId23"/>
    <p:sldId id="382" r:id="rId24"/>
    <p:sldId id="383" r:id="rId25"/>
    <p:sldId id="378" r:id="rId26"/>
    <p:sldId id="377" r:id="rId27"/>
    <p:sldId id="376" r:id="rId28"/>
    <p:sldId id="385" r:id="rId29"/>
    <p:sldId id="379" r:id="rId30"/>
    <p:sldId id="386" r:id="rId31"/>
    <p:sldId id="384" r:id="rId32"/>
    <p:sldId id="351" r:id="rId33"/>
    <p:sldId id="387" r:id="rId34"/>
    <p:sldId id="389" r:id="rId35"/>
    <p:sldId id="390" r:id="rId36"/>
    <p:sldId id="391" r:id="rId37"/>
    <p:sldId id="292" r:id="rId38"/>
    <p:sldId id="296" r:id="rId39"/>
    <p:sldId id="297" r:id="rId40"/>
    <p:sldId id="298" r:id="rId41"/>
    <p:sldId id="299" r:id="rId42"/>
    <p:sldId id="304" r:id="rId43"/>
  </p:sldIdLst>
  <p:sldSz cx="9144000" cy="5143500" type="screen16x9"/>
  <p:notesSz cx="7099300" cy="10234613"/>
  <p:embeddedFontLst>
    <p:embeddedFont>
      <p:font typeface="Bahiana" panose="020B0604020202020204" charset="0"/>
      <p:regular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Dosis" pitchFamily="2" charset="0"/>
      <p:regular r:id="rId53"/>
      <p:bold r:id="rId54"/>
    </p:embeddedFont>
    <p:embeddedFont>
      <p:font typeface="Noto Sans" panose="020B0502040504020204" pitchFamily="34" charset="0"/>
      <p:regular r:id="rId55"/>
      <p:bold r:id="rId56"/>
      <p:italic r:id="rId57"/>
      <p:boldItalic r:id="rId58"/>
    </p:embeddedFont>
    <p:embeddedFont>
      <p:font typeface="Tw Cen MT" panose="020B0602020104020603"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F3F3F"/>
    <a:srgbClr val="D9D9D9"/>
    <a:srgbClr val="FF0000"/>
    <a:srgbClr val="FFFF00"/>
    <a:srgbClr val="8FABDD"/>
    <a:srgbClr val="FBD081"/>
    <a:srgbClr val="62A2BE"/>
    <a:srgbClr val="B5B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DE187-A391-4EAA-B589-DDBA38D5B2D3}" v="425" dt="2022-12-10T13:45:28.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1" autoAdjust="0"/>
    <p:restoredTop sz="59394" autoAdjust="0"/>
  </p:normalViewPr>
  <p:slideViewPr>
    <p:cSldViewPr snapToGrid="0">
      <p:cViewPr varScale="1">
        <p:scale>
          <a:sx n="82" d="100"/>
          <a:sy n="82" d="100"/>
        </p:scale>
        <p:origin x="1698" y="72"/>
      </p:cViewPr>
      <p:guideLst>
        <p:guide orient="horz"/>
        <p:guide pos="2880"/>
      </p:guideLst>
    </p:cSldViewPr>
  </p:slideViewPr>
  <p:notesTextViewPr>
    <p:cViewPr>
      <p:scale>
        <a:sx n="1" d="1"/>
        <a:sy n="1" d="1"/>
      </p:scale>
      <p:origin x="0" y="0"/>
    </p:cViewPr>
  </p:notesTextViewPr>
  <p:notesViewPr>
    <p:cSldViewPr snapToGrid="0">
      <p:cViewPr varScale="1">
        <p:scale>
          <a:sx n="73" d="100"/>
          <a:sy n="73" d="100"/>
        </p:scale>
        <p:origin x="3372" y="36"/>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6.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67"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CEA47387-C4CE-4EBF-B6B7-F7ABFC7BD9E6}"/>
    <pc:docChg chg="undo custSel delSld modSld modMainMaster">
      <pc:chgData name="Matt Lyle" userId="a96e7d453dd11193" providerId="LiveId" clId="{CEA47387-C4CE-4EBF-B6B7-F7ABFC7BD9E6}" dt="2022-12-10T22:59:23.874" v="8" actId="14100"/>
      <pc:docMkLst>
        <pc:docMk/>
      </pc:docMkLst>
      <pc:sldChg chg="modSp mod">
        <pc:chgData name="Matt Lyle" userId="a96e7d453dd11193" providerId="LiveId" clId="{CEA47387-C4CE-4EBF-B6B7-F7ABFC7BD9E6}" dt="2022-12-10T22:59:23.874" v="8" actId="14100"/>
        <pc:sldMkLst>
          <pc:docMk/>
          <pc:sldMk cId="2267664395" sldId="292"/>
        </pc:sldMkLst>
        <pc:spChg chg="mod">
          <ac:chgData name="Matt Lyle" userId="a96e7d453dd11193" providerId="LiveId" clId="{CEA47387-C4CE-4EBF-B6B7-F7ABFC7BD9E6}" dt="2022-12-10T22:59:23.874" v="8" actId="14100"/>
          <ac:spMkLst>
            <pc:docMk/>
            <pc:sldMk cId="2267664395" sldId="292"/>
            <ac:spMk id="2" creationId="{D5A73BDF-6827-946B-6E11-39F7C29D840B}"/>
          </ac:spMkLst>
        </pc:spChg>
      </pc:sldChg>
      <pc:sldChg chg="del">
        <pc:chgData name="Matt Lyle" userId="a96e7d453dd11193" providerId="LiveId" clId="{CEA47387-C4CE-4EBF-B6B7-F7ABFC7BD9E6}" dt="2022-12-10T13:49:45.680" v="0" actId="47"/>
        <pc:sldMkLst>
          <pc:docMk/>
          <pc:sldMk cId="2061249634" sldId="388"/>
        </pc:sldMkLst>
      </pc:sldChg>
      <pc:sldMasterChg chg="modSldLayout">
        <pc:chgData name="Matt Lyle" userId="a96e7d453dd11193" providerId="LiveId" clId="{CEA47387-C4CE-4EBF-B6B7-F7ABFC7BD9E6}" dt="2022-12-10T22:56:33.391" v="3" actId="1076"/>
        <pc:sldMasterMkLst>
          <pc:docMk/>
          <pc:sldMasterMk cId="0" sldId="2147483675"/>
        </pc:sldMasterMkLst>
        <pc:sldLayoutChg chg="modSp mod">
          <pc:chgData name="Matt Lyle" userId="a96e7d453dd11193" providerId="LiveId" clId="{CEA47387-C4CE-4EBF-B6B7-F7ABFC7BD9E6}" dt="2022-12-10T22:56:33.391" v="3" actId="1076"/>
          <pc:sldLayoutMkLst>
            <pc:docMk/>
            <pc:sldMasterMk cId="0" sldId="2147483675"/>
            <pc:sldLayoutMk cId="1085237822" sldId="2147483728"/>
          </pc:sldLayoutMkLst>
          <pc:spChg chg="mod">
            <ac:chgData name="Matt Lyle" userId="a96e7d453dd11193" providerId="LiveId" clId="{CEA47387-C4CE-4EBF-B6B7-F7ABFC7BD9E6}" dt="2022-12-10T22:56:33.391" v="3" actId="1076"/>
            <ac:spMkLst>
              <pc:docMk/>
              <pc:sldMasterMk cId="0" sldId="2147483675"/>
              <pc:sldLayoutMk cId="1085237822" sldId="2147483728"/>
              <ac:spMk id="3" creationId="{9B5E3F16-1484-2FBB-6D53-2345DBFC8E7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2BAF8F-F635-16B7-C755-052542D12079}"/>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914CEDDF-A0AF-57AC-02FF-2898A5B73C6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6DDEE18-0AB8-44BB-B674-8AF2BE6F9F02}" type="datetimeFigureOut">
              <a:rPr lang="en-US" smtClean="0">
                <a:latin typeface="Calibri" panose="020F0502020204030204" pitchFamily="34" charset="0"/>
                <a:ea typeface="Calibri" panose="020F0502020204030204" pitchFamily="34" charset="0"/>
                <a:cs typeface="Calibri" panose="020F0502020204030204" pitchFamily="34" charset="0"/>
              </a:rPr>
              <a:t>12/11/2022</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4F0F58F0-B337-08F6-4A1B-3880EEBED524}"/>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6951797-9DD4-449B-D3EA-A404C94B6BE4}"/>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3832656-BB36-47B0-A9CA-313DA9E664E8}" type="slidenum">
              <a:rPr lang="en-US" smtClean="0">
                <a:latin typeface="Calibri" panose="020F0502020204030204" pitchFamily="34" charset="0"/>
                <a:ea typeface="Calibri" panose="020F0502020204030204" pitchFamily="34" charset="0"/>
                <a:cs typeface="Calibri" panose="020F0502020204030204" pitchFamily="34" charset="0"/>
              </a:rPr>
              <a:t>‹#›</a:t>
            </a:fld>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6426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79625" y="436563"/>
            <a:ext cx="2940050" cy="1654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94716" y="2306392"/>
            <a:ext cx="6310565" cy="7160625"/>
          </a:xfrm>
          <a:prstGeom prst="rect">
            <a:avLst/>
          </a:prstGeom>
          <a:noFill/>
          <a:ln>
            <a:noFill/>
          </a:ln>
        </p:spPr>
        <p:txBody>
          <a:bodyPr spcFirstLastPara="1" wrap="square" lIns="99032" tIns="99032" rIns="99032" bIns="9903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
        <p:nvSpPr>
          <p:cNvPr id="2" name="Slide Number Placeholder 1">
            <a:extLst>
              <a:ext uri="{FF2B5EF4-FFF2-40B4-BE49-F238E27FC236}">
                <a16:creationId xmlns:a16="http://schemas.microsoft.com/office/drawing/2014/main" id="{B7019DA5-3EED-E9F7-200B-3E429CC3C449}"/>
              </a:ext>
            </a:extLst>
          </p:cNvPr>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78BF6C0-98BB-48F3-84B5-094C47C1B9DC}" type="slidenum">
              <a:rPr lang="en-US" smtClean="0"/>
              <a:t>‹#›</a:t>
            </a:fld>
            <a:endParaRPr lang="en-US"/>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L="158750" marR="0" lvl="0" indent="0" algn="l" rtl="0">
      <a:lnSpc>
        <a:spcPct val="100000"/>
      </a:lnSpc>
      <a:spcBef>
        <a:spcPts val="0"/>
      </a:spcBef>
      <a:spcAft>
        <a:spcPts val="0"/>
      </a:spcAft>
      <a:buClr>
        <a:srgbClr val="000000"/>
      </a:buClr>
      <a:buFontTx/>
      <a:buNone/>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a:buNone/>
            </a:pPr>
            <a:r>
              <a:rPr lang="en-US" sz="1500" dirty="0"/>
              <a:t>If you walk into the self-help section of a bookstore</a:t>
            </a:r>
          </a:p>
          <a:p>
            <a:pPr marL="0" indent="0">
              <a:buNone/>
            </a:pPr>
            <a:r>
              <a:rPr lang="en-US" sz="1500" dirty="0"/>
              <a:t>  or search for self-help resources online, </a:t>
            </a:r>
          </a:p>
          <a:p>
            <a:pPr marL="0" indent="0">
              <a:buNone/>
            </a:pPr>
            <a:r>
              <a:rPr lang="en-US" sz="1500" dirty="0"/>
              <a:t>  you will often see discussions about changing your attitude or behavior. </a:t>
            </a:r>
          </a:p>
          <a:p>
            <a:pPr marL="0" indent="0">
              <a:buNone/>
            </a:pPr>
            <a:r>
              <a:rPr lang="en-US" sz="1500" dirty="0"/>
              <a:t>     You will also see guidelines for developing positive character and personality traits.</a:t>
            </a:r>
          </a:p>
          <a:p>
            <a:pPr marL="0" indent="0">
              <a:buNone/>
            </a:pPr>
            <a:endParaRPr lang="en-US" sz="1500" dirty="0"/>
          </a:p>
          <a:p>
            <a:pPr marL="0" indent="0">
              <a:buNone/>
            </a:pPr>
            <a:r>
              <a:rPr lang="en-US" sz="1500" dirty="0"/>
              <a:t>What is interesting is that many traits, such as patience, </a:t>
            </a:r>
          </a:p>
          <a:p>
            <a:pPr marL="0" indent="0">
              <a:buNone/>
            </a:pPr>
            <a:r>
              <a:rPr lang="en-US" sz="1500" dirty="0"/>
              <a:t>   can be seen as an attitude or behavior. </a:t>
            </a:r>
          </a:p>
          <a:p>
            <a:pPr marL="0" indent="0">
              <a:buNone/>
            </a:pPr>
            <a:r>
              <a:rPr lang="en-US" sz="1500" dirty="0"/>
              <a:t>     It may also be called a character or a personality trait</a:t>
            </a:r>
          </a:p>
          <a:p>
            <a:pPr marL="0" indent="0">
              <a:buNone/>
            </a:pPr>
            <a:endParaRPr lang="en-US" sz="1500" dirty="0"/>
          </a:p>
          <a:p>
            <a:pPr marL="0" indent="0">
              <a:buNone/>
            </a:pPr>
            <a:r>
              <a:rPr lang="en-US" sz="1500" dirty="0"/>
              <a:t>Whether you call something an attitude, a behavior, a character, or a personality trait, the world clearly recognizes certain types as being positive. </a:t>
            </a:r>
          </a:p>
          <a:p>
            <a:pPr marL="0" indent="0">
              <a:buNone/>
            </a:pPr>
            <a:endParaRPr lang="en-US" sz="1500" dirty="0"/>
          </a:p>
        </p:txBody>
      </p:sp>
    </p:spTree>
    <p:extLst>
      <p:ext uri="{BB962C8B-B14F-4D97-AF65-F5344CB8AC3E}">
        <p14:creationId xmlns:p14="http://schemas.microsoft.com/office/powerpoint/2010/main" val="54219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First, you should value your leaders. </a:t>
            </a:r>
          </a:p>
          <a:p>
            <a:pPr marL="0" indent="0" defTabSz="990478">
              <a:buNone/>
              <a:defRPr/>
            </a:pPr>
            <a:endParaRPr lang="en-US" sz="1500" dirty="0"/>
          </a:p>
          <a:p>
            <a:pPr marL="0" indent="0" defTabSz="990478">
              <a:buNone/>
              <a:defRPr/>
            </a:pPr>
            <a:r>
              <a:rPr lang="en-US" sz="1500" dirty="0"/>
              <a:t>  More specifically, the congregation should respect and esteem the church's pastors, teachers, elders, and deacons.</a:t>
            </a:r>
          </a:p>
          <a:p>
            <a:pPr marL="0" indent="0" defTabSz="990478">
              <a:buNone/>
              <a:defRPr/>
            </a:pPr>
            <a:endParaRPr lang="en-US" sz="1500" dirty="0"/>
          </a:p>
          <a:p>
            <a:pPr marL="0" indent="0" defTabSz="990478">
              <a:buNone/>
              <a:defRPr/>
            </a:pPr>
            <a:r>
              <a:rPr lang="en-US" sz="1500" dirty="0"/>
              <a:t>  In addition, the congregation should have a good relationship with each other, as this is also part of valuing their leaders. </a:t>
            </a:r>
          </a:p>
        </p:txBody>
      </p:sp>
    </p:spTree>
    <p:extLst>
      <p:ext uri="{BB962C8B-B14F-4D97-AF65-F5344CB8AC3E}">
        <p14:creationId xmlns:p14="http://schemas.microsoft.com/office/powerpoint/2010/main" val="27366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Taking a closer look, we see that Paul is speaking to the entire church here when he states, “we ask you brothers”</a:t>
            </a:r>
          </a:p>
          <a:p>
            <a:pPr marL="0" indent="0" defTabSz="990478">
              <a:buNone/>
              <a:defRPr/>
            </a:pPr>
            <a:r>
              <a:rPr lang="en-US" sz="1500" dirty="0"/>
              <a:t>   In Greek, we see the 2</a:t>
            </a:r>
            <a:r>
              <a:rPr lang="en-US" sz="1500" baseline="30000" dirty="0"/>
              <a:t>nd</a:t>
            </a:r>
            <a:r>
              <a:rPr lang="en-US" sz="1500" dirty="0"/>
              <a:t> person plural pronoun, so we know it is “you all” he is asking the entire church.</a:t>
            </a:r>
          </a:p>
          <a:p>
            <a:pPr marL="0" indent="0" defTabSz="990478">
              <a:buNone/>
              <a:defRPr/>
            </a:pPr>
            <a:endParaRPr lang="en-US" sz="1500" dirty="0"/>
          </a:p>
          <a:p>
            <a:pPr marL="0" indent="0" defTabSz="990478">
              <a:buNone/>
              <a:defRPr/>
            </a:pPr>
            <a:r>
              <a:rPr lang="en-US" sz="1500" dirty="0"/>
              <a:t>What is Paul asking the church to do?  He then gives 3 commands.  In Greek, the commands are easy to identify since they are 2</a:t>
            </a:r>
            <a:r>
              <a:rPr lang="en-US" sz="1500" baseline="30000" dirty="0"/>
              <a:t>nd</a:t>
            </a:r>
            <a:r>
              <a:rPr lang="en-US" sz="1500" dirty="0"/>
              <a:t> person imperative verbs.</a:t>
            </a:r>
          </a:p>
          <a:p>
            <a:pPr marL="0" indent="0" defTabSz="990478">
              <a:buNone/>
              <a:defRPr/>
            </a:pPr>
            <a:r>
              <a:rPr lang="en-US" sz="1500" dirty="0"/>
              <a:t>Respect your leaders</a:t>
            </a:r>
          </a:p>
          <a:p>
            <a:pPr marL="0" indent="0" defTabSz="990478">
              <a:buNone/>
              <a:defRPr/>
            </a:pPr>
            <a:r>
              <a:rPr lang="en-US" sz="1500" dirty="0"/>
              <a:t>Esteem your leaders.</a:t>
            </a:r>
          </a:p>
          <a:p>
            <a:pPr marL="0" indent="0" defTabSz="990478">
              <a:buNone/>
              <a:defRPr/>
            </a:pPr>
            <a:r>
              <a:rPr lang="en-US" sz="1500" dirty="0"/>
              <a:t>Be at peace among yourselves. </a:t>
            </a:r>
          </a:p>
          <a:p>
            <a:pPr marL="0" indent="0" defTabSz="990478">
              <a:buNone/>
              <a:defRPr/>
            </a:pPr>
            <a:endParaRPr lang="en-US" sz="1500" dirty="0"/>
          </a:p>
        </p:txBody>
      </p:sp>
    </p:spTree>
    <p:extLst>
      <p:ext uri="{BB962C8B-B14F-4D97-AF65-F5344CB8AC3E}">
        <p14:creationId xmlns:p14="http://schemas.microsoft.com/office/powerpoint/2010/main" val="154890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Looking at the pronouns “those” and “them,” the grammar shows the focus is clearly about the church leaders.</a:t>
            </a:r>
          </a:p>
          <a:p>
            <a:pPr marL="0" indent="0" defTabSz="990478">
              <a:buNone/>
              <a:defRPr/>
            </a:pPr>
            <a:endParaRPr lang="en-US" sz="1500" dirty="0"/>
          </a:p>
          <a:p>
            <a:pPr marL="0" indent="0" defTabSz="990478">
              <a:buNone/>
              <a:defRPr/>
            </a:pPr>
            <a:r>
              <a:rPr lang="en-US" sz="1500" dirty="0"/>
              <a:t>Paul writes to respect those and esteem them.</a:t>
            </a:r>
          </a:p>
          <a:p>
            <a:pPr marL="0" indent="0" defTabSz="990478">
              <a:buNone/>
              <a:defRPr/>
            </a:pPr>
            <a:endParaRPr lang="en-US" sz="1500" dirty="0"/>
          </a:p>
          <a:p>
            <a:pPr marL="0" indent="0" defTabSz="990478">
              <a:buNone/>
              <a:defRPr/>
            </a:pPr>
            <a:r>
              <a:rPr lang="en-US" sz="1500" dirty="0"/>
              <a:t>What is interesting is that when Paul writes about the leaders; he uses general terms </a:t>
            </a:r>
          </a:p>
          <a:p>
            <a:pPr marL="0" indent="0" defTabSz="990478">
              <a:buNone/>
              <a:defRPr/>
            </a:pPr>
            <a:r>
              <a:rPr lang="en-US" sz="1500" dirty="0"/>
              <a:t>to show that his discussion includes all church leadership,</a:t>
            </a:r>
          </a:p>
          <a:p>
            <a:pPr marL="0" indent="0" defTabSz="990478">
              <a:buNone/>
              <a:defRPr/>
            </a:pPr>
            <a:r>
              <a:rPr lang="en-US" sz="1500" dirty="0"/>
              <a:t>  the pastors, teachers, elders, deacons, etc.</a:t>
            </a:r>
          </a:p>
          <a:p>
            <a:pPr marL="0" indent="0" defTabSz="990478">
              <a:buNone/>
              <a:defRPr/>
            </a:pPr>
            <a:endParaRPr lang="en-US" sz="1500" dirty="0"/>
          </a:p>
          <a:p>
            <a:pPr marL="0" indent="0" defTabSz="990478">
              <a:buNone/>
              <a:defRPr/>
            </a:pPr>
            <a:r>
              <a:rPr lang="en-US" sz="1500" dirty="0"/>
              <a:t>These are not three separate offices of church leadership but three functions that should be seen in all church leaders. </a:t>
            </a:r>
          </a:p>
          <a:p>
            <a:pPr marL="0" indent="0" defTabSz="990478">
              <a:buNone/>
              <a:defRPr/>
            </a:pPr>
            <a:endParaRPr lang="en-US" sz="1500" dirty="0"/>
          </a:p>
          <a:p>
            <a:pPr marL="0" indent="0" defTabSz="990478">
              <a:buNone/>
              <a:defRPr/>
            </a:pPr>
            <a:r>
              <a:rPr lang="en-US" sz="1500" dirty="0"/>
              <a:t>These three general terms or functions of the various church leaders are: </a:t>
            </a:r>
          </a:p>
          <a:p>
            <a:pPr marL="0" indent="0" defTabSz="990478">
              <a:buNone/>
              <a:defRPr/>
            </a:pPr>
            <a:r>
              <a:rPr lang="en-US" sz="1500" dirty="0"/>
              <a:t> one: those who are laboring among you, </a:t>
            </a:r>
          </a:p>
          <a:p>
            <a:pPr marL="0" indent="0" defTabSz="990478">
              <a:buNone/>
              <a:defRPr/>
            </a:pPr>
            <a:r>
              <a:rPr lang="en-US" sz="1500" dirty="0"/>
              <a:t>   two: those who are over you in the Lord </a:t>
            </a:r>
          </a:p>
          <a:p>
            <a:pPr marL="0" indent="0" defTabSz="990478">
              <a:buNone/>
              <a:defRPr/>
            </a:pPr>
            <a:r>
              <a:rPr lang="en-US" sz="1500" dirty="0"/>
              <a:t>     and three: those who are admonishing you </a:t>
            </a:r>
          </a:p>
          <a:p>
            <a:pPr marL="0" indent="0" defTabSz="990478">
              <a:buNone/>
              <a:defRPr/>
            </a:pPr>
            <a:r>
              <a:rPr lang="en-US" sz="1500" dirty="0"/>
              <a:t>  </a:t>
            </a:r>
          </a:p>
          <a:p>
            <a:pPr marL="0" indent="0" defTabSz="990478">
              <a:buNone/>
              <a:defRPr/>
            </a:pPr>
            <a:r>
              <a:rPr lang="en-US" sz="1500" dirty="0"/>
              <a:t>This is important because it shows that leaders have some responsibility as well. </a:t>
            </a:r>
          </a:p>
          <a:p>
            <a:pPr marL="0" indent="0" defTabSz="990478">
              <a:buNone/>
              <a:defRPr/>
            </a:pPr>
            <a:endParaRPr lang="en-US" sz="1500" dirty="0"/>
          </a:p>
          <a:p>
            <a:pPr marL="0" indent="0" defTabSz="990478">
              <a:buNone/>
              <a:defRPr/>
            </a:pPr>
            <a:r>
              <a:rPr lang="en-US" sz="1500" dirty="0"/>
              <a:t>You are not supposed to follow leaders blindly.  Instead, you are to follow leaders who display Biblical traits for leaders, which can be found in other books of the Bible, such as 1 and 2</a:t>
            </a:r>
            <a:r>
              <a:rPr lang="en-US" sz="1500" baseline="30000" dirty="0"/>
              <a:t>nd</a:t>
            </a:r>
            <a:r>
              <a:rPr lang="en-US" sz="1500" dirty="0"/>
              <a:t> Timothy, and Titus.</a:t>
            </a:r>
          </a:p>
          <a:p>
            <a:pPr marL="0" indent="0" defTabSz="990478">
              <a:buNone/>
              <a:defRPr/>
            </a:pPr>
            <a:endParaRPr lang="en-US" sz="1500" dirty="0"/>
          </a:p>
          <a:p>
            <a:pPr marL="0" indent="0" defTabSz="990478">
              <a:buNone/>
              <a:defRPr/>
            </a:pPr>
            <a:r>
              <a:rPr lang="en-US" sz="1500" dirty="0"/>
              <a:t>The same applies to leadership in government. Peter writes to be subject to all government authority, but then gives the caveat that the government’s job is to punish those who do evil and to praise those who do good. </a:t>
            </a:r>
          </a:p>
          <a:p>
            <a:pPr marL="0" indent="0" defTabSz="990478">
              <a:buNone/>
              <a:defRPr/>
            </a:pPr>
            <a:endParaRPr lang="en-US" sz="1500" dirty="0"/>
          </a:p>
          <a:p>
            <a:pPr marL="0" indent="0" defTabSz="990478">
              <a:buNone/>
              <a:defRPr/>
            </a:pPr>
            <a:endParaRPr lang="en-US" sz="1500" dirty="0"/>
          </a:p>
          <a:p>
            <a:pPr marL="0" indent="0" defTabSz="990478">
              <a:buNone/>
              <a:defRPr/>
            </a:pPr>
            <a:endParaRPr lang="en-US" sz="1500" dirty="0"/>
          </a:p>
        </p:txBody>
      </p:sp>
    </p:spTree>
    <p:extLst>
      <p:ext uri="{BB962C8B-B14F-4D97-AF65-F5344CB8AC3E}">
        <p14:creationId xmlns:p14="http://schemas.microsoft.com/office/powerpoint/2010/main" val="182536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So when you have church leaders that follow Biblical principles.</a:t>
            </a:r>
          </a:p>
          <a:p>
            <a:pPr marL="0" indent="0" defTabSz="990478">
              <a:buNone/>
              <a:defRPr/>
            </a:pPr>
            <a:endParaRPr lang="en-US" sz="1500" dirty="0"/>
          </a:p>
          <a:p>
            <a:pPr marL="0" indent="0" defTabSz="990478">
              <a:buNone/>
              <a:defRPr/>
            </a:pPr>
            <a:r>
              <a:rPr lang="en-US" sz="1500" dirty="0"/>
              <a:t>How are they to be respected and esteemed?  With lofty titles?  To be placed on a pedestal?  </a:t>
            </a:r>
          </a:p>
          <a:p>
            <a:pPr marL="0" indent="0" defTabSz="990478">
              <a:buNone/>
              <a:defRPr/>
            </a:pPr>
            <a:endParaRPr lang="en-US" sz="1500" dirty="0"/>
          </a:p>
          <a:p>
            <a:pPr marL="0" indent="0" defTabSz="990478">
              <a:buNone/>
              <a:defRPr/>
            </a:pPr>
            <a:r>
              <a:rPr lang="en-US" sz="1500" dirty="0"/>
              <a:t>No, they are to be esteemed in love.  </a:t>
            </a:r>
          </a:p>
          <a:p>
            <a:pPr marL="0" indent="0" defTabSz="990478">
              <a:buNone/>
              <a:defRPr/>
            </a:pPr>
            <a:endParaRPr lang="en-US" sz="1500" dirty="0"/>
          </a:p>
          <a:p>
            <a:pPr marL="0" indent="0" defTabSz="990478">
              <a:buNone/>
              <a:defRPr/>
            </a:pPr>
            <a:r>
              <a:rPr lang="en-US" sz="1500" dirty="0"/>
              <a:t>When you give a leader a lofty title or place them on a pedestal, they are no longer laboring among you, they are apart from you, and they no longer meet Paul’s definition of how a leader is to lead. </a:t>
            </a:r>
          </a:p>
          <a:p>
            <a:pPr marL="0" indent="0" defTabSz="990478">
              <a:buNone/>
              <a:defRPr/>
            </a:pPr>
            <a:endParaRPr lang="en-US" sz="1500" dirty="0"/>
          </a:p>
          <a:p>
            <a:pPr marL="0" indent="0" defTabSz="990478">
              <a:buNone/>
              <a:defRPr/>
            </a:pPr>
            <a:endParaRPr lang="en-US" sz="1500" dirty="0"/>
          </a:p>
          <a:p>
            <a:pPr marL="0" indent="0" defTabSz="990478">
              <a:buNone/>
              <a:defRPr/>
            </a:pPr>
            <a:endParaRPr lang="en-US" sz="1500" dirty="0"/>
          </a:p>
        </p:txBody>
      </p:sp>
    </p:spTree>
    <p:extLst>
      <p:ext uri="{BB962C8B-B14F-4D97-AF65-F5344CB8AC3E}">
        <p14:creationId xmlns:p14="http://schemas.microsoft.com/office/powerpoint/2010/main" val="117904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Only when leaders are esteemed “very highly in love,“</a:t>
            </a:r>
          </a:p>
          <a:p>
            <a:pPr marL="0" indent="0" defTabSz="990478">
              <a:buNone/>
              <a:defRPr/>
            </a:pPr>
            <a:r>
              <a:rPr lang="en-US" sz="1500" dirty="0"/>
              <a:t>   can they carry out their duties effectively.</a:t>
            </a:r>
          </a:p>
          <a:p>
            <a:pPr marL="0" indent="0" defTabSz="990478">
              <a:buNone/>
              <a:defRPr/>
            </a:pPr>
            <a:endParaRPr lang="en-US" sz="1500" dirty="0"/>
          </a:p>
          <a:p>
            <a:pPr marL="0" indent="0" defTabSz="990478">
              <a:buNone/>
              <a:defRPr/>
            </a:pPr>
            <a:r>
              <a:rPr lang="en-US" sz="1500" dirty="0"/>
              <a:t>This is very clear when you look at the definition of the Greek word translated as admonish</a:t>
            </a:r>
          </a:p>
          <a:p>
            <a:pPr marL="0" indent="0" defTabSz="990478">
              <a:buNone/>
              <a:defRPr/>
            </a:pPr>
            <a:endParaRPr lang="en-US" sz="1500" dirty="0"/>
          </a:p>
          <a:p>
            <a:pPr marL="0" indent="0" defTabSz="990478">
              <a:buNone/>
              <a:defRPr/>
            </a:pPr>
            <a:r>
              <a:rPr lang="en-US" sz="1500" dirty="0"/>
              <a:t>The literal meaning is to put in mind. </a:t>
            </a:r>
          </a:p>
          <a:p>
            <a:pPr marL="0" indent="0" defTabSz="990478">
              <a:buNone/>
              <a:defRPr/>
            </a:pPr>
            <a:endParaRPr lang="en-US" sz="1500" dirty="0"/>
          </a:p>
          <a:p>
            <a:pPr marL="0" indent="0" defTabSz="990478">
              <a:buNone/>
              <a:defRPr/>
            </a:pPr>
            <a:r>
              <a:rPr lang="en-US" sz="1500" dirty="0"/>
              <a:t>But if you don’t esteem someone highly, </a:t>
            </a:r>
          </a:p>
          <a:p>
            <a:pPr marL="0" indent="0" defTabSz="990478">
              <a:buNone/>
              <a:defRPr/>
            </a:pPr>
            <a:r>
              <a:rPr lang="en-US" sz="1500" dirty="0"/>
              <a:t>you won’t listen to them when they try to Put something in mind, </a:t>
            </a:r>
          </a:p>
          <a:p>
            <a:pPr marL="0" indent="0" defTabSz="990478">
              <a:buNone/>
              <a:defRPr/>
            </a:pPr>
            <a:endParaRPr lang="en-US" sz="1500" dirty="0"/>
          </a:p>
          <a:p>
            <a:pPr marL="0" indent="0" defTabSz="990478">
              <a:buNone/>
              <a:defRPr/>
            </a:pPr>
            <a:endParaRPr lang="en-US" sz="1500" dirty="0"/>
          </a:p>
        </p:txBody>
      </p:sp>
    </p:spTree>
    <p:extLst>
      <p:ext uri="{BB962C8B-B14F-4D97-AF65-F5344CB8AC3E}">
        <p14:creationId xmlns:p14="http://schemas.microsoft.com/office/powerpoint/2010/main" val="389326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One example of supposed church leaders who did not deserve to be respected or esteemed was the Pharisees, </a:t>
            </a:r>
          </a:p>
          <a:p>
            <a:pPr marL="0" indent="0" defTabSz="990478">
              <a:buNone/>
              <a:defRPr/>
            </a:pPr>
            <a:r>
              <a:rPr lang="en-US" sz="1500" dirty="0"/>
              <a:t>  who not only continually opposed Jesus’s ministry.</a:t>
            </a:r>
          </a:p>
          <a:p>
            <a:pPr marL="0" indent="0" defTabSz="990478">
              <a:buNone/>
              <a:defRPr/>
            </a:pPr>
            <a:r>
              <a:rPr lang="en-US" sz="1500" dirty="0"/>
              <a:t>  but put the wrong things in mind; who pointed out the specks in others’ eyes while ignoring the logs in their own eyes.</a:t>
            </a:r>
          </a:p>
          <a:p>
            <a:pPr marL="0" indent="0" defTabSz="990478">
              <a:buNone/>
              <a:defRPr/>
            </a:pPr>
            <a:endParaRPr lang="en-US" sz="1500" dirty="0"/>
          </a:p>
          <a:p>
            <a:pPr marL="0" indent="0" defTabSz="990478">
              <a:buNone/>
              <a:defRPr/>
            </a:pPr>
            <a:r>
              <a:rPr lang="en-US" sz="1500" dirty="0"/>
              <a:t>Jesus has some strong words for them in Matthew Ch. 23, which is where he pronounces 7 woes.</a:t>
            </a:r>
          </a:p>
          <a:p>
            <a:pPr marL="0" indent="0" defTabSz="990478">
              <a:buNone/>
              <a:defRPr/>
            </a:pPr>
            <a:endParaRPr lang="en-US" sz="1500" dirty="0"/>
          </a:p>
          <a:p>
            <a:pPr marL="0" indent="0" defTabSz="990478">
              <a:buNone/>
              <a:defRPr/>
            </a:pPr>
            <a:r>
              <a:rPr lang="en-US" sz="1500" dirty="0"/>
              <a:t>But before he pronounces the woes, he says that you are not to be called rabbi, for you have one teacher, and you are all brothers. 9 And call no man your father on earth, for you have one Father, who is in heaven. 10 Neither be called instructors, for you have one instructor, the Christ. </a:t>
            </a:r>
          </a:p>
          <a:p>
            <a:pPr marL="0" indent="0" defTabSz="990478">
              <a:buNone/>
              <a:defRPr/>
            </a:pPr>
            <a:endParaRPr lang="en-US" sz="1500" dirty="0"/>
          </a:p>
          <a:p>
            <a:pPr marL="0" indent="0" defTabSz="990478">
              <a:buNone/>
              <a:defRPr/>
            </a:pPr>
            <a:r>
              <a:rPr lang="en-US" sz="1500" dirty="0"/>
              <a:t>Some people take this verse and ignore the context and conclude that we don’t need to give any person signs of respect by calling them rabbi, or pastor, or teacher, or elder. </a:t>
            </a:r>
          </a:p>
          <a:p>
            <a:pPr marL="0" indent="0" defTabSz="990478">
              <a:buNone/>
              <a:defRPr/>
            </a:pPr>
            <a:endParaRPr lang="en-US" sz="1500" dirty="0"/>
          </a:p>
          <a:p>
            <a:pPr marL="0" indent="0" defTabSz="990478">
              <a:buNone/>
              <a:defRPr/>
            </a:pPr>
            <a:r>
              <a:rPr lang="en-US" sz="1500" dirty="0"/>
              <a:t>But the context is clear in the gospel and in Paul’s writing that church leaders deserve to be valued. And it is okay to call them Pastor, elder, or deacon.</a:t>
            </a:r>
          </a:p>
          <a:p>
            <a:pPr marL="0" indent="0" defTabSz="990478">
              <a:buNone/>
              <a:defRPr/>
            </a:pPr>
            <a:endParaRPr lang="en-US" sz="1500" dirty="0"/>
          </a:p>
          <a:p>
            <a:pPr marL="0" indent="0" defTabSz="990478">
              <a:buNone/>
              <a:defRPr/>
            </a:pPr>
            <a:r>
              <a:rPr lang="en-US" sz="1500" dirty="0"/>
              <a:t>And if you disagree with your leadership, don’t stand up and loudly pronounce woe’s.  Instead go to that leader one on one, and then with another brother in Christ.</a:t>
            </a:r>
          </a:p>
          <a:p>
            <a:pPr marL="0" indent="0" defTabSz="990478">
              <a:buNone/>
              <a:defRPr/>
            </a:pPr>
            <a:endParaRPr lang="en-US" sz="1500" dirty="0"/>
          </a:p>
        </p:txBody>
      </p:sp>
    </p:spTree>
    <p:extLst>
      <p:ext uri="{BB962C8B-B14F-4D97-AF65-F5344CB8AC3E}">
        <p14:creationId xmlns:p14="http://schemas.microsoft.com/office/powerpoint/2010/main" val="95110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Many examples of improper behavior among Christians result from an incorrect view of leadership structure. </a:t>
            </a:r>
          </a:p>
          <a:p>
            <a:pPr marL="0" indent="0" defTabSz="990478">
              <a:buNone/>
              <a:defRPr/>
            </a:pPr>
            <a:endParaRPr lang="en-US" sz="1500" dirty="0"/>
          </a:p>
          <a:p>
            <a:pPr marL="0" indent="0" defTabSz="990478">
              <a:buNone/>
              <a:defRPr/>
            </a:pPr>
            <a:r>
              <a:rPr lang="en-US" sz="1500" dirty="0"/>
              <a:t>Although church leaders are “over you in the Lord,” they do not stand between you and God. </a:t>
            </a:r>
          </a:p>
          <a:p>
            <a:pPr marL="0" indent="0" defTabSz="990478">
              <a:buNone/>
              <a:defRPr/>
            </a:pPr>
            <a:endParaRPr lang="en-US" sz="1500" dirty="0"/>
          </a:p>
          <a:p>
            <a:pPr marL="0" indent="0" defTabSz="990478">
              <a:buNone/>
              <a:defRPr/>
            </a:pPr>
            <a:r>
              <a:rPr lang="en-US" sz="1500" dirty="0"/>
              <a:t>Over you in the Lord refers to the roles that church leaders are called. </a:t>
            </a:r>
          </a:p>
          <a:p>
            <a:pPr marL="0" indent="0" defTabSz="990478">
              <a:buNone/>
              <a:defRPr/>
            </a:pPr>
            <a:r>
              <a:rPr lang="en-US" sz="1500" dirty="0"/>
              <a:t>  Just as some are called to be doctors or lawyers, </a:t>
            </a:r>
          </a:p>
          <a:p>
            <a:pPr marL="0" indent="0" defTabSz="990478">
              <a:buNone/>
              <a:defRPr/>
            </a:pPr>
            <a:r>
              <a:rPr lang="en-US" sz="1500" dirty="0"/>
              <a:t>     church leaders are also called to shepherd the flock.</a:t>
            </a:r>
          </a:p>
          <a:p>
            <a:pPr marL="0" indent="0" defTabSz="990478">
              <a:buNone/>
              <a:defRPr/>
            </a:pPr>
            <a:endParaRPr lang="en-US" sz="1500" dirty="0"/>
          </a:p>
          <a:p>
            <a:pPr marL="0" indent="0" defTabSz="990478">
              <a:buNone/>
              <a:defRPr/>
            </a:pPr>
            <a:r>
              <a:rPr lang="en-US" sz="1500" dirty="0"/>
              <a:t>Church leaders may be gifted in certain aspects.</a:t>
            </a:r>
          </a:p>
          <a:p>
            <a:pPr marL="0" indent="0" defTabSz="990478">
              <a:buNone/>
              <a:defRPr/>
            </a:pPr>
            <a:r>
              <a:rPr lang="en-US" sz="1500" dirty="0"/>
              <a:t>  They may also have additional training and education, such as seminary.</a:t>
            </a:r>
          </a:p>
          <a:p>
            <a:pPr marL="0" indent="0" defTabSz="990478">
              <a:buNone/>
              <a:defRPr/>
            </a:pPr>
            <a:endParaRPr lang="en-US" sz="1500" dirty="0"/>
          </a:p>
          <a:p>
            <a:pPr marL="0" indent="0" defTabSz="990478">
              <a:buNone/>
              <a:defRPr/>
            </a:pPr>
            <a:r>
              <a:rPr lang="en-US" sz="1500" dirty="0"/>
              <a:t>When you are sick and need your appendix removed, you see a doctor, not a lawyer</a:t>
            </a:r>
          </a:p>
          <a:p>
            <a:pPr marL="0" indent="0" defTabSz="990478">
              <a:buNone/>
              <a:defRPr/>
            </a:pPr>
            <a:endParaRPr lang="en-US" sz="1500" dirty="0"/>
          </a:p>
          <a:p>
            <a:pPr marL="0" indent="0" defTabSz="990478">
              <a:buNone/>
              <a:defRPr/>
            </a:pPr>
            <a:endParaRPr lang="en-US" sz="1500" dirty="0"/>
          </a:p>
          <a:p>
            <a:pPr marL="0" indent="0" defTabSz="990478">
              <a:buNone/>
              <a:defRPr/>
            </a:pPr>
            <a:endParaRPr lang="en-US" sz="1500" dirty="0"/>
          </a:p>
        </p:txBody>
      </p:sp>
    </p:spTree>
    <p:extLst>
      <p:ext uri="{BB962C8B-B14F-4D97-AF65-F5344CB8AC3E}">
        <p14:creationId xmlns:p14="http://schemas.microsoft.com/office/powerpoint/2010/main" val="142825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But when you need spiritual guidance, </a:t>
            </a:r>
          </a:p>
          <a:p>
            <a:pPr marL="0" indent="0" defTabSz="990478">
              <a:buNone/>
              <a:defRPr/>
            </a:pPr>
            <a:r>
              <a:rPr lang="en-US" sz="1500" dirty="0"/>
              <a:t>   you can go straight to God in prayer, </a:t>
            </a:r>
          </a:p>
          <a:p>
            <a:pPr marL="0" indent="0" defTabSz="990478">
              <a:buNone/>
              <a:defRPr/>
            </a:pPr>
            <a:r>
              <a:rPr lang="en-US" sz="1500" dirty="0"/>
              <a:t>    you can read the Bible, </a:t>
            </a:r>
          </a:p>
          <a:p>
            <a:pPr marL="0" indent="0" defTabSz="990478">
              <a:buNone/>
              <a:defRPr/>
            </a:pPr>
            <a:r>
              <a:rPr lang="en-US" sz="1500" dirty="0"/>
              <a:t>     or you can seed the guidance of your church leader.</a:t>
            </a:r>
          </a:p>
          <a:p>
            <a:pPr marL="0" indent="0" defTabSz="990478">
              <a:buNone/>
              <a:defRPr/>
            </a:pPr>
            <a:endParaRPr lang="en-US" sz="1500" dirty="0"/>
          </a:p>
          <a:p>
            <a:pPr marL="0" indent="0" defTabSz="990478">
              <a:buNone/>
              <a:defRPr/>
            </a:pPr>
            <a:r>
              <a:rPr lang="en-US" sz="1500" dirty="0"/>
              <a:t>Church leaders can be over you in the Lord </a:t>
            </a:r>
          </a:p>
          <a:p>
            <a:pPr marL="0" indent="0" defTabSz="990478">
              <a:buNone/>
              <a:defRPr/>
            </a:pPr>
            <a:r>
              <a:rPr lang="en-US" sz="1500" dirty="0"/>
              <a:t>   because of their functions of admonishing, bringing to mind warnings, rebuking</a:t>
            </a:r>
          </a:p>
          <a:p>
            <a:pPr marL="0" indent="0" defTabSz="990478">
              <a:buNone/>
              <a:defRPr/>
            </a:pPr>
            <a:endParaRPr lang="en-US" sz="1500" dirty="0"/>
          </a:p>
          <a:p>
            <a:pPr marL="0" indent="0" defTabSz="990478">
              <a:buNone/>
              <a:defRPr/>
            </a:pPr>
            <a:r>
              <a:rPr lang="en-US" sz="1500" dirty="0"/>
              <a:t>But leaders are also equal with the congregation under God</a:t>
            </a:r>
          </a:p>
          <a:p>
            <a:pPr marL="0" indent="0" defTabSz="990478">
              <a:buNone/>
              <a:defRPr/>
            </a:pPr>
            <a:r>
              <a:rPr lang="en-US" sz="1500" dirty="0"/>
              <a:t>Because we are all part of one body, the church, whose head is Christ</a:t>
            </a:r>
          </a:p>
          <a:p>
            <a:pPr marL="0" indent="0" defTabSz="990478">
              <a:buNone/>
              <a:defRPr/>
            </a:pPr>
            <a:endParaRPr lang="en-US" sz="1500" dirty="0"/>
          </a:p>
          <a:p>
            <a:pPr marL="0" indent="0" defTabSz="990478">
              <a:buNone/>
              <a:defRPr/>
            </a:pPr>
            <a:r>
              <a:rPr lang="en-US" sz="1500" dirty="0"/>
              <a:t>When we follow this model, we will be behaving as we should among God’s people.</a:t>
            </a:r>
          </a:p>
          <a:p>
            <a:pPr marL="0" indent="0" defTabSz="990478">
              <a:buNone/>
              <a:defRPr/>
            </a:pPr>
            <a:r>
              <a:rPr lang="en-US" sz="1500" dirty="0"/>
              <a:t>  </a:t>
            </a:r>
          </a:p>
          <a:p>
            <a:pPr marL="0" indent="0" defTabSz="990478">
              <a:buNone/>
              <a:defRPr/>
            </a:pPr>
            <a:endParaRPr lang="en-US" sz="1500" dirty="0"/>
          </a:p>
        </p:txBody>
      </p:sp>
    </p:spTree>
    <p:extLst>
      <p:ext uri="{BB962C8B-B14F-4D97-AF65-F5344CB8AC3E}">
        <p14:creationId xmlns:p14="http://schemas.microsoft.com/office/powerpoint/2010/main" val="681637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Another aspect of behaving properly among God’s people is to be at peace among yourselves. </a:t>
            </a:r>
          </a:p>
          <a:p>
            <a:pPr marL="0" indent="0" defTabSz="990478">
              <a:buNone/>
              <a:defRPr/>
            </a:pPr>
            <a:endParaRPr lang="en-US" sz="1500" dirty="0"/>
          </a:p>
          <a:p>
            <a:pPr marL="0" indent="0" defTabSz="990478">
              <a:buNone/>
              <a:defRPr/>
            </a:pPr>
            <a:r>
              <a:rPr lang="en-US" sz="1500" dirty="0"/>
              <a:t>You may ask, what does this have to do with leaders?</a:t>
            </a:r>
          </a:p>
          <a:p>
            <a:pPr marL="0" indent="0" defTabSz="990478">
              <a:buNone/>
              <a:defRPr/>
            </a:pPr>
            <a:endParaRPr lang="en-US" sz="1500" dirty="0"/>
          </a:p>
          <a:p>
            <a:pPr marL="0" indent="0" defTabSz="990478">
              <a:buNone/>
              <a:defRPr/>
            </a:pPr>
            <a:r>
              <a:rPr lang="en-US" sz="1500" dirty="0"/>
              <a:t>Being a seminary student, I don’t have first-hand pastoral experience dealing with issues within the church,</a:t>
            </a:r>
          </a:p>
          <a:p>
            <a:pPr marL="0" indent="0" defTabSz="990478">
              <a:buNone/>
              <a:defRPr/>
            </a:pPr>
            <a:endParaRPr lang="en-US" sz="1500" dirty="0"/>
          </a:p>
          <a:p>
            <a:pPr marL="0" indent="0" defTabSz="990478">
              <a:buNone/>
              <a:defRPr/>
            </a:pPr>
            <a:r>
              <a:rPr lang="en-US" sz="1500" dirty="0"/>
              <a:t>But in one of my classes, the teacher explained that much of the pastor’s time could be spent dealing with people who are not at peace amongst themselves.</a:t>
            </a:r>
          </a:p>
          <a:p>
            <a:pPr marL="0" indent="0" defTabSz="990478">
              <a:buNone/>
              <a:defRPr/>
            </a:pPr>
            <a:endParaRPr lang="en-US" sz="1500" dirty="0"/>
          </a:p>
          <a:p>
            <a:pPr marL="0" indent="0" defTabSz="990478">
              <a:buNone/>
              <a:defRPr/>
            </a:pPr>
            <a:r>
              <a:rPr lang="en-US" sz="1500" dirty="0"/>
              <a:t>This also reflects my experience in the Navy of dealing with groups of people who do not know how to get along with each other. </a:t>
            </a:r>
          </a:p>
          <a:p>
            <a:pPr marL="0" indent="0" defTabSz="990478">
              <a:buNone/>
              <a:defRPr/>
            </a:pPr>
            <a:endParaRPr lang="en-US" sz="1500" dirty="0"/>
          </a:p>
          <a:p>
            <a:pPr marL="0" indent="0" defTabSz="990478">
              <a:buNone/>
              <a:defRPr/>
            </a:pPr>
            <a:r>
              <a:rPr lang="en-US" sz="1500" dirty="0"/>
              <a:t>If fact, at my previous location, one issue that took up a lot of my time was dealing with two officemates who did not get along. </a:t>
            </a:r>
          </a:p>
          <a:p>
            <a:pPr marL="0" indent="0" defTabSz="990478">
              <a:buNone/>
              <a:defRPr/>
            </a:pPr>
            <a:r>
              <a:rPr lang="en-US" sz="1500" dirty="0"/>
              <a:t>  To make matters worse, both were counselors.  </a:t>
            </a:r>
          </a:p>
          <a:p>
            <a:pPr marL="0" indent="0" defTabSz="990478">
              <a:buNone/>
              <a:defRPr/>
            </a:pPr>
            <a:r>
              <a:rPr lang="en-US" sz="1500" dirty="0"/>
              <a:t>    They were the ones who were telling others how to deal with problems,</a:t>
            </a:r>
          </a:p>
          <a:p>
            <a:pPr marL="0" indent="0" defTabSz="990478">
              <a:buNone/>
              <a:defRPr/>
            </a:pPr>
            <a:r>
              <a:rPr lang="en-US" sz="1500" dirty="0"/>
              <a:t>       But they couldn’t deal with their own issues. </a:t>
            </a:r>
          </a:p>
          <a:p>
            <a:pPr marL="0" indent="0" defTabSz="990478">
              <a:buNone/>
              <a:defRPr/>
            </a:pPr>
            <a:endParaRPr lang="en-US" sz="1500" dirty="0"/>
          </a:p>
          <a:p>
            <a:pPr marL="0" indent="0" defTabSz="990478">
              <a:buNone/>
              <a:defRPr/>
            </a:pPr>
            <a:r>
              <a:rPr lang="en-US" sz="1500" dirty="0"/>
              <a:t>I had to take time away from my schedule to mediate and counsel.  </a:t>
            </a:r>
          </a:p>
          <a:p>
            <a:pPr marL="0" indent="0" defTabSz="990478">
              <a:buNone/>
              <a:defRPr/>
            </a:pPr>
            <a:r>
              <a:rPr lang="en-US" sz="1500" dirty="0"/>
              <a:t>   In the same manner, church leaders can be drawn into dealing with personal issues between people to the detriment of their ministry.</a:t>
            </a:r>
          </a:p>
          <a:p>
            <a:pPr marL="0" indent="0" defTabSz="990478">
              <a:buNone/>
              <a:defRPr/>
            </a:pPr>
            <a:endParaRPr lang="en-US" sz="1500" dirty="0"/>
          </a:p>
          <a:p>
            <a:pPr marL="0" indent="0" defTabSz="990478">
              <a:buNone/>
              <a:defRPr/>
            </a:pPr>
            <a:r>
              <a:rPr lang="en-US" sz="1500" dirty="0"/>
              <a:t>Therefore, when we are at peace among ourselves, we behave properly among God’s people,</a:t>
            </a:r>
          </a:p>
        </p:txBody>
      </p:sp>
    </p:spTree>
    <p:extLst>
      <p:ext uri="{BB962C8B-B14F-4D97-AF65-F5344CB8AC3E}">
        <p14:creationId xmlns:p14="http://schemas.microsoft.com/office/powerpoint/2010/main" val="2921942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34975"/>
            <a:ext cx="2940050" cy="1654175"/>
          </a:xfrm>
        </p:spPr>
      </p:sp>
      <p:sp>
        <p:nvSpPr>
          <p:cNvPr id="3" name="Notes Placeholder 2"/>
          <p:cNvSpPr>
            <a:spLocks noGrp="1"/>
          </p:cNvSpPr>
          <p:nvPr>
            <p:ph type="body" idx="1"/>
          </p:nvPr>
        </p:nvSpPr>
        <p:spPr/>
        <p:txBody>
          <a:bodyPr/>
          <a:lstStyle/>
          <a:p>
            <a:pPr marL="0" indent="0" defTabSz="990478">
              <a:buNone/>
              <a:defRPr/>
            </a:pPr>
            <a:r>
              <a:rPr lang="en-US" sz="1500" dirty="0"/>
              <a:t>In addition, we are respecting and esteeming our church leaders,</a:t>
            </a:r>
          </a:p>
          <a:p>
            <a:pPr marL="0" indent="0" defTabSz="990478">
              <a:buNone/>
              <a:defRPr/>
            </a:pPr>
            <a:r>
              <a:rPr lang="en-US" sz="1500" dirty="0"/>
              <a:t>Giving them the opportunity to equip the saints for the work of ministry.</a:t>
            </a:r>
          </a:p>
          <a:p>
            <a:pPr marL="0" indent="0" defTabSz="990478">
              <a:buNone/>
              <a:defRPr/>
            </a:pPr>
            <a:endParaRPr lang="en-US" sz="1500" dirty="0"/>
          </a:p>
          <a:p>
            <a:pPr marL="0" indent="0" defTabSz="990478">
              <a:buNone/>
              <a:defRPr/>
            </a:pPr>
            <a:r>
              <a:rPr lang="en-US" sz="1500" dirty="0"/>
              <a:t>That leads into the second relationship we are discussing today, </a:t>
            </a:r>
          </a:p>
          <a:p>
            <a:pPr marL="0" indent="0" defTabSz="990478">
              <a:buNone/>
              <a:defRPr/>
            </a:pPr>
            <a:r>
              <a:rPr lang="en-US" sz="1500" dirty="0"/>
              <a:t> What is the ministry of the saints?  </a:t>
            </a:r>
          </a:p>
          <a:p>
            <a:pPr marL="0" indent="0" defTabSz="990478">
              <a:buNone/>
              <a:defRPr/>
            </a:pPr>
            <a:r>
              <a:rPr lang="en-US" sz="1500" dirty="0"/>
              <a:t>   What is the work of the congregation?</a:t>
            </a:r>
          </a:p>
          <a:p>
            <a:pPr marL="0" indent="0" defTabSz="990478">
              <a:buNone/>
              <a:defRPr/>
            </a:pPr>
            <a:r>
              <a:rPr lang="en-US" sz="1500" dirty="0"/>
              <a:t>     Or more specifically, how should the strong in faith interact with the weak?</a:t>
            </a:r>
          </a:p>
        </p:txBody>
      </p:sp>
    </p:spTree>
    <p:extLst>
      <p:ext uri="{BB962C8B-B14F-4D97-AF65-F5344CB8AC3E}">
        <p14:creationId xmlns:p14="http://schemas.microsoft.com/office/powerpoint/2010/main" val="297120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a:buNone/>
            </a:pPr>
            <a:r>
              <a:rPr lang="en-US" sz="1500" dirty="0"/>
              <a:t>For instance, a list of the 15 top character traits </a:t>
            </a:r>
          </a:p>
          <a:p>
            <a:pPr marL="0" indent="0">
              <a:buNone/>
            </a:pPr>
            <a:r>
              <a:rPr lang="en-US" sz="1500" dirty="0"/>
              <a:t>    to demonstrate at work and in resumes </a:t>
            </a:r>
          </a:p>
          <a:p>
            <a:pPr marL="0" indent="0">
              <a:buNone/>
            </a:pPr>
            <a:r>
              <a:rPr lang="en-US" sz="1500" dirty="0"/>
              <a:t>   includes terms such as disciplined, resilient, ambitious, patient, courageous, and so on.</a:t>
            </a:r>
          </a:p>
          <a:p>
            <a:pPr marL="0" indent="0">
              <a:buNone/>
            </a:pPr>
            <a:endParaRPr lang="en-US" sz="1500" dirty="0"/>
          </a:p>
          <a:p>
            <a:pPr marL="0" indent="0">
              <a:buNone/>
            </a:pPr>
            <a:r>
              <a:rPr lang="en-US" sz="1500" dirty="0"/>
              <a:t>Therefore, when you see someone who displays a patient attitude, who behaves in a disciplined manner, has a compassionate character, and has an honest personality, </a:t>
            </a:r>
          </a:p>
          <a:p>
            <a:pPr marL="0" indent="0">
              <a:buNone/>
            </a:pPr>
            <a:endParaRPr lang="en-US" sz="1500" dirty="0"/>
          </a:p>
          <a:p>
            <a:pPr marL="0" indent="0">
              <a:buNone/>
            </a:pPr>
            <a:r>
              <a:rPr lang="en-US" sz="1500" dirty="0"/>
              <a:t>you would generally approve of that person, </a:t>
            </a:r>
          </a:p>
          <a:p>
            <a:pPr marL="0" indent="0">
              <a:buNone/>
            </a:pPr>
            <a:r>
              <a:rPr lang="en-US" sz="1500" dirty="0"/>
              <a:t>           whether for a job, as a friend, or whatever. </a:t>
            </a:r>
          </a:p>
          <a:p>
            <a:pPr marL="0" indent="0">
              <a:buNone/>
            </a:pPr>
            <a:endParaRPr lang="en-US" sz="1500" dirty="0"/>
          </a:p>
          <a:p>
            <a:pPr marL="0" indent="0">
              <a:buNone/>
            </a:pPr>
            <a:r>
              <a:rPr lang="en-US" sz="1500" dirty="0"/>
              <a:t>That is why when you watch TV, or see a movie, </a:t>
            </a:r>
          </a:p>
          <a:p>
            <a:pPr marL="0" indent="0">
              <a:buNone/>
            </a:pPr>
            <a:r>
              <a:rPr lang="en-US" sz="1500" dirty="0"/>
              <a:t>successful people demonstrate many of these top fifteen traits.</a:t>
            </a:r>
          </a:p>
        </p:txBody>
      </p:sp>
    </p:spTree>
    <p:extLst>
      <p:ext uri="{BB962C8B-B14F-4D97-AF65-F5344CB8AC3E}">
        <p14:creationId xmlns:p14="http://schemas.microsoft.com/office/powerpoint/2010/main" val="270885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Verses 14 and 15 show us the proper relationship between the strong and weak in the faith.</a:t>
            </a:r>
          </a:p>
          <a:p>
            <a:pPr marL="0" indent="0" defTabSz="990478">
              <a:buNone/>
              <a:defRPr/>
            </a:pPr>
            <a:endParaRPr lang="en-US" sz="1500" dirty="0"/>
          </a:p>
          <a:p>
            <a:pPr marL="0" indent="0" defTabSz="990478">
              <a:buNone/>
              <a:defRPr/>
            </a:pPr>
            <a:r>
              <a:rPr lang="en-US" sz="1500" dirty="0"/>
              <a:t>(read verses 14 and 15)</a:t>
            </a:r>
          </a:p>
        </p:txBody>
      </p:sp>
    </p:spTree>
    <p:extLst>
      <p:ext uri="{BB962C8B-B14F-4D97-AF65-F5344CB8AC3E}">
        <p14:creationId xmlns:p14="http://schemas.microsoft.com/office/powerpoint/2010/main" val="103417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When Christians are portrayed on TV and in the movies, they can be seen doing these three things:</a:t>
            </a:r>
          </a:p>
          <a:p>
            <a:pPr marL="0" indent="0" defTabSz="990478">
              <a:buNone/>
              <a:defRPr/>
            </a:pPr>
            <a:r>
              <a:rPr lang="en-US" sz="1500" dirty="0"/>
              <a:t>admonishing the idle, encouraging the fainthearted, and helping the weak.</a:t>
            </a:r>
          </a:p>
          <a:p>
            <a:pPr marL="0" indent="0" defTabSz="990478">
              <a:buNone/>
              <a:defRPr/>
            </a:pPr>
            <a:endParaRPr lang="en-US" sz="1500" dirty="0"/>
          </a:p>
          <a:p>
            <a:pPr marL="0" indent="0" defTabSz="990478">
              <a:buNone/>
              <a:defRPr/>
            </a:pPr>
            <a:r>
              <a:rPr lang="en-US" sz="1500" dirty="0"/>
              <a:t>But it’s seen negatively because of how it is being done. </a:t>
            </a:r>
          </a:p>
          <a:p>
            <a:pPr marL="0" indent="0" defTabSz="990478">
              <a:buNone/>
              <a:defRPr/>
            </a:pPr>
            <a:endParaRPr lang="en-US" sz="1500" dirty="0"/>
          </a:p>
          <a:p>
            <a:pPr marL="0" indent="0" defTabSz="990478">
              <a:buNone/>
              <a:defRPr/>
            </a:pPr>
            <a:r>
              <a:rPr lang="en-US" sz="1500" dirty="0"/>
              <a:t>But if you are not patient,</a:t>
            </a:r>
          </a:p>
          <a:p>
            <a:pPr marL="0" indent="0" defTabSz="990478">
              <a:buNone/>
              <a:defRPr/>
            </a:pPr>
            <a:r>
              <a:rPr lang="en-US" sz="1500" dirty="0"/>
              <a:t>  If you are not seeking to do good to one another, </a:t>
            </a:r>
          </a:p>
          <a:p>
            <a:pPr marL="0" indent="0" defTabSz="990478">
              <a:buNone/>
              <a:defRPr/>
            </a:pPr>
            <a:r>
              <a:rPr lang="en-US" sz="1500" dirty="0"/>
              <a:t>     you become like the Pharisees.   </a:t>
            </a:r>
          </a:p>
          <a:p>
            <a:pPr marL="0" indent="0" defTabSz="990478">
              <a:buNone/>
              <a:defRPr/>
            </a:pPr>
            <a:endParaRPr lang="en-US" sz="1500" dirty="0"/>
          </a:p>
          <a:p>
            <a:pPr marL="0" indent="0" defTabSz="990478">
              <a:buNone/>
              <a:defRPr/>
            </a:pPr>
            <a:r>
              <a:rPr lang="en-US" sz="1500" dirty="0"/>
              <a:t>This results in negative stereotypes of Christians.</a:t>
            </a:r>
          </a:p>
          <a:p>
            <a:pPr marL="0" indent="0" defTabSz="990478">
              <a:buNone/>
              <a:defRPr/>
            </a:pPr>
            <a:endParaRPr lang="en-US" sz="1500" dirty="0"/>
          </a:p>
          <a:p>
            <a:pPr marL="0" indent="0" defTabSz="990478">
              <a:buNone/>
              <a:defRPr/>
            </a:pPr>
            <a:r>
              <a:rPr lang="en-US" sz="1500" dirty="0"/>
              <a:t>So how should you admonish the idle, encourage the fainthearted, and help the weak?</a:t>
            </a:r>
          </a:p>
          <a:p>
            <a:pPr marL="0" indent="0" defTabSz="990478">
              <a:buNone/>
              <a:defRPr/>
            </a:pPr>
            <a:endParaRPr lang="en-US" sz="1500" dirty="0"/>
          </a:p>
          <a:p>
            <a:pPr marL="0" indent="0" defTabSz="990478">
              <a:buNone/>
              <a:defRPr/>
            </a:pPr>
            <a:r>
              <a:rPr lang="en-US" sz="1500" dirty="0"/>
              <a:t>First, recognize the necessity for these things.  It’s not to make you feel good about what you are doing. That is legalism. </a:t>
            </a:r>
          </a:p>
          <a:p>
            <a:pPr marL="0" indent="0" defTabSz="990478">
              <a:buNone/>
              <a:defRPr/>
            </a:pPr>
            <a:endParaRPr lang="en-US" sz="1500" dirty="0"/>
          </a:p>
          <a:p>
            <a:pPr marL="0" indent="0" defTabSz="990478">
              <a:buNone/>
              <a:defRPr/>
            </a:pPr>
            <a:r>
              <a:rPr lang="en-US" sz="1500" dirty="0"/>
              <a:t>That is what the Pharisees were doing. Straining their wine so they wouldn’t accidentally swallow a gnat (which is unclean) but then would lie, cheat, and extort from the people.</a:t>
            </a:r>
          </a:p>
          <a:p>
            <a:pPr marL="0" indent="0" defTabSz="990478">
              <a:buNone/>
              <a:defRPr/>
            </a:pPr>
            <a:endParaRPr lang="en-US" sz="1500" dirty="0"/>
          </a:p>
          <a:p>
            <a:pPr marL="0" indent="0" defTabSz="990478">
              <a:buNone/>
              <a:defRPr/>
            </a:pPr>
            <a:r>
              <a:rPr lang="en-US" sz="1500" dirty="0"/>
              <a:t>That is what I was doing when I was young, I would be out partying with my friends, but when we ordered a pizza with pepperoni on a Friday night during lent, I would wait </a:t>
            </a:r>
            <a:r>
              <a:rPr lang="en-US" sz="1500" dirty="0" err="1"/>
              <a:t>til</a:t>
            </a:r>
            <a:r>
              <a:rPr lang="en-US" sz="1500" dirty="0"/>
              <a:t> after midnight to eat it, because I was Catholic, I was following rules for the wrong reason. </a:t>
            </a:r>
          </a:p>
          <a:p>
            <a:pPr marL="0" indent="0" defTabSz="990478">
              <a:buNone/>
              <a:defRPr/>
            </a:pPr>
            <a:endParaRPr lang="en-US" sz="1500" dirty="0"/>
          </a:p>
          <a:p>
            <a:pPr marL="0" indent="0" defTabSz="990478">
              <a:buNone/>
              <a:defRPr/>
            </a:pPr>
            <a:r>
              <a:rPr lang="en-US" sz="1500" dirty="0"/>
              <a:t>So back to the necessity of the strong coming alongside the weak,</a:t>
            </a:r>
          </a:p>
          <a:p>
            <a:pPr marL="0" indent="0" defTabSz="990478">
              <a:buNone/>
              <a:defRPr/>
            </a:pPr>
            <a:endParaRPr lang="en-US" sz="1500" dirty="0"/>
          </a:p>
          <a:p>
            <a:pPr marL="0" indent="0" defTabSz="990478">
              <a:buNone/>
              <a:defRPr/>
            </a:pPr>
            <a:endParaRPr lang="en-US" sz="1500" dirty="0"/>
          </a:p>
          <a:p>
            <a:pPr marL="0" indent="0" defTabSz="990478">
              <a:buNone/>
              <a:defRPr/>
            </a:pPr>
            <a:endParaRPr lang="en-US" sz="1500" dirty="0"/>
          </a:p>
          <a:p>
            <a:pPr marL="0" indent="0" defTabSz="990478">
              <a:buNone/>
              <a:defRPr/>
            </a:pPr>
            <a:endParaRPr lang="en-US" sz="1500" dirty="0"/>
          </a:p>
        </p:txBody>
      </p:sp>
    </p:spTree>
    <p:extLst>
      <p:ext uri="{BB962C8B-B14F-4D97-AF65-F5344CB8AC3E}">
        <p14:creationId xmlns:p14="http://schemas.microsoft.com/office/powerpoint/2010/main" val="1115840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a:buNone/>
            </a:pPr>
            <a:r>
              <a:rPr lang="en-US" sz="1500" dirty="0"/>
              <a:t>You don’t see “idle, lazy, timid, faint-hearted, or weak” on the list of the 15 top character traits to demonstrate at work and in resumes.</a:t>
            </a:r>
          </a:p>
          <a:p>
            <a:pPr marL="0" indent="0">
              <a:buNone/>
            </a:pPr>
            <a:endParaRPr lang="en-US" sz="1500" dirty="0"/>
          </a:p>
          <a:p>
            <a:pPr marL="0" indent="0">
              <a:buNone/>
            </a:pPr>
            <a:r>
              <a:rPr lang="en-US" sz="1500" dirty="0"/>
              <a:t>Why do Christians need to be disciplined and not idle?  </a:t>
            </a:r>
          </a:p>
          <a:p>
            <a:pPr marL="0" indent="0">
              <a:buNone/>
            </a:pPr>
            <a:r>
              <a:rPr lang="en-US" sz="1500" dirty="0"/>
              <a:t>  Jesus remarks that  “The harvest is plentiful, but the laborers are few; </a:t>
            </a:r>
          </a:p>
          <a:p>
            <a:pPr marL="0" indent="0">
              <a:buNone/>
            </a:pPr>
            <a:r>
              <a:rPr lang="en-US" sz="1500" dirty="0"/>
              <a:t>      therefore pray earnestly to the Lord of the harvest to send out laborers into his harvest.”  </a:t>
            </a:r>
          </a:p>
          <a:p>
            <a:pPr marL="0" indent="0">
              <a:buNone/>
            </a:pPr>
            <a:endParaRPr lang="en-US" sz="1500" dirty="0"/>
          </a:p>
          <a:p>
            <a:pPr marL="0" indent="0">
              <a:buNone/>
            </a:pPr>
            <a:r>
              <a:rPr lang="en-US" sz="1500" dirty="0"/>
              <a:t>So instead of spending 6 hours playing call of duty or watching K dramas on Netflix, prepare yourself to be a laborer. </a:t>
            </a:r>
          </a:p>
          <a:p>
            <a:pPr marL="0" indent="0">
              <a:buNone/>
            </a:pPr>
            <a:endParaRPr lang="en-US" sz="1500" dirty="0"/>
          </a:p>
          <a:p>
            <a:pPr marL="0" indent="0">
              <a:buNone/>
            </a:pPr>
            <a:r>
              <a:rPr lang="en-US" sz="1500" dirty="0"/>
              <a:t>Why do Christians need to be courageous and not fainthearted?  </a:t>
            </a:r>
          </a:p>
          <a:p>
            <a:pPr marL="0" indent="0">
              <a:buNone/>
            </a:pPr>
            <a:r>
              <a:rPr lang="en-US" sz="1500" dirty="0"/>
              <a:t>It’s not just the old testament command to be strong and courageous,</a:t>
            </a:r>
          </a:p>
          <a:p>
            <a:pPr marL="0" indent="0">
              <a:buNone/>
            </a:pPr>
            <a:r>
              <a:rPr lang="en-US" sz="1500" dirty="0"/>
              <a:t>In the New Testament, Paul wrote to the Corinthians that </a:t>
            </a:r>
          </a:p>
          <a:p>
            <a:pPr marL="0" indent="0">
              <a:buNone/>
            </a:pPr>
            <a:r>
              <a:rPr lang="en-US" sz="1500" dirty="0"/>
              <a:t>5 He who has prepared us for this very thing is God, who has given us the Spirit as a guarantee. 6 So we are always of good courage. We know that while we are at home in the body we are away from the Lord, 7 for we walk by faith, not by sight.</a:t>
            </a:r>
          </a:p>
          <a:p>
            <a:pPr marL="0" indent="0">
              <a:buNone/>
            </a:pPr>
            <a:endParaRPr lang="en-US" sz="1500" dirty="0"/>
          </a:p>
          <a:p>
            <a:pPr marL="0" indent="0">
              <a:buNone/>
            </a:pPr>
            <a:r>
              <a:rPr lang="en-US" sz="1500" dirty="0"/>
              <a:t>And when we are disciplined and courageous, we become strong spiritually.</a:t>
            </a:r>
          </a:p>
          <a:p>
            <a:pPr marL="0" indent="0">
              <a:buNone/>
            </a:pPr>
            <a:endParaRPr lang="en-US" sz="1500" dirty="0"/>
          </a:p>
          <a:p>
            <a:pPr marL="0" indent="0">
              <a:buNone/>
            </a:pPr>
            <a:r>
              <a:rPr lang="en-US" sz="1500" dirty="0"/>
              <a:t>But you can’t just tell people how to be disciplined, courageous, or strong.</a:t>
            </a:r>
          </a:p>
        </p:txBody>
      </p:sp>
    </p:spTree>
    <p:extLst>
      <p:ext uri="{BB962C8B-B14F-4D97-AF65-F5344CB8AC3E}">
        <p14:creationId xmlns:p14="http://schemas.microsoft.com/office/powerpoint/2010/main" val="160522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34975"/>
            <a:ext cx="2940050" cy="1654175"/>
          </a:xfrm>
        </p:spPr>
      </p:sp>
      <p:sp>
        <p:nvSpPr>
          <p:cNvPr id="3" name="Notes Placeholder 2"/>
          <p:cNvSpPr>
            <a:spLocks noGrp="1"/>
          </p:cNvSpPr>
          <p:nvPr>
            <p:ph type="body" idx="1"/>
          </p:nvPr>
        </p:nvSpPr>
        <p:spPr/>
        <p:txBody>
          <a:bodyPr/>
          <a:lstStyle/>
          <a:p>
            <a:pPr marL="0" indent="0" defTabSz="990478">
              <a:buNone/>
              <a:defRPr/>
            </a:pPr>
            <a:r>
              <a:rPr lang="en-US" sz="1500" dirty="0"/>
              <a:t>Someone who stands in front of you and tells you what to do is a motivational speaker. </a:t>
            </a:r>
          </a:p>
          <a:p>
            <a:pPr marL="0" indent="0" defTabSz="990478">
              <a:buNone/>
              <a:defRPr/>
            </a:pPr>
            <a:endParaRPr lang="en-US" sz="1500" dirty="0"/>
          </a:p>
          <a:p>
            <a:pPr marL="0" indent="0" defTabSz="990478">
              <a:buNone/>
              <a:defRPr/>
            </a:pPr>
            <a:r>
              <a:rPr lang="en-US" sz="1500" dirty="0"/>
              <a:t>But a Christian brother will come alongside, climb that hill with you, give you a helping hand, and pull you up.</a:t>
            </a:r>
          </a:p>
          <a:p>
            <a:pPr marL="0" indent="0" defTabSz="990478">
              <a:buNone/>
              <a:defRPr/>
            </a:pPr>
            <a:endParaRPr lang="en-US" sz="1500" dirty="0"/>
          </a:p>
          <a:p>
            <a:pPr marL="0" indent="0" defTabSz="990478">
              <a:buNone/>
              <a:defRPr/>
            </a:pPr>
            <a:r>
              <a:rPr lang="en-US" sz="1500" dirty="0"/>
              <a:t>That is How to Behave among God’s People</a:t>
            </a:r>
          </a:p>
        </p:txBody>
      </p:sp>
    </p:spTree>
    <p:extLst>
      <p:ext uri="{BB962C8B-B14F-4D97-AF65-F5344CB8AC3E}">
        <p14:creationId xmlns:p14="http://schemas.microsoft.com/office/powerpoint/2010/main" val="1318175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The exhortation to be patient with them all is a reminder</a:t>
            </a:r>
          </a:p>
          <a:p>
            <a:pPr marL="0" indent="0" defTabSz="990478">
              <a:buNone/>
              <a:defRPr/>
            </a:pPr>
            <a:r>
              <a:rPr lang="en-US" sz="1500" dirty="0"/>
              <a:t>  that when you are helping someone, </a:t>
            </a:r>
          </a:p>
          <a:p>
            <a:pPr marL="0" indent="0" defTabSz="990478">
              <a:buNone/>
              <a:defRPr/>
            </a:pPr>
            <a:r>
              <a:rPr lang="en-US" sz="1500" dirty="0"/>
              <a:t>    you may have to help them again and again. </a:t>
            </a:r>
          </a:p>
          <a:p>
            <a:pPr marL="0" indent="0" defTabSz="990478">
              <a:buNone/>
              <a:defRPr/>
            </a:pPr>
            <a:r>
              <a:rPr lang="en-US" sz="1500" dirty="0"/>
              <a:t>If someone is timid, </a:t>
            </a:r>
          </a:p>
          <a:p>
            <a:pPr marL="0" indent="0" defTabSz="990478">
              <a:buNone/>
              <a:defRPr/>
            </a:pPr>
            <a:r>
              <a:rPr lang="en-US" sz="1500" dirty="0"/>
              <a:t>   they don’t suddenly gain confidence and courage overnight. </a:t>
            </a:r>
          </a:p>
          <a:p>
            <a:pPr marL="0" indent="0" defTabSz="990478">
              <a:buNone/>
              <a:defRPr/>
            </a:pPr>
            <a:endParaRPr lang="en-US" sz="1500" dirty="0"/>
          </a:p>
          <a:p>
            <a:pPr marL="0" indent="0" defTabSz="990478">
              <a:buNone/>
              <a:defRPr/>
            </a:pPr>
            <a:r>
              <a:rPr lang="en-US" sz="1500" dirty="0"/>
              <a:t>If someone is idle or spends too much time doing various leisure activities, they can easily fall back into old habits.</a:t>
            </a:r>
          </a:p>
          <a:p>
            <a:pPr marL="0" indent="0" defTabSz="990478">
              <a:buNone/>
              <a:defRPr/>
            </a:pPr>
            <a:endParaRPr lang="en-US" sz="1500" dirty="0"/>
          </a:p>
          <a:p>
            <a:pPr marL="0" indent="0" defTabSz="990478">
              <a:buNone/>
              <a:defRPr/>
            </a:pPr>
            <a:r>
              <a:rPr lang="en-US" sz="1500" dirty="0"/>
              <a:t>Therefore, continue to encourage and help one another, knowing that this is an ongoing process.</a:t>
            </a:r>
          </a:p>
          <a:p>
            <a:pPr marL="0" indent="0" defTabSz="990478">
              <a:buNone/>
              <a:defRPr/>
            </a:pPr>
            <a:endParaRPr lang="en-US" sz="1500" dirty="0"/>
          </a:p>
          <a:p>
            <a:pPr marL="0" indent="0" defTabSz="990478">
              <a:buNone/>
              <a:defRPr/>
            </a:pPr>
            <a:r>
              <a:rPr lang="en-US" sz="1500" dirty="0"/>
              <a:t>And then, if someone, either purposely or accidentally, offends you, </a:t>
            </a:r>
          </a:p>
          <a:p>
            <a:pPr marL="0" indent="0" defTabSz="990478">
              <a:buNone/>
              <a:defRPr/>
            </a:pPr>
            <a:r>
              <a:rPr lang="en-US" sz="1500" dirty="0"/>
              <a:t>  don’t take offense and lash out in anger, don’t repay evil for evil. </a:t>
            </a:r>
          </a:p>
          <a:p>
            <a:pPr marL="0" indent="0" defTabSz="990478">
              <a:buNone/>
              <a:defRPr/>
            </a:pPr>
            <a:r>
              <a:rPr lang="en-US" sz="1500" dirty="0"/>
              <a:t>    This is simply a restatement of Jesus’s sermon on the mount, where Jesus said in Matthew chapter 5:38-42:</a:t>
            </a:r>
          </a:p>
          <a:p>
            <a:pPr marL="0" indent="0" defTabSz="990478">
              <a:buNone/>
              <a:defRPr/>
            </a:pPr>
            <a:endParaRPr lang="en-US" sz="1500" dirty="0"/>
          </a:p>
          <a:p>
            <a:pPr marL="0" indent="0" defTabSz="990478">
              <a:buNone/>
              <a:defRPr/>
            </a:pPr>
            <a:r>
              <a:rPr lang="en-US" sz="1500" dirty="0"/>
              <a:t>38 “You have heard that it was said, ‘An eye for an eye and a tooth for a tooth.’ 39 But I say to you, Do not resist the one who is evil. But if anyone slaps you on the right cheek, turn to him the other also. 40 And if anyone would sue you and take your tunic, let him have your cloak as well. 41 And if anyone forces you to go one mile, go with him two miles. 42 Give to the one who begs from you, and do not refuse the one who would borrow from you.</a:t>
            </a:r>
          </a:p>
          <a:p>
            <a:pPr marL="0" indent="0" defTabSz="990478">
              <a:buNone/>
              <a:defRPr/>
            </a:pPr>
            <a:endParaRPr lang="en-US" sz="1500" dirty="0"/>
          </a:p>
          <a:p>
            <a:pPr marL="0" indent="0" defTabSz="990478">
              <a:buNone/>
              <a:defRPr/>
            </a:pPr>
            <a:r>
              <a:rPr lang="en-US" sz="1500" dirty="0"/>
              <a:t>Can you imagine if Christians behaved like this all the time?  </a:t>
            </a:r>
          </a:p>
          <a:p>
            <a:pPr marL="0" indent="0" defTabSz="990478">
              <a:buNone/>
              <a:defRPr/>
            </a:pPr>
            <a:r>
              <a:rPr lang="en-US" sz="1500" dirty="0"/>
              <a:t>   You would never see Christians on TV because there would be no drama.</a:t>
            </a:r>
          </a:p>
        </p:txBody>
      </p:sp>
    </p:spTree>
    <p:extLst>
      <p:ext uri="{BB962C8B-B14F-4D97-AF65-F5344CB8AC3E}">
        <p14:creationId xmlns:p14="http://schemas.microsoft.com/office/powerpoint/2010/main" val="2208025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Often when you read exhortations in the Bible, </a:t>
            </a:r>
          </a:p>
          <a:p>
            <a:pPr marL="0" indent="0" defTabSz="990478">
              <a:buNone/>
              <a:defRPr/>
            </a:pPr>
            <a:r>
              <a:rPr lang="en-US" sz="1500" dirty="0"/>
              <a:t>  it is because someone is not doing what they should. </a:t>
            </a:r>
          </a:p>
          <a:p>
            <a:pPr marL="0" indent="0" defTabSz="990478">
              <a:buNone/>
              <a:defRPr/>
            </a:pPr>
            <a:r>
              <a:rPr lang="en-US" sz="1500" dirty="0"/>
              <a:t>    But in this case, we have already seen Paul write</a:t>
            </a:r>
          </a:p>
          <a:p>
            <a:pPr marL="0" indent="0" defTabSz="990478">
              <a:buNone/>
              <a:defRPr/>
            </a:pPr>
            <a:r>
              <a:rPr lang="en-US" sz="1500" dirty="0"/>
              <a:t>        in chapter 4 of 1</a:t>
            </a:r>
            <a:r>
              <a:rPr lang="en-US" sz="1500" baseline="30000" dirty="0"/>
              <a:t>st</a:t>
            </a:r>
            <a:r>
              <a:rPr lang="en-US" sz="1500" dirty="0"/>
              <a:t> Thessalonians:</a:t>
            </a:r>
          </a:p>
          <a:p>
            <a:pPr marL="0" indent="0" defTabSz="990478">
              <a:buNone/>
              <a:defRPr/>
            </a:pPr>
            <a:r>
              <a:rPr lang="en-US" sz="1500" dirty="0"/>
              <a:t>         “Finally, then, brothers, we ask and urge you in the Lord Jesus, </a:t>
            </a:r>
          </a:p>
          <a:p>
            <a:pPr marL="0" indent="0" defTabSz="990478">
              <a:buNone/>
              <a:defRPr/>
            </a:pPr>
            <a:r>
              <a:rPr lang="en-US" sz="1500" dirty="0"/>
              <a:t>           that as you received from us how you ought to walk and to please God,</a:t>
            </a:r>
          </a:p>
          <a:p>
            <a:pPr marL="0" indent="0" defTabSz="990478">
              <a:buNone/>
              <a:defRPr/>
            </a:pPr>
            <a:r>
              <a:rPr lang="en-US" sz="1500" dirty="0"/>
              <a:t>              just as you are doing, that you do so more and more.</a:t>
            </a:r>
          </a:p>
          <a:p>
            <a:pPr marL="0" indent="0" defTabSz="990478">
              <a:buNone/>
              <a:defRPr/>
            </a:pPr>
            <a:endParaRPr lang="en-US" sz="1500" dirty="0"/>
          </a:p>
          <a:p>
            <a:pPr marL="0" indent="0" defTabSz="990478">
              <a:buNone/>
              <a:defRPr/>
            </a:pPr>
            <a:r>
              <a:rPr lang="en-US" sz="1500" dirty="0"/>
              <a:t>It would appear the Thessalonians are doing well, </a:t>
            </a:r>
          </a:p>
          <a:p>
            <a:pPr marL="0" indent="0" defTabSz="990478">
              <a:buNone/>
              <a:defRPr/>
            </a:pPr>
            <a:r>
              <a:rPr lang="en-US" sz="1500" dirty="0"/>
              <a:t>   but Paul is encouraging them not only to continue to do well, </a:t>
            </a:r>
          </a:p>
          <a:p>
            <a:pPr marL="0" indent="0" defTabSz="990478">
              <a:buNone/>
              <a:defRPr/>
            </a:pPr>
            <a:r>
              <a:rPr lang="en-US" sz="1500" dirty="0"/>
              <a:t>     but to do it even better.</a:t>
            </a:r>
          </a:p>
          <a:p>
            <a:pPr marL="0" indent="0" defTabSz="990478">
              <a:buNone/>
              <a:defRPr/>
            </a:pPr>
            <a:endParaRPr lang="en-US" sz="1500" dirty="0"/>
          </a:p>
          <a:p>
            <a:pPr marL="0" indent="0" defTabSz="990478">
              <a:buNone/>
              <a:defRPr/>
            </a:pPr>
            <a:r>
              <a:rPr lang="en-US" sz="1500" dirty="0"/>
              <a:t>That should be a slogan: Do well, but Better!</a:t>
            </a:r>
          </a:p>
          <a:p>
            <a:pPr marL="0" indent="0" defTabSz="990478">
              <a:buNone/>
              <a:defRPr/>
            </a:pPr>
            <a:endParaRPr lang="en-US" sz="1500" dirty="0"/>
          </a:p>
          <a:p>
            <a:pPr marL="0" indent="0" defTabSz="990478">
              <a:buNone/>
              <a:defRPr/>
            </a:pPr>
            <a:r>
              <a:rPr lang="en-US" sz="1500" dirty="0"/>
              <a:t>Before we move away from discussion relationships, also let me point out that when Paul writes “we ask” or “we urge” or “we ask and urge,” </a:t>
            </a:r>
          </a:p>
          <a:p>
            <a:pPr marL="0" indent="0" defTabSz="990478">
              <a:buNone/>
              <a:defRPr/>
            </a:pPr>
            <a:r>
              <a:rPr lang="en-US" sz="1500" dirty="0"/>
              <a:t>he is using these terms interchangeably, he is not making a point about one behavior being more important than another type of behavior.</a:t>
            </a:r>
          </a:p>
          <a:p>
            <a:pPr marL="0" indent="0" defTabSz="990478">
              <a:buNone/>
              <a:defRPr/>
            </a:pPr>
            <a:endParaRPr lang="en-US" sz="1500" dirty="0"/>
          </a:p>
          <a:p>
            <a:pPr marL="0" indent="0" defTabSz="990478">
              <a:buNone/>
              <a:defRPr/>
            </a:pPr>
            <a:r>
              <a:rPr lang="en-US" sz="1500" dirty="0"/>
              <a:t>It can also be seen as a paragraph marker, breaking up his letters into easily understandable sections.</a:t>
            </a:r>
          </a:p>
          <a:p>
            <a:pPr marL="0" indent="0" defTabSz="990478">
              <a:buNone/>
              <a:defRPr/>
            </a:pPr>
            <a:endParaRPr lang="en-US" sz="1500" dirty="0"/>
          </a:p>
          <a:p>
            <a:pPr marL="0" indent="0" defTabSz="990478">
              <a:buNone/>
              <a:defRPr/>
            </a:pPr>
            <a:r>
              <a:rPr lang="en-US" sz="1500" dirty="0"/>
              <a:t>We ask you to behave properly among God’s people by valuing your leaders.</a:t>
            </a:r>
          </a:p>
          <a:p>
            <a:pPr marL="0" indent="0" defTabSz="990478">
              <a:buNone/>
              <a:defRPr/>
            </a:pPr>
            <a:r>
              <a:rPr lang="en-US" sz="1500" dirty="0"/>
              <a:t>We urge you to behave properly among God’s people by valuing one another, always seeking to do good</a:t>
            </a:r>
          </a:p>
          <a:p>
            <a:pPr marL="0" indent="0" defTabSz="990478">
              <a:buNone/>
              <a:defRPr/>
            </a:pPr>
            <a:endParaRPr lang="en-US" sz="1500" dirty="0"/>
          </a:p>
          <a:p>
            <a:pPr marL="0" indent="0" defTabSz="990478">
              <a:buNone/>
              <a:defRPr/>
            </a:pPr>
            <a:r>
              <a:rPr lang="en-US" sz="1500" dirty="0"/>
              <a:t>Paul will now move away from these relationships and into some specific behaviors or attitudes. </a:t>
            </a:r>
          </a:p>
        </p:txBody>
      </p:sp>
    </p:spTree>
    <p:extLst>
      <p:ext uri="{BB962C8B-B14F-4D97-AF65-F5344CB8AC3E}">
        <p14:creationId xmlns:p14="http://schemas.microsoft.com/office/powerpoint/2010/main" val="126185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a:buNone/>
            </a:pPr>
            <a:r>
              <a:rPr lang="en-US" sz="1500" dirty="0"/>
              <a:t>In the remaining verses, Paul will discuss being optimistic yet discerning.</a:t>
            </a:r>
          </a:p>
          <a:p>
            <a:pPr marL="0" indent="0">
              <a:buNone/>
            </a:pPr>
            <a:endParaRPr lang="en-US" sz="1500" dirty="0"/>
          </a:p>
          <a:p>
            <a:pPr marL="0" indent="0">
              <a:buNone/>
            </a:pPr>
            <a:r>
              <a:rPr lang="en-US" sz="1500" dirty="0"/>
              <a:t>These traits do not appear in the list of 15 top character traits to demonstrate at work and in resumes.  </a:t>
            </a:r>
          </a:p>
          <a:p>
            <a:pPr marL="0" indent="0">
              <a:buNone/>
            </a:pPr>
            <a:endParaRPr lang="en-US" sz="1500" dirty="0"/>
          </a:p>
          <a:p>
            <a:pPr marL="0" indent="0">
              <a:buNone/>
            </a:pPr>
            <a:r>
              <a:rPr lang="en-US" sz="1500" dirty="0"/>
              <a:t>However, I believe most employers would rather hire an optimistic person over a pessimistic person. </a:t>
            </a:r>
          </a:p>
          <a:p>
            <a:pPr marL="0" indent="0">
              <a:buNone/>
            </a:pPr>
            <a:endParaRPr lang="en-US" sz="1500" dirty="0"/>
          </a:p>
          <a:p>
            <a:pPr marL="0" indent="0">
              <a:buNone/>
            </a:pPr>
            <a:r>
              <a:rPr lang="en-US" sz="1500" dirty="0"/>
              <a:t>And Christians of all people have a reason to be optimistic. </a:t>
            </a:r>
          </a:p>
        </p:txBody>
      </p:sp>
    </p:spTree>
    <p:extLst>
      <p:ext uri="{BB962C8B-B14F-4D97-AF65-F5344CB8AC3E}">
        <p14:creationId xmlns:p14="http://schemas.microsoft.com/office/powerpoint/2010/main" val="2065609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34975"/>
            <a:ext cx="2940050" cy="1654175"/>
          </a:xfrm>
        </p:spPr>
      </p:sp>
      <p:sp>
        <p:nvSpPr>
          <p:cNvPr id="3" name="Notes Placeholder 2"/>
          <p:cNvSpPr>
            <a:spLocks noGrp="1"/>
          </p:cNvSpPr>
          <p:nvPr>
            <p:ph type="body" idx="1"/>
          </p:nvPr>
        </p:nvSpPr>
        <p:spPr/>
        <p:txBody>
          <a:bodyPr/>
          <a:lstStyle/>
          <a:p>
            <a:pPr marL="0" indent="0">
              <a:buNone/>
            </a:pPr>
            <a:r>
              <a:rPr lang="en-US" sz="1500" dirty="0"/>
              <a:t>That is why Paul writes </a:t>
            </a:r>
          </a:p>
          <a:p>
            <a:pPr marL="0" indent="0">
              <a:buNone/>
            </a:pPr>
            <a:r>
              <a:rPr lang="en-US" sz="1500" dirty="0"/>
              <a:t>Rejoice always, 17 pray without ceasing, 18 give thanks in all circumstances; for this is the will of God in Christ Jesus for you. </a:t>
            </a:r>
          </a:p>
          <a:p>
            <a:pPr marL="0" indent="0">
              <a:buNone/>
            </a:pPr>
            <a:endParaRPr lang="en-US" sz="1500" dirty="0"/>
          </a:p>
          <a:p>
            <a:pPr marL="0" indent="0">
              <a:buNone/>
            </a:pPr>
            <a:r>
              <a:rPr lang="en-US" sz="1500" dirty="0"/>
              <a:t>The Thessalonians were optimistic. </a:t>
            </a:r>
          </a:p>
          <a:p>
            <a:pPr marL="0" indent="0">
              <a:buNone/>
            </a:pPr>
            <a:r>
              <a:rPr lang="en-US" sz="1500" dirty="0"/>
              <a:t>  They had a strong faith and were walking in love.  </a:t>
            </a:r>
          </a:p>
          <a:p>
            <a:pPr marL="0" indent="0">
              <a:buNone/>
            </a:pPr>
            <a:endParaRPr lang="en-US" sz="1500" dirty="0"/>
          </a:p>
          <a:p>
            <a:pPr marL="0" indent="0">
              <a:buNone/>
            </a:pPr>
            <a:r>
              <a:rPr lang="en-US" sz="1500" dirty="0"/>
              <a:t>They were looking forward to Christ’s return </a:t>
            </a:r>
          </a:p>
          <a:p>
            <a:pPr marL="0" indent="0">
              <a:buNone/>
            </a:pPr>
            <a:r>
              <a:rPr lang="en-US" sz="1500" dirty="0"/>
              <a:t>   because they knew their hearts were established blameless in holiness.</a:t>
            </a:r>
          </a:p>
          <a:p>
            <a:pPr marL="0" indent="0">
              <a:buNone/>
            </a:pPr>
            <a:endParaRPr lang="en-US" sz="1500" dirty="0"/>
          </a:p>
          <a:p>
            <a:pPr marL="0" indent="0">
              <a:buNone/>
            </a:pPr>
            <a:r>
              <a:rPr lang="en-US" sz="1500" dirty="0"/>
              <a:t>Paul even reassured the Thessalonians about those who pass along while waiting for Christ’s return,</a:t>
            </a:r>
          </a:p>
          <a:p>
            <a:pPr marL="0" indent="0">
              <a:buNone/>
            </a:pPr>
            <a:endParaRPr lang="en-US" sz="1500" dirty="0"/>
          </a:p>
          <a:p>
            <a:pPr marL="0" indent="0">
              <a:buNone/>
            </a:pPr>
            <a:r>
              <a:rPr lang="en-US" sz="1500" dirty="0"/>
              <a:t>They, too, will always be with the Lord.</a:t>
            </a:r>
          </a:p>
          <a:p>
            <a:pPr marL="0" indent="0">
              <a:buNone/>
            </a:pPr>
            <a:endParaRPr lang="en-US" sz="1500" dirty="0"/>
          </a:p>
          <a:p>
            <a:pPr marL="0" indent="0">
              <a:buNone/>
            </a:pPr>
            <a:r>
              <a:rPr lang="en-US" sz="1500" dirty="0"/>
              <a:t>And if you have repented and turned to God, </a:t>
            </a:r>
          </a:p>
          <a:p>
            <a:pPr marL="0" indent="0">
              <a:buNone/>
            </a:pPr>
            <a:r>
              <a:rPr lang="en-US" sz="1500" dirty="0"/>
              <a:t>  if you have accepted Jesus as your savior, </a:t>
            </a:r>
          </a:p>
          <a:p>
            <a:pPr marL="0" indent="0">
              <a:buNone/>
            </a:pPr>
            <a:r>
              <a:rPr lang="en-US" sz="1500" dirty="0"/>
              <a:t>    you are a part of the kingdom of God, </a:t>
            </a:r>
          </a:p>
          <a:p>
            <a:pPr marL="0" indent="0">
              <a:buNone/>
            </a:pPr>
            <a:r>
              <a:rPr lang="en-US" sz="1500" dirty="0"/>
              <a:t>      you are a beneficiary of the new covenant. </a:t>
            </a:r>
          </a:p>
          <a:p>
            <a:pPr marL="0" indent="0">
              <a:buNone/>
            </a:pPr>
            <a:endParaRPr lang="en-US" sz="1500" dirty="0"/>
          </a:p>
          <a:p>
            <a:pPr marL="0" indent="0">
              <a:buNone/>
            </a:pPr>
            <a:r>
              <a:rPr lang="en-US" sz="1500" dirty="0"/>
              <a:t>You should also be optimistic.  </a:t>
            </a:r>
          </a:p>
          <a:p>
            <a:pPr marL="0" indent="0">
              <a:buNone/>
            </a:pPr>
            <a:endParaRPr lang="en-US" sz="1500" dirty="0"/>
          </a:p>
          <a:p>
            <a:pPr marL="0" indent="0">
              <a:buNone/>
            </a:pPr>
            <a:r>
              <a:rPr lang="en-US" sz="1500" dirty="0"/>
              <a:t>This behavior should be part of your identity. </a:t>
            </a:r>
          </a:p>
          <a:p>
            <a:pPr marL="0" indent="0">
              <a:buNone/>
            </a:pPr>
            <a:endParaRPr lang="en-US" sz="1500" dirty="0"/>
          </a:p>
        </p:txBody>
      </p:sp>
    </p:spTree>
    <p:extLst>
      <p:ext uri="{BB962C8B-B14F-4D97-AF65-F5344CB8AC3E}">
        <p14:creationId xmlns:p14="http://schemas.microsoft.com/office/powerpoint/2010/main" val="3959381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34975"/>
            <a:ext cx="2940050" cy="1654175"/>
          </a:xfrm>
        </p:spPr>
      </p:sp>
      <p:sp>
        <p:nvSpPr>
          <p:cNvPr id="3" name="Notes Placeholder 2"/>
          <p:cNvSpPr>
            <a:spLocks noGrp="1"/>
          </p:cNvSpPr>
          <p:nvPr>
            <p:ph type="body" idx="1"/>
          </p:nvPr>
        </p:nvSpPr>
        <p:spPr/>
        <p:txBody>
          <a:bodyPr/>
          <a:lstStyle/>
          <a:p>
            <a:pPr marL="0" indent="0">
              <a:buNone/>
            </a:pPr>
            <a:r>
              <a:rPr lang="en-US" sz="1500" dirty="0"/>
              <a:t>But it is necessary to remember these joyful exhortations </a:t>
            </a:r>
          </a:p>
          <a:p>
            <a:pPr marL="0" indent="0">
              <a:buNone/>
            </a:pPr>
            <a:r>
              <a:rPr lang="en-US" sz="1500" dirty="0"/>
              <a:t>  because being a Christian is not a bed of roses. </a:t>
            </a:r>
          </a:p>
          <a:p>
            <a:pPr marL="0" indent="0">
              <a:buNone/>
            </a:pPr>
            <a:endParaRPr lang="en-US" sz="1500" dirty="0"/>
          </a:p>
          <a:p>
            <a:pPr marL="0" indent="0">
              <a:buNone/>
            </a:pPr>
            <a:r>
              <a:rPr lang="en-US" sz="1500" dirty="0"/>
              <a:t>Phil 1:29 tells us that it has been granted to you that for the sake of Christ you should not only believe in him but also suffer for his sake,</a:t>
            </a:r>
          </a:p>
          <a:p>
            <a:pPr marL="0" indent="0">
              <a:buNone/>
            </a:pPr>
            <a:endParaRPr lang="en-US" sz="1500" dirty="0"/>
          </a:p>
          <a:p>
            <a:pPr marL="0" indent="0">
              <a:buNone/>
            </a:pPr>
            <a:r>
              <a:rPr lang="en-US" sz="1500" dirty="0"/>
              <a:t>2 Tim 3:12 tells us that Indeed, all who desire to live a godly life in Christ Jesus will be persecuted,</a:t>
            </a:r>
          </a:p>
          <a:p>
            <a:pPr marL="0" indent="0">
              <a:buNone/>
            </a:pPr>
            <a:endParaRPr lang="en-US" sz="1500" dirty="0"/>
          </a:p>
          <a:p>
            <a:pPr marL="0" indent="0">
              <a:buNone/>
            </a:pPr>
            <a:r>
              <a:rPr lang="en-US" sz="1500" dirty="0"/>
              <a:t>But we can still be optimistic, we can still be thankful. </a:t>
            </a:r>
          </a:p>
          <a:p>
            <a:pPr marL="0" indent="0">
              <a:buNone/>
            </a:pPr>
            <a:r>
              <a:rPr lang="en-US" sz="1500" dirty="0"/>
              <a:t>   Even when we are suffering persecution, </a:t>
            </a:r>
          </a:p>
          <a:p>
            <a:pPr marL="0" indent="0">
              <a:buNone/>
            </a:pPr>
            <a:r>
              <a:rPr lang="en-US" sz="1500" dirty="0"/>
              <a:t>     even when we experience the hardships and suffering of life, </a:t>
            </a:r>
          </a:p>
          <a:p>
            <a:pPr marL="0" indent="0">
              <a:buNone/>
            </a:pPr>
            <a:endParaRPr lang="en-US" sz="1500" dirty="0"/>
          </a:p>
          <a:p>
            <a:pPr marL="0" indent="0">
              <a:buNone/>
            </a:pPr>
            <a:r>
              <a:rPr lang="en-US" sz="1500" dirty="0"/>
              <a:t>we can lean on the relationships we have with each other, </a:t>
            </a:r>
          </a:p>
          <a:p>
            <a:pPr marL="0" indent="0">
              <a:buNone/>
            </a:pPr>
            <a:r>
              <a:rPr lang="en-US" sz="1500" dirty="0"/>
              <a:t>   the relationship we have with our church leaders, </a:t>
            </a:r>
          </a:p>
          <a:p>
            <a:pPr marL="0" indent="0">
              <a:buNone/>
            </a:pPr>
            <a:r>
              <a:rPr lang="en-US" sz="1500" dirty="0"/>
              <a:t>      and the relationship we have with God.</a:t>
            </a:r>
          </a:p>
        </p:txBody>
      </p:sp>
    </p:spTree>
    <p:extLst>
      <p:ext uri="{BB962C8B-B14F-4D97-AF65-F5344CB8AC3E}">
        <p14:creationId xmlns:p14="http://schemas.microsoft.com/office/powerpoint/2010/main" val="294056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34975"/>
            <a:ext cx="2940050" cy="1654175"/>
          </a:xfrm>
        </p:spPr>
      </p:sp>
      <p:sp>
        <p:nvSpPr>
          <p:cNvPr id="3" name="Notes Placeholder 2"/>
          <p:cNvSpPr>
            <a:spLocks noGrp="1"/>
          </p:cNvSpPr>
          <p:nvPr>
            <p:ph type="body" idx="1"/>
          </p:nvPr>
        </p:nvSpPr>
        <p:spPr/>
        <p:txBody>
          <a:bodyPr/>
          <a:lstStyle/>
          <a:p>
            <a:pPr marL="0" indent="0">
              <a:buNone/>
            </a:pPr>
            <a:r>
              <a:rPr lang="en-US" sz="1500" dirty="0"/>
              <a:t>In fact, you could say that this section is about a personal relationship with God. It is something we have inside. </a:t>
            </a:r>
          </a:p>
          <a:p>
            <a:pPr marL="0" indent="0">
              <a:buNone/>
            </a:pPr>
            <a:endParaRPr lang="en-US" sz="1500" dirty="0"/>
          </a:p>
          <a:p>
            <a:pPr marL="0" indent="0">
              <a:buNone/>
            </a:pPr>
            <a:r>
              <a:rPr lang="en-US" sz="1500" dirty="0"/>
              <a:t>When we have a right relationship with God, that is on the inside, </a:t>
            </a:r>
          </a:p>
          <a:p>
            <a:pPr marL="0" indent="0">
              <a:buNone/>
            </a:pPr>
            <a:r>
              <a:rPr lang="en-US" sz="1500" dirty="0"/>
              <a:t>we will rejoice always, pray unceasingly, and give thanks in all circumstances. </a:t>
            </a:r>
          </a:p>
          <a:p>
            <a:pPr marL="0" indent="0">
              <a:buNone/>
            </a:pPr>
            <a:endParaRPr lang="en-US" sz="1500" dirty="0"/>
          </a:p>
          <a:p>
            <a:pPr marL="0" indent="0">
              <a:buNone/>
            </a:pPr>
            <a:r>
              <a:rPr lang="en-US" sz="1500" dirty="0"/>
              <a:t>This will then be expressed in our behavior towards others.  </a:t>
            </a:r>
          </a:p>
          <a:p>
            <a:pPr marL="0" indent="0">
              <a:buNone/>
            </a:pPr>
            <a:r>
              <a:rPr lang="en-US" sz="1500" dirty="0"/>
              <a:t>We will be at peace among ourselves. </a:t>
            </a:r>
          </a:p>
          <a:p>
            <a:pPr marL="0" indent="0">
              <a:buNone/>
            </a:pPr>
            <a:r>
              <a:rPr lang="en-US" sz="1500" dirty="0"/>
              <a:t>We will seek to do good for one another. </a:t>
            </a:r>
          </a:p>
          <a:p>
            <a:pPr marL="0" indent="0">
              <a:buNone/>
            </a:pPr>
            <a:endParaRPr lang="en-US" sz="1500" dirty="0"/>
          </a:p>
          <a:p>
            <a:pPr marL="0" indent="0">
              <a:buNone/>
            </a:pPr>
            <a:r>
              <a:rPr lang="en-US" sz="1500" dirty="0"/>
              <a:t>Our behavior affects our relationships. </a:t>
            </a:r>
          </a:p>
          <a:p>
            <a:pPr marL="0" indent="0">
              <a:buNone/>
            </a:pPr>
            <a:r>
              <a:rPr lang="en-US" sz="1500" dirty="0"/>
              <a:t>Our relationships affect our behavior. </a:t>
            </a:r>
          </a:p>
          <a:p>
            <a:pPr marL="0" indent="0">
              <a:buNone/>
            </a:pPr>
            <a:endParaRPr lang="en-US" sz="1500" dirty="0"/>
          </a:p>
          <a:p>
            <a:pPr marL="0" indent="0">
              <a:buNone/>
            </a:pPr>
            <a:r>
              <a:rPr lang="en-US" sz="1500" dirty="0"/>
              <a:t>But we must be grounded in truth for this affect to be positive. </a:t>
            </a:r>
          </a:p>
          <a:p>
            <a:pPr marL="0" indent="0">
              <a:buNone/>
            </a:pPr>
            <a:endParaRPr lang="en-US" sz="1500" dirty="0"/>
          </a:p>
        </p:txBody>
      </p:sp>
    </p:spTree>
    <p:extLst>
      <p:ext uri="{BB962C8B-B14F-4D97-AF65-F5344CB8AC3E}">
        <p14:creationId xmlns:p14="http://schemas.microsoft.com/office/powerpoint/2010/main" val="126268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a:buNone/>
            </a:pPr>
            <a:r>
              <a:rPr lang="en-US" sz="1500" dirty="0"/>
              <a:t>But what character traits do you see portrayed by “Christians” in TV shows or movies?</a:t>
            </a:r>
          </a:p>
        </p:txBody>
      </p:sp>
    </p:spTree>
    <p:extLst>
      <p:ext uri="{BB962C8B-B14F-4D97-AF65-F5344CB8AC3E}">
        <p14:creationId xmlns:p14="http://schemas.microsoft.com/office/powerpoint/2010/main" val="2986920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The way to remain grounded in the truth is to be discerning, not cynical or gullible. </a:t>
            </a:r>
          </a:p>
          <a:p>
            <a:pPr marL="0" indent="0" defTabSz="990478">
              <a:buNone/>
              <a:defRPr/>
            </a:pPr>
            <a:endParaRPr lang="en-US" sz="1500" dirty="0"/>
          </a:p>
          <a:p>
            <a:pPr marL="0" indent="0" defTabSz="990478">
              <a:buNone/>
              <a:defRPr/>
            </a:pPr>
            <a:r>
              <a:rPr lang="en-US" sz="1500" dirty="0"/>
              <a:t>There is a fine balance when it comes to quenching the spirit and despising prophecies.  The Corinthian church allowed free reign with the spirit, leading to disorderly worship. </a:t>
            </a:r>
          </a:p>
          <a:p>
            <a:pPr marL="0" indent="0" defTabSz="990478">
              <a:buNone/>
              <a:defRPr/>
            </a:pPr>
            <a:endParaRPr lang="en-US" sz="1500" dirty="0"/>
          </a:p>
          <a:p>
            <a:pPr marL="0" indent="0" defTabSz="990478">
              <a:buNone/>
              <a:defRPr/>
            </a:pPr>
            <a:r>
              <a:rPr lang="en-US" sz="1500" dirty="0"/>
              <a:t>We don’t see any spiritual issues with the Thessalonians, but when you think about spiritual fruits such as love, joy, peace, patience, kindness, goodness, faithfulness, gentleness, self-control; you see how very necessary the spiritual fruits are to maintaining harmonious relationships and ensuring proper behavior between God’s people. </a:t>
            </a:r>
          </a:p>
          <a:p>
            <a:pPr marL="0" indent="0" defTabSz="990478">
              <a:buNone/>
              <a:defRPr/>
            </a:pPr>
            <a:endParaRPr lang="en-US" sz="1500" dirty="0"/>
          </a:p>
          <a:p>
            <a:pPr marL="0" indent="0" defTabSz="990478">
              <a:buNone/>
              <a:defRPr/>
            </a:pPr>
            <a:r>
              <a:rPr lang="en-US" sz="1500" dirty="0"/>
              <a:t>With these first two phrases, Paul is basically warning against cynicism. </a:t>
            </a:r>
          </a:p>
          <a:p>
            <a:pPr marL="0" indent="0" defTabSz="990478">
              <a:buNone/>
              <a:defRPr/>
            </a:pPr>
            <a:endParaRPr lang="en-US" sz="1500" dirty="0"/>
          </a:p>
          <a:p>
            <a:pPr marL="0" indent="0" defTabSz="990478">
              <a:buNone/>
              <a:defRPr/>
            </a:pPr>
            <a:r>
              <a:rPr lang="en-US" sz="1500" dirty="0"/>
              <a:t>Do not quench the spirit,</a:t>
            </a:r>
          </a:p>
          <a:p>
            <a:pPr marL="0" indent="0" defTabSz="990478">
              <a:buNone/>
              <a:defRPr/>
            </a:pPr>
            <a:r>
              <a:rPr lang="en-US" sz="1500" dirty="0"/>
              <a:t>Do not despise </a:t>
            </a:r>
            <a:r>
              <a:rPr lang="en-US" sz="1500" dirty="0" err="1"/>
              <a:t>prochcies</a:t>
            </a:r>
            <a:endParaRPr lang="en-US" sz="1500" dirty="0"/>
          </a:p>
          <a:p>
            <a:pPr marL="0" indent="0" defTabSz="990478">
              <a:buNone/>
              <a:defRPr/>
            </a:pPr>
            <a:endParaRPr lang="en-US" sz="1500" dirty="0"/>
          </a:p>
        </p:txBody>
      </p:sp>
    </p:spTree>
    <p:extLst>
      <p:ext uri="{BB962C8B-B14F-4D97-AF65-F5344CB8AC3E}">
        <p14:creationId xmlns:p14="http://schemas.microsoft.com/office/powerpoint/2010/main" val="1570178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If you look at the characteristics of cynicism, it is clear this is how NOT to behave among God’s People.  </a:t>
            </a:r>
          </a:p>
          <a:p>
            <a:pPr marL="0" indent="0" defTabSz="990478">
              <a:buNone/>
              <a:defRPr/>
            </a:pPr>
            <a:endParaRPr lang="en-US" sz="1500" dirty="0"/>
          </a:p>
          <a:p>
            <a:pPr marL="0" indent="0" defTabSz="990478">
              <a:buNone/>
              <a:defRPr/>
            </a:pPr>
            <a:r>
              <a:rPr lang="en-US" sz="1500" dirty="0"/>
              <a:t>Characteristics of cynicism include pessimism, dispositional attribution, distrust of people, doubt, skepticism, bitterness, sarcasm, and disbelief of others’ sincerity, honesty, and values. </a:t>
            </a:r>
          </a:p>
          <a:p>
            <a:pPr marL="0" indent="0" defTabSz="990478">
              <a:buNone/>
              <a:defRPr/>
            </a:pPr>
            <a:endParaRPr lang="en-US" sz="1500" dirty="0"/>
          </a:p>
          <a:p>
            <a:pPr marL="0" indent="0" defTabSz="990478">
              <a:buNone/>
              <a:defRPr/>
            </a:pPr>
            <a:r>
              <a:rPr lang="en-US" sz="1500" dirty="0"/>
              <a:t>And the opposite of cynicism is optimism, which we already discussed.</a:t>
            </a:r>
          </a:p>
        </p:txBody>
      </p:sp>
    </p:spTree>
    <p:extLst>
      <p:ext uri="{BB962C8B-B14F-4D97-AF65-F5344CB8AC3E}">
        <p14:creationId xmlns:p14="http://schemas.microsoft.com/office/powerpoint/2010/main" val="1878102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The next group of phrases includes “do not despise prophecies” but test everything; hold fast what is good” was necessary because the New Testament was still in the process of being written. </a:t>
            </a:r>
          </a:p>
          <a:p>
            <a:pPr marL="0" indent="0" defTabSz="990478">
              <a:buNone/>
              <a:defRPr/>
            </a:pPr>
            <a:endParaRPr lang="en-US" sz="1500" dirty="0"/>
          </a:p>
          <a:p>
            <a:pPr marL="0" indent="0" defTabSz="990478">
              <a:buNone/>
              <a:defRPr/>
            </a:pPr>
            <a:r>
              <a:rPr lang="en-US" sz="1500" dirty="0"/>
              <a:t>A few letters were circulating, but Christianity was mainly spread by word of mouth.  Someone comes to your town and claims to be telling a spiritual truth. How can you trust them?  You must test what they are saying against scripture and the spirit. </a:t>
            </a:r>
          </a:p>
          <a:p>
            <a:pPr marL="0" indent="0" defTabSz="990478">
              <a:buNone/>
              <a:defRPr/>
            </a:pPr>
            <a:endParaRPr lang="en-US" sz="1500" dirty="0"/>
          </a:p>
          <a:p>
            <a:pPr marL="0" indent="0" defTabSz="990478">
              <a:buNone/>
              <a:defRPr/>
            </a:pPr>
            <a:r>
              <a:rPr lang="en-US" sz="1500" dirty="0"/>
              <a:t>Fortunately, today, we have a complete New Testament. </a:t>
            </a:r>
          </a:p>
          <a:p>
            <a:pPr marL="0" indent="0" defTabSz="990478">
              <a:buNone/>
              <a:defRPr/>
            </a:pPr>
            <a:r>
              <a:rPr lang="en-US" sz="1500" dirty="0"/>
              <a:t>Unfortunately, it seems wrong theology is even more rampant and also believed by more people.</a:t>
            </a:r>
          </a:p>
          <a:p>
            <a:pPr marL="0" indent="0" defTabSz="990478">
              <a:buNone/>
              <a:defRPr/>
            </a:pPr>
            <a:endParaRPr lang="en-US" sz="1500" dirty="0"/>
          </a:p>
          <a:p>
            <a:pPr marL="0" indent="0" defTabSz="990478">
              <a:buNone/>
              <a:defRPr/>
            </a:pPr>
            <a:r>
              <a:rPr lang="en-US" sz="1500" dirty="0"/>
              <a:t>That is why everything you hear must be tested.  </a:t>
            </a:r>
          </a:p>
          <a:p>
            <a:pPr marL="0" indent="0" defTabSz="990478">
              <a:buNone/>
              <a:defRPr/>
            </a:pPr>
            <a:r>
              <a:rPr lang="en-US" sz="1500" dirty="0"/>
              <a:t>And with the internet, we have access to many untested statements. </a:t>
            </a:r>
          </a:p>
          <a:p>
            <a:pPr marL="0" indent="0" defTabSz="990478">
              <a:buNone/>
              <a:defRPr/>
            </a:pPr>
            <a:endParaRPr lang="en-US" sz="1500" dirty="0"/>
          </a:p>
          <a:p>
            <a:pPr marL="0" indent="0" defTabSz="990478">
              <a:buNone/>
              <a:defRPr/>
            </a:pPr>
            <a:r>
              <a:rPr lang="en-US" sz="1500" dirty="0"/>
              <a:t>People who believe anything you tell them are gullible.</a:t>
            </a:r>
          </a:p>
          <a:p>
            <a:pPr marL="0" indent="0" defTabSz="990478">
              <a:buNone/>
              <a:defRPr/>
            </a:pPr>
            <a:endParaRPr lang="en-US" sz="1500" dirty="0"/>
          </a:p>
          <a:p>
            <a:pPr marL="0" indent="0" defTabSz="990478">
              <a:buNone/>
              <a:defRPr/>
            </a:pPr>
            <a:r>
              <a:rPr lang="en-US" sz="1500" dirty="0"/>
              <a:t>Did you know that if you say orange real slow, it sounds like gullible?  </a:t>
            </a:r>
          </a:p>
          <a:p>
            <a:pPr marL="0" indent="0" defTabSz="990478">
              <a:buNone/>
              <a:defRPr/>
            </a:pPr>
            <a:endParaRPr lang="en-US" sz="1500" dirty="0"/>
          </a:p>
          <a:p>
            <a:pPr marL="0" indent="0" defTabSz="990478">
              <a:buNone/>
              <a:defRPr/>
            </a:pPr>
            <a:r>
              <a:rPr lang="en-US" sz="1500" dirty="0"/>
              <a:t>As I look around, I can see that no one is trying to say orange real slow, </a:t>
            </a:r>
          </a:p>
          <a:p>
            <a:pPr marL="0" indent="0" defTabSz="990478">
              <a:buNone/>
              <a:defRPr/>
            </a:pPr>
            <a:endParaRPr lang="en-US" sz="1500" dirty="0"/>
          </a:p>
          <a:p>
            <a:pPr marL="0" indent="0" defTabSz="990478">
              <a:buNone/>
              <a:defRPr/>
            </a:pPr>
            <a:r>
              <a:rPr lang="en-US" sz="1500" dirty="0"/>
              <a:t>No one here is gullible; that is good!</a:t>
            </a:r>
          </a:p>
          <a:p>
            <a:pPr marL="0" indent="0" defTabSz="990478">
              <a:buNone/>
              <a:defRPr/>
            </a:pPr>
            <a:endParaRPr lang="en-US" sz="1500" dirty="0"/>
          </a:p>
          <a:p>
            <a:pPr marL="0" indent="0" defTabSz="990478">
              <a:buNone/>
              <a:defRPr/>
            </a:pPr>
            <a:r>
              <a:rPr lang="en-US" sz="1500" dirty="0"/>
              <a:t>But what happens if someone tells you something like “the early Christians did not worship Jesus as God, or “only people who attend church on Saturday go to heaven” where do you turn?</a:t>
            </a:r>
          </a:p>
          <a:p>
            <a:pPr marL="0" indent="0" defTabSz="990478">
              <a:buNone/>
              <a:defRPr/>
            </a:pPr>
            <a:endParaRPr lang="en-US" sz="1500" dirty="0"/>
          </a:p>
          <a:p>
            <a:pPr marL="0" indent="0" defTabSz="990478">
              <a:buNone/>
              <a:defRPr/>
            </a:pPr>
            <a:endParaRPr lang="en-US" sz="1500" dirty="0"/>
          </a:p>
        </p:txBody>
      </p:sp>
    </p:spTree>
    <p:extLst>
      <p:ext uri="{BB962C8B-B14F-4D97-AF65-F5344CB8AC3E}">
        <p14:creationId xmlns:p14="http://schemas.microsoft.com/office/powerpoint/2010/main" val="3485507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This is where you must rely on the Bible, prayerful discernment, and your church leaders to guide you. </a:t>
            </a:r>
          </a:p>
          <a:p>
            <a:pPr marL="0" indent="0" defTabSz="990478">
              <a:buNone/>
              <a:defRPr/>
            </a:pPr>
            <a:endParaRPr lang="en-US" sz="1500" dirty="0"/>
          </a:p>
          <a:p>
            <a:pPr marL="0" indent="0" defTabSz="990478">
              <a:buNone/>
              <a:defRPr/>
            </a:pPr>
            <a:r>
              <a:rPr lang="en-US" sz="1500" dirty="0"/>
              <a:t>When reading the Bible, don’t just read the few verses someone shows you; read the surrounding text, read other letters by the same author, and read other translations to gain a better understanding. </a:t>
            </a:r>
          </a:p>
          <a:p>
            <a:pPr marL="0" indent="0" defTabSz="990478">
              <a:buNone/>
              <a:defRPr/>
            </a:pPr>
            <a:endParaRPr lang="en-US" sz="1500" dirty="0"/>
          </a:p>
          <a:p>
            <a:pPr marL="0" indent="0" defTabSz="990478">
              <a:buNone/>
              <a:defRPr/>
            </a:pPr>
            <a:r>
              <a:rPr lang="en-US" sz="1500" dirty="0"/>
              <a:t>One more thing you can do with uncertain teaching is ask, </a:t>
            </a:r>
          </a:p>
          <a:p>
            <a:pPr marL="0" indent="0" defTabSz="990478">
              <a:buNone/>
              <a:defRPr/>
            </a:pPr>
            <a:r>
              <a:rPr lang="en-US" sz="1500" dirty="0"/>
              <a:t>  how does that affect my behavior?</a:t>
            </a:r>
          </a:p>
          <a:p>
            <a:pPr marL="0" indent="0" defTabSz="990478">
              <a:buNone/>
              <a:defRPr/>
            </a:pPr>
            <a:endParaRPr lang="en-US" sz="1500" dirty="0"/>
          </a:p>
          <a:p>
            <a:pPr marL="0" indent="0" defTabSz="990478">
              <a:buNone/>
              <a:defRPr/>
            </a:pPr>
            <a:r>
              <a:rPr lang="en-US" sz="1500" dirty="0"/>
              <a:t>Remember Paul’s formula?  Repent and turn to God.  </a:t>
            </a:r>
          </a:p>
          <a:p>
            <a:pPr marL="0" indent="0" defTabSz="990478">
              <a:buNone/>
              <a:defRPr/>
            </a:pPr>
            <a:r>
              <a:rPr lang="en-US" sz="1500" dirty="0"/>
              <a:t>Then prove that you have by your good works, </a:t>
            </a:r>
          </a:p>
          <a:p>
            <a:pPr marL="0" indent="0" defTabSz="990478">
              <a:buNone/>
              <a:defRPr/>
            </a:pPr>
            <a:r>
              <a:rPr lang="en-US" sz="1500" dirty="0"/>
              <a:t>that is by our behavior.  </a:t>
            </a:r>
          </a:p>
          <a:p>
            <a:pPr marL="0" indent="0" defTabSz="990478">
              <a:buNone/>
              <a:defRPr/>
            </a:pPr>
            <a:endParaRPr lang="en-US" sz="1500" dirty="0"/>
          </a:p>
          <a:p>
            <a:pPr marL="0" indent="0" defTabSz="990478">
              <a:buNone/>
              <a:defRPr/>
            </a:pPr>
            <a:r>
              <a:rPr lang="en-US" sz="1500" dirty="0"/>
              <a:t>Will my behavior be like a light placed on a stand so that it gives light to the whole house and that other see it shine and see the good works and give glory to God?</a:t>
            </a:r>
          </a:p>
          <a:p>
            <a:pPr marL="0" indent="0" defTabSz="990478">
              <a:buNone/>
              <a:defRPr/>
            </a:pPr>
            <a:endParaRPr lang="en-US" sz="1500" dirty="0"/>
          </a:p>
          <a:p>
            <a:pPr marL="0" indent="0" defTabSz="990478">
              <a:buNone/>
              <a:defRPr/>
            </a:pPr>
            <a:r>
              <a:rPr lang="en-US" sz="1500" dirty="0"/>
              <a:t>A proper understanding of God’s word should always lead us to uphold truth while showing love for others.</a:t>
            </a:r>
          </a:p>
        </p:txBody>
      </p:sp>
    </p:spTree>
    <p:extLst>
      <p:ext uri="{BB962C8B-B14F-4D97-AF65-F5344CB8AC3E}">
        <p14:creationId xmlns:p14="http://schemas.microsoft.com/office/powerpoint/2010/main" val="883722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We will conclude today with “abstain from every form of evil.”</a:t>
            </a:r>
          </a:p>
          <a:p>
            <a:pPr marL="0" indent="0" defTabSz="990478">
              <a:buNone/>
              <a:defRPr/>
            </a:pPr>
            <a:endParaRPr lang="en-US" sz="1500" dirty="0"/>
          </a:p>
          <a:p>
            <a:pPr marL="0" indent="0" defTabSz="990478">
              <a:buNone/>
              <a:defRPr/>
            </a:pPr>
            <a:r>
              <a:rPr lang="en-US" sz="1500" dirty="0"/>
              <a:t>This all-encompassing phrase adequately covers how to behave among God’s people. </a:t>
            </a:r>
          </a:p>
          <a:p>
            <a:pPr marL="0" indent="0" defTabSz="990478">
              <a:buNone/>
              <a:defRPr/>
            </a:pPr>
            <a:endParaRPr lang="en-US" sz="1500" dirty="0"/>
          </a:p>
          <a:p>
            <a:pPr marL="0" indent="0" defTabSz="990478">
              <a:buNone/>
              <a:defRPr/>
            </a:pPr>
            <a:r>
              <a:rPr lang="en-US" sz="1500" dirty="0"/>
              <a:t>When we abstain from every form of evil, </a:t>
            </a:r>
          </a:p>
          <a:p>
            <a:pPr marL="0" indent="0" defTabSz="990478">
              <a:buNone/>
              <a:defRPr/>
            </a:pPr>
            <a:r>
              <a:rPr lang="en-US" sz="1500" dirty="0"/>
              <a:t>     we will value our church leaders, allowing them to complete their work.</a:t>
            </a:r>
          </a:p>
          <a:p>
            <a:pPr marL="0" indent="0" defTabSz="990478">
              <a:buNone/>
              <a:defRPr/>
            </a:pPr>
            <a:r>
              <a:rPr lang="en-US" sz="1500" dirty="0"/>
              <a:t>When we abstain from every form of evil, </a:t>
            </a:r>
          </a:p>
          <a:p>
            <a:pPr marL="0" indent="0" defTabSz="990478">
              <a:buNone/>
              <a:defRPr/>
            </a:pPr>
            <a:r>
              <a:rPr lang="en-US" sz="1500" dirty="0"/>
              <a:t>     we will build each other up in love and seek to do good to one another and to everyone</a:t>
            </a:r>
          </a:p>
          <a:p>
            <a:pPr marL="0" indent="0" defTabSz="990478">
              <a:buNone/>
              <a:defRPr/>
            </a:pPr>
            <a:r>
              <a:rPr lang="en-US" sz="1500" dirty="0"/>
              <a:t>When we abstain from every form of evil, </a:t>
            </a:r>
          </a:p>
          <a:p>
            <a:pPr marL="0" indent="0" defTabSz="990478">
              <a:buNone/>
              <a:defRPr/>
            </a:pPr>
            <a:r>
              <a:rPr lang="en-US" sz="1500" dirty="0"/>
              <a:t>    we will be optimistic yet discerning.</a:t>
            </a:r>
          </a:p>
          <a:p>
            <a:pPr marL="0" indent="0" defTabSz="990478">
              <a:buNone/>
              <a:defRPr/>
            </a:pPr>
            <a:endParaRPr lang="en-US" sz="1500" dirty="0"/>
          </a:p>
          <a:p>
            <a:pPr marL="0" indent="0" defTabSz="990478">
              <a:buNone/>
              <a:defRPr/>
            </a:pPr>
            <a:r>
              <a:rPr lang="en-US" sz="1500" dirty="0"/>
              <a:t>When we abstain from every form of evil, </a:t>
            </a:r>
          </a:p>
          <a:p>
            <a:pPr marL="0" indent="0" defTabSz="990478">
              <a:buNone/>
              <a:defRPr/>
            </a:pPr>
            <a:r>
              <a:rPr lang="en-US" sz="1500" dirty="0"/>
              <a:t>    we will be behaving properly before God’s people. </a:t>
            </a:r>
          </a:p>
          <a:p>
            <a:pPr marL="0" indent="0" defTabSz="990478">
              <a:buNone/>
              <a:defRPr/>
            </a:pPr>
            <a:endParaRPr lang="en-US" sz="1500" dirty="0"/>
          </a:p>
          <a:p>
            <a:pPr marL="0" indent="0" defTabSz="990478">
              <a:buNone/>
              <a:defRPr/>
            </a:pPr>
            <a:r>
              <a:rPr lang="en-US" sz="1500" dirty="0"/>
              <a:t>But all this discussion on Attitude, Behavior, and Character means nothing unless we have repented and turned to God.</a:t>
            </a:r>
          </a:p>
        </p:txBody>
      </p:sp>
    </p:spTree>
    <p:extLst>
      <p:ext uri="{BB962C8B-B14F-4D97-AF65-F5344CB8AC3E}">
        <p14:creationId xmlns:p14="http://schemas.microsoft.com/office/powerpoint/2010/main" val="2115033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7563" y="406400"/>
            <a:ext cx="2924175" cy="1646238"/>
          </a:xfrm>
        </p:spPr>
      </p:sp>
      <p:sp>
        <p:nvSpPr>
          <p:cNvPr id="3" name="Notes Placeholder 2"/>
          <p:cNvSpPr>
            <a:spLocks noGrp="1"/>
          </p:cNvSpPr>
          <p:nvPr>
            <p:ph type="body" idx="1"/>
          </p:nvPr>
        </p:nvSpPr>
        <p:spPr/>
        <p:txBody>
          <a:bodyPr/>
          <a:lstStyle/>
          <a:p>
            <a:pPr marL="0" indent="0" defTabSz="1072781">
              <a:buNone/>
            </a:pPr>
            <a:r>
              <a:rPr lang="en-US" sz="1500" dirty="0">
                <a:solidFill>
                  <a:srgbClr val="080014"/>
                </a:solidFill>
                <a:cs typeface="Arial" panose="020B0604020202020204" pitchFamily="34" charset="0"/>
              </a:rPr>
              <a:t>The words of Jesus (and John the Baptist) come to mind. Both said, “Repent of your sins and turn to God, for the Kingdom of Heaven is near” Matt 3:2 &amp; 4:17 (NLT).</a:t>
            </a:r>
            <a:endParaRPr lang="en-US" sz="1500"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90478">
              <a:buClrTx/>
            </a:pPr>
            <a:fld id="{9111192F-1BBB-47DB-BD04-F584E6F2AF46}" type="slidenum">
              <a:rPr lang="en-US" sz="1400" kern="1200">
                <a:solidFill>
                  <a:prstClr val="black"/>
                </a:solidFill>
                <a:latin typeface="Calibri" panose="020F0502020204030204"/>
                <a:ea typeface="+mn-ea"/>
                <a:cs typeface="+mn-cs"/>
              </a:rPr>
              <a:pPr defTabSz="990478">
                <a:buClrTx/>
              </a:pPr>
              <a:t>35</a:t>
            </a:fld>
            <a:endParaRPr lang="en-US" sz="14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34756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3775" y="463550"/>
            <a:ext cx="2757488" cy="1552575"/>
          </a:xfrm>
        </p:spPr>
      </p:sp>
      <p:sp>
        <p:nvSpPr>
          <p:cNvPr id="3" name="Notes Placeholder 2"/>
          <p:cNvSpPr>
            <a:spLocks noGrp="1"/>
          </p:cNvSpPr>
          <p:nvPr>
            <p:ph type="body" idx="1"/>
          </p:nvPr>
        </p:nvSpPr>
        <p:spPr/>
        <p:txBody>
          <a:bodyPr/>
          <a:lstStyle/>
          <a:p>
            <a:pPr marL="0" indent="0" defTabSz="1072781">
              <a:buNone/>
            </a:pPr>
            <a:r>
              <a:rPr lang="en-US" sz="1500" dirty="0">
                <a:solidFill>
                  <a:srgbClr val="080014"/>
                </a:solidFill>
                <a:cs typeface="Arial" panose="020B0604020202020204" pitchFamily="34" charset="0"/>
              </a:rPr>
              <a:t>We see similar phrases from Peter on two occasions, as shown in Acts 2:38 and 3:19.</a:t>
            </a:r>
          </a:p>
          <a:p>
            <a:pPr marL="0" indent="0" defTabSz="1072781">
              <a:buNone/>
            </a:pPr>
            <a:endParaRPr lang="en-US" sz="1500" dirty="0">
              <a:solidFill>
                <a:srgbClr val="080014"/>
              </a:solidFill>
              <a:cs typeface="Arial" panose="020B0604020202020204" pitchFamily="34" charset="0"/>
            </a:endParaRPr>
          </a:p>
          <a:p>
            <a:pPr marL="0" indent="0" defTabSz="1072781">
              <a:buNone/>
            </a:pPr>
            <a:r>
              <a:rPr lang="en-US" sz="1500" dirty="0">
                <a:solidFill>
                  <a:srgbClr val="080014"/>
                </a:solidFill>
                <a:cs typeface="Arial" panose="020B0604020202020204" pitchFamily="34" charset="0"/>
              </a:rPr>
              <a:t>However, Peter no longer mentions that the Kingdom of Heaven is near, instead, he states that they should be baptized in the name of Jesus Christ for the forgiveness of … sins. Then . . .  receive the gift of the Holy Spirit. </a:t>
            </a:r>
          </a:p>
          <a:p>
            <a:pPr marL="0" indent="0" defTabSz="1072781">
              <a:buNone/>
            </a:pPr>
            <a:endParaRPr lang="en-US" sz="1500" dirty="0">
              <a:solidFill>
                <a:srgbClr val="080014"/>
              </a:solidFill>
              <a:cs typeface="Arial" panose="020B0604020202020204" pitchFamily="34" charset="0"/>
            </a:endParaRPr>
          </a:p>
          <a:p>
            <a:pPr marL="0" indent="0" defTabSz="1072781">
              <a:buNone/>
            </a:pPr>
            <a:r>
              <a:rPr lang="en-US" sz="1500" dirty="0">
                <a:solidFill>
                  <a:srgbClr val="080014"/>
                </a:solidFill>
                <a:cs typeface="Arial" panose="020B0604020202020204" pitchFamily="34" charset="0"/>
              </a:rPr>
              <a:t>Instead of the kingdom being near, it is now here. Entry into the kingdom is by repenting and turning to God, then being baptized in the name of Jesus, which results in receiving the Holy Spirit.</a:t>
            </a:r>
          </a:p>
        </p:txBody>
      </p:sp>
      <p:sp>
        <p:nvSpPr>
          <p:cNvPr id="4" name="Slide Number Placeholder 3"/>
          <p:cNvSpPr>
            <a:spLocks noGrp="1"/>
          </p:cNvSpPr>
          <p:nvPr>
            <p:ph type="sldNum" sz="quarter" idx="5"/>
          </p:nvPr>
        </p:nvSpPr>
        <p:spPr/>
        <p:txBody>
          <a:bodyPr/>
          <a:lstStyle/>
          <a:p>
            <a:pPr defTabSz="990478">
              <a:buClrTx/>
            </a:pPr>
            <a:fld id="{9111192F-1BBB-47DB-BD04-F584E6F2AF46}" type="slidenum">
              <a:rPr lang="en-US" sz="1400" kern="1200">
                <a:solidFill>
                  <a:prstClr val="black"/>
                </a:solidFill>
                <a:latin typeface="Calibri" panose="020F0502020204030204"/>
                <a:ea typeface="+mn-ea"/>
                <a:cs typeface="+mn-cs"/>
              </a:rPr>
              <a:pPr defTabSz="990478">
                <a:buClrTx/>
              </a:pPr>
              <a:t>36</a:t>
            </a:fld>
            <a:endParaRPr lang="en-US" sz="14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943172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333375"/>
            <a:ext cx="3054350" cy="1719263"/>
          </a:xfrm>
        </p:spPr>
      </p:sp>
      <p:sp>
        <p:nvSpPr>
          <p:cNvPr id="3" name="Notes Placeholder 2"/>
          <p:cNvSpPr>
            <a:spLocks noGrp="1"/>
          </p:cNvSpPr>
          <p:nvPr>
            <p:ph type="body" idx="1"/>
          </p:nvPr>
        </p:nvSpPr>
        <p:spPr/>
        <p:txBody>
          <a:bodyPr/>
          <a:lstStyle/>
          <a:p>
            <a:pPr marL="0" indent="0">
              <a:buNone/>
            </a:pPr>
            <a:r>
              <a:rPr lang="en-US" sz="1500" dirty="0"/>
              <a:t>Paul shows that this invitation to join the kingdom was extended to the gentiles in Athens when he states that “God overlooked people’s ignorance about these things in earlier times, but now he commands everyone everywhere to repent of their sins and turn to him” (Acts 17:30).</a:t>
            </a:r>
          </a:p>
        </p:txBody>
      </p:sp>
      <p:sp>
        <p:nvSpPr>
          <p:cNvPr id="4" name="Slide Number Placeholder 3"/>
          <p:cNvSpPr>
            <a:spLocks noGrp="1"/>
          </p:cNvSpPr>
          <p:nvPr>
            <p:ph type="sldNum" sz="quarter" idx="5"/>
          </p:nvPr>
        </p:nvSpPr>
        <p:spPr/>
        <p:txBody>
          <a:bodyPr/>
          <a:lstStyle/>
          <a:p>
            <a:pPr defTabSz="990478">
              <a:buClrTx/>
            </a:pPr>
            <a:fld id="{9111192F-1BBB-47DB-BD04-F584E6F2AF46}" type="slidenum">
              <a:rPr lang="en-US" sz="1400" kern="1200">
                <a:solidFill>
                  <a:prstClr val="black"/>
                </a:solidFill>
                <a:latin typeface="Calibri" panose="020F0502020204030204"/>
                <a:ea typeface="+mn-ea"/>
                <a:cs typeface="+mn-cs"/>
              </a:rPr>
              <a:pPr defTabSz="990478">
                <a:buClrTx/>
              </a:pPr>
              <a:t>37</a:t>
            </a:fld>
            <a:endParaRPr lang="en-US" sz="14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959364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419100"/>
            <a:ext cx="3127375" cy="1760538"/>
          </a:xfrm>
        </p:spPr>
      </p:sp>
      <p:sp>
        <p:nvSpPr>
          <p:cNvPr id="3" name="Notes Placeholder 2"/>
          <p:cNvSpPr>
            <a:spLocks noGrp="1"/>
          </p:cNvSpPr>
          <p:nvPr>
            <p:ph type="body" idx="1"/>
          </p:nvPr>
        </p:nvSpPr>
        <p:spPr/>
        <p:txBody>
          <a:bodyPr/>
          <a:lstStyle/>
          <a:p>
            <a:pPr marL="0" indent="0">
              <a:buNone/>
            </a:pPr>
            <a:r>
              <a:rPr lang="en-US" sz="1500" dirty="0"/>
              <a:t>When Paul is on trial, his answer to King Agrippa shows an interesting aspect of entering the kingdom, they would prove they would change by the good things they do (Acts 20:26). </a:t>
            </a:r>
          </a:p>
        </p:txBody>
      </p:sp>
      <p:sp>
        <p:nvSpPr>
          <p:cNvPr id="4" name="Slide Number Placeholder 3"/>
          <p:cNvSpPr>
            <a:spLocks noGrp="1"/>
          </p:cNvSpPr>
          <p:nvPr>
            <p:ph type="sldNum" sz="quarter" idx="5"/>
          </p:nvPr>
        </p:nvSpPr>
        <p:spPr/>
        <p:txBody>
          <a:bodyPr/>
          <a:lstStyle/>
          <a:p>
            <a:pPr defTabSz="990478">
              <a:buClrTx/>
            </a:pPr>
            <a:fld id="{9111192F-1BBB-47DB-BD04-F584E6F2AF46}" type="slidenum">
              <a:rPr lang="en-US" sz="1400" kern="1200">
                <a:solidFill>
                  <a:prstClr val="black"/>
                </a:solidFill>
                <a:latin typeface="Calibri" panose="020F0502020204030204"/>
                <a:ea typeface="+mn-ea"/>
                <a:cs typeface="+mn-cs"/>
              </a:rPr>
              <a:pPr defTabSz="990478">
                <a:buClrTx/>
              </a:pPr>
              <a:t>38</a:t>
            </a:fld>
            <a:endParaRPr lang="en-US" sz="14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16222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403225"/>
            <a:ext cx="2905125" cy="1635125"/>
          </a:xfrm>
        </p:spPr>
      </p:sp>
      <p:sp>
        <p:nvSpPr>
          <p:cNvPr id="3" name="Notes Placeholder 2"/>
          <p:cNvSpPr>
            <a:spLocks noGrp="1"/>
          </p:cNvSpPr>
          <p:nvPr>
            <p:ph type="body" idx="1"/>
          </p:nvPr>
        </p:nvSpPr>
        <p:spPr/>
        <p:txBody>
          <a:bodyPr/>
          <a:lstStyle/>
          <a:p>
            <a:pPr marL="0" indent="0">
              <a:buNone/>
            </a:pPr>
            <a:r>
              <a:rPr lang="en-US" sz="1500" dirty="0"/>
              <a:t>One early church father who strongly agrees with Paul’s sentiment is James, who said, “I will show you my faith by my good deeds” James 2:18).</a:t>
            </a:r>
          </a:p>
        </p:txBody>
      </p:sp>
      <p:sp>
        <p:nvSpPr>
          <p:cNvPr id="4" name="Slide Number Placeholder 3"/>
          <p:cNvSpPr>
            <a:spLocks noGrp="1"/>
          </p:cNvSpPr>
          <p:nvPr>
            <p:ph type="sldNum" sz="quarter" idx="5"/>
          </p:nvPr>
        </p:nvSpPr>
        <p:spPr/>
        <p:txBody>
          <a:bodyPr/>
          <a:lstStyle/>
          <a:p>
            <a:pPr defTabSz="990478">
              <a:buClrTx/>
            </a:pPr>
            <a:fld id="{9111192F-1BBB-47DB-BD04-F584E6F2AF46}" type="slidenum">
              <a:rPr lang="en-US" sz="1400" kern="1200">
                <a:solidFill>
                  <a:prstClr val="black"/>
                </a:solidFill>
                <a:latin typeface="Calibri" panose="020F0502020204030204"/>
                <a:ea typeface="+mn-ea"/>
                <a:cs typeface="+mn-cs"/>
              </a:rPr>
              <a:pPr defTabSz="990478">
                <a:buClrTx/>
              </a:pPr>
              <a:t>39</a:t>
            </a:fld>
            <a:endParaRPr lang="en-US" sz="14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73222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pPr>
            <a:r>
              <a:rPr lang="en-US" sz="1500" dirty="0"/>
              <a:t>It seems that modern media often stereotypes Christians as arrogant, fake, and hostile people; </a:t>
            </a:r>
          </a:p>
          <a:p>
            <a:pPr marL="0" indent="0" defTabSz="990478">
              <a:buNone/>
            </a:pPr>
            <a:endParaRPr lang="en-US" sz="1500" dirty="0"/>
          </a:p>
          <a:p>
            <a:pPr marL="0" indent="0" defTabSz="990478">
              <a:buNone/>
            </a:pPr>
            <a:r>
              <a:rPr lang="en-US" sz="1500" dirty="0"/>
              <a:t>This can also be seen in the news, where Christians who don’t act in a Christian-like manner are often publicized. </a:t>
            </a:r>
          </a:p>
          <a:p>
            <a:pPr marL="0" indent="0" defTabSz="990478">
              <a:buNone/>
            </a:pPr>
            <a:endParaRPr lang="en-US" sz="1500" dirty="0"/>
          </a:p>
          <a:p>
            <a:pPr marL="0" indent="0" defTabSz="990478">
              <a:buNone/>
            </a:pPr>
            <a:r>
              <a:rPr lang="en-US" sz="1500" dirty="0"/>
              <a:t>It is even worse in the comics.  This one comic shows a supposed Christian college student whose religious beliefs keep him from attending classes or taking tests. I am not sure what Bible that comes from. </a:t>
            </a:r>
          </a:p>
          <a:p>
            <a:pPr marL="0" indent="0" defTabSz="990478">
              <a:buNone/>
            </a:pPr>
            <a:endParaRPr lang="en-US" sz="1500" dirty="0"/>
          </a:p>
          <a:p>
            <a:pPr marL="0" indent="0" defTabSz="990478">
              <a:buNone/>
            </a:pPr>
            <a:r>
              <a:rPr lang="en-US" sz="1500" dirty="0"/>
              <a:t>Or course, the smug professor then says his academic beliefs allow him to flunk the so-called Christians who are skipping class and not taking tests. </a:t>
            </a:r>
          </a:p>
          <a:p>
            <a:pPr marL="0" indent="0" defTabSz="990478">
              <a:buNone/>
            </a:pPr>
            <a:endParaRPr lang="en-US" sz="1500" dirty="0"/>
          </a:p>
          <a:p>
            <a:pPr marL="0" indent="0" defTabSz="990478">
              <a:buNone/>
            </a:pPr>
            <a:r>
              <a:rPr lang="en-US" sz="1500" dirty="0"/>
              <a:t>I believe that it is obvious that being a Christian doesn’t get you out of taking tests,</a:t>
            </a:r>
          </a:p>
          <a:p>
            <a:pPr marL="0" indent="0" defTabSz="990478">
              <a:buNone/>
            </a:pPr>
            <a:endParaRPr lang="en-US" sz="1500" dirty="0"/>
          </a:p>
          <a:p>
            <a:pPr marL="0" indent="0" defTabSz="990478">
              <a:buNone/>
            </a:pPr>
            <a:r>
              <a:rPr lang="en-US" sz="1500" dirty="0"/>
              <a:t>So then, what does being a Christian look like?</a:t>
            </a:r>
          </a:p>
          <a:p>
            <a:pPr marL="0" indent="0" defTabSz="990478">
              <a:buNone/>
            </a:pPr>
            <a:endParaRPr lang="en-US" sz="1500" dirty="0"/>
          </a:p>
          <a:p>
            <a:pPr marL="0" indent="0" defTabSz="990478">
              <a:buNone/>
            </a:pPr>
            <a:r>
              <a:rPr lang="en-US" sz="1500" dirty="0"/>
              <a:t>What type of Attitudes, Behaviors, and Character or Personality Traits should Christians Display?</a:t>
            </a:r>
          </a:p>
        </p:txBody>
      </p:sp>
    </p:spTree>
    <p:extLst>
      <p:ext uri="{BB962C8B-B14F-4D97-AF65-F5344CB8AC3E}">
        <p14:creationId xmlns:p14="http://schemas.microsoft.com/office/powerpoint/2010/main" val="3708811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427038"/>
            <a:ext cx="2773362" cy="1560512"/>
          </a:xfrm>
        </p:spPr>
      </p:sp>
      <p:sp>
        <p:nvSpPr>
          <p:cNvPr id="3" name="Notes Placeholder 2"/>
          <p:cNvSpPr>
            <a:spLocks noGrp="1"/>
          </p:cNvSpPr>
          <p:nvPr>
            <p:ph type="body" idx="1"/>
          </p:nvPr>
        </p:nvSpPr>
        <p:spPr/>
        <p:txBody>
          <a:bodyPr/>
          <a:lstStyle/>
          <a:p>
            <a:pPr marL="0" indent="0">
              <a:buNone/>
            </a:pPr>
            <a:r>
              <a:rPr lang="en-US" sz="1500" dirty="0"/>
              <a:t>Even Jesus, when introducing the kingdom in the Sermon on the Mount, said, “let their light shine before others, so that they may see your good works and give glory to your Father who is in heaven.</a:t>
            </a:r>
          </a:p>
          <a:p>
            <a:pPr marL="0" indent="0">
              <a:buNone/>
            </a:pPr>
            <a:endParaRPr lang="en-US" sz="1500" dirty="0"/>
          </a:p>
          <a:p>
            <a:pPr marL="0" indent="0">
              <a:buNone/>
            </a:pPr>
            <a:endParaRPr lang="en-US" sz="1500" dirty="0"/>
          </a:p>
        </p:txBody>
      </p:sp>
      <p:sp>
        <p:nvSpPr>
          <p:cNvPr id="4" name="Slide Number Placeholder 3"/>
          <p:cNvSpPr>
            <a:spLocks noGrp="1"/>
          </p:cNvSpPr>
          <p:nvPr>
            <p:ph type="sldNum" sz="quarter" idx="5"/>
          </p:nvPr>
        </p:nvSpPr>
        <p:spPr/>
        <p:txBody>
          <a:bodyPr/>
          <a:lstStyle/>
          <a:p>
            <a:pPr defTabSz="990478">
              <a:buClrTx/>
            </a:pPr>
            <a:fld id="{9111192F-1BBB-47DB-BD04-F584E6F2AF46}" type="slidenum">
              <a:rPr lang="en-US" sz="1400" kern="1200">
                <a:solidFill>
                  <a:prstClr val="black"/>
                </a:solidFill>
                <a:latin typeface="Calibri" panose="020F0502020204030204"/>
                <a:ea typeface="+mn-ea"/>
                <a:cs typeface="+mn-cs"/>
              </a:rPr>
              <a:pPr defTabSz="990478">
                <a:buClrTx/>
              </a:pPr>
              <a:t>40</a:t>
            </a:fld>
            <a:endParaRPr lang="en-US" sz="14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3781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We will look at that in our study today on 1 Thessalonians 5:12-22.  </a:t>
            </a:r>
          </a:p>
          <a:p>
            <a:pPr marL="0" indent="0" defTabSz="990478">
              <a:buNone/>
              <a:defRPr/>
            </a:pPr>
            <a:endParaRPr lang="en-US" sz="1500" dirty="0"/>
          </a:p>
          <a:p>
            <a:pPr marL="0" indent="0" defTabSz="990478">
              <a:buNone/>
              <a:defRPr/>
            </a:pPr>
            <a:r>
              <a:rPr lang="en-US" sz="1500" dirty="0"/>
              <a:t>We will see how to behave among God’s people. </a:t>
            </a:r>
          </a:p>
        </p:txBody>
      </p:sp>
    </p:spTree>
    <p:extLst>
      <p:ext uri="{BB962C8B-B14F-4D97-AF65-F5344CB8AC3E}">
        <p14:creationId xmlns:p14="http://schemas.microsoft.com/office/powerpoint/2010/main" val="173508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This is a continuation of our series in 1 Thessalonians called Growing Stronger in Christ, walking the hard but steady path of spiritual maturity.</a:t>
            </a:r>
          </a:p>
          <a:p>
            <a:pPr marL="0" indent="0" defTabSz="990478">
              <a:buNone/>
              <a:defRPr/>
            </a:pPr>
            <a:endParaRPr lang="en-US" sz="1500" dirty="0"/>
          </a:p>
        </p:txBody>
      </p:sp>
    </p:spTree>
    <p:extLst>
      <p:ext uri="{BB962C8B-B14F-4D97-AF65-F5344CB8AC3E}">
        <p14:creationId xmlns:p14="http://schemas.microsoft.com/office/powerpoint/2010/main" val="342848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This sermon could also have been called, </a:t>
            </a:r>
          </a:p>
          <a:p>
            <a:pPr marL="0" indent="0" defTabSz="990478">
              <a:buNone/>
              <a:defRPr/>
            </a:pPr>
            <a:r>
              <a:rPr lang="en-US" sz="1500" dirty="0"/>
              <a:t>  “What does Growing Stronger in Christ Look Like? </a:t>
            </a:r>
          </a:p>
          <a:p>
            <a:pPr marL="0" indent="0" defTabSz="990478">
              <a:buNone/>
              <a:defRPr/>
            </a:pPr>
            <a:endParaRPr lang="en-US" sz="1500" dirty="0"/>
          </a:p>
          <a:p>
            <a:pPr marL="0" indent="0" defTabSz="990478">
              <a:buNone/>
              <a:defRPr/>
            </a:pPr>
            <a:r>
              <a:rPr lang="en-US" sz="1500" dirty="0"/>
              <a:t>It could also have been called “What does Walking the hard but steady path of spiritual maturity look like?”</a:t>
            </a:r>
          </a:p>
          <a:p>
            <a:pPr marL="0" indent="0" defTabSz="990478">
              <a:buNone/>
              <a:defRPr/>
            </a:pPr>
            <a:endParaRPr lang="en-US" sz="1500" dirty="0"/>
          </a:p>
          <a:p>
            <a:pPr marL="0" indent="0" defTabSz="990478">
              <a:buNone/>
              <a:defRPr/>
            </a:pPr>
            <a:r>
              <a:rPr lang="en-US" sz="1500" dirty="0"/>
              <a:t>Either way, we will see that 1 Thessalonians 5:12-22 shows us how to behave among God’s people.</a:t>
            </a:r>
          </a:p>
          <a:p>
            <a:pPr marL="0" indent="0" defTabSz="990478">
              <a:buNone/>
              <a:defRPr/>
            </a:pPr>
            <a:endParaRPr lang="en-US" sz="1500" dirty="0"/>
          </a:p>
          <a:p>
            <a:pPr marL="0" indent="0" defTabSz="990478">
              <a:buNone/>
              <a:defRPr/>
            </a:pPr>
            <a:r>
              <a:rPr lang="en-US" sz="1500" dirty="0"/>
              <a:t>Paul will do this in an interesting way. </a:t>
            </a:r>
          </a:p>
          <a:p>
            <a:pPr marL="0" indent="0" defTabSz="990478">
              <a:buNone/>
              <a:defRPr/>
            </a:pPr>
            <a:r>
              <a:rPr lang="en-US" sz="1500" dirty="0"/>
              <a:t>   Rather than just talking about attitude, behavior, character and personality traits, </a:t>
            </a:r>
          </a:p>
          <a:p>
            <a:pPr marL="0" indent="0" defTabSz="990478">
              <a:buNone/>
              <a:defRPr/>
            </a:pPr>
            <a:r>
              <a:rPr lang="en-US" sz="1500" dirty="0"/>
              <a:t>     he first describes two types of relationships</a:t>
            </a:r>
          </a:p>
          <a:p>
            <a:pPr marL="0" indent="0" defTabSz="990478">
              <a:buNone/>
              <a:defRPr/>
            </a:pPr>
            <a:r>
              <a:rPr lang="en-US" sz="1500" dirty="0"/>
              <a:t>       Relationships between leaders and the congregation, </a:t>
            </a:r>
          </a:p>
          <a:p>
            <a:pPr marL="0" indent="0" defTabSz="990478">
              <a:buNone/>
              <a:defRPr/>
            </a:pPr>
            <a:r>
              <a:rPr lang="en-US" sz="1500" dirty="0"/>
              <a:t>         and relationships between the weak and strong in faith.</a:t>
            </a:r>
          </a:p>
          <a:p>
            <a:pPr marL="0" indent="0" defTabSz="990478">
              <a:buNone/>
              <a:defRPr/>
            </a:pPr>
            <a:endParaRPr lang="en-US" sz="1500" dirty="0"/>
          </a:p>
          <a:p>
            <a:pPr marL="0" indent="0" defTabSz="990478">
              <a:buNone/>
              <a:defRPr/>
            </a:pPr>
            <a:r>
              <a:rPr lang="en-US" sz="1500" dirty="0"/>
              <a:t>He then discusses some specific character or personality traits</a:t>
            </a:r>
          </a:p>
          <a:p>
            <a:pPr marL="0" indent="0" defTabSz="990478">
              <a:buNone/>
              <a:defRPr/>
            </a:pPr>
            <a:r>
              <a:rPr lang="en-US" sz="1500" dirty="0"/>
              <a:t>    —first optimists and pessimists</a:t>
            </a:r>
          </a:p>
          <a:p>
            <a:pPr marL="0" indent="0" defTabSz="990478">
              <a:buNone/>
              <a:defRPr/>
            </a:pPr>
            <a:r>
              <a:rPr lang="en-US" sz="1500" dirty="0"/>
              <a:t>       and then cynical and gullible. </a:t>
            </a:r>
          </a:p>
          <a:p>
            <a:pPr marL="0" indent="0" defTabSz="990478">
              <a:buNone/>
              <a:defRPr/>
            </a:pPr>
            <a:endParaRPr lang="en-US" sz="1500" dirty="0"/>
          </a:p>
          <a:p>
            <a:pPr marL="0" indent="0" defTabSz="990478">
              <a:buNone/>
              <a:defRPr/>
            </a:pPr>
            <a:r>
              <a:rPr lang="en-US" sz="1500" dirty="0"/>
              <a:t>This is how Paul will show us how to behave among God’s People.</a:t>
            </a:r>
          </a:p>
          <a:p>
            <a:pPr marL="0" indent="0" defTabSz="990478">
              <a:buNone/>
              <a:defRPr/>
            </a:pPr>
            <a:endParaRPr lang="en-US" sz="1500" dirty="0"/>
          </a:p>
          <a:p>
            <a:pPr marL="0" indent="0" defTabSz="990478">
              <a:buNone/>
              <a:defRPr/>
            </a:pPr>
            <a:r>
              <a:rPr lang="en-US" sz="1500" dirty="0"/>
              <a:t>This is the type of behavior Christians should be known for.</a:t>
            </a:r>
          </a:p>
        </p:txBody>
      </p:sp>
    </p:spTree>
    <p:extLst>
      <p:ext uri="{BB962C8B-B14F-4D97-AF65-F5344CB8AC3E}">
        <p14:creationId xmlns:p14="http://schemas.microsoft.com/office/powerpoint/2010/main" val="290220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565150"/>
            <a:ext cx="2881313" cy="1622425"/>
          </a:xfrm>
        </p:spPr>
      </p:sp>
      <p:sp>
        <p:nvSpPr>
          <p:cNvPr id="3" name="Notes Placeholder 2"/>
          <p:cNvSpPr>
            <a:spLocks noGrp="1"/>
          </p:cNvSpPr>
          <p:nvPr>
            <p:ph type="body" idx="1"/>
          </p:nvPr>
        </p:nvSpPr>
        <p:spPr/>
        <p:txBody>
          <a:bodyPr/>
          <a:lstStyle/>
          <a:p>
            <a:pPr marL="0" indent="0" defTabSz="990478">
              <a:buNone/>
              <a:defRPr/>
            </a:pPr>
            <a:r>
              <a:rPr lang="en-US" sz="1500" dirty="0"/>
              <a:t>As we are coming to the end of our series in 1 Thessalonians, </a:t>
            </a:r>
          </a:p>
          <a:p>
            <a:pPr marL="0" indent="0" defTabSz="990478">
              <a:buNone/>
              <a:defRPr/>
            </a:pPr>
            <a:r>
              <a:rPr lang="en-US" sz="1500" dirty="0"/>
              <a:t>  let me point out that many of Paul’s letters follow a simple formula in how they are written.</a:t>
            </a:r>
          </a:p>
          <a:p>
            <a:pPr marL="0" indent="0" defTabSz="990478">
              <a:buNone/>
              <a:defRPr/>
            </a:pPr>
            <a:endParaRPr lang="en-US" sz="1500" dirty="0"/>
          </a:p>
          <a:p>
            <a:pPr marL="0" indent="0" defTabSz="990478">
              <a:buNone/>
              <a:defRPr/>
            </a:pPr>
            <a:r>
              <a:rPr lang="en-US" sz="1500" dirty="0"/>
              <a:t>This formula is even stated by Paul, in his trial in front of King Agrippa, </a:t>
            </a:r>
          </a:p>
          <a:p>
            <a:pPr marL="0" indent="0" defTabSz="990478">
              <a:buNone/>
              <a:defRPr/>
            </a:pPr>
            <a:r>
              <a:rPr lang="en-US" sz="1500" dirty="0"/>
              <a:t>    which you can read about in Acts chapter 26</a:t>
            </a:r>
          </a:p>
          <a:p>
            <a:pPr marL="0" indent="0" defTabSz="990478">
              <a:buNone/>
              <a:defRPr/>
            </a:pPr>
            <a:endParaRPr lang="en-US" sz="1500" dirty="0"/>
          </a:p>
          <a:p>
            <a:pPr marL="0" indent="0" defTabSz="990478">
              <a:buNone/>
              <a:defRPr/>
            </a:pPr>
            <a:r>
              <a:rPr lang="en-US" sz="1500" dirty="0"/>
              <a:t>During his trial, he explains</a:t>
            </a:r>
          </a:p>
          <a:p>
            <a:pPr marL="0" indent="0" defTabSz="990478">
              <a:buNone/>
              <a:defRPr/>
            </a:pPr>
            <a:r>
              <a:rPr lang="en-US" sz="1500" dirty="0"/>
              <a:t>   that after encountering Jesus on the road to Damascus </a:t>
            </a:r>
          </a:p>
          <a:p>
            <a:pPr marL="0" indent="0" defTabSz="990478">
              <a:buNone/>
              <a:defRPr/>
            </a:pPr>
            <a:r>
              <a:rPr lang="en-US" sz="1500" dirty="0"/>
              <a:t>   he was given the commission to be a witness to the Gentiles, </a:t>
            </a:r>
          </a:p>
          <a:p>
            <a:pPr marL="0" indent="0" defTabSz="990478">
              <a:buNone/>
              <a:defRPr/>
            </a:pPr>
            <a:endParaRPr lang="en-US" sz="1500" dirty="0"/>
          </a:p>
        </p:txBody>
      </p:sp>
    </p:spTree>
    <p:extLst>
      <p:ext uri="{BB962C8B-B14F-4D97-AF65-F5344CB8AC3E}">
        <p14:creationId xmlns:p14="http://schemas.microsoft.com/office/powerpoint/2010/main" val="67999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434975"/>
            <a:ext cx="2940050" cy="1654175"/>
          </a:xfrm>
        </p:spPr>
      </p:sp>
      <p:sp>
        <p:nvSpPr>
          <p:cNvPr id="3" name="Notes Placeholder 2"/>
          <p:cNvSpPr>
            <a:spLocks noGrp="1"/>
          </p:cNvSpPr>
          <p:nvPr>
            <p:ph type="body" idx="1"/>
          </p:nvPr>
        </p:nvSpPr>
        <p:spPr/>
        <p:txBody>
          <a:bodyPr/>
          <a:lstStyle/>
          <a:p>
            <a:pPr marL="0" indent="0" defTabSz="990478">
              <a:buNone/>
              <a:defRPr/>
            </a:pPr>
            <a:r>
              <a:rPr lang="en-US" sz="1500" dirty="0"/>
              <a:t>Paul then states how he fulfilled that commission</a:t>
            </a:r>
          </a:p>
          <a:p>
            <a:pPr marL="0" indent="0" defTabSz="990478">
              <a:buNone/>
              <a:defRPr/>
            </a:pPr>
            <a:r>
              <a:rPr lang="en-US" sz="1500" dirty="0"/>
              <a:t>   by saying that He preached first to those in Damascus, </a:t>
            </a:r>
          </a:p>
          <a:p>
            <a:pPr marL="0" indent="0" defTabSz="990478">
              <a:buNone/>
              <a:defRPr/>
            </a:pPr>
            <a:r>
              <a:rPr lang="en-US" sz="1500" dirty="0"/>
              <a:t>         then in Jerusalem and throughout all Judea, </a:t>
            </a:r>
          </a:p>
          <a:p>
            <a:pPr marL="0" indent="0" defTabSz="990478">
              <a:buNone/>
              <a:defRPr/>
            </a:pPr>
            <a:r>
              <a:rPr lang="en-US" sz="1500" dirty="0"/>
              <a:t>           and also to the Gentiles, </a:t>
            </a:r>
          </a:p>
          <a:p>
            <a:pPr marL="0" indent="0" defTabSz="990478">
              <a:buNone/>
              <a:defRPr/>
            </a:pPr>
            <a:r>
              <a:rPr lang="en-US" sz="1500" dirty="0"/>
              <a:t>             that all must repent of their sins and turn to God</a:t>
            </a:r>
          </a:p>
          <a:p>
            <a:pPr marL="0" indent="0" defTabSz="990478">
              <a:buNone/>
              <a:defRPr/>
            </a:pPr>
            <a:r>
              <a:rPr lang="en-US" sz="1500" dirty="0"/>
              <a:t>                —and prove they have changed by the good things they do.</a:t>
            </a:r>
          </a:p>
          <a:p>
            <a:pPr marL="0" indent="0" defTabSz="990478">
              <a:buNone/>
              <a:defRPr/>
            </a:pPr>
            <a:endParaRPr lang="en-US" sz="1500" dirty="0"/>
          </a:p>
          <a:p>
            <a:pPr marL="0" indent="0" defTabSz="990478">
              <a:buNone/>
              <a:defRPr/>
            </a:pPr>
            <a:r>
              <a:rPr lang="en-US" sz="1500" dirty="0"/>
              <a:t> This is Paul’s formula, two basic parts</a:t>
            </a:r>
          </a:p>
          <a:p>
            <a:pPr marL="0" indent="0" defTabSz="990478">
              <a:buNone/>
              <a:defRPr/>
            </a:pPr>
            <a:r>
              <a:rPr lang="en-US" sz="1500" dirty="0"/>
              <a:t>One: Repent of your sins and turn to God</a:t>
            </a:r>
          </a:p>
          <a:p>
            <a:pPr marL="0" indent="0" defTabSz="990478">
              <a:buNone/>
              <a:defRPr/>
            </a:pPr>
            <a:r>
              <a:rPr lang="en-US" sz="1500" dirty="0"/>
              <a:t>And Two: prove you have changed by the good things they do.</a:t>
            </a:r>
          </a:p>
          <a:p>
            <a:pPr marL="0" indent="0" defTabSz="990478">
              <a:buNone/>
              <a:defRPr/>
            </a:pPr>
            <a:endParaRPr lang="en-US" sz="1500" dirty="0"/>
          </a:p>
          <a:p>
            <a:pPr marL="0" indent="0" defTabSz="990478">
              <a:buNone/>
              <a:defRPr/>
            </a:pPr>
            <a:r>
              <a:rPr lang="en-US" sz="1500" dirty="0"/>
              <a:t>Most of Paul’s letters start with theology:</a:t>
            </a:r>
          </a:p>
          <a:p>
            <a:pPr marL="0" indent="0" defTabSz="990478">
              <a:buNone/>
              <a:defRPr/>
            </a:pPr>
            <a:r>
              <a:rPr lang="en-US" sz="1500" dirty="0"/>
              <a:t>   that all must repent of their sins and turn to God.</a:t>
            </a:r>
          </a:p>
          <a:p>
            <a:pPr marL="0" indent="0" defTabSz="990478">
              <a:buNone/>
              <a:defRPr/>
            </a:pPr>
            <a:endParaRPr lang="en-US" sz="1500" dirty="0"/>
          </a:p>
          <a:p>
            <a:pPr marL="0" indent="0" defTabSz="990478">
              <a:buNone/>
              <a:defRPr/>
            </a:pPr>
            <a:r>
              <a:rPr lang="en-US" sz="1500" dirty="0"/>
              <a:t>This is followed by a description </a:t>
            </a:r>
          </a:p>
          <a:p>
            <a:pPr marL="0" indent="0" defTabSz="990478">
              <a:buNone/>
              <a:defRPr/>
            </a:pPr>
            <a:r>
              <a:rPr lang="en-US" sz="1500" dirty="0"/>
              <a:t>  of what repenting and turning to God looks like, </a:t>
            </a:r>
          </a:p>
          <a:p>
            <a:pPr marL="0" indent="0" defTabSz="990478">
              <a:buNone/>
              <a:defRPr/>
            </a:pPr>
            <a:r>
              <a:rPr lang="en-US" sz="1500" dirty="0"/>
              <a:t>    This is why he says to prove that they have changed </a:t>
            </a:r>
          </a:p>
          <a:p>
            <a:pPr marL="0" indent="0" defTabSz="990478">
              <a:buNone/>
              <a:defRPr/>
            </a:pPr>
            <a:r>
              <a:rPr lang="en-US" sz="1500" dirty="0"/>
              <a:t>      by the good things they do. </a:t>
            </a:r>
          </a:p>
          <a:p>
            <a:pPr marL="0" indent="0" defTabSz="990478">
              <a:buNone/>
              <a:defRPr/>
            </a:pPr>
            <a:endParaRPr lang="en-US" sz="1500" dirty="0"/>
          </a:p>
          <a:p>
            <a:pPr marL="0" indent="0" defTabSz="990478">
              <a:buNone/>
              <a:defRPr/>
            </a:pPr>
            <a:r>
              <a:rPr lang="en-US" sz="1500" dirty="0"/>
              <a:t>How can you prove you have changed? </a:t>
            </a:r>
          </a:p>
          <a:p>
            <a:pPr marL="0" indent="0" defTabSz="990478">
              <a:buNone/>
              <a:defRPr/>
            </a:pPr>
            <a:r>
              <a:rPr lang="en-US" sz="1500" dirty="0"/>
              <a:t>How should you behave among God’s people?</a:t>
            </a:r>
            <a:endParaRPr lang="en-US" sz="1200" dirty="0"/>
          </a:p>
        </p:txBody>
      </p:sp>
    </p:spTree>
    <p:extLst>
      <p:ext uri="{BB962C8B-B14F-4D97-AF65-F5344CB8AC3E}">
        <p14:creationId xmlns:p14="http://schemas.microsoft.com/office/powerpoint/2010/main" val="50021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62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3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7553E-D0EE-E709-43D3-F63E1B11E2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56"/>
          <a:stretch/>
        </p:blipFill>
        <p:spPr>
          <a:xfrm>
            <a:off x="3957064" y="-1"/>
            <a:ext cx="5186936" cy="5143493"/>
          </a:xfrm>
          <a:prstGeom prst="rect">
            <a:avLst/>
          </a:prstGeom>
        </p:spPr>
      </p:pic>
      <p:sp>
        <p:nvSpPr>
          <p:cNvPr id="5" name="Rectangle 4">
            <a:extLst>
              <a:ext uri="{FF2B5EF4-FFF2-40B4-BE49-F238E27FC236}">
                <a16:creationId xmlns:a16="http://schemas.microsoft.com/office/drawing/2014/main" id="{8B378D2F-513F-131D-2163-A481FD9204F7}"/>
              </a:ext>
            </a:extLst>
          </p:cNvPr>
          <p:cNvSpPr/>
          <p:nvPr userDrawn="1"/>
        </p:nvSpPr>
        <p:spPr>
          <a:xfrm rot="10800000">
            <a:off x="3957064" y="0"/>
            <a:ext cx="5186936" cy="5143493"/>
          </a:xfrm>
          <a:prstGeom prst="rect">
            <a:avLst/>
          </a:prstGeom>
          <a:gradFill>
            <a:gsLst>
              <a:gs pos="12000">
                <a:srgbClr val="000000">
                  <a:alpha val="75000"/>
                </a:srgbClr>
              </a:gs>
              <a:gs pos="0">
                <a:schemeClr val="tx1"/>
              </a:gs>
              <a:gs pos="100000">
                <a:schemeClr val="tx1">
                  <a:alpha val="34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35976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E27CA3C9-C489-99A4-A52C-A90B956F0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5182" y="0"/>
            <a:ext cx="1978819" cy="5143500"/>
          </a:xfrm>
          <a:prstGeom prst="rect">
            <a:avLst/>
          </a:prstGeom>
        </p:spPr>
      </p:pic>
    </p:spTree>
    <p:extLst>
      <p:ext uri="{BB962C8B-B14F-4D97-AF65-F5344CB8AC3E}">
        <p14:creationId xmlns:p14="http://schemas.microsoft.com/office/powerpoint/2010/main" val="22748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nature, sunset, outdoor, mountain&#10;&#10;Description automatically generated">
            <a:extLst>
              <a:ext uri="{FF2B5EF4-FFF2-40B4-BE49-F238E27FC236}">
                <a16:creationId xmlns:a16="http://schemas.microsoft.com/office/drawing/2014/main" id="{6F02958F-3043-96B0-91DE-2CA13D3DBF9E}"/>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4527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000000"/>
        </a:solidFill>
        <a:effectLst/>
      </p:bgPr>
    </p:bg>
    <p:spTree>
      <p:nvGrpSpPr>
        <p:cNvPr id="1" name=""/>
        <p:cNvGrpSpPr/>
        <p:nvPr/>
      </p:nvGrpSpPr>
      <p:grpSpPr>
        <a:xfrm>
          <a:off x="0" y="0"/>
          <a:ext cx="0" cy="0"/>
          <a:chOff x="0" y="0"/>
          <a:chExt cx="0" cy="0"/>
        </a:xfrm>
      </p:grpSpPr>
      <p:pic>
        <p:nvPicPr>
          <p:cNvPr id="2" name="Picture 1" descr="Women holding hands">
            <a:extLst>
              <a:ext uri="{FF2B5EF4-FFF2-40B4-BE49-F238E27FC236}">
                <a16:creationId xmlns:a16="http://schemas.microsoft.com/office/drawing/2014/main" id="{CA108377-0EDA-62F6-775B-9C9885E836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42606" y="0"/>
            <a:ext cx="6501394" cy="5143500"/>
          </a:xfrm>
          <a:prstGeom prst="rect">
            <a:avLst/>
          </a:prstGeom>
        </p:spPr>
      </p:pic>
      <p:sp>
        <p:nvSpPr>
          <p:cNvPr id="3" name="Rectangle 2">
            <a:extLst>
              <a:ext uri="{FF2B5EF4-FFF2-40B4-BE49-F238E27FC236}">
                <a16:creationId xmlns:a16="http://schemas.microsoft.com/office/drawing/2014/main" id="{9B5E3F16-1484-2FBB-6D53-2345DBFC8E72}"/>
              </a:ext>
            </a:extLst>
          </p:cNvPr>
          <p:cNvSpPr/>
          <p:nvPr userDrawn="1"/>
        </p:nvSpPr>
        <p:spPr>
          <a:xfrm>
            <a:off x="2508963" y="0"/>
            <a:ext cx="6501394" cy="5143500"/>
          </a:xfrm>
          <a:prstGeom prst="rect">
            <a:avLst/>
          </a:prstGeom>
          <a:gradFill flip="none" rotWithShape="1">
            <a:gsLst>
              <a:gs pos="0">
                <a:srgbClr val="000000">
                  <a:alpha val="0"/>
                </a:srgbClr>
              </a:gs>
              <a:gs pos="55042">
                <a:srgbClr val="000000">
                  <a:alpha val="36000"/>
                </a:srgbClr>
              </a:gs>
              <a:gs pos="68000">
                <a:srgbClr val="000000">
                  <a:alpha val="63000"/>
                </a:srgbClr>
              </a:gs>
              <a:gs pos="81000">
                <a:srgbClr val="00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08523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rgbClr val="FFFFFF"/>
        </a:solidFill>
        <a:effectLst/>
      </p:bgPr>
    </p:bg>
    <p:spTree>
      <p:nvGrpSpPr>
        <p:cNvPr id="1" name=""/>
        <p:cNvGrpSpPr/>
        <p:nvPr/>
      </p:nvGrpSpPr>
      <p:grpSpPr>
        <a:xfrm>
          <a:off x="0" y="0"/>
          <a:ext cx="0" cy="0"/>
          <a:chOff x="0" y="0"/>
          <a:chExt cx="0" cy="0"/>
        </a:xfrm>
      </p:grpSpPr>
      <p:pic>
        <p:nvPicPr>
          <p:cNvPr id="2" name="Picture 1" descr="A tree in a body of water&#10;&#10;Description automatically generated with medium confidence">
            <a:extLst>
              <a:ext uri="{FF2B5EF4-FFF2-40B4-BE49-F238E27FC236}">
                <a16:creationId xmlns:a16="http://schemas.microsoft.com/office/drawing/2014/main" id="{B90D37EC-5846-FC73-1DD1-977442B0C6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31" b="15829"/>
          <a:stretch/>
        </p:blipFill>
        <p:spPr>
          <a:xfrm>
            <a:off x="1" y="0"/>
            <a:ext cx="9144000" cy="5143500"/>
          </a:xfrm>
          <a:prstGeom prst="rect">
            <a:avLst/>
          </a:prstGeom>
        </p:spPr>
      </p:pic>
      <p:sp>
        <p:nvSpPr>
          <p:cNvPr id="3" name="Rectangle 2">
            <a:extLst>
              <a:ext uri="{FF2B5EF4-FFF2-40B4-BE49-F238E27FC236}">
                <a16:creationId xmlns:a16="http://schemas.microsoft.com/office/drawing/2014/main" id="{0B77107C-89E3-2353-8D81-AF65E6292271}"/>
              </a:ext>
            </a:extLst>
          </p:cNvPr>
          <p:cNvSpPr/>
          <p:nvPr userDrawn="1"/>
        </p:nvSpPr>
        <p:spPr>
          <a:xfrm rot="5400000">
            <a:off x="-793750" y="793749"/>
            <a:ext cx="5143500" cy="3556000"/>
          </a:xfrm>
          <a:prstGeom prst="rect">
            <a:avLst/>
          </a:prstGeom>
          <a:gradFill>
            <a:gsLst>
              <a:gs pos="0">
                <a:srgbClr val="000000">
                  <a:alpha val="0"/>
                </a:srgbClr>
              </a:gs>
              <a:gs pos="49000">
                <a:srgbClr val="000000">
                  <a:alpha val="49000"/>
                </a:srgbClr>
              </a:gs>
              <a:gs pos="100000">
                <a:srgbClr val="0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46909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rgbClr val="FFFFFF"/>
        </a:solidFill>
        <a:effectLst/>
      </p:bgPr>
    </p:bg>
    <p:spTree>
      <p:nvGrpSpPr>
        <p:cNvPr id="1" name=""/>
        <p:cNvGrpSpPr/>
        <p:nvPr/>
      </p:nvGrpSpPr>
      <p:grpSpPr>
        <a:xfrm>
          <a:off x="0" y="0"/>
          <a:ext cx="0" cy="0"/>
          <a:chOff x="0" y="0"/>
          <a:chExt cx="0" cy="0"/>
        </a:xfrm>
      </p:grpSpPr>
      <p:pic>
        <p:nvPicPr>
          <p:cNvPr id="2" name="Picture 1" descr="A tree in a body of water&#10;&#10;Description automatically generated with medium confidence">
            <a:extLst>
              <a:ext uri="{FF2B5EF4-FFF2-40B4-BE49-F238E27FC236}">
                <a16:creationId xmlns:a16="http://schemas.microsoft.com/office/drawing/2014/main" id="{B90D37EC-5846-FC73-1DD1-977442B0C6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31" b="15829"/>
          <a:stretch/>
        </p:blipFill>
        <p:spPr>
          <a:xfrm>
            <a:off x="1" y="0"/>
            <a:ext cx="9144000" cy="5143500"/>
          </a:xfrm>
          <a:prstGeom prst="rect">
            <a:avLst/>
          </a:prstGeom>
        </p:spPr>
      </p:pic>
      <p:sp>
        <p:nvSpPr>
          <p:cNvPr id="3" name="Rectangle 2">
            <a:extLst>
              <a:ext uri="{FF2B5EF4-FFF2-40B4-BE49-F238E27FC236}">
                <a16:creationId xmlns:a16="http://schemas.microsoft.com/office/drawing/2014/main" id="{0B77107C-89E3-2353-8D81-AF65E6292271}"/>
              </a:ext>
            </a:extLst>
          </p:cNvPr>
          <p:cNvSpPr/>
          <p:nvPr userDrawn="1"/>
        </p:nvSpPr>
        <p:spPr>
          <a:xfrm rot="5400000">
            <a:off x="2000250" y="-2000251"/>
            <a:ext cx="5143500" cy="9144000"/>
          </a:xfrm>
          <a:prstGeom prst="rect">
            <a:avLst/>
          </a:prstGeom>
          <a:gradFill flip="none" rotWithShape="1">
            <a:gsLst>
              <a:gs pos="0">
                <a:srgbClr val="000000">
                  <a:alpha val="36000"/>
                </a:srgbClr>
              </a:gs>
              <a:gs pos="100000">
                <a:srgbClr val="000000">
                  <a:alpha val="59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5477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6DC096-8776-EF9E-5D21-C47EDA8D4FE6}"/>
              </a:ext>
            </a:extLst>
          </p:cNvPr>
          <p:cNvSpPr/>
          <p:nvPr userDrawn="1"/>
        </p:nvSpPr>
        <p:spPr>
          <a:xfrm>
            <a:off x="1" y="0"/>
            <a:ext cx="4499617" cy="51435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Rectangle 14">
            <a:extLst>
              <a:ext uri="{FF2B5EF4-FFF2-40B4-BE49-F238E27FC236}">
                <a16:creationId xmlns:a16="http://schemas.microsoft.com/office/drawing/2014/main" id="{6D7CF49B-3919-0A6B-519A-BC616AC69A67}"/>
              </a:ext>
            </a:extLst>
          </p:cNvPr>
          <p:cNvSpPr/>
          <p:nvPr userDrawn="1"/>
        </p:nvSpPr>
        <p:spPr>
          <a:xfrm>
            <a:off x="4499618" y="0"/>
            <a:ext cx="64751" cy="514350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Rectangle 15">
            <a:extLst>
              <a:ext uri="{FF2B5EF4-FFF2-40B4-BE49-F238E27FC236}">
                <a16:creationId xmlns:a16="http://schemas.microsoft.com/office/drawing/2014/main" id="{F683A9E1-8104-0311-B9B5-9E2F95FACDC9}"/>
              </a:ext>
            </a:extLst>
          </p:cNvPr>
          <p:cNvSpPr/>
          <p:nvPr userDrawn="1"/>
        </p:nvSpPr>
        <p:spPr>
          <a:xfrm>
            <a:off x="6823675" y="-1"/>
            <a:ext cx="64751" cy="5143501"/>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Rectangle 16">
            <a:extLst>
              <a:ext uri="{FF2B5EF4-FFF2-40B4-BE49-F238E27FC236}">
                <a16:creationId xmlns:a16="http://schemas.microsoft.com/office/drawing/2014/main" id="{4070B7A4-9BC8-0A74-4CDE-AC5D9396E7F9}"/>
              </a:ext>
            </a:extLst>
          </p:cNvPr>
          <p:cNvSpPr/>
          <p:nvPr userDrawn="1"/>
        </p:nvSpPr>
        <p:spPr>
          <a:xfrm>
            <a:off x="4526756" y="2526031"/>
            <a:ext cx="4624875" cy="45719"/>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83500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77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6AED-4EB8-9E68-0495-A91CAC1E706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092FFA-8154-0756-1689-9588A8A671F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9924C14-03B7-A0CE-9587-FC416D560AF3}"/>
              </a:ext>
            </a:extLst>
          </p:cNvPr>
          <p:cNvSpPr>
            <a:spLocks noGrp="1"/>
          </p:cNvSpPr>
          <p:nvPr>
            <p:ph type="dt" sz="half" idx="10"/>
          </p:nvPr>
        </p:nvSpPr>
        <p:spPr/>
        <p:txBody>
          <a:bodyPr/>
          <a:lstStyle/>
          <a:p>
            <a:fld id="{6F3E22FF-F090-4BED-9343-4EFE49608D12}" type="datetimeFigureOut">
              <a:rPr lang="en-US" smtClean="0"/>
              <a:t>12/11/2022</a:t>
            </a:fld>
            <a:endParaRPr lang="en-US"/>
          </a:p>
        </p:txBody>
      </p:sp>
      <p:sp>
        <p:nvSpPr>
          <p:cNvPr id="5" name="Footer Placeholder 4">
            <a:extLst>
              <a:ext uri="{FF2B5EF4-FFF2-40B4-BE49-F238E27FC236}">
                <a16:creationId xmlns:a16="http://schemas.microsoft.com/office/drawing/2014/main" id="{CFE8ADF5-50C2-F463-90E2-2D9E7EA81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9C811-0E86-59F5-7DF8-CDF5433D6584}"/>
              </a:ext>
            </a:extLst>
          </p:cNvPr>
          <p:cNvSpPr>
            <a:spLocks noGrp="1"/>
          </p:cNvSpPr>
          <p:nvPr>
            <p:ph type="sldNum" sz="quarter" idx="12"/>
          </p:nvPr>
        </p:nvSpPr>
        <p:spPr/>
        <p:txBody>
          <a:bodyPr/>
          <a:lstStyle/>
          <a:p>
            <a:fld id="{5E1B4D63-DA2C-4FF1-914F-A2DF37C424A5}" type="slidenum">
              <a:rPr lang="en-US" smtClean="0"/>
              <a:t>‹#›</a:t>
            </a:fld>
            <a:endParaRPr lang="en-US"/>
          </a:p>
        </p:txBody>
      </p:sp>
    </p:spTree>
    <p:extLst>
      <p:ext uri="{BB962C8B-B14F-4D97-AF65-F5344CB8AC3E}">
        <p14:creationId xmlns:p14="http://schemas.microsoft.com/office/powerpoint/2010/main" val="4451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53242"/>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9B88208-4FCD-F958-6C17-0C37C9C684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3000" y="0"/>
            <a:ext cx="5461000" cy="3071813"/>
          </a:xfrm>
          <a:prstGeom prst="rect">
            <a:avLst/>
          </a:prstGeom>
        </p:spPr>
      </p:pic>
    </p:spTree>
    <p:extLst>
      <p:ext uri="{BB962C8B-B14F-4D97-AF65-F5344CB8AC3E}">
        <p14:creationId xmlns:p14="http://schemas.microsoft.com/office/powerpoint/2010/main" val="49313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A4B6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1pPr>
            <a:lvl2pPr lvl="1">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2pPr>
            <a:lvl3pPr lvl="2">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3pPr>
            <a:lvl4pPr lvl="3">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4pPr>
            <a:lvl5pPr lvl="4">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5pPr>
            <a:lvl6pPr lvl="5">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6pPr>
            <a:lvl7pPr lvl="6">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7pPr>
            <a:lvl8pPr lvl="7">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8pPr>
            <a:lvl9pPr lvl="8">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9pPr>
          </a:lstStyle>
          <a:p>
            <a:endParaRPr dirty="0"/>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Dosis"/>
              <a:buChar char="●"/>
              <a:defRPr sz="1200">
                <a:solidFill>
                  <a:schemeClr val="dk2"/>
                </a:solidFill>
                <a:latin typeface="Dosis"/>
                <a:ea typeface="Dosis"/>
                <a:cs typeface="Dosis"/>
                <a:sym typeface="Dosis"/>
              </a:defRPr>
            </a:lvl1pPr>
            <a:lvl2pPr marL="914400" lvl="1"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2pPr>
            <a:lvl3pPr marL="1371600" lvl="2"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3pPr>
            <a:lvl4pPr marL="1828800" lvl="3"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4pPr>
            <a:lvl5pPr marL="2286000" lvl="4"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5pPr>
            <a:lvl6pPr marL="2743200" lvl="5"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6pPr>
            <a:lvl7pPr marL="3200400" lvl="6"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7pPr>
            <a:lvl8pPr marL="3657600" lvl="7"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8pPr>
            <a:lvl9pPr marL="4114800" lvl="8" indent="-304800">
              <a:lnSpc>
                <a:spcPct val="115000"/>
              </a:lnSpc>
              <a:spcBef>
                <a:spcPts val="1600"/>
              </a:spcBef>
              <a:spcAft>
                <a:spcPts val="1600"/>
              </a:spcAft>
              <a:buClr>
                <a:schemeClr val="dk2"/>
              </a:buClr>
              <a:buSzPts val="1200"/>
              <a:buFont typeface="Dosis"/>
              <a:buChar char="■"/>
              <a:defRPr sz="1200">
                <a:solidFill>
                  <a:schemeClr val="dk2"/>
                </a:solidFill>
                <a:latin typeface="Dosis"/>
                <a:ea typeface="Dosis"/>
                <a:cs typeface="Dosis"/>
                <a:sym typeface="Dosis"/>
              </a:defRPr>
            </a:lvl9pPr>
          </a:lstStyle>
          <a:p>
            <a:endParaRPr dirty="0"/>
          </a:p>
        </p:txBody>
      </p:sp>
    </p:spTree>
  </p:cSld>
  <p:clrMap bg1="lt1" tx1="dk1" bg2="dk2" tx2="lt2" accent1="accent1" accent2="accent2" accent3="accent3" accent4="accent4" accent5="accent5" accent6="accent6" hlink="hlink" folHlink="folHlink"/>
  <p:sldLayoutIdLst>
    <p:sldLayoutId id="2147483688" r:id="rId1"/>
    <p:sldLayoutId id="2147483740" r:id="rId2"/>
    <p:sldLayoutId id="2147483728" r:id="rId3"/>
    <p:sldLayoutId id="2147483714" r:id="rId4"/>
    <p:sldLayoutId id="2147483727" r:id="rId5"/>
    <p:sldLayoutId id="2147483710" r:id="rId6"/>
    <p:sldLayoutId id="214748371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280B3-9418-2284-0B50-D358E37117B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133E4B-04A0-7C97-86F5-29BC41ED044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E8B64-8D5B-D8EA-70ED-8E7FBE291D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F3E22FF-F090-4BED-9343-4EFE49608D12}" type="datetimeFigureOut">
              <a:rPr lang="en-US" smtClean="0"/>
              <a:pPr/>
              <a:t>12/11/2022</a:t>
            </a:fld>
            <a:endParaRPr lang="en-US"/>
          </a:p>
        </p:txBody>
      </p:sp>
      <p:sp>
        <p:nvSpPr>
          <p:cNvPr id="5" name="Footer Placeholder 4">
            <a:extLst>
              <a:ext uri="{FF2B5EF4-FFF2-40B4-BE49-F238E27FC236}">
                <a16:creationId xmlns:a16="http://schemas.microsoft.com/office/drawing/2014/main" id="{0173518C-622D-3487-45DA-5BF1D1352E5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F00CA8B1-5C9C-8AD3-12FE-D663BA1CD49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5E1B4D63-DA2C-4FF1-914F-A2DF37C424A5}" type="slidenum">
              <a:rPr lang="en-US" smtClean="0"/>
              <a:pPr/>
              <a:t>‹#›</a:t>
            </a:fld>
            <a:endParaRPr lang="en-US"/>
          </a:p>
        </p:txBody>
      </p:sp>
    </p:spTree>
    <p:extLst>
      <p:ext uri="{BB962C8B-B14F-4D97-AF65-F5344CB8AC3E}">
        <p14:creationId xmlns:p14="http://schemas.microsoft.com/office/powerpoint/2010/main" val="2947367447"/>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584C0-492B-431F-EE44-3639A36A4F60}"/>
              </a:ext>
            </a:extLst>
          </p:cNvPr>
          <p:cNvSpPr>
            <a:spLocks noGrp="1"/>
          </p:cNvSpPr>
          <p:nvPr>
            <p:ph type="title"/>
          </p:nvPr>
        </p:nvSpPr>
        <p:spPr>
          <a:xfrm>
            <a:off x="628650" y="273844"/>
            <a:ext cx="7886700" cy="99417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9ACED3-D0BD-0A63-C6ED-0FAECA7A6B2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3861140"/>
      </p:ext>
    </p:extLst>
  </p:cSld>
  <p:clrMap bg1="lt1" tx1="dk1" bg2="lt2" tx2="dk2" accent1="accent1" accent2="accent2" accent3="accent3" accent4="accent4" accent5="accent5" accent6="accent6" hlink="hlink" folHlink="folHlink"/>
  <p:sldLayoutIdLst>
    <p:sldLayoutId id="2147483731" r:id="rId1"/>
    <p:sldLayoutId id="2147483735" r:id="rId2"/>
    <p:sldLayoutId id="2147483736" r:id="rId3"/>
    <p:sldLayoutId id="2147483739"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document, receipt&#10;&#10;Description automatically generated">
            <a:extLst>
              <a:ext uri="{FF2B5EF4-FFF2-40B4-BE49-F238E27FC236}">
                <a16:creationId xmlns:a16="http://schemas.microsoft.com/office/drawing/2014/main" id="{224989FE-DD2C-F106-C73B-FC64FD2A3454}"/>
              </a:ext>
            </a:extLst>
          </p:cNvPr>
          <p:cNvPicPr>
            <a:picLocks noChangeAspect="1"/>
          </p:cNvPicPr>
          <p:nvPr/>
        </p:nvPicPr>
        <p:blipFill>
          <a:blip r:embed="rId3"/>
          <a:stretch>
            <a:fillRect/>
          </a:stretch>
        </p:blipFill>
        <p:spPr>
          <a:xfrm>
            <a:off x="0" y="2450"/>
            <a:ext cx="9144000" cy="5138600"/>
          </a:xfrm>
          <a:prstGeom prst="rect">
            <a:avLst/>
          </a:prstGeom>
        </p:spPr>
      </p:pic>
      <p:sp>
        <p:nvSpPr>
          <p:cNvPr id="4" name="Title 1">
            <a:extLst>
              <a:ext uri="{FF2B5EF4-FFF2-40B4-BE49-F238E27FC236}">
                <a16:creationId xmlns:a16="http://schemas.microsoft.com/office/drawing/2014/main" id="{B9110C7C-B86F-1D2B-4F39-C339D6B36A94}"/>
              </a:ext>
            </a:extLst>
          </p:cNvPr>
          <p:cNvSpPr txBox="1">
            <a:spLocks/>
          </p:cNvSpPr>
          <p:nvPr/>
        </p:nvSpPr>
        <p:spPr>
          <a:xfrm>
            <a:off x="435113" y="292100"/>
            <a:ext cx="7665277" cy="455930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5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j-ea"/>
                <a:cs typeface="+mj-cs"/>
              </a:rPr>
              <a:t>Attitude</a:t>
            </a:r>
          </a:p>
          <a:p>
            <a:pPr marL="0" marR="0" lvl="0" indent="0" algn="l" defTabSz="914400" rtl="0" eaLnBrk="1" fontAlgn="auto" latinLnBrk="0" hangingPunct="1">
              <a:lnSpc>
                <a:spcPct val="100000"/>
              </a:lnSpc>
              <a:spcBef>
                <a:spcPct val="0"/>
              </a:spcBef>
              <a:spcAft>
                <a:spcPts val="1200"/>
              </a:spcAft>
              <a:buClrTx/>
              <a:buSzTx/>
              <a:buFontTx/>
              <a:buNone/>
              <a:tabLst/>
              <a:defRPr/>
            </a:pPr>
            <a:r>
              <a:rPr lang="en-US" sz="5400" b="1" dirty="0">
                <a:solidFill>
                  <a:srgbClr val="FFFFFF"/>
                </a:solidFill>
                <a:effectLst>
                  <a:glow rad="127000">
                    <a:srgbClr val="000000"/>
                  </a:glow>
                </a:effectLst>
                <a:latin typeface="Calibri" panose="020F0502020204030204" pitchFamily="34" charset="0"/>
              </a:rPr>
              <a:t>   Behavior</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5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j-ea"/>
                <a:cs typeface="+mj-cs"/>
              </a:rPr>
              <a:t>      Character</a:t>
            </a:r>
            <a:endParaRPr lang="en-US" sz="5400" b="1" dirty="0">
              <a:solidFill>
                <a:srgbClr val="FFFFFF"/>
              </a:solidFill>
              <a:effectLst>
                <a:glow rad="127000">
                  <a:srgbClr val="000000"/>
                </a:glow>
              </a:effectLst>
              <a:latin typeface="Calibri" panose="020F0502020204030204" pitchFamily="34" charset="0"/>
            </a:endParaRPr>
          </a:p>
          <a:p>
            <a:pPr marL="0" marR="0" lvl="0" indent="0" algn="l" defTabSz="914400" rtl="0" eaLnBrk="1" fontAlgn="auto" latinLnBrk="0" hangingPunct="1">
              <a:lnSpc>
                <a:spcPct val="100000"/>
              </a:lnSpc>
              <a:spcBef>
                <a:spcPct val="0"/>
              </a:spcBef>
              <a:spcAft>
                <a:spcPts val="1200"/>
              </a:spcAft>
              <a:buClrTx/>
              <a:buSzTx/>
              <a:buFontTx/>
              <a:buNone/>
              <a:tabLst/>
              <a:defRPr/>
            </a:pPr>
            <a:r>
              <a:rPr lang="en-US" sz="5400" b="1" dirty="0">
                <a:solidFill>
                  <a:srgbClr val="FFFFFF"/>
                </a:solidFill>
                <a:effectLst>
                  <a:glow rad="127000">
                    <a:srgbClr val="000000"/>
                  </a:glow>
                </a:effectLst>
                <a:latin typeface="Calibri" panose="020F0502020204030204" pitchFamily="34" charset="0"/>
              </a:rPr>
              <a:t>          </a:t>
            </a:r>
            <a:r>
              <a:rPr kumimoji="0" lang="en-US" sz="5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j-ea"/>
                <a:cs typeface="+mj-cs"/>
              </a:rPr>
              <a:t>Personality</a:t>
            </a:r>
          </a:p>
        </p:txBody>
      </p:sp>
    </p:spTree>
    <p:extLst>
      <p:ext uri="{BB962C8B-B14F-4D97-AF65-F5344CB8AC3E}">
        <p14:creationId xmlns:p14="http://schemas.microsoft.com/office/powerpoint/2010/main" val="128455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BE71F-8F02-D3B7-6B77-ACEE5F73F96F}"/>
              </a:ext>
            </a:extLst>
          </p:cNvPr>
          <p:cNvSpPr txBox="1"/>
          <p:nvPr/>
        </p:nvSpPr>
        <p:spPr>
          <a:xfrm>
            <a:off x="3628571" y="70404"/>
            <a:ext cx="5445855" cy="4708981"/>
          </a:xfrm>
          <a:prstGeom prst="rect">
            <a:avLst/>
          </a:prstGeom>
          <a:noFill/>
        </p:spPr>
        <p:txBody>
          <a:bodyPr wrap="square">
            <a:spAutoFit/>
          </a:bodyPr>
          <a:lstStyle/>
          <a:p>
            <a:r>
              <a:rPr lang="en-US" sz="3000" b="1" dirty="0">
                <a:latin typeface="Calibri" panose="020F0502020204030204" pitchFamily="34" charset="0"/>
                <a:ea typeface="Calibri" panose="020F0502020204030204" pitchFamily="34" charset="0"/>
                <a:cs typeface="Calibri" panose="020F0502020204030204" pitchFamily="34" charset="0"/>
              </a:rPr>
              <a:t>We ask you, brothers,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to respect those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who labor among you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and are over you in the Lord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and admonish you,</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and to esteem them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very highly in love</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because of their work.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Be at peace among yourselves.</a:t>
            </a:r>
          </a:p>
          <a:p>
            <a:pPr marL="365760" algn="r"/>
            <a:r>
              <a:rPr lang="en-US" sz="3000" b="1" dirty="0">
                <a:latin typeface="Calibri" panose="020F0502020204030204" pitchFamily="34" charset="0"/>
                <a:ea typeface="Calibri" panose="020F0502020204030204" pitchFamily="34" charset="0"/>
                <a:cs typeface="Calibri" panose="020F0502020204030204" pitchFamily="34" charset="0"/>
              </a:rPr>
              <a:t>1 </a:t>
            </a:r>
            <a:r>
              <a:rPr lang="en-US" sz="3000" b="1" dirty="0" err="1">
                <a:latin typeface="Calibri" panose="020F0502020204030204" pitchFamily="34" charset="0"/>
                <a:ea typeface="Calibri" panose="020F0502020204030204" pitchFamily="34" charset="0"/>
                <a:cs typeface="Calibri" panose="020F0502020204030204" pitchFamily="34" charset="0"/>
              </a:rPr>
              <a:t>Thess</a:t>
            </a:r>
            <a:r>
              <a:rPr lang="en-US" sz="3000" b="1" dirty="0">
                <a:latin typeface="Calibri" panose="020F0502020204030204" pitchFamily="34" charset="0"/>
                <a:ea typeface="Calibri" panose="020F0502020204030204" pitchFamily="34" charset="0"/>
                <a:cs typeface="Calibri" panose="020F0502020204030204" pitchFamily="34" charset="0"/>
              </a:rPr>
              <a:t> 5:12-13</a:t>
            </a:r>
          </a:p>
        </p:txBody>
      </p:sp>
      <p:pic>
        <p:nvPicPr>
          <p:cNvPr id="9" name="Picture 8" descr="A picture containing text, aircraft&#10;&#10;Description automatically generated">
            <a:extLst>
              <a:ext uri="{FF2B5EF4-FFF2-40B4-BE49-F238E27FC236}">
                <a16:creationId xmlns:a16="http://schemas.microsoft.com/office/drawing/2014/main" id="{AFD95A61-A396-1582-EEF0-C42CF5ED0BC9}"/>
              </a:ext>
            </a:extLst>
          </p:cNvPr>
          <p:cNvPicPr>
            <a:picLocks noChangeAspect="1"/>
          </p:cNvPicPr>
          <p:nvPr/>
        </p:nvPicPr>
        <p:blipFill>
          <a:blip r:embed="rId3"/>
          <a:stretch>
            <a:fillRect/>
          </a:stretch>
        </p:blipFill>
        <p:spPr>
          <a:xfrm>
            <a:off x="0" y="0"/>
            <a:ext cx="3495675" cy="5143500"/>
          </a:xfrm>
          <a:prstGeom prst="rect">
            <a:avLst/>
          </a:prstGeom>
        </p:spPr>
      </p:pic>
    </p:spTree>
    <p:extLst>
      <p:ext uri="{BB962C8B-B14F-4D97-AF65-F5344CB8AC3E}">
        <p14:creationId xmlns:p14="http://schemas.microsoft.com/office/powerpoint/2010/main" val="425240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BE71F-8F02-D3B7-6B77-ACEE5F73F96F}"/>
              </a:ext>
            </a:extLst>
          </p:cNvPr>
          <p:cNvSpPr txBox="1"/>
          <p:nvPr/>
        </p:nvSpPr>
        <p:spPr>
          <a:xfrm>
            <a:off x="3628571" y="70404"/>
            <a:ext cx="5445855" cy="4708981"/>
          </a:xfrm>
          <a:prstGeom prst="rect">
            <a:avLst/>
          </a:prstGeom>
          <a:noFill/>
        </p:spPr>
        <p:txBody>
          <a:bodyPr wrap="square">
            <a:spAutoFit/>
          </a:bodyPr>
          <a:lstStyle/>
          <a:p>
            <a:r>
              <a:rPr lang="en-US" sz="3000" b="1" dirty="0">
                <a:latin typeface="Calibri" panose="020F0502020204030204" pitchFamily="34" charset="0"/>
                <a:ea typeface="Calibri" panose="020F0502020204030204" pitchFamily="34" charset="0"/>
                <a:cs typeface="Calibri" panose="020F0502020204030204" pitchFamily="34" charset="0"/>
              </a:rPr>
              <a:t>We ask you, brothers,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to respect those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a:t>
            </a:r>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who labor among you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and are over you in the Lord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and admonish you,</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and to esteem them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very highly in love</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because of their work.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Be at peace among yourselves.</a:t>
            </a:r>
          </a:p>
          <a:p>
            <a:pPr marL="365760" algn="r"/>
            <a:r>
              <a:rPr lang="en-US" sz="3000" b="1" dirty="0">
                <a:latin typeface="Calibri" panose="020F0502020204030204" pitchFamily="34" charset="0"/>
                <a:ea typeface="Calibri" panose="020F0502020204030204" pitchFamily="34" charset="0"/>
                <a:cs typeface="Calibri" panose="020F0502020204030204" pitchFamily="34" charset="0"/>
              </a:rPr>
              <a:t>1 </a:t>
            </a:r>
            <a:r>
              <a:rPr lang="en-US" sz="3000" b="1" dirty="0" err="1">
                <a:latin typeface="Calibri" panose="020F0502020204030204" pitchFamily="34" charset="0"/>
                <a:ea typeface="Calibri" panose="020F0502020204030204" pitchFamily="34" charset="0"/>
                <a:cs typeface="Calibri" panose="020F0502020204030204" pitchFamily="34" charset="0"/>
              </a:rPr>
              <a:t>Thess</a:t>
            </a:r>
            <a:r>
              <a:rPr lang="en-US" sz="3000" b="1" dirty="0">
                <a:latin typeface="Calibri" panose="020F0502020204030204" pitchFamily="34" charset="0"/>
                <a:ea typeface="Calibri" panose="020F0502020204030204" pitchFamily="34" charset="0"/>
                <a:cs typeface="Calibri" panose="020F0502020204030204" pitchFamily="34" charset="0"/>
              </a:rPr>
              <a:t> 5:12-13</a:t>
            </a:r>
          </a:p>
        </p:txBody>
      </p:sp>
      <p:pic>
        <p:nvPicPr>
          <p:cNvPr id="9" name="Picture 8" descr="A picture containing text, aircraft&#10;&#10;Description automatically generated">
            <a:extLst>
              <a:ext uri="{FF2B5EF4-FFF2-40B4-BE49-F238E27FC236}">
                <a16:creationId xmlns:a16="http://schemas.microsoft.com/office/drawing/2014/main" id="{AFD95A61-A396-1582-EEF0-C42CF5ED0BC9}"/>
              </a:ext>
            </a:extLst>
          </p:cNvPr>
          <p:cNvPicPr>
            <a:picLocks noChangeAspect="1"/>
          </p:cNvPicPr>
          <p:nvPr/>
        </p:nvPicPr>
        <p:blipFill>
          <a:blip r:embed="rId3"/>
          <a:stretch>
            <a:fillRect/>
          </a:stretch>
        </p:blipFill>
        <p:spPr>
          <a:xfrm>
            <a:off x="0" y="0"/>
            <a:ext cx="3495675" cy="5143500"/>
          </a:xfrm>
          <a:prstGeom prst="rect">
            <a:avLst/>
          </a:prstGeom>
        </p:spPr>
      </p:pic>
      <p:grpSp>
        <p:nvGrpSpPr>
          <p:cNvPr id="2" name="Group 1">
            <a:extLst>
              <a:ext uri="{FF2B5EF4-FFF2-40B4-BE49-F238E27FC236}">
                <a16:creationId xmlns:a16="http://schemas.microsoft.com/office/drawing/2014/main" id="{1C88549C-493E-ACDE-3851-22FD7EC93991}"/>
              </a:ext>
            </a:extLst>
          </p:cNvPr>
          <p:cNvGrpSpPr/>
          <p:nvPr/>
        </p:nvGrpSpPr>
        <p:grpSpPr>
          <a:xfrm>
            <a:off x="3840004" y="546237"/>
            <a:ext cx="208121" cy="3444738"/>
            <a:chOff x="3840004" y="546237"/>
            <a:chExt cx="208121" cy="3444738"/>
          </a:xfrm>
        </p:grpSpPr>
        <p:grpSp>
          <p:nvGrpSpPr>
            <p:cNvPr id="23" name="Group 22">
              <a:extLst>
                <a:ext uri="{FF2B5EF4-FFF2-40B4-BE49-F238E27FC236}">
                  <a16:creationId xmlns:a16="http://schemas.microsoft.com/office/drawing/2014/main" id="{C214996C-3A74-22F4-A327-EDF2C884DAE4}"/>
                </a:ext>
              </a:extLst>
            </p:cNvPr>
            <p:cNvGrpSpPr/>
            <p:nvPr/>
          </p:nvGrpSpPr>
          <p:grpSpPr>
            <a:xfrm>
              <a:off x="3840004" y="546237"/>
              <a:ext cx="208121" cy="3444738"/>
              <a:chOff x="3840004" y="923924"/>
              <a:chExt cx="208121" cy="3444738"/>
            </a:xfrm>
          </p:grpSpPr>
          <p:cxnSp>
            <p:nvCxnSpPr>
              <p:cNvPr id="18" name="Straight Connector 17">
                <a:extLst>
                  <a:ext uri="{FF2B5EF4-FFF2-40B4-BE49-F238E27FC236}">
                    <a16:creationId xmlns:a16="http://schemas.microsoft.com/office/drawing/2014/main" id="{F4701AF7-3851-1E94-1F2F-E867F598371F}"/>
                  </a:ext>
                </a:extLst>
              </p:cNvPr>
              <p:cNvCxnSpPr>
                <a:cxnSpLocks/>
              </p:cNvCxnSpPr>
              <p:nvPr/>
            </p:nvCxnSpPr>
            <p:spPr>
              <a:xfrm>
                <a:off x="3847147" y="923924"/>
                <a:ext cx="0" cy="34447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56B0DD-77BE-1287-E407-7D2DDA526CC2}"/>
                  </a:ext>
                </a:extLst>
              </p:cNvPr>
              <p:cNvCxnSpPr>
                <a:cxnSpLocks/>
              </p:cNvCxnSpPr>
              <p:nvPr/>
            </p:nvCxnSpPr>
            <p:spPr>
              <a:xfrm>
                <a:off x="3840004" y="3076099"/>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6248C9-68EA-02AD-0DE9-98822288594A}"/>
                  </a:ext>
                </a:extLst>
              </p:cNvPr>
              <p:cNvCxnSpPr>
                <a:cxnSpLocks/>
              </p:cNvCxnSpPr>
              <p:nvPr/>
            </p:nvCxnSpPr>
            <p:spPr>
              <a:xfrm>
                <a:off x="3847147" y="122586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91B66A3A-BA4C-6C97-244C-4D38F34F2E49}"/>
                </a:ext>
              </a:extLst>
            </p:cNvPr>
            <p:cNvCxnSpPr>
              <a:cxnSpLocks/>
            </p:cNvCxnSpPr>
            <p:nvPr/>
          </p:nvCxnSpPr>
          <p:spPr>
            <a:xfrm>
              <a:off x="3840004" y="3984287"/>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74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BE71F-8F02-D3B7-6B77-ACEE5F73F96F}"/>
              </a:ext>
            </a:extLst>
          </p:cNvPr>
          <p:cNvSpPr txBox="1"/>
          <p:nvPr/>
        </p:nvSpPr>
        <p:spPr>
          <a:xfrm>
            <a:off x="3628571" y="70404"/>
            <a:ext cx="5445855" cy="4708981"/>
          </a:xfrm>
          <a:prstGeom prst="rect">
            <a:avLst/>
          </a:prstGeom>
          <a:noFill/>
        </p:spPr>
        <p:txBody>
          <a:bodyPr wrap="square">
            <a:spAutoFit/>
          </a:bodyPr>
          <a:lstStyle/>
          <a:p>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We ask you, brothers,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to respect </a:t>
            </a:r>
            <a:r>
              <a:rPr lang="en-US" sz="3000" b="1" dirty="0">
                <a:highlight>
                  <a:srgbClr val="FFFF00"/>
                </a:highlight>
                <a:latin typeface="Calibri" panose="020F0502020204030204" pitchFamily="34" charset="0"/>
                <a:ea typeface="Calibri" panose="020F0502020204030204" pitchFamily="34" charset="0"/>
                <a:cs typeface="Calibri" panose="020F0502020204030204" pitchFamily="34" charset="0"/>
              </a:rPr>
              <a:t>those</a:t>
            </a:r>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who labor among you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and are over you in the Lord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and admonish you,</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and to esteem </a:t>
            </a:r>
            <a:r>
              <a:rPr lang="en-US" sz="3000" b="1" dirty="0">
                <a:highlight>
                  <a:srgbClr val="FFFF00"/>
                </a:highlight>
                <a:latin typeface="Calibri" panose="020F0502020204030204" pitchFamily="34" charset="0"/>
                <a:ea typeface="Calibri" panose="020F0502020204030204" pitchFamily="34" charset="0"/>
                <a:cs typeface="Calibri" panose="020F0502020204030204" pitchFamily="34" charset="0"/>
              </a:rPr>
              <a:t>them</a:t>
            </a:r>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very highly in love</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because of their work.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Be at peace among yourselves.</a:t>
            </a:r>
          </a:p>
          <a:p>
            <a:pPr marL="365760" algn="r"/>
            <a:r>
              <a:rPr lang="en-US" sz="3000" b="1" dirty="0">
                <a:latin typeface="Calibri" panose="020F0502020204030204" pitchFamily="34" charset="0"/>
                <a:ea typeface="Calibri" panose="020F0502020204030204" pitchFamily="34" charset="0"/>
                <a:cs typeface="Calibri" panose="020F0502020204030204" pitchFamily="34" charset="0"/>
              </a:rPr>
              <a:t>1 </a:t>
            </a:r>
            <a:r>
              <a:rPr lang="en-US" sz="3000" b="1" dirty="0" err="1">
                <a:latin typeface="Calibri" panose="020F0502020204030204" pitchFamily="34" charset="0"/>
                <a:ea typeface="Calibri" panose="020F0502020204030204" pitchFamily="34" charset="0"/>
                <a:cs typeface="Calibri" panose="020F0502020204030204" pitchFamily="34" charset="0"/>
              </a:rPr>
              <a:t>Thess</a:t>
            </a:r>
            <a:r>
              <a:rPr lang="en-US" sz="3000" b="1" dirty="0">
                <a:latin typeface="Calibri" panose="020F0502020204030204" pitchFamily="34" charset="0"/>
                <a:ea typeface="Calibri" panose="020F0502020204030204" pitchFamily="34" charset="0"/>
                <a:cs typeface="Calibri" panose="020F0502020204030204" pitchFamily="34" charset="0"/>
              </a:rPr>
              <a:t> 5:12-13</a:t>
            </a:r>
          </a:p>
        </p:txBody>
      </p:sp>
      <p:pic>
        <p:nvPicPr>
          <p:cNvPr id="9" name="Picture 8" descr="A picture containing text, aircraft&#10;&#10;Description automatically generated">
            <a:extLst>
              <a:ext uri="{FF2B5EF4-FFF2-40B4-BE49-F238E27FC236}">
                <a16:creationId xmlns:a16="http://schemas.microsoft.com/office/drawing/2014/main" id="{AFD95A61-A396-1582-EEF0-C42CF5ED0BC9}"/>
              </a:ext>
            </a:extLst>
          </p:cNvPr>
          <p:cNvPicPr>
            <a:picLocks noChangeAspect="1"/>
          </p:cNvPicPr>
          <p:nvPr/>
        </p:nvPicPr>
        <p:blipFill>
          <a:blip r:embed="rId3"/>
          <a:stretch>
            <a:fillRect/>
          </a:stretch>
        </p:blipFill>
        <p:spPr>
          <a:xfrm>
            <a:off x="0" y="0"/>
            <a:ext cx="3495675" cy="5143500"/>
          </a:xfrm>
          <a:prstGeom prst="rect">
            <a:avLst/>
          </a:prstGeom>
        </p:spPr>
      </p:pic>
      <p:grpSp>
        <p:nvGrpSpPr>
          <p:cNvPr id="19" name="Group 18">
            <a:extLst>
              <a:ext uri="{FF2B5EF4-FFF2-40B4-BE49-F238E27FC236}">
                <a16:creationId xmlns:a16="http://schemas.microsoft.com/office/drawing/2014/main" id="{A5C3B9F6-0003-2214-65AD-868FC83D62BE}"/>
              </a:ext>
            </a:extLst>
          </p:cNvPr>
          <p:cNvGrpSpPr/>
          <p:nvPr/>
        </p:nvGrpSpPr>
        <p:grpSpPr>
          <a:xfrm>
            <a:off x="4167187" y="1032012"/>
            <a:ext cx="205264" cy="1232536"/>
            <a:chOff x="4075747" y="1386839"/>
            <a:chExt cx="205264" cy="1232536"/>
          </a:xfrm>
        </p:grpSpPr>
        <p:cxnSp>
          <p:nvCxnSpPr>
            <p:cNvPr id="11" name="Straight Connector 10">
              <a:extLst>
                <a:ext uri="{FF2B5EF4-FFF2-40B4-BE49-F238E27FC236}">
                  <a16:creationId xmlns:a16="http://schemas.microsoft.com/office/drawing/2014/main" id="{20670FF3-DE32-7D77-2EF7-235EDCAB56DA}"/>
                </a:ext>
              </a:extLst>
            </p:cNvPr>
            <p:cNvCxnSpPr>
              <a:cxnSpLocks/>
            </p:cNvCxnSpPr>
            <p:nvPr/>
          </p:nvCxnSpPr>
          <p:spPr>
            <a:xfrm>
              <a:off x="4075747" y="1386839"/>
              <a:ext cx="0" cy="12325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D13053-19A6-5F27-0CF2-2C071D52D203}"/>
                </a:ext>
              </a:extLst>
            </p:cNvPr>
            <p:cNvCxnSpPr>
              <a:cxnSpLocks/>
            </p:cNvCxnSpPr>
            <p:nvPr/>
          </p:nvCxnSpPr>
          <p:spPr>
            <a:xfrm>
              <a:off x="4075747" y="1681163"/>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1B16CC-4910-2C4D-54B2-358E81AAFD3B}"/>
                </a:ext>
              </a:extLst>
            </p:cNvPr>
            <p:cNvCxnSpPr>
              <a:cxnSpLocks/>
            </p:cNvCxnSpPr>
            <p:nvPr/>
          </p:nvCxnSpPr>
          <p:spPr>
            <a:xfrm>
              <a:off x="4075747" y="2133600"/>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E19DD-7AA6-CBE2-F334-C74FDFA49169}"/>
                </a:ext>
              </a:extLst>
            </p:cNvPr>
            <p:cNvCxnSpPr>
              <a:cxnSpLocks/>
            </p:cNvCxnSpPr>
            <p:nvPr/>
          </p:nvCxnSpPr>
          <p:spPr>
            <a:xfrm>
              <a:off x="4080033" y="260508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2F339DBE-D8BA-E935-BFD9-0C4240E33FC3}"/>
              </a:ext>
            </a:extLst>
          </p:cNvPr>
          <p:cNvGrpSpPr/>
          <p:nvPr/>
        </p:nvGrpSpPr>
        <p:grpSpPr>
          <a:xfrm>
            <a:off x="3840004" y="546237"/>
            <a:ext cx="208121" cy="3444738"/>
            <a:chOff x="3840004" y="546237"/>
            <a:chExt cx="208121" cy="3444738"/>
          </a:xfrm>
        </p:grpSpPr>
        <p:grpSp>
          <p:nvGrpSpPr>
            <p:cNvPr id="8" name="Group 7">
              <a:extLst>
                <a:ext uri="{FF2B5EF4-FFF2-40B4-BE49-F238E27FC236}">
                  <a16:creationId xmlns:a16="http://schemas.microsoft.com/office/drawing/2014/main" id="{A5698428-2588-20E7-2953-B553BF2D2576}"/>
                </a:ext>
              </a:extLst>
            </p:cNvPr>
            <p:cNvGrpSpPr/>
            <p:nvPr/>
          </p:nvGrpSpPr>
          <p:grpSpPr>
            <a:xfrm>
              <a:off x="3840004" y="546237"/>
              <a:ext cx="208121" cy="3444738"/>
              <a:chOff x="3840004" y="923924"/>
              <a:chExt cx="208121" cy="3444738"/>
            </a:xfrm>
          </p:grpSpPr>
          <p:cxnSp>
            <p:nvCxnSpPr>
              <p:cNvPr id="12" name="Straight Connector 11">
                <a:extLst>
                  <a:ext uri="{FF2B5EF4-FFF2-40B4-BE49-F238E27FC236}">
                    <a16:creationId xmlns:a16="http://schemas.microsoft.com/office/drawing/2014/main" id="{A7414269-B4A2-0257-7E07-A450250B6AE8}"/>
                  </a:ext>
                </a:extLst>
              </p:cNvPr>
              <p:cNvCxnSpPr>
                <a:cxnSpLocks/>
              </p:cNvCxnSpPr>
              <p:nvPr/>
            </p:nvCxnSpPr>
            <p:spPr>
              <a:xfrm>
                <a:off x="3847147" y="923924"/>
                <a:ext cx="0" cy="34447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1DACAD-ED35-64DA-7B7B-AD1D43A2F8E8}"/>
                  </a:ext>
                </a:extLst>
              </p:cNvPr>
              <p:cNvCxnSpPr>
                <a:cxnSpLocks/>
              </p:cNvCxnSpPr>
              <p:nvPr/>
            </p:nvCxnSpPr>
            <p:spPr>
              <a:xfrm>
                <a:off x="3840004" y="3076099"/>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2D0FE8-9738-A904-7EB2-AF05809386C8}"/>
                  </a:ext>
                </a:extLst>
              </p:cNvPr>
              <p:cNvCxnSpPr>
                <a:cxnSpLocks/>
              </p:cNvCxnSpPr>
              <p:nvPr/>
            </p:nvCxnSpPr>
            <p:spPr>
              <a:xfrm>
                <a:off x="3847147" y="122586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A767244C-1D7C-D347-19BC-FFD029C6C7FA}"/>
                </a:ext>
              </a:extLst>
            </p:cNvPr>
            <p:cNvCxnSpPr>
              <a:cxnSpLocks/>
            </p:cNvCxnSpPr>
            <p:nvPr/>
          </p:nvCxnSpPr>
          <p:spPr>
            <a:xfrm>
              <a:off x="3840004" y="3984287"/>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350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BE71F-8F02-D3B7-6B77-ACEE5F73F96F}"/>
              </a:ext>
            </a:extLst>
          </p:cNvPr>
          <p:cNvSpPr txBox="1"/>
          <p:nvPr/>
        </p:nvSpPr>
        <p:spPr>
          <a:xfrm>
            <a:off x="3628571" y="70404"/>
            <a:ext cx="5445855" cy="4708981"/>
          </a:xfrm>
          <a:prstGeom prst="rect">
            <a:avLst/>
          </a:prstGeom>
          <a:noFill/>
        </p:spPr>
        <p:txBody>
          <a:bodyPr wrap="square">
            <a:spAutoFit/>
          </a:bodyPr>
          <a:lstStyle/>
          <a:p>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We ask you, brothers,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to respect </a:t>
            </a:r>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those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a:t>
            </a:r>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who labor among you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and are over you in the Lord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and admonish you,</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and to esteem them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very highly in love</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because of their work.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Be at peace among yourselves.</a:t>
            </a:r>
          </a:p>
          <a:p>
            <a:pPr marL="365760" algn="r"/>
            <a:r>
              <a:rPr lang="en-US" sz="3000" b="1" dirty="0">
                <a:latin typeface="Calibri" panose="020F0502020204030204" pitchFamily="34" charset="0"/>
                <a:ea typeface="Calibri" panose="020F0502020204030204" pitchFamily="34" charset="0"/>
                <a:cs typeface="Calibri" panose="020F0502020204030204" pitchFamily="34" charset="0"/>
              </a:rPr>
              <a:t>1 </a:t>
            </a:r>
            <a:r>
              <a:rPr lang="en-US" sz="3000" b="1" dirty="0" err="1">
                <a:latin typeface="Calibri" panose="020F0502020204030204" pitchFamily="34" charset="0"/>
                <a:ea typeface="Calibri" panose="020F0502020204030204" pitchFamily="34" charset="0"/>
                <a:cs typeface="Calibri" panose="020F0502020204030204" pitchFamily="34" charset="0"/>
              </a:rPr>
              <a:t>Thess</a:t>
            </a:r>
            <a:r>
              <a:rPr lang="en-US" sz="3000" b="1" dirty="0">
                <a:latin typeface="Calibri" panose="020F0502020204030204" pitchFamily="34" charset="0"/>
                <a:ea typeface="Calibri" panose="020F0502020204030204" pitchFamily="34" charset="0"/>
                <a:cs typeface="Calibri" panose="020F0502020204030204" pitchFamily="34" charset="0"/>
              </a:rPr>
              <a:t> 5:12-13</a:t>
            </a:r>
          </a:p>
        </p:txBody>
      </p:sp>
      <p:pic>
        <p:nvPicPr>
          <p:cNvPr id="9" name="Picture 8" descr="A picture containing text, aircraft&#10;&#10;Description automatically generated">
            <a:extLst>
              <a:ext uri="{FF2B5EF4-FFF2-40B4-BE49-F238E27FC236}">
                <a16:creationId xmlns:a16="http://schemas.microsoft.com/office/drawing/2014/main" id="{AFD95A61-A396-1582-EEF0-C42CF5ED0BC9}"/>
              </a:ext>
            </a:extLst>
          </p:cNvPr>
          <p:cNvPicPr>
            <a:picLocks noChangeAspect="1"/>
          </p:cNvPicPr>
          <p:nvPr/>
        </p:nvPicPr>
        <p:blipFill>
          <a:blip r:embed="rId3"/>
          <a:stretch>
            <a:fillRect/>
          </a:stretch>
        </p:blipFill>
        <p:spPr>
          <a:xfrm>
            <a:off x="0" y="0"/>
            <a:ext cx="3495675" cy="5143500"/>
          </a:xfrm>
          <a:prstGeom prst="rect">
            <a:avLst/>
          </a:prstGeom>
        </p:spPr>
      </p:pic>
      <p:grpSp>
        <p:nvGrpSpPr>
          <p:cNvPr id="19" name="Group 18">
            <a:extLst>
              <a:ext uri="{FF2B5EF4-FFF2-40B4-BE49-F238E27FC236}">
                <a16:creationId xmlns:a16="http://schemas.microsoft.com/office/drawing/2014/main" id="{A5C3B9F6-0003-2214-65AD-868FC83D62BE}"/>
              </a:ext>
            </a:extLst>
          </p:cNvPr>
          <p:cNvGrpSpPr/>
          <p:nvPr/>
        </p:nvGrpSpPr>
        <p:grpSpPr>
          <a:xfrm>
            <a:off x="4167187" y="1032012"/>
            <a:ext cx="205264" cy="1232536"/>
            <a:chOff x="4075747" y="1386839"/>
            <a:chExt cx="205264" cy="1232536"/>
          </a:xfrm>
        </p:grpSpPr>
        <p:cxnSp>
          <p:nvCxnSpPr>
            <p:cNvPr id="11" name="Straight Connector 10">
              <a:extLst>
                <a:ext uri="{FF2B5EF4-FFF2-40B4-BE49-F238E27FC236}">
                  <a16:creationId xmlns:a16="http://schemas.microsoft.com/office/drawing/2014/main" id="{20670FF3-DE32-7D77-2EF7-235EDCAB56DA}"/>
                </a:ext>
              </a:extLst>
            </p:cNvPr>
            <p:cNvCxnSpPr>
              <a:cxnSpLocks/>
            </p:cNvCxnSpPr>
            <p:nvPr/>
          </p:nvCxnSpPr>
          <p:spPr>
            <a:xfrm>
              <a:off x="4075747" y="1386839"/>
              <a:ext cx="0" cy="12325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D13053-19A6-5F27-0CF2-2C071D52D203}"/>
                </a:ext>
              </a:extLst>
            </p:cNvPr>
            <p:cNvCxnSpPr>
              <a:cxnSpLocks/>
            </p:cNvCxnSpPr>
            <p:nvPr/>
          </p:nvCxnSpPr>
          <p:spPr>
            <a:xfrm>
              <a:off x="4075747" y="1681163"/>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1B16CC-4910-2C4D-54B2-358E81AAFD3B}"/>
                </a:ext>
              </a:extLst>
            </p:cNvPr>
            <p:cNvCxnSpPr>
              <a:cxnSpLocks/>
            </p:cNvCxnSpPr>
            <p:nvPr/>
          </p:nvCxnSpPr>
          <p:spPr>
            <a:xfrm>
              <a:off x="4075747" y="2133600"/>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E19DD-7AA6-CBE2-F334-C74FDFA49169}"/>
                </a:ext>
              </a:extLst>
            </p:cNvPr>
            <p:cNvCxnSpPr>
              <a:cxnSpLocks/>
            </p:cNvCxnSpPr>
            <p:nvPr/>
          </p:nvCxnSpPr>
          <p:spPr>
            <a:xfrm>
              <a:off x="4080033" y="260508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451AB39-6055-56D8-7B3B-46DD31897356}"/>
              </a:ext>
            </a:extLst>
          </p:cNvPr>
          <p:cNvSpPr txBox="1"/>
          <p:nvPr/>
        </p:nvSpPr>
        <p:spPr>
          <a:xfrm rot="20265692">
            <a:off x="7392100" y="2826282"/>
            <a:ext cx="670894" cy="342723"/>
          </a:xfrm>
          <a:prstGeom prst="rect">
            <a:avLst/>
          </a:prstGeom>
          <a:solidFill>
            <a:srgbClr val="FFFF00"/>
          </a:solidFill>
        </p:spPr>
        <p:txBody>
          <a:bodyPr wrap="square" anchor="ctr">
            <a:spAutoFit/>
          </a:bodyPr>
          <a:lstStyle/>
          <a:p>
            <a:pPr algn="ctr">
              <a:lnSpc>
                <a:spcPct val="80000"/>
              </a:lnSpc>
            </a:pPr>
            <a:r>
              <a:rPr lang="en-US" sz="2000" b="1" dirty="0">
                <a:latin typeface="Calibri" panose="020F0502020204030204" pitchFamily="34" charset="0"/>
                <a:ea typeface="Calibri" panose="020F0502020204030204" pitchFamily="34" charset="0"/>
                <a:cs typeface="Calibri" panose="020F0502020204030204" pitchFamily="34" charset="0"/>
              </a:rPr>
              <a:t>how</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016FC73-ADE3-71DF-4363-0F0D880A623B}"/>
              </a:ext>
            </a:extLst>
          </p:cNvPr>
          <p:cNvSpPr txBox="1"/>
          <p:nvPr/>
        </p:nvSpPr>
        <p:spPr>
          <a:xfrm rot="20265692">
            <a:off x="7989622" y="3288800"/>
            <a:ext cx="670894" cy="342723"/>
          </a:xfrm>
          <a:prstGeom prst="rect">
            <a:avLst/>
          </a:prstGeom>
          <a:solidFill>
            <a:srgbClr val="FFFF00"/>
          </a:solidFill>
        </p:spPr>
        <p:txBody>
          <a:bodyPr wrap="square" anchor="ctr">
            <a:spAutoFit/>
          </a:bodyPr>
          <a:lstStyle/>
          <a:p>
            <a:pPr algn="ctr">
              <a:lnSpc>
                <a:spcPct val="80000"/>
              </a:lnSpc>
            </a:pPr>
            <a:r>
              <a:rPr lang="en-US" sz="2000" b="1" dirty="0">
                <a:latin typeface="Calibri" panose="020F0502020204030204" pitchFamily="34" charset="0"/>
                <a:ea typeface="Calibri" panose="020F0502020204030204" pitchFamily="34" charset="0"/>
                <a:cs typeface="Calibri" panose="020F0502020204030204" pitchFamily="34" charset="0"/>
              </a:rPr>
              <a:t>why</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A6D3FDFD-6E0A-AD9F-E9E9-7FC20D52B3B8}"/>
              </a:ext>
            </a:extLst>
          </p:cNvPr>
          <p:cNvGrpSpPr/>
          <p:nvPr/>
        </p:nvGrpSpPr>
        <p:grpSpPr>
          <a:xfrm>
            <a:off x="4167187" y="2856252"/>
            <a:ext cx="200978" cy="746761"/>
            <a:chOff x="4075747" y="1386839"/>
            <a:chExt cx="200978" cy="746761"/>
          </a:xfrm>
        </p:grpSpPr>
        <p:cxnSp>
          <p:nvCxnSpPr>
            <p:cNvPr id="28" name="Straight Connector 27">
              <a:extLst>
                <a:ext uri="{FF2B5EF4-FFF2-40B4-BE49-F238E27FC236}">
                  <a16:creationId xmlns:a16="http://schemas.microsoft.com/office/drawing/2014/main" id="{399972B9-7ED9-E3E3-EC87-861123D084AC}"/>
                </a:ext>
              </a:extLst>
            </p:cNvPr>
            <p:cNvCxnSpPr>
              <a:cxnSpLocks/>
            </p:cNvCxnSpPr>
            <p:nvPr/>
          </p:nvCxnSpPr>
          <p:spPr>
            <a:xfrm>
              <a:off x="4075747" y="1386839"/>
              <a:ext cx="0" cy="74676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C56B00-0AEF-1C90-2F31-9EF25D35B251}"/>
                </a:ext>
              </a:extLst>
            </p:cNvPr>
            <p:cNvCxnSpPr>
              <a:cxnSpLocks/>
            </p:cNvCxnSpPr>
            <p:nvPr/>
          </p:nvCxnSpPr>
          <p:spPr>
            <a:xfrm>
              <a:off x="4075747" y="1681163"/>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F4357B-6197-D3AC-1059-D7443311345B}"/>
                </a:ext>
              </a:extLst>
            </p:cNvPr>
            <p:cNvCxnSpPr>
              <a:cxnSpLocks/>
            </p:cNvCxnSpPr>
            <p:nvPr/>
          </p:nvCxnSpPr>
          <p:spPr>
            <a:xfrm>
              <a:off x="4075747" y="2133600"/>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DDDFE46-6C33-9261-6532-BC013699EA80}"/>
              </a:ext>
            </a:extLst>
          </p:cNvPr>
          <p:cNvGrpSpPr/>
          <p:nvPr/>
        </p:nvGrpSpPr>
        <p:grpSpPr>
          <a:xfrm>
            <a:off x="3840004" y="546237"/>
            <a:ext cx="208121" cy="3444738"/>
            <a:chOff x="3840004" y="546237"/>
            <a:chExt cx="208121" cy="3444738"/>
          </a:xfrm>
        </p:grpSpPr>
        <p:grpSp>
          <p:nvGrpSpPr>
            <p:cNvPr id="37" name="Group 36">
              <a:extLst>
                <a:ext uri="{FF2B5EF4-FFF2-40B4-BE49-F238E27FC236}">
                  <a16:creationId xmlns:a16="http://schemas.microsoft.com/office/drawing/2014/main" id="{FCD5196D-828A-CC84-BAD9-1C2E1DFEA1EB}"/>
                </a:ext>
              </a:extLst>
            </p:cNvPr>
            <p:cNvGrpSpPr/>
            <p:nvPr/>
          </p:nvGrpSpPr>
          <p:grpSpPr>
            <a:xfrm>
              <a:off x="3840004" y="546237"/>
              <a:ext cx="208121" cy="3444738"/>
              <a:chOff x="3840004" y="923924"/>
              <a:chExt cx="208121" cy="3444738"/>
            </a:xfrm>
          </p:grpSpPr>
          <p:cxnSp>
            <p:nvCxnSpPr>
              <p:cNvPr id="39" name="Straight Connector 38">
                <a:extLst>
                  <a:ext uri="{FF2B5EF4-FFF2-40B4-BE49-F238E27FC236}">
                    <a16:creationId xmlns:a16="http://schemas.microsoft.com/office/drawing/2014/main" id="{46A5FF53-4214-9E8F-001F-BF6712EEB27E}"/>
                  </a:ext>
                </a:extLst>
              </p:cNvPr>
              <p:cNvCxnSpPr>
                <a:cxnSpLocks/>
              </p:cNvCxnSpPr>
              <p:nvPr/>
            </p:nvCxnSpPr>
            <p:spPr>
              <a:xfrm>
                <a:off x="3847147" y="923924"/>
                <a:ext cx="0" cy="34447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762592-415D-1A33-93A9-4B4577111F15}"/>
                  </a:ext>
                </a:extLst>
              </p:cNvPr>
              <p:cNvCxnSpPr>
                <a:cxnSpLocks/>
              </p:cNvCxnSpPr>
              <p:nvPr/>
            </p:nvCxnSpPr>
            <p:spPr>
              <a:xfrm>
                <a:off x="3840004" y="3076099"/>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BE44F2-645B-D6F8-2352-B27A4625C91D}"/>
                  </a:ext>
                </a:extLst>
              </p:cNvPr>
              <p:cNvCxnSpPr>
                <a:cxnSpLocks/>
              </p:cNvCxnSpPr>
              <p:nvPr/>
            </p:nvCxnSpPr>
            <p:spPr>
              <a:xfrm>
                <a:off x="3847147" y="122586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27F1BD95-876D-01AE-5E69-702B59D347C2}"/>
                </a:ext>
              </a:extLst>
            </p:cNvPr>
            <p:cNvCxnSpPr>
              <a:cxnSpLocks/>
            </p:cNvCxnSpPr>
            <p:nvPr/>
          </p:nvCxnSpPr>
          <p:spPr>
            <a:xfrm>
              <a:off x="3840004" y="3984287"/>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510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BE71F-8F02-D3B7-6B77-ACEE5F73F96F}"/>
              </a:ext>
            </a:extLst>
          </p:cNvPr>
          <p:cNvSpPr txBox="1"/>
          <p:nvPr/>
        </p:nvSpPr>
        <p:spPr>
          <a:xfrm>
            <a:off x="3628571" y="70404"/>
            <a:ext cx="5445855" cy="4708981"/>
          </a:xfrm>
          <a:prstGeom prst="rect">
            <a:avLst/>
          </a:prstGeom>
          <a:noFill/>
        </p:spPr>
        <p:txBody>
          <a:bodyPr wrap="square">
            <a:spAutoFit/>
          </a:bodyPr>
          <a:lstStyle/>
          <a:p>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We ask you, brothers,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to respect </a:t>
            </a:r>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those </a:t>
            </a:r>
          </a:p>
          <a:p>
            <a:pPr marL="365760"/>
            <a:r>
              <a:rPr lang="en-US" sz="3000" b="1" dirty="0">
                <a:highlight>
                  <a:srgbClr val="FFFF00"/>
                </a:highlight>
                <a:latin typeface="Calibri" panose="020F0502020204030204" pitchFamily="34" charset="0"/>
                <a:ea typeface="Calibri" panose="020F0502020204030204" pitchFamily="34" charset="0"/>
                <a:cs typeface="Calibri" panose="020F0502020204030204" pitchFamily="34" charset="0"/>
              </a:rPr>
              <a:t>    who labor among you </a:t>
            </a:r>
          </a:p>
          <a:p>
            <a:pPr marL="365760"/>
            <a:r>
              <a:rPr lang="en-US" sz="3000" b="1" dirty="0">
                <a:highlight>
                  <a:srgbClr val="FFFF00"/>
                </a:highlight>
                <a:latin typeface="Calibri" panose="020F0502020204030204" pitchFamily="34" charset="0"/>
                <a:ea typeface="Calibri" panose="020F0502020204030204" pitchFamily="34" charset="0"/>
                <a:cs typeface="Calibri" panose="020F0502020204030204" pitchFamily="34" charset="0"/>
              </a:rPr>
              <a:t>    and are over you in the Lord </a:t>
            </a:r>
          </a:p>
          <a:p>
            <a:pPr marL="365760"/>
            <a:r>
              <a:rPr lang="en-US" sz="3000" b="1" dirty="0">
                <a:highlight>
                  <a:srgbClr val="FFFF00"/>
                </a:highlight>
                <a:latin typeface="Calibri" panose="020F0502020204030204" pitchFamily="34" charset="0"/>
                <a:ea typeface="Calibri" panose="020F0502020204030204" pitchFamily="34" charset="0"/>
                <a:cs typeface="Calibri" panose="020F0502020204030204" pitchFamily="34" charset="0"/>
              </a:rPr>
              <a:t>    and admonish you</a:t>
            </a:r>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and to esteem them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very highly in love</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    because of their work.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Be at peace among yourselves.</a:t>
            </a:r>
          </a:p>
          <a:p>
            <a:pPr marL="365760" algn="r"/>
            <a:r>
              <a:rPr lang="en-US" sz="3000" b="1" dirty="0">
                <a:latin typeface="Calibri" panose="020F0502020204030204" pitchFamily="34" charset="0"/>
                <a:ea typeface="Calibri" panose="020F0502020204030204" pitchFamily="34" charset="0"/>
                <a:cs typeface="Calibri" panose="020F0502020204030204" pitchFamily="34" charset="0"/>
              </a:rPr>
              <a:t>1 </a:t>
            </a:r>
            <a:r>
              <a:rPr lang="en-US" sz="3000" b="1" dirty="0" err="1">
                <a:latin typeface="Calibri" panose="020F0502020204030204" pitchFamily="34" charset="0"/>
                <a:ea typeface="Calibri" panose="020F0502020204030204" pitchFamily="34" charset="0"/>
                <a:cs typeface="Calibri" panose="020F0502020204030204" pitchFamily="34" charset="0"/>
              </a:rPr>
              <a:t>Thess</a:t>
            </a:r>
            <a:r>
              <a:rPr lang="en-US" sz="3000" b="1" dirty="0">
                <a:latin typeface="Calibri" panose="020F0502020204030204" pitchFamily="34" charset="0"/>
                <a:ea typeface="Calibri" panose="020F0502020204030204" pitchFamily="34" charset="0"/>
                <a:cs typeface="Calibri" panose="020F0502020204030204" pitchFamily="34" charset="0"/>
              </a:rPr>
              <a:t> 5:12-13</a:t>
            </a:r>
          </a:p>
        </p:txBody>
      </p:sp>
      <p:pic>
        <p:nvPicPr>
          <p:cNvPr id="9" name="Picture 8" descr="A picture containing text, aircraft&#10;&#10;Description automatically generated">
            <a:extLst>
              <a:ext uri="{FF2B5EF4-FFF2-40B4-BE49-F238E27FC236}">
                <a16:creationId xmlns:a16="http://schemas.microsoft.com/office/drawing/2014/main" id="{AFD95A61-A396-1582-EEF0-C42CF5ED0BC9}"/>
              </a:ext>
            </a:extLst>
          </p:cNvPr>
          <p:cNvPicPr>
            <a:picLocks noChangeAspect="1"/>
          </p:cNvPicPr>
          <p:nvPr/>
        </p:nvPicPr>
        <p:blipFill>
          <a:blip r:embed="rId3"/>
          <a:stretch>
            <a:fillRect/>
          </a:stretch>
        </p:blipFill>
        <p:spPr>
          <a:xfrm>
            <a:off x="0" y="0"/>
            <a:ext cx="3495675" cy="5143500"/>
          </a:xfrm>
          <a:prstGeom prst="rect">
            <a:avLst/>
          </a:prstGeom>
        </p:spPr>
      </p:pic>
      <p:grpSp>
        <p:nvGrpSpPr>
          <p:cNvPr id="19" name="Group 18">
            <a:extLst>
              <a:ext uri="{FF2B5EF4-FFF2-40B4-BE49-F238E27FC236}">
                <a16:creationId xmlns:a16="http://schemas.microsoft.com/office/drawing/2014/main" id="{A5C3B9F6-0003-2214-65AD-868FC83D62BE}"/>
              </a:ext>
            </a:extLst>
          </p:cNvPr>
          <p:cNvGrpSpPr/>
          <p:nvPr/>
        </p:nvGrpSpPr>
        <p:grpSpPr>
          <a:xfrm>
            <a:off x="4167187" y="1032012"/>
            <a:ext cx="205264" cy="1232536"/>
            <a:chOff x="4075747" y="1386839"/>
            <a:chExt cx="205264" cy="1232536"/>
          </a:xfrm>
        </p:grpSpPr>
        <p:cxnSp>
          <p:nvCxnSpPr>
            <p:cNvPr id="11" name="Straight Connector 10">
              <a:extLst>
                <a:ext uri="{FF2B5EF4-FFF2-40B4-BE49-F238E27FC236}">
                  <a16:creationId xmlns:a16="http://schemas.microsoft.com/office/drawing/2014/main" id="{20670FF3-DE32-7D77-2EF7-235EDCAB56DA}"/>
                </a:ext>
              </a:extLst>
            </p:cNvPr>
            <p:cNvCxnSpPr>
              <a:cxnSpLocks/>
            </p:cNvCxnSpPr>
            <p:nvPr/>
          </p:nvCxnSpPr>
          <p:spPr>
            <a:xfrm>
              <a:off x="4075747" y="1386839"/>
              <a:ext cx="0" cy="12325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D13053-19A6-5F27-0CF2-2C071D52D203}"/>
                </a:ext>
              </a:extLst>
            </p:cNvPr>
            <p:cNvCxnSpPr>
              <a:cxnSpLocks/>
            </p:cNvCxnSpPr>
            <p:nvPr/>
          </p:nvCxnSpPr>
          <p:spPr>
            <a:xfrm>
              <a:off x="4075747" y="1681163"/>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1B16CC-4910-2C4D-54B2-358E81AAFD3B}"/>
                </a:ext>
              </a:extLst>
            </p:cNvPr>
            <p:cNvCxnSpPr>
              <a:cxnSpLocks/>
            </p:cNvCxnSpPr>
            <p:nvPr/>
          </p:nvCxnSpPr>
          <p:spPr>
            <a:xfrm>
              <a:off x="4075747" y="2133600"/>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E19DD-7AA6-CBE2-F334-C74FDFA49169}"/>
                </a:ext>
              </a:extLst>
            </p:cNvPr>
            <p:cNvCxnSpPr>
              <a:cxnSpLocks/>
            </p:cNvCxnSpPr>
            <p:nvPr/>
          </p:nvCxnSpPr>
          <p:spPr>
            <a:xfrm>
              <a:off x="4080033" y="260508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6D3FDFD-6E0A-AD9F-E9E9-7FC20D52B3B8}"/>
              </a:ext>
            </a:extLst>
          </p:cNvPr>
          <p:cNvGrpSpPr/>
          <p:nvPr/>
        </p:nvGrpSpPr>
        <p:grpSpPr>
          <a:xfrm>
            <a:off x="4167187" y="2856252"/>
            <a:ext cx="200978" cy="746761"/>
            <a:chOff x="4075747" y="1386839"/>
            <a:chExt cx="200978" cy="746761"/>
          </a:xfrm>
        </p:grpSpPr>
        <p:cxnSp>
          <p:nvCxnSpPr>
            <p:cNvPr id="28" name="Straight Connector 27">
              <a:extLst>
                <a:ext uri="{FF2B5EF4-FFF2-40B4-BE49-F238E27FC236}">
                  <a16:creationId xmlns:a16="http://schemas.microsoft.com/office/drawing/2014/main" id="{399972B9-7ED9-E3E3-EC87-861123D084AC}"/>
                </a:ext>
              </a:extLst>
            </p:cNvPr>
            <p:cNvCxnSpPr>
              <a:cxnSpLocks/>
            </p:cNvCxnSpPr>
            <p:nvPr/>
          </p:nvCxnSpPr>
          <p:spPr>
            <a:xfrm>
              <a:off x="4075747" y="1386839"/>
              <a:ext cx="0" cy="74676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C56B00-0AEF-1C90-2F31-9EF25D35B251}"/>
                </a:ext>
              </a:extLst>
            </p:cNvPr>
            <p:cNvCxnSpPr>
              <a:cxnSpLocks/>
            </p:cNvCxnSpPr>
            <p:nvPr/>
          </p:nvCxnSpPr>
          <p:spPr>
            <a:xfrm>
              <a:off x="4075747" y="1681163"/>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F4357B-6197-D3AC-1059-D7443311345B}"/>
                </a:ext>
              </a:extLst>
            </p:cNvPr>
            <p:cNvCxnSpPr>
              <a:cxnSpLocks/>
            </p:cNvCxnSpPr>
            <p:nvPr/>
          </p:nvCxnSpPr>
          <p:spPr>
            <a:xfrm>
              <a:off x="4075747" y="2133600"/>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DDDFE46-6C33-9261-6532-BC013699EA80}"/>
              </a:ext>
            </a:extLst>
          </p:cNvPr>
          <p:cNvGrpSpPr/>
          <p:nvPr/>
        </p:nvGrpSpPr>
        <p:grpSpPr>
          <a:xfrm>
            <a:off x="3840004" y="546237"/>
            <a:ext cx="208121" cy="3444738"/>
            <a:chOff x="3840004" y="546237"/>
            <a:chExt cx="208121" cy="3444738"/>
          </a:xfrm>
        </p:grpSpPr>
        <p:grpSp>
          <p:nvGrpSpPr>
            <p:cNvPr id="37" name="Group 36">
              <a:extLst>
                <a:ext uri="{FF2B5EF4-FFF2-40B4-BE49-F238E27FC236}">
                  <a16:creationId xmlns:a16="http://schemas.microsoft.com/office/drawing/2014/main" id="{FCD5196D-828A-CC84-BAD9-1C2E1DFEA1EB}"/>
                </a:ext>
              </a:extLst>
            </p:cNvPr>
            <p:cNvGrpSpPr/>
            <p:nvPr/>
          </p:nvGrpSpPr>
          <p:grpSpPr>
            <a:xfrm>
              <a:off x="3840004" y="546237"/>
              <a:ext cx="208121" cy="3444738"/>
              <a:chOff x="3840004" y="923924"/>
              <a:chExt cx="208121" cy="3444738"/>
            </a:xfrm>
          </p:grpSpPr>
          <p:cxnSp>
            <p:nvCxnSpPr>
              <p:cNvPr id="39" name="Straight Connector 38">
                <a:extLst>
                  <a:ext uri="{FF2B5EF4-FFF2-40B4-BE49-F238E27FC236}">
                    <a16:creationId xmlns:a16="http://schemas.microsoft.com/office/drawing/2014/main" id="{46A5FF53-4214-9E8F-001F-BF6712EEB27E}"/>
                  </a:ext>
                </a:extLst>
              </p:cNvPr>
              <p:cNvCxnSpPr>
                <a:cxnSpLocks/>
              </p:cNvCxnSpPr>
              <p:nvPr/>
            </p:nvCxnSpPr>
            <p:spPr>
              <a:xfrm>
                <a:off x="3847147" y="923924"/>
                <a:ext cx="0" cy="34447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762592-415D-1A33-93A9-4B4577111F15}"/>
                  </a:ext>
                </a:extLst>
              </p:cNvPr>
              <p:cNvCxnSpPr>
                <a:cxnSpLocks/>
              </p:cNvCxnSpPr>
              <p:nvPr/>
            </p:nvCxnSpPr>
            <p:spPr>
              <a:xfrm>
                <a:off x="3840004" y="3076099"/>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BE44F2-645B-D6F8-2352-B27A4625C91D}"/>
                  </a:ext>
                </a:extLst>
              </p:cNvPr>
              <p:cNvCxnSpPr>
                <a:cxnSpLocks/>
              </p:cNvCxnSpPr>
              <p:nvPr/>
            </p:nvCxnSpPr>
            <p:spPr>
              <a:xfrm>
                <a:off x="3847147" y="122586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27F1BD95-876D-01AE-5E69-702B59D347C2}"/>
                </a:ext>
              </a:extLst>
            </p:cNvPr>
            <p:cNvCxnSpPr>
              <a:cxnSpLocks/>
            </p:cNvCxnSpPr>
            <p:nvPr/>
          </p:nvCxnSpPr>
          <p:spPr>
            <a:xfrm>
              <a:off x="3840004" y="3984287"/>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AEF16204-251D-810B-38B8-9A7DD77CD09D}"/>
              </a:ext>
            </a:extLst>
          </p:cNvPr>
          <p:cNvSpPr/>
          <p:nvPr/>
        </p:nvSpPr>
        <p:spPr>
          <a:xfrm>
            <a:off x="4368166" y="2856252"/>
            <a:ext cx="3224124" cy="5381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4" name="Connector: Curved 3">
            <a:extLst>
              <a:ext uri="{FF2B5EF4-FFF2-40B4-BE49-F238E27FC236}">
                <a16:creationId xmlns:a16="http://schemas.microsoft.com/office/drawing/2014/main" id="{F7600FBD-7101-722B-7990-AC0F0D95D55E}"/>
              </a:ext>
            </a:extLst>
          </p:cNvPr>
          <p:cNvCxnSpPr>
            <a:cxnSpLocks/>
          </p:cNvCxnSpPr>
          <p:nvPr/>
        </p:nvCxnSpPr>
        <p:spPr>
          <a:xfrm rot="5400000" flipH="1" flipV="1">
            <a:off x="7335981" y="2292928"/>
            <a:ext cx="928256" cy="415639"/>
          </a:xfrm>
          <a:prstGeom prst="curvedConnector3">
            <a:avLst>
              <a:gd name="adj1" fmla="val -11194"/>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BB1E794-06D3-BCA2-0030-631A2425C7F9}"/>
              </a:ext>
            </a:extLst>
          </p:cNvPr>
          <p:cNvSpPr txBox="1"/>
          <p:nvPr/>
        </p:nvSpPr>
        <p:spPr>
          <a:xfrm>
            <a:off x="203470" y="155683"/>
            <a:ext cx="2904083" cy="1384995"/>
          </a:xfrm>
          <a:prstGeom prst="rect">
            <a:avLst/>
          </a:prstGeom>
          <a:noFill/>
        </p:spPr>
        <p:txBody>
          <a:bodyPr wrap="square">
            <a:spAutoFit/>
          </a:bodyPr>
          <a:lstStyle/>
          <a:p>
            <a:r>
              <a:rPr lang="en-US" sz="2800" b="1" i="1" dirty="0">
                <a:latin typeface="Calibri" panose="020F0502020204030204" pitchFamily="34" charset="0"/>
                <a:ea typeface="Calibri" panose="020F0502020204030204" pitchFamily="34" charset="0"/>
                <a:cs typeface="Calibri" panose="020F0502020204030204" pitchFamily="34" charset="0"/>
              </a:rPr>
              <a:t>To put in mind: hence, admonish, warn, rebuke</a:t>
            </a:r>
          </a:p>
        </p:txBody>
      </p:sp>
    </p:spTree>
    <p:extLst>
      <p:ext uri="{BB962C8B-B14F-4D97-AF65-F5344CB8AC3E}">
        <p14:creationId xmlns:p14="http://schemas.microsoft.com/office/powerpoint/2010/main" val="426716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group of men in robes&#10;&#10;Description automatically generated with medium confidence">
            <a:extLst>
              <a:ext uri="{FF2B5EF4-FFF2-40B4-BE49-F238E27FC236}">
                <a16:creationId xmlns:a16="http://schemas.microsoft.com/office/drawing/2014/main" id="{0E0066D6-D5B8-1FE8-B70C-104CE494B957}"/>
              </a:ext>
            </a:extLst>
          </p:cNvPr>
          <p:cNvPicPr>
            <a:picLocks noChangeAspect="1"/>
          </p:cNvPicPr>
          <p:nvPr/>
        </p:nvPicPr>
        <p:blipFill rotWithShape="1">
          <a:blip r:embed="rId3"/>
          <a:srcRect b="18608"/>
          <a:stretch/>
        </p:blipFill>
        <p:spPr>
          <a:xfrm>
            <a:off x="0" y="0"/>
            <a:ext cx="9144000" cy="5143500"/>
          </a:xfrm>
          <a:prstGeom prst="rect">
            <a:avLst/>
          </a:prstGeom>
        </p:spPr>
      </p:pic>
      <p:sp>
        <p:nvSpPr>
          <p:cNvPr id="18" name="TextBox 17">
            <a:extLst>
              <a:ext uri="{FF2B5EF4-FFF2-40B4-BE49-F238E27FC236}">
                <a16:creationId xmlns:a16="http://schemas.microsoft.com/office/drawing/2014/main" id="{80D3A7F3-19F1-5519-FA8D-4CBDBE87C7AE}"/>
              </a:ext>
            </a:extLst>
          </p:cNvPr>
          <p:cNvSpPr txBox="1"/>
          <p:nvPr/>
        </p:nvSpPr>
        <p:spPr>
          <a:xfrm>
            <a:off x="6172200" y="98425"/>
            <a:ext cx="2857500" cy="646331"/>
          </a:xfrm>
          <a:prstGeom prst="rect">
            <a:avLst/>
          </a:prstGeom>
          <a:noFill/>
        </p:spPr>
        <p:txBody>
          <a:bodyPr wrap="square" rtlCol="0">
            <a:spAutoFit/>
          </a:bodyPr>
          <a:lstStyle/>
          <a:p>
            <a:pPr algn="ctr"/>
            <a:r>
              <a:rPr lang="en-US" sz="3600" b="1" i="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Pharisees</a:t>
            </a:r>
          </a:p>
        </p:txBody>
      </p:sp>
      <p:sp>
        <p:nvSpPr>
          <p:cNvPr id="22" name="TextBox 21">
            <a:extLst>
              <a:ext uri="{FF2B5EF4-FFF2-40B4-BE49-F238E27FC236}">
                <a16:creationId xmlns:a16="http://schemas.microsoft.com/office/drawing/2014/main" id="{E68AAB2D-D872-046C-1C6E-5A99E960E5C7}"/>
              </a:ext>
            </a:extLst>
          </p:cNvPr>
          <p:cNvSpPr txBox="1"/>
          <p:nvPr/>
        </p:nvSpPr>
        <p:spPr>
          <a:xfrm>
            <a:off x="0" y="1932365"/>
            <a:ext cx="9144000" cy="3211135"/>
          </a:xfrm>
          <a:prstGeom prst="rect">
            <a:avLst/>
          </a:prstGeom>
          <a:gradFill flip="none" rotWithShape="1">
            <a:gsLst>
              <a:gs pos="63000">
                <a:srgbClr val="000000">
                  <a:alpha val="70000"/>
                </a:srgbClr>
              </a:gs>
              <a:gs pos="0">
                <a:srgbClr val="000000">
                  <a:alpha val="0"/>
                </a:srgbClr>
              </a:gs>
              <a:gs pos="100000">
                <a:srgbClr val="000000"/>
              </a:gs>
            </a:gsLst>
            <a:lin ang="5400000" scaled="0"/>
            <a:tileRect/>
          </a:gradFill>
        </p:spPr>
        <p:txBody>
          <a:bodyPr wrap="square" anchor="b">
            <a:spAutoFit/>
          </a:bodyPr>
          <a:lstStyle/>
          <a:p>
            <a:endParaRPr lang="en-US" sz="3200" b="1" i="0" baseline="3000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endParaRPr lang="en-US" sz="3200" b="1" baseline="3000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r>
              <a:rPr lang="en-US" sz="3200" b="1" i="0" baseline="3000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8 </a:t>
            </a:r>
            <a:r>
              <a:rPr lang="en-US" sz="3200" b="0" i="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But you are not to be called rabbi, for you have one teacher, and you are all brothers. </a:t>
            </a:r>
            <a:r>
              <a:rPr lang="en-US" sz="3200" b="1" i="0" baseline="3000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9 </a:t>
            </a:r>
            <a:r>
              <a:rPr lang="en-US" sz="3200" b="0" i="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And call no man your father on earth, for you have one Father, who is in heaven. </a:t>
            </a:r>
            <a:r>
              <a:rPr lang="en-US" sz="3200" b="1" i="0" baseline="3000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10 </a:t>
            </a:r>
            <a:r>
              <a:rPr lang="en-US" sz="3200" b="0" i="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Neither be called instructors, for you have one instructor, the Christ. </a:t>
            </a:r>
            <a:endParaRPr lang="en-US" sz="320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67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quot;Not Allowed&quot; Symbol 1">
            <a:extLst>
              <a:ext uri="{FF2B5EF4-FFF2-40B4-BE49-F238E27FC236}">
                <a16:creationId xmlns:a16="http://schemas.microsoft.com/office/drawing/2014/main" id="{CAC946AB-8EBE-E3C9-A2BA-D54CA534FA4C}"/>
              </a:ext>
            </a:extLst>
          </p:cNvPr>
          <p:cNvSpPr/>
          <p:nvPr/>
        </p:nvSpPr>
        <p:spPr>
          <a:xfrm>
            <a:off x="2100258" y="443371"/>
            <a:ext cx="4943474" cy="4256757"/>
          </a:xfrm>
          <a:prstGeom prst="noSmoking">
            <a:avLst>
              <a:gd name="adj" fmla="val 2237"/>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ndParaRPr>
          </a:p>
        </p:txBody>
      </p:sp>
      <p:sp>
        <p:nvSpPr>
          <p:cNvPr id="3" name="TextBox 2">
            <a:extLst>
              <a:ext uri="{FF2B5EF4-FFF2-40B4-BE49-F238E27FC236}">
                <a16:creationId xmlns:a16="http://schemas.microsoft.com/office/drawing/2014/main" id="{6B2EF169-B7B4-D5D7-3A3E-D1B9E658F071}"/>
              </a:ext>
            </a:extLst>
          </p:cNvPr>
          <p:cNvSpPr txBox="1"/>
          <p:nvPr/>
        </p:nvSpPr>
        <p:spPr>
          <a:xfrm>
            <a:off x="4128606" y="204548"/>
            <a:ext cx="886781" cy="584775"/>
          </a:xfrm>
          <a:prstGeom prst="rect">
            <a:avLst/>
          </a:prstGeom>
          <a:noFill/>
        </p:spPr>
        <p:txBody>
          <a:bodyPr wrap="none" rtlCol="0">
            <a:spAutoFit/>
          </a:bodyPr>
          <a:lstStyle/>
          <a:p>
            <a:pPr>
              <a:buClrTx/>
              <a:buFontTx/>
              <a:buNone/>
            </a:pPr>
            <a:r>
              <a:rPr lang="en-US" sz="3200" b="1" kern="1200" dirty="0">
                <a:latin typeface="Calibri" panose="020F0502020204030204"/>
                <a:ea typeface="Calibri" panose="020F0502020204030204" pitchFamily="34" charset="0"/>
                <a:cs typeface="Calibri" panose="020F0502020204030204" pitchFamily="34" charset="0"/>
              </a:rPr>
              <a:t>God</a:t>
            </a:r>
          </a:p>
        </p:txBody>
      </p:sp>
      <p:sp>
        <p:nvSpPr>
          <p:cNvPr id="4" name="TextBox 3">
            <a:extLst>
              <a:ext uri="{FF2B5EF4-FFF2-40B4-BE49-F238E27FC236}">
                <a16:creationId xmlns:a16="http://schemas.microsoft.com/office/drawing/2014/main" id="{C1B545C9-032B-53FF-750A-6A62E1F19E73}"/>
              </a:ext>
            </a:extLst>
          </p:cNvPr>
          <p:cNvSpPr txBox="1"/>
          <p:nvPr/>
        </p:nvSpPr>
        <p:spPr>
          <a:xfrm>
            <a:off x="3344419" y="4443507"/>
            <a:ext cx="2455159"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Congregation</a:t>
            </a:r>
          </a:p>
        </p:txBody>
      </p:sp>
      <p:cxnSp>
        <p:nvCxnSpPr>
          <p:cNvPr id="10" name="Straight Arrow Connector 9">
            <a:extLst>
              <a:ext uri="{FF2B5EF4-FFF2-40B4-BE49-F238E27FC236}">
                <a16:creationId xmlns:a16="http://schemas.microsoft.com/office/drawing/2014/main" id="{E302456C-0D8C-DE44-AF20-4208A863F496}"/>
              </a:ext>
            </a:extLst>
          </p:cNvPr>
          <p:cNvCxnSpPr>
            <a:cxnSpLocks/>
          </p:cNvCxnSpPr>
          <p:nvPr/>
        </p:nvCxnSpPr>
        <p:spPr>
          <a:xfrm>
            <a:off x="4571997" y="845028"/>
            <a:ext cx="0" cy="1459926"/>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6E6AF1-706D-A224-DFC7-F96AF772EB6F}"/>
              </a:ext>
            </a:extLst>
          </p:cNvPr>
          <p:cNvCxnSpPr>
            <a:cxnSpLocks/>
          </p:cNvCxnSpPr>
          <p:nvPr/>
        </p:nvCxnSpPr>
        <p:spPr>
          <a:xfrm>
            <a:off x="4571997" y="3017805"/>
            <a:ext cx="0" cy="1459926"/>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354175C-DFD8-8DA7-E7D3-4AB181EC56DE}"/>
              </a:ext>
            </a:extLst>
          </p:cNvPr>
          <p:cNvSpPr txBox="1"/>
          <p:nvPr/>
        </p:nvSpPr>
        <p:spPr>
          <a:xfrm>
            <a:off x="3182640" y="2279361"/>
            <a:ext cx="2778709"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Church Leaders</a:t>
            </a:r>
          </a:p>
        </p:txBody>
      </p:sp>
      <p:sp>
        <p:nvSpPr>
          <p:cNvPr id="11" name="TextBox 10">
            <a:extLst>
              <a:ext uri="{FF2B5EF4-FFF2-40B4-BE49-F238E27FC236}">
                <a16:creationId xmlns:a16="http://schemas.microsoft.com/office/drawing/2014/main" id="{8F089082-1770-BF41-3103-AD90CE6C33AB}"/>
              </a:ext>
            </a:extLst>
          </p:cNvPr>
          <p:cNvSpPr txBox="1"/>
          <p:nvPr/>
        </p:nvSpPr>
        <p:spPr>
          <a:xfrm>
            <a:off x="31720" y="188997"/>
            <a:ext cx="3385338" cy="1446550"/>
          </a:xfrm>
          <a:prstGeom prst="rect">
            <a:avLst/>
          </a:prstGeom>
          <a:noFill/>
        </p:spPr>
        <p:txBody>
          <a:bodyPr wrap="square">
            <a:sp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over you in the Lord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5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EF169-B7B4-D5D7-3A3E-D1B9E658F071}"/>
              </a:ext>
            </a:extLst>
          </p:cNvPr>
          <p:cNvSpPr txBox="1"/>
          <p:nvPr/>
        </p:nvSpPr>
        <p:spPr>
          <a:xfrm>
            <a:off x="4128609" y="407605"/>
            <a:ext cx="886781"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God</a:t>
            </a:r>
          </a:p>
        </p:txBody>
      </p:sp>
      <p:sp>
        <p:nvSpPr>
          <p:cNvPr id="4" name="TextBox 3">
            <a:extLst>
              <a:ext uri="{FF2B5EF4-FFF2-40B4-BE49-F238E27FC236}">
                <a16:creationId xmlns:a16="http://schemas.microsoft.com/office/drawing/2014/main" id="{C1B545C9-032B-53FF-750A-6A62E1F19E73}"/>
              </a:ext>
            </a:extLst>
          </p:cNvPr>
          <p:cNvSpPr txBox="1"/>
          <p:nvPr/>
        </p:nvSpPr>
        <p:spPr>
          <a:xfrm>
            <a:off x="4914900" y="4202564"/>
            <a:ext cx="2455159"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Congregation</a:t>
            </a:r>
          </a:p>
        </p:txBody>
      </p:sp>
      <p:sp>
        <p:nvSpPr>
          <p:cNvPr id="5" name="TextBox 4">
            <a:extLst>
              <a:ext uri="{FF2B5EF4-FFF2-40B4-BE49-F238E27FC236}">
                <a16:creationId xmlns:a16="http://schemas.microsoft.com/office/drawing/2014/main" id="{1C8DF0DD-BC3E-604A-DD60-B34A63E24827}"/>
              </a:ext>
            </a:extLst>
          </p:cNvPr>
          <p:cNvSpPr txBox="1"/>
          <p:nvPr/>
        </p:nvSpPr>
        <p:spPr>
          <a:xfrm>
            <a:off x="1329622" y="4202563"/>
            <a:ext cx="2778709"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Church Leaders</a:t>
            </a:r>
          </a:p>
        </p:txBody>
      </p:sp>
      <p:cxnSp>
        <p:nvCxnSpPr>
          <p:cNvPr id="2" name="Straight Arrow Connector 1">
            <a:extLst>
              <a:ext uri="{FF2B5EF4-FFF2-40B4-BE49-F238E27FC236}">
                <a16:creationId xmlns:a16="http://schemas.microsoft.com/office/drawing/2014/main" id="{65BA74F0-EEA2-98FE-FA7A-1C47CF8239EB}"/>
              </a:ext>
            </a:extLst>
          </p:cNvPr>
          <p:cNvCxnSpPr>
            <a:cxnSpLocks/>
          </p:cNvCxnSpPr>
          <p:nvPr/>
        </p:nvCxnSpPr>
        <p:spPr>
          <a:xfrm flipH="1">
            <a:off x="2752725" y="1092398"/>
            <a:ext cx="1517381" cy="3222427"/>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F1C6E3-6744-AA52-47AF-C1677CC41A2E}"/>
              </a:ext>
            </a:extLst>
          </p:cNvPr>
          <p:cNvCxnSpPr>
            <a:cxnSpLocks/>
          </p:cNvCxnSpPr>
          <p:nvPr/>
        </p:nvCxnSpPr>
        <p:spPr>
          <a:xfrm>
            <a:off x="4873896" y="1092398"/>
            <a:ext cx="1393554" cy="3110165"/>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007B06-5C3F-A88D-80FE-A90709334E56}"/>
              </a:ext>
            </a:extLst>
          </p:cNvPr>
          <p:cNvCxnSpPr>
            <a:cxnSpLocks/>
          </p:cNvCxnSpPr>
          <p:nvPr/>
        </p:nvCxnSpPr>
        <p:spPr>
          <a:xfrm flipH="1">
            <a:off x="4048125" y="4494951"/>
            <a:ext cx="866775" cy="0"/>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BD21794-40C4-E7A4-86B8-F31CA63F4A24}"/>
              </a:ext>
            </a:extLst>
          </p:cNvPr>
          <p:cNvSpPr txBox="1"/>
          <p:nvPr/>
        </p:nvSpPr>
        <p:spPr>
          <a:xfrm>
            <a:off x="31720" y="188997"/>
            <a:ext cx="3385338" cy="1446550"/>
          </a:xfrm>
          <a:prstGeom prst="rect">
            <a:avLst/>
          </a:prstGeom>
          <a:noFill/>
        </p:spPr>
        <p:txBody>
          <a:bodyPr wrap="square">
            <a:sp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over you in the Lord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18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6BE71F-8F02-D3B7-6B77-ACEE5F73F96F}"/>
              </a:ext>
            </a:extLst>
          </p:cNvPr>
          <p:cNvSpPr txBox="1"/>
          <p:nvPr/>
        </p:nvSpPr>
        <p:spPr>
          <a:xfrm>
            <a:off x="3628571" y="70404"/>
            <a:ext cx="5445855" cy="4708981"/>
          </a:xfrm>
          <a:prstGeom prst="rect">
            <a:avLst/>
          </a:prstGeom>
          <a:noFill/>
        </p:spPr>
        <p:txBody>
          <a:bodyPr wrap="square">
            <a:spAutoFit/>
          </a:bodyPr>
          <a:lstStyle/>
          <a:p>
            <a:r>
              <a:rPr lang="en-US" sz="3000" b="1" dirty="0">
                <a:latin typeface="Calibri" panose="020F0502020204030204" pitchFamily="34" charset="0"/>
                <a:ea typeface="Calibri" panose="020F0502020204030204" pitchFamily="34" charset="0"/>
                <a:cs typeface="Calibri" panose="020F0502020204030204" pitchFamily="34" charset="0"/>
              </a:rPr>
              <a:t>We ask you, brothers,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to respect those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who labor among you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and are over you in the Lord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and admonish you,</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and to esteem them </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very highly in love</a:t>
            </a:r>
          </a:p>
          <a:p>
            <a:pPr marL="365760"/>
            <a:r>
              <a:rPr lang="en-US" sz="30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because of their work</a:t>
            </a:r>
            <a:r>
              <a:rPr lang="en-US" sz="3000" b="1" dirty="0">
                <a:latin typeface="Calibri" panose="020F0502020204030204" pitchFamily="34" charset="0"/>
                <a:ea typeface="Calibri" panose="020F0502020204030204" pitchFamily="34" charset="0"/>
                <a:cs typeface="Calibri" panose="020F0502020204030204" pitchFamily="34" charset="0"/>
              </a:rPr>
              <a:t>. </a:t>
            </a:r>
          </a:p>
          <a:p>
            <a:pPr marL="365760"/>
            <a:r>
              <a:rPr lang="en-US" sz="3000" b="1" dirty="0">
                <a:latin typeface="Calibri" panose="020F0502020204030204" pitchFamily="34" charset="0"/>
                <a:ea typeface="Calibri" panose="020F0502020204030204" pitchFamily="34" charset="0"/>
                <a:cs typeface="Calibri" panose="020F0502020204030204" pitchFamily="34" charset="0"/>
              </a:rPr>
              <a:t>Be at peace among yourselves.</a:t>
            </a:r>
          </a:p>
          <a:p>
            <a:pPr marL="365760" algn="r"/>
            <a:r>
              <a:rPr lang="en-US" sz="3000" b="1" dirty="0">
                <a:latin typeface="Calibri" panose="020F0502020204030204" pitchFamily="34" charset="0"/>
                <a:ea typeface="Calibri" panose="020F0502020204030204" pitchFamily="34" charset="0"/>
                <a:cs typeface="Calibri" panose="020F0502020204030204" pitchFamily="34" charset="0"/>
              </a:rPr>
              <a:t>1 </a:t>
            </a:r>
            <a:r>
              <a:rPr lang="en-US" sz="3000" b="1" dirty="0" err="1">
                <a:latin typeface="Calibri" panose="020F0502020204030204" pitchFamily="34" charset="0"/>
                <a:ea typeface="Calibri" panose="020F0502020204030204" pitchFamily="34" charset="0"/>
                <a:cs typeface="Calibri" panose="020F0502020204030204" pitchFamily="34" charset="0"/>
              </a:rPr>
              <a:t>Thess</a:t>
            </a:r>
            <a:r>
              <a:rPr lang="en-US" sz="3000" b="1" dirty="0">
                <a:latin typeface="Calibri" panose="020F0502020204030204" pitchFamily="34" charset="0"/>
                <a:ea typeface="Calibri" panose="020F0502020204030204" pitchFamily="34" charset="0"/>
                <a:cs typeface="Calibri" panose="020F0502020204030204" pitchFamily="34" charset="0"/>
              </a:rPr>
              <a:t> 5:12-13</a:t>
            </a:r>
          </a:p>
        </p:txBody>
      </p:sp>
      <p:pic>
        <p:nvPicPr>
          <p:cNvPr id="9" name="Picture 8" descr="A picture containing text, aircraft&#10;&#10;Description automatically generated">
            <a:extLst>
              <a:ext uri="{FF2B5EF4-FFF2-40B4-BE49-F238E27FC236}">
                <a16:creationId xmlns:a16="http://schemas.microsoft.com/office/drawing/2014/main" id="{AFD95A61-A396-1582-EEF0-C42CF5ED0BC9}"/>
              </a:ext>
            </a:extLst>
          </p:cNvPr>
          <p:cNvPicPr>
            <a:picLocks noChangeAspect="1"/>
          </p:cNvPicPr>
          <p:nvPr/>
        </p:nvPicPr>
        <p:blipFill>
          <a:blip r:embed="rId3"/>
          <a:stretch>
            <a:fillRect/>
          </a:stretch>
        </p:blipFill>
        <p:spPr>
          <a:xfrm>
            <a:off x="0" y="0"/>
            <a:ext cx="3495675" cy="5143500"/>
          </a:xfrm>
          <a:prstGeom prst="rect">
            <a:avLst/>
          </a:prstGeom>
        </p:spPr>
      </p:pic>
      <p:grpSp>
        <p:nvGrpSpPr>
          <p:cNvPr id="19" name="Group 18">
            <a:extLst>
              <a:ext uri="{FF2B5EF4-FFF2-40B4-BE49-F238E27FC236}">
                <a16:creationId xmlns:a16="http://schemas.microsoft.com/office/drawing/2014/main" id="{A5C3B9F6-0003-2214-65AD-868FC83D62BE}"/>
              </a:ext>
            </a:extLst>
          </p:cNvPr>
          <p:cNvGrpSpPr/>
          <p:nvPr/>
        </p:nvGrpSpPr>
        <p:grpSpPr>
          <a:xfrm>
            <a:off x="4167187" y="1032012"/>
            <a:ext cx="205264" cy="1232536"/>
            <a:chOff x="4075747" y="1386839"/>
            <a:chExt cx="205264" cy="1232536"/>
          </a:xfrm>
        </p:grpSpPr>
        <p:cxnSp>
          <p:nvCxnSpPr>
            <p:cNvPr id="11" name="Straight Connector 10">
              <a:extLst>
                <a:ext uri="{FF2B5EF4-FFF2-40B4-BE49-F238E27FC236}">
                  <a16:creationId xmlns:a16="http://schemas.microsoft.com/office/drawing/2014/main" id="{20670FF3-DE32-7D77-2EF7-235EDCAB56DA}"/>
                </a:ext>
              </a:extLst>
            </p:cNvPr>
            <p:cNvCxnSpPr>
              <a:cxnSpLocks/>
            </p:cNvCxnSpPr>
            <p:nvPr/>
          </p:nvCxnSpPr>
          <p:spPr>
            <a:xfrm>
              <a:off x="4075747" y="1386839"/>
              <a:ext cx="0" cy="12325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D13053-19A6-5F27-0CF2-2C071D52D203}"/>
                </a:ext>
              </a:extLst>
            </p:cNvPr>
            <p:cNvCxnSpPr>
              <a:cxnSpLocks/>
            </p:cNvCxnSpPr>
            <p:nvPr/>
          </p:nvCxnSpPr>
          <p:spPr>
            <a:xfrm>
              <a:off x="4075747" y="1681163"/>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1B16CC-4910-2C4D-54B2-358E81AAFD3B}"/>
                </a:ext>
              </a:extLst>
            </p:cNvPr>
            <p:cNvCxnSpPr>
              <a:cxnSpLocks/>
            </p:cNvCxnSpPr>
            <p:nvPr/>
          </p:nvCxnSpPr>
          <p:spPr>
            <a:xfrm>
              <a:off x="4075747" y="2133600"/>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E19DD-7AA6-CBE2-F334-C74FDFA49169}"/>
                </a:ext>
              </a:extLst>
            </p:cNvPr>
            <p:cNvCxnSpPr>
              <a:cxnSpLocks/>
            </p:cNvCxnSpPr>
            <p:nvPr/>
          </p:nvCxnSpPr>
          <p:spPr>
            <a:xfrm>
              <a:off x="4080033" y="260508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6D3FDFD-6E0A-AD9F-E9E9-7FC20D52B3B8}"/>
              </a:ext>
            </a:extLst>
          </p:cNvPr>
          <p:cNvGrpSpPr/>
          <p:nvPr/>
        </p:nvGrpSpPr>
        <p:grpSpPr>
          <a:xfrm>
            <a:off x="4167187" y="2856252"/>
            <a:ext cx="200978" cy="746761"/>
            <a:chOff x="4075747" y="1386839"/>
            <a:chExt cx="200978" cy="746761"/>
          </a:xfrm>
        </p:grpSpPr>
        <p:cxnSp>
          <p:nvCxnSpPr>
            <p:cNvPr id="28" name="Straight Connector 27">
              <a:extLst>
                <a:ext uri="{FF2B5EF4-FFF2-40B4-BE49-F238E27FC236}">
                  <a16:creationId xmlns:a16="http://schemas.microsoft.com/office/drawing/2014/main" id="{399972B9-7ED9-E3E3-EC87-861123D084AC}"/>
                </a:ext>
              </a:extLst>
            </p:cNvPr>
            <p:cNvCxnSpPr>
              <a:cxnSpLocks/>
            </p:cNvCxnSpPr>
            <p:nvPr/>
          </p:nvCxnSpPr>
          <p:spPr>
            <a:xfrm>
              <a:off x="4075747" y="1386839"/>
              <a:ext cx="0" cy="74676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C56B00-0AEF-1C90-2F31-9EF25D35B251}"/>
                </a:ext>
              </a:extLst>
            </p:cNvPr>
            <p:cNvCxnSpPr>
              <a:cxnSpLocks/>
            </p:cNvCxnSpPr>
            <p:nvPr/>
          </p:nvCxnSpPr>
          <p:spPr>
            <a:xfrm>
              <a:off x="4075747" y="1681163"/>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F4357B-6197-D3AC-1059-D7443311345B}"/>
                </a:ext>
              </a:extLst>
            </p:cNvPr>
            <p:cNvCxnSpPr>
              <a:cxnSpLocks/>
            </p:cNvCxnSpPr>
            <p:nvPr/>
          </p:nvCxnSpPr>
          <p:spPr>
            <a:xfrm>
              <a:off x="4075747" y="2133600"/>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DDDFE46-6C33-9261-6532-BC013699EA80}"/>
              </a:ext>
            </a:extLst>
          </p:cNvPr>
          <p:cNvGrpSpPr/>
          <p:nvPr/>
        </p:nvGrpSpPr>
        <p:grpSpPr>
          <a:xfrm>
            <a:off x="3840004" y="546237"/>
            <a:ext cx="208121" cy="3444738"/>
            <a:chOff x="3840004" y="546237"/>
            <a:chExt cx="208121" cy="3444738"/>
          </a:xfrm>
        </p:grpSpPr>
        <p:grpSp>
          <p:nvGrpSpPr>
            <p:cNvPr id="37" name="Group 36">
              <a:extLst>
                <a:ext uri="{FF2B5EF4-FFF2-40B4-BE49-F238E27FC236}">
                  <a16:creationId xmlns:a16="http://schemas.microsoft.com/office/drawing/2014/main" id="{FCD5196D-828A-CC84-BAD9-1C2E1DFEA1EB}"/>
                </a:ext>
              </a:extLst>
            </p:cNvPr>
            <p:cNvGrpSpPr/>
            <p:nvPr/>
          </p:nvGrpSpPr>
          <p:grpSpPr>
            <a:xfrm>
              <a:off x="3840004" y="546237"/>
              <a:ext cx="208121" cy="3444738"/>
              <a:chOff x="3840004" y="923924"/>
              <a:chExt cx="208121" cy="3444738"/>
            </a:xfrm>
          </p:grpSpPr>
          <p:cxnSp>
            <p:nvCxnSpPr>
              <p:cNvPr id="39" name="Straight Connector 38">
                <a:extLst>
                  <a:ext uri="{FF2B5EF4-FFF2-40B4-BE49-F238E27FC236}">
                    <a16:creationId xmlns:a16="http://schemas.microsoft.com/office/drawing/2014/main" id="{46A5FF53-4214-9E8F-001F-BF6712EEB27E}"/>
                  </a:ext>
                </a:extLst>
              </p:cNvPr>
              <p:cNvCxnSpPr>
                <a:cxnSpLocks/>
              </p:cNvCxnSpPr>
              <p:nvPr/>
            </p:nvCxnSpPr>
            <p:spPr>
              <a:xfrm>
                <a:off x="3847147" y="923924"/>
                <a:ext cx="0" cy="34447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762592-415D-1A33-93A9-4B4577111F15}"/>
                  </a:ext>
                </a:extLst>
              </p:cNvPr>
              <p:cNvCxnSpPr>
                <a:cxnSpLocks/>
              </p:cNvCxnSpPr>
              <p:nvPr/>
            </p:nvCxnSpPr>
            <p:spPr>
              <a:xfrm>
                <a:off x="3840004" y="3076099"/>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BE44F2-645B-D6F8-2352-B27A4625C91D}"/>
                  </a:ext>
                </a:extLst>
              </p:cNvPr>
              <p:cNvCxnSpPr>
                <a:cxnSpLocks/>
              </p:cNvCxnSpPr>
              <p:nvPr/>
            </p:nvCxnSpPr>
            <p:spPr>
              <a:xfrm>
                <a:off x="3847147" y="1225868"/>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27F1BD95-876D-01AE-5E69-702B59D347C2}"/>
                </a:ext>
              </a:extLst>
            </p:cNvPr>
            <p:cNvCxnSpPr>
              <a:cxnSpLocks/>
            </p:cNvCxnSpPr>
            <p:nvPr/>
          </p:nvCxnSpPr>
          <p:spPr>
            <a:xfrm>
              <a:off x="3840004" y="3984287"/>
              <a:ext cx="20097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970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men holding hands">
            <a:extLst>
              <a:ext uri="{FF2B5EF4-FFF2-40B4-BE49-F238E27FC236}">
                <a16:creationId xmlns:a16="http://schemas.microsoft.com/office/drawing/2014/main" id="{5576D26D-E42B-F501-AF4D-259E64AE04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6448462D-AB9F-357F-B445-FD99D5FB1EEB}"/>
              </a:ext>
            </a:extLst>
          </p:cNvPr>
          <p:cNvSpPr txBox="1"/>
          <p:nvPr/>
        </p:nvSpPr>
        <p:spPr>
          <a:xfrm>
            <a:off x="3584575" y="4375468"/>
            <a:ext cx="4546600" cy="584775"/>
          </a:xfrm>
          <a:prstGeom prst="rect">
            <a:avLst/>
          </a:prstGeom>
          <a:noFill/>
        </p:spPr>
        <p:txBody>
          <a:bodyPr wrap="square" rtlCol="0">
            <a:spAutoFit/>
          </a:bodyPr>
          <a:lstStyle/>
          <a:p>
            <a:pPr algn="r"/>
            <a:r>
              <a:rPr lang="en-US" sz="3200" b="1" i="1"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Eph 4:11-12a</a:t>
            </a:r>
          </a:p>
        </p:txBody>
      </p:sp>
      <p:sp>
        <p:nvSpPr>
          <p:cNvPr id="6" name="TextBox 5">
            <a:extLst>
              <a:ext uri="{FF2B5EF4-FFF2-40B4-BE49-F238E27FC236}">
                <a16:creationId xmlns:a16="http://schemas.microsoft.com/office/drawing/2014/main" id="{45F7F6F9-A4DB-899F-B1B7-3D8038EC5E9A}"/>
              </a:ext>
            </a:extLst>
          </p:cNvPr>
          <p:cNvSpPr txBox="1"/>
          <p:nvPr/>
        </p:nvSpPr>
        <p:spPr>
          <a:xfrm>
            <a:off x="0" y="0"/>
            <a:ext cx="9144000" cy="2554545"/>
          </a:xfrm>
          <a:prstGeom prst="rect">
            <a:avLst/>
          </a:prstGeom>
          <a:gradFill flip="none" rotWithShape="1">
            <a:gsLst>
              <a:gs pos="60000">
                <a:srgbClr val="000000">
                  <a:alpha val="79000"/>
                </a:srgbClr>
              </a:gs>
              <a:gs pos="0">
                <a:srgbClr val="000000">
                  <a:alpha val="0"/>
                </a:srgbClr>
              </a:gs>
              <a:gs pos="100000">
                <a:srgbClr val="000000">
                  <a:lumMod val="0"/>
                  <a:alpha val="62000"/>
                </a:srgbClr>
              </a:gs>
              <a:gs pos="100000">
                <a:srgbClr val="000000"/>
              </a:gs>
            </a:gsLst>
            <a:lin ang="16200000" scaled="0"/>
            <a:tileRect/>
          </a:gradFill>
        </p:spPr>
        <p:txBody>
          <a:bodyPr wrap="square">
            <a:spAutoFit/>
          </a:bodyPr>
          <a:lstStyle/>
          <a:p>
            <a:pPr lvl="2" algn="ctr"/>
            <a:r>
              <a:rPr lang="en-US" sz="3200" b="1" i="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And he gave the apostles, the prophets, </a:t>
            </a:r>
          </a:p>
          <a:p>
            <a:pPr lvl="2" algn="ctr"/>
            <a:r>
              <a:rPr lang="en-US" sz="3200" b="1" i="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the evangelists, the shepherds and teachers,</a:t>
            </a:r>
          </a:p>
          <a:p>
            <a:pPr lvl="2" algn="ctr"/>
            <a:r>
              <a:rPr lang="en-US" sz="3200" b="1" i="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to equip the saints for the work of ministry</a:t>
            </a:r>
          </a:p>
          <a:p>
            <a:pPr lvl="2"/>
            <a:endParaRPr lang="en-US" sz="3200" b="1" i="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endParaRPr lang="en-US" sz="3200" b="1"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8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D081"/>
        </a:solidFill>
        <a:effectLst/>
      </p:bgPr>
    </p:bg>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34600E6E-9C22-5EF9-936C-3461B02F166B}"/>
              </a:ext>
            </a:extLst>
          </p:cNvPr>
          <p:cNvPicPr>
            <a:picLocks noChangeAspect="1"/>
          </p:cNvPicPr>
          <p:nvPr/>
        </p:nvPicPr>
        <p:blipFill>
          <a:blip r:embed="rId3">
            <a:clrChange>
              <a:clrFrom>
                <a:srgbClr val="ACACAC"/>
              </a:clrFrom>
              <a:clrTo>
                <a:srgbClr val="ACACAC">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1277744"/>
            <a:ext cx="9144000" cy="3865756"/>
          </a:xfrm>
          <a:prstGeom prst="rect">
            <a:avLst/>
          </a:prstGeom>
        </p:spPr>
      </p:pic>
      <p:sp>
        <p:nvSpPr>
          <p:cNvPr id="19" name="TextBox 18">
            <a:extLst>
              <a:ext uri="{FF2B5EF4-FFF2-40B4-BE49-F238E27FC236}">
                <a16:creationId xmlns:a16="http://schemas.microsoft.com/office/drawing/2014/main" id="{FDA4D78D-745B-D3F2-45B1-6EFE9F87937B}"/>
              </a:ext>
            </a:extLst>
          </p:cNvPr>
          <p:cNvSpPr txBox="1"/>
          <p:nvPr/>
        </p:nvSpPr>
        <p:spPr>
          <a:xfrm>
            <a:off x="0" y="50800"/>
            <a:ext cx="9144000" cy="1077218"/>
          </a:xfrm>
          <a:prstGeom prst="rect">
            <a:avLst/>
          </a:prstGeom>
          <a:noFill/>
        </p:spPr>
        <p:txBody>
          <a:bodyPr wrap="square">
            <a:spAutoFit/>
          </a:bodyPr>
          <a:lstStyle/>
          <a:p>
            <a:pPr algn="ctr"/>
            <a:r>
              <a:rPr lang="en-US" sz="3200" b="1" i="0" dirty="0">
                <a:solidFill>
                  <a:srgbClr val="2D2D2D"/>
                </a:solidFill>
                <a:effectLst/>
                <a:latin typeface="Noto Sans" panose="020B0502040504020204" pitchFamily="34" charset="0"/>
                <a:ea typeface="Calibri" panose="020F0502020204030204" pitchFamily="34" charset="0"/>
                <a:cs typeface="Calibri" panose="020F0502020204030204" pitchFamily="34" charset="0"/>
              </a:rPr>
              <a:t>15 Top Character Traits </a:t>
            </a:r>
          </a:p>
          <a:p>
            <a:pPr algn="ctr"/>
            <a:r>
              <a:rPr lang="en-US" sz="3200" b="1" i="0" dirty="0">
                <a:solidFill>
                  <a:srgbClr val="2D2D2D"/>
                </a:solidFill>
                <a:effectLst/>
                <a:latin typeface="Noto Sans" panose="020B0502040504020204" pitchFamily="34" charset="0"/>
                <a:ea typeface="Calibri" panose="020F0502020204030204" pitchFamily="34" charset="0"/>
                <a:cs typeface="Calibri" panose="020F0502020204030204" pitchFamily="34" charset="0"/>
              </a:rPr>
              <a:t>To Demonstrate at Work and in Resumes</a:t>
            </a:r>
          </a:p>
        </p:txBody>
      </p:sp>
    </p:spTree>
    <p:extLst>
      <p:ext uri="{BB962C8B-B14F-4D97-AF65-F5344CB8AC3E}">
        <p14:creationId xmlns:p14="http://schemas.microsoft.com/office/powerpoint/2010/main" val="113033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0B8350-6605-E247-BC40-095A1F28D943}"/>
              </a:ext>
            </a:extLst>
          </p:cNvPr>
          <p:cNvSpPr txBox="1"/>
          <p:nvPr/>
        </p:nvSpPr>
        <p:spPr>
          <a:xfrm>
            <a:off x="67479" y="786655"/>
            <a:ext cx="7547608" cy="4247317"/>
          </a:xfrm>
          <a:prstGeom prst="rect">
            <a:avLst/>
          </a:prstGeom>
          <a:noFill/>
        </p:spPr>
        <p:txBody>
          <a:bodyPr wrap="square">
            <a:spAutoFit/>
          </a:bodyPr>
          <a:lstStyle/>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And we urge you, brothers,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admonish the idle,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encourage the fainthearted,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help the weak,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be patient with them all.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See that no one repays anyone evil for evil,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but always seek to do good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to one another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and to everyone. </a:t>
            </a:r>
          </a:p>
        </p:txBody>
      </p:sp>
      <p:sp>
        <p:nvSpPr>
          <p:cNvPr id="27" name="TextBox 26">
            <a:extLst>
              <a:ext uri="{FF2B5EF4-FFF2-40B4-BE49-F238E27FC236}">
                <a16:creationId xmlns:a16="http://schemas.microsoft.com/office/drawing/2014/main" id="{16BC65A8-51A4-9B3B-4F28-355C73050859}"/>
              </a:ext>
            </a:extLst>
          </p:cNvPr>
          <p:cNvSpPr txBox="1"/>
          <p:nvPr/>
        </p:nvSpPr>
        <p:spPr>
          <a:xfrm>
            <a:off x="166147" y="106422"/>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5:14-15</a:t>
            </a:r>
          </a:p>
        </p:txBody>
      </p:sp>
    </p:spTree>
    <p:extLst>
      <p:ext uri="{BB962C8B-B14F-4D97-AF65-F5344CB8AC3E}">
        <p14:creationId xmlns:p14="http://schemas.microsoft.com/office/powerpoint/2010/main" val="17673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0B8350-6605-E247-BC40-095A1F28D943}"/>
              </a:ext>
            </a:extLst>
          </p:cNvPr>
          <p:cNvSpPr txBox="1"/>
          <p:nvPr/>
        </p:nvSpPr>
        <p:spPr>
          <a:xfrm>
            <a:off x="67479" y="786655"/>
            <a:ext cx="7547608" cy="4247317"/>
          </a:xfrm>
          <a:prstGeom prst="rect">
            <a:avLst/>
          </a:prstGeom>
          <a:noFill/>
        </p:spPr>
        <p:txBody>
          <a:bodyPr wrap="square">
            <a:spAutoFit/>
          </a:bodyPr>
          <a:lstStyle/>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And we urge you, brothers,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admonish the idle,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encourage the fainthearted,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help the weak,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be patient with them all.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See that no one repays anyone evil for evil,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but always seek to do good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to one another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to everyone. </a:t>
            </a:r>
          </a:p>
        </p:txBody>
      </p:sp>
      <p:sp>
        <p:nvSpPr>
          <p:cNvPr id="27" name="TextBox 26">
            <a:extLst>
              <a:ext uri="{FF2B5EF4-FFF2-40B4-BE49-F238E27FC236}">
                <a16:creationId xmlns:a16="http://schemas.microsoft.com/office/drawing/2014/main" id="{16BC65A8-51A4-9B3B-4F28-355C73050859}"/>
              </a:ext>
            </a:extLst>
          </p:cNvPr>
          <p:cNvSpPr txBox="1"/>
          <p:nvPr/>
        </p:nvSpPr>
        <p:spPr>
          <a:xfrm>
            <a:off x="166147" y="106422"/>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5:14-15</a:t>
            </a:r>
          </a:p>
        </p:txBody>
      </p:sp>
      <p:grpSp>
        <p:nvGrpSpPr>
          <p:cNvPr id="3" name="Group 2">
            <a:extLst>
              <a:ext uri="{FF2B5EF4-FFF2-40B4-BE49-F238E27FC236}">
                <a16:creationId xmlns:a16="http://schemas.microsoft.com/office/drawing/2014/main" id="{32783740-7B0B-E50C-19F5-5068A18458A2}"/>
              </a:ext>
            </a:extLst>
          </p:cNvPr>
          <p:cNvGrpSpPr/>
          <p:nvPr/>
        </p:nvGrpSpPr>
        <p:grpSpPr>
          <a:xfrm>
            <a:off x="299337" y="1274149"/>
            <a:ext cx="205264" cy="1218249"/>
            <a:chOff x="6997014" y="993511"/>
            <a:chExt cx="205264" cy="1218249"/>
          </a:xfrm>
        </p:grpSpPr>
        <p:cxnSp>
          <p:nvCxnSpPr>
            <p:cNvPr id="5" name="Straight Connector 4">
              <a:extLst>
                <a:ext uri="{FF2B5EF4-FFF2-40B4-BE49-F238E27FC236}">
                  <a16:creationId xmlns:a16="http://schemas.microsoft.com/office/drawing/2014/main" id="{FD78CB49-4C3E-CD48-B620-F3A13ACE07DE}"/>
                </a:ext>
              </a:extLst>
            </p:cNvPr>
            <p:cNvCxnSpPr>
              <a:cxnSpLocks/>
            </p:cNvCxnSpPr>
            <p:nvPr/>
          </p:nvCxnSpPr>
          <p:spPr>
            <a:xfrm>
              <a:off x="6997014" y="993511"/>
              <a:ext cx="0" cy="1218249"/>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602ACA-4E28-CB4D-B589-60A6B920031E}"/>
                </a:ext>
              </a:extLst>
            </p:cNvPr>
            <p:cNvCxnSpPr>
              <a:cxnSpLocks/>
            </p:cNvCxnSpPr>
            <p:nvPr/>
          </p:nvCxnSpPr>
          <p:spPr>
            <a:xfrm>
              <a:off x="6997014" y="1287835"/>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10D8A1-46B4-8ADD-1C87-479A3A36B72E}"/>
                </a:ext>
              </a:extLst>
            </p:cNvPr>
            <p:cNvCxnSpPr>
              <a:cxnSpLocks/>
            </p:cNvCxnSpPr>
            <p:nvPr/>
          </p:nvCxnSpPr>
          <p:spPr>
            <a:xfrm>
              <a:off x="6997014" y="1740272"/>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0B79F5-1755-3237-DD7F-4F5A3FB732D5}"/>
                </a:ext>
              </a:extLst>
            </p:cNvPr>
            <p:cNvCxnSpPr>
              <a:cxnSpLocks/>
            </p:cNvCxnSpPr>
            <p:nvPr/>
          </p:nvCxnSpPr>
          <p:spPr>
            <a:xfrm>
              <a:off x="7001300" y="2211760"/>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867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D08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D76218E-BA61-F64E-7CA2-291CBB0EEEF0}"/>
              </a:ext>
            </a:extLst>
          </p:cNvPr>
          <p:cNvSpPr/>
          <p:nvPr/>
        </p:nvSpPr>
        <p:spPr>
          <a:xfrm>
            <a:off x="3784600" y="2903344"/>
            <a:ext cx="2743200" cy="6145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 name="Rectangle: Rounded Corners 1">
            <a:extLst>
              <a:ext uri="{FF2B5EF4-FFF2-40B4-BE49-F238E27FC236}">
                <a16:creationId xmlns:a16="http://schemas.microsoft.com/office/drawing/2014/main" id="{F62C5425-95FE-FD8B-00B7-B9A462F1075A}"/>
              </a:ext>
            </a:extLst>
          </p:cNvPr>
          <p:cNvSpPr/>
          <p:nvPr/>
        </p:nvSpPr>
        <p:spPr>
          <a:xfrm>
            <a:off x="0" y="1310888"/>
            <a:ext cx="2628900" cy="6145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pic>
        <p:nvPicPr>
          <p:cNvPr id="15" name="Picture 14" descr="Text&#10;&#10;Description automatically generated">
            <a:extLst>
              <a:ext uri="{FF2B5EF4-FFF2-40B4-BE49-F238E27FC236}">
                <a16:creationId xmlns:a16="http://schemas.microsoft.com/office/drawing/2014/main" id="{34600E6E-9C22-5EF9-936C-3461B02F166B}"/>
              </a:ext>
            </a:extLst>
          </p:cNvPr>
          <p:cNvPicPr>
            <a:picLocks noChangeAspect="1"/>
          </p:cNvPicPr>
          <p:nvPr/>
        </p:nvPicPr>
        <p:blipFill>
          <a:blip r:embed="rId3">
            <a:clrChange>
              <a:clrFrom>
                <a:srgbClr val="ACACAC"/>
              </a:clrFrom>
              <a:clrTo>
                <a:srgbClr val="ACACAC">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1277744"/>
            <a:ext cx="9144000" cy="3865756"/>
          </a:xfrm>
          <a:prstGeom prst="rect">
            <a:avLst/>
          </a:prstGeom>
        </p:spPr>
      </p:pic>
      <p:sp>
        <p:nvSpPr>
          <p:cNvPr id="19" name="TextBox 18">
            <a:extLst>
              <a:ext uri="{FF2B5EF4-FFF2-40B4-BE49-F238E27FC236}">
                <a16:creationId xmlns:a16="http://schemas.microsoft.com/office/drawing/2014/main" id="{FDA4D78D-745B-D3F2-45B1-6EFE9F87937B}"/>
              </a:ext>
            </a:extLst>
          </p:cNvPr>
          <p:cNvSpPr txBox="1"/>
          <p:nvPr/>
        </p:nvSpPr>
        <p:spPr>
          <a:xfrm>
            <a:off x="0" y="50800"/>
            <a:ext cx="9144000" cy="1077218"/>
          </a:xfrm>
          <a:prstGeom prst="rect">
            <a:avLst/>
          </a:prstGeom>
          <a:noFill/>
        </p:spPr>
        <p:txBody>
          <a:bodyPr wrap="square">
            <a:spAutoFit/>
          </a:bodyPr>
          <a:lstStyle/>
          <a:p>
            <a:pPr algn="ctr"/>
            <a:r>
              <a:rPr lang="en-US" sz="3200" b="1" i="0" dirty="0">
                <a:solidFill>
                  <a:srgbClr val="2D2D2D"/>
                </a:solidFill>
                <a:effectLst/>
                <a:latin typeface="Noto Sans" panose="020B0502040504020204" pitchFamily="34" charset="0"/>
                <a:ea typeface="Calibri" panose="020F0502020204030204" pitchFamily="34" charset="0"/>
                <a:cs typeface="Calibri" panose="020F0502020204030204" pitchFamily="34" charset="0"/>
              </a:rPr>
              <a:t>15 Top Character Traits </a:t>
            </a:r>
          </a:p>
          <a:p>
            <a:pPr algn="ctr"/>
            <a:r>
              <a:rPr lang="en-US" sz="3200" b="1" i="0" dirty="0">
                <a:solidFill>
                  <a:srgbClr val="2D2D2D"/>
                </a:solidFill>
                <a:effectLst/>
                <a:latin typeface="Noto Sans" panose="020B0502040504020204" pitchFamily="34" charset="0"/>
                <a:ea typeface="Calibri" panose="020F0502020204030204" pitchFamily="34" charset="0"/>
                <a:cs typeface="Calibri" panose="020F0502020204030204" pitchFamily="34" charset="0"/>
              </a:rPr>
              <a:t>To Demonstrate at Work and in Resumes</a:t>
            </a:r>
          </a:p>
        </p:txBody>
      </p:sp>
    </p:spTree>
    <p:extLst>
      <p:ext uri="{BB962C8B-B14F-4D97-AF65-F5344CB8AC3E}">
        <p14:creationId xmlns:p14="http://schemas.microsoft.com/office/powerpoint/2010/main" val="2085493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B1E3A1-01B6-1A10-FABD-44BEA45F78D2}"/>
              </a:ext>
            </a:extLst>
          </p:cNvPr>
          <p:cNvPicPr>
            <a:picLocks noChangeAspect="1"/>
          </p:cNvPicPr>
          <p:nvPr/>
        </p:nvPicPr>
        <p:blipFill>
          <a:blip r:embed="rId3"/>
          <a:stretch>
            <a:fill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id="{C322C9BC-12C8-E5CC-AB66-B668D9E6D252}"/>
              </a:ext>
            </a:extLst>
          </p:cNvPr>
          <p:cNvSpPr txBox="1"/>
          <p:nvPr/>
        </p:nvSpPr>
        <p:spPr>
          <a:xfrm>
            <a:off x="2740286" y="3662422"/>
            <a:ext cx="3663427" cy="830997"/>
          </a:xfrm>
          <a:prstGeom prst="rect">
            <a:avLst/>
          </a:prstGeom>
          <a:noFill/>
        </p:spPr>
        <p:txBody>
          <a:bodyPr wrap="square">
            <a:spAutoFit/>
          </a:bodyPr>
          <a:lstStyle/>
          <a:p>
            <a:pPr algn="ctr"/>
            <a:r>
              <a:rPr lang="en-US" sz="4800" b="1" dirty="0">
                <a:solidFill>
                  <a:srgbClr val="FFFFFF"/>
                </a:solidFill>
                <a:latin typeface="Calibri" panose="020F0502020204030204" pitchFamily="34" charset="0"/>
                <a:ea typeface="Calibri" panose="020F0502020204030204" pitchFamily="34" charset="0"/>
                <a:cs typeface="Calibri" panose="020F0502020204030204" pitchFamily="34" charset="0"/>
              </a:rPr>
              <a:t>Motivation</a:t>
            </a:r>
          </a:p>
        </p:txBody>
      </p:sp>
    </p:spTree>
    <p:extLst>
      <p:ext uri="{BB962C8B-B14F-4D97-AF65-F5344CB8AC3E}">
        <p14:creationId xmlns:p14="http://schemas.microsoft.com/office/powerpoint/2010/main" val="88345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0B8350-6605-E247-BC40-095A1F28D943}"/>
              </a:ext>
            </a:extLst>
          </p:cNvPr>
          <p:cNvSpPr txBox="1"/>
          <p:nvPr/>
        </p:nvSpPr>
        <p:spPr>
          <a:xfrm>
            <a:off x="67479" y="786655"/>
            <a:ext cx="7547608" cy="4247317"/>
          </a:xfrm>
          <a:prstGeom prst="rect">
            <a:avLst/>
          </a:prstGeom>
          <a:noFill/>
        </p:spPr>
        <p:txBody>
          <a:bodyPr wrap="square">
            <a:spAutoFit/>
          </a:bodyPr>
          <a:lstStyle/>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And we urge you, brothers,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admonish the idle,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encourage the fainthearted, </a:t>
            </a:r>
          </a:p>
          <a:p>
            <a:r>
              <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help the weak, </a:t>
            </a:r>
          </a:p>
          <a:p>
            <a:r>
              <a:rPr lang="en-US" sz="3000" b="1" dirty="0">
                <a:solidFill>
                  <a:schemeClr val="bg2"/>
                </a:solidFill>
                <a:latin typeface="Calibri" panose="020F0502020204030204" pitchFamily="34" charset="0"/>
                <a:ea typeface="Calibri" panose="020F0502020204030204" pitchFamily="34" charset="0"/>
                <a:cs typeface="Calibri" panose="020F0502020204030204" pitchFamily="34" charset="0"/>
              </a:rPr>
              <a:t>           be patient with them all. </a:t>
            </a:r>
          </a:p>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See that no one repays anyone evil for evil,   </a:t>
            </a:r>
          </a:p>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but always seek to do good </a:t>
            </a:r>
          </a:p>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to one another </a:t>
            </a:r>
          </a:p>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and to everyone. </a:t>
            </a:r>
          </a:p>
        </p:txBody>
      </p:sp>
      <p:grpSp>
        <p:nvGrpSpPr>
          <p:cNvPr id="17" name="Group 16">
            <a:extLst>
              <a:ext uri="{FF2B5EF4-FFF2-40B4-BE49-F238E27FC236}">
                <a16:creationId xmlns:a16="http://schemas.microsoft.com/office/drawing/2014/main" id="{AAC10F92-1DBD-8C21-4477-C9411BF3764E}"/>
              </a:ext>
            </a:extLst>
          </p:cNvPr>
          <p:cNvGrpSpPr/>
          <p:nvPr/>
        </p:nvGrpSpPr>
        <p:grpSpPr>
          <a:xfrm>
            <a:off x="282668" y="1274149"/>
            <a:ext cx="221933" cy="2094549"/>
            <a:chOff x="425543" y="1417024"/>
            <a:chExt cx="221933" cy="2094549"/>
          </a:xfrm>
        </p:grpSpPr>
        <p:grpSp>
          <p:nvGrpSpPr>
            <p:cNvPr id="14" name="Group 13">
              <a:extLst>
                <a:ext uri="{FF2B5EF4-FFF2-40B4-BE49-F238E27FC236}">
                  <a16:creationId xmlns:a16="http://schemas.microsoft.com/office/drawing/2014/main" id="{517C286A-FB78-2661-2404-27634347871A}"/>
                </a:ext>
              </a:extLst>
            </p:cNvPr>
            <p:cNvGrpSpPr/>
            <p:nvPr/>
          </p:nvGrpSpPr>
          <p:grpSpPr>
            <a:xfrm>
              <a:off x="442212" y="1417024"/>
              <a:ext cx="205264" cy="2094549"/>
              <a:chOff x="6997014" y="993511"/>
              <a:chExt cx="205264" cy="2094549"/>
            </a:xfrm>
          </p:grpSpPr>
          <p:cxnSp>
            <p:nvCxnSpPr>
              <p:cNvPr id="10" name="Straight Connector 9">
                <a:extLst>
                  <a:ext uri="{FF2B5EF4-FFF2-40B4-BE49-F238E27FC236}">
                    <a16:creationId xmlns:a16="http://schemas.microsoft.com/office/drawing/2014/main" id="{C7614355-4DDA-0E4C-5CC9-5759204B9C68}"/>
                  </a:ext>
                </a:extLst>
              </p:cNvPr>
              <p:cNvCxnSpPr>
                <a:cxnSpLocks/>
              </p:cNvCxnSpPr>
              <p:nvPr/>
            </p:nvCxnSpPr>
            <p:spPr>
              <a:xfrm>
                <a:off x="6997014" y="993511"/>
                <a:ext cx="0" cy="2094549"/>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29B2BA-03A4-36CA-81E1-183DA16A9530}"/>
                  </a:ext>
                </a:extLst>
              </p:cNvPr>
              <p:cNvCxnSpPr>
                <a:cxnSpLocks/>
              </p:cNvCxnSpPr>
              <p:nvPr/>
            </p:nvCxnSpPr>
            <p:spPr>
              <a:xfrm>
                <a:off x="6997014" y="1287835"/>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ADB0C2-E11E-C4C9-F5BA-9A23A2C1F32A}"/>
                  </a:ext>
                </a:extLst>
              </p:cNvPr>
              <p:cNvCxnSpPr>
                <a:cxnSpLocks/>
              </p:cNvCxnSpPr>
              <p:nvPr/>
            </p:nvCxnSpPr>
            <p:spPr>
              <a:xfrm>
                <a:off x="6997014" y="1740272"/>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968269-768D-3632-C767-1750210A2139}"/>
                  </a:ext>
                </a:extLst>
              </p:cNvPr>
              <p:cNvCxnSpPr>
                <a:cxnSpLocks/>
              </p:cNvCxnSpPr>
              <p:nvPr/>
            </p:nvCxnSpPr>
            <p:spPr>
              <a:xfrm>
                <a:off x="7001300" y="2211760"/>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8A71783A-63D4-3558-0981-C5AA8C5F9320}"/>
                </a:ext>
              </a:extLst>
            </p:cNvPr>
            <p:cNvCxnSpPr>
              <a:cxnSpLocks/>
            </p:cNvCxnSpPr>
            <p:nvPr/>
          </p:nvCxnSpPr>
          <p:spPr>
            <a:xfrm>
              <a:off x="425543" y="3511573"/>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92BC1B2-83E5-E414-B300-1CEFAD60BE46}"/>
              </a:ext>
            </a:extLst>
          </p:cNvPr>
          <p:cNvGrpSpPr/>
          <p:nvPr/>
        </p:nvGrpSpPr>
        <p:grpSpPr>
          <a:xfrm>
            <a:off x="920461" y="4013317"/>
            <a:ext cx="200978" cy="746761"/>
            <a:chOff x="6997014" y="993511"/>
            <a:chExt cx="200978" cy="746761"/>
          </a:xfrm>
        </p:grpSpPr>
        <p:cxnSp>
          <p:nvCxnSpPr>
            <p:cNvPr id="21" name="Straight Connector 20">
              <a:extLst>
                <a:ext uri="{FF2B5EF4-FFF2-40B4-BE49-F238E27FC236}">
                  <a16:creationId xmlns:a16="http://schemas.microsoft.com/office/drawing/2014/main" id="{E1A1D9F4-DFD4-4247-5DB4-531154962AAF}"/>
                </a:ext>
              </a:extLst>
            </p:cNvPr>
            <p:cNvCxnSpPr>
              <a:cxnSpLocks/>
            </p:cNvCxnSpPr>
            <p:nvPr/>
          </p:nvCxnSpPr>
          <p:spPr>
            <a:xfrm>
              <a:off x="6997014" y="993511"/>
              <a:ext cx="0" cy="746761"/>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E2191C-2116-57A9-166E-6F5F6104956C}"/>
                </a:ext>
              </a:extLst>
            </p:cNvPr>
            <p:cNvCxnSpPr>
              <a:cxnSpLocks/>
            </p:cNvCxnSpPr>
            <p:nvPr/>
          </p:nvCxnSpPr>
          <p:spPr>
            <a:xfrm>
              <a:off x="6997014" y="1287835"/>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61EC0D-68C1-1EF9-ADAB-6A755D853A9C}"/>
                </a:ext>
              </a:extLst>
            </p:cNvPr>
            <p:cNvCxnSpPr>
              <a:cxnSpLocks/>
            </p:cNvCxnSpPr>
            <p:nvPr/>
          </p:nvCxnSpPr>
          <p:spPr>
            <a:xfrm>
              <a:off x="6997014" y="1740272"/>
              <a:ext cx="20097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6BC65A8-51A4-9B3B-4F28-355C73050859}"/>
              </a:ext>
            </a:extLst>
          </p:cNvPr>
          <p:cNvSpPr txBox="1"/>
          <p:nvPr/>
        </p:nvSpPr>
        <p:spPr>
          <a:xfrm>
            <a:off x="166147" y="106422"/>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5:14-15</a:t>
            </a:r>
          </a:p>
        </p:txBody>
      </p:sp>
    </p:spTree>
    <p:extLst>
      <p:ext uri="{BB962C8B-B14F-4D97-AF65-F5344CB8AC3E}">
        <p14:creationId xmlns:p14="http://schemas.microsoft.com/office/powerpoint/2010/main" val="2653189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E393E-3FEE-9E82-FA1D-6CB8850F41DF}"/>
              </a:ext>
            </a:extLst>
          </p:cNvPr>
          <p:cNvSpPr txBox="1"/>
          <p:nvPr/>
        </p:nvSpPr>
        <p:spPr>
          <a:xfrm>
            <a:off x="276506" y="122237"/>
            <a:ext cx="8692588" cy="4924425"/>
          </a:xfrm>
          <a:prstGeom prst="rect">
            <a:avLst/>
          </a:prstGeom>
          <a:noFill/>
        </p:spPr>
        <p:txBody>
          <a:bodyPr wrap="square" anchor="b">
            <a:spAutoFit/>
          </a:bodyPr>
          <a:lstStyle/>
          <a:p>
            <a:r>
              <a:rPr lang="en-US" sz="2800" b="1" u="sng" dirty="0">
                <a:latin typeface="Calibri" panose="020F0502020204030204" pitchFamily="34" charset="0"/>
                <a:ea typeface="Calibri" panose="020F0502020204030204" pitchFamily="34" charset="0"/>
                <a:cs typeface="Calibri" panose="020F0502020204030204" pitchFamily="34" charset="0"/>
              </a:rPr>
              <a:t>Ch 4 </a:t>
            </a:r>
          </a:p>
          <a:p>
            <a:pPr>
              <a:spcAft>
                <a:spcPts val="1200"/>
              </a:spcAft>
            </a:pPr>
            <a:r>
              <a:rPr lang="en-US" sz="2200" baseline="30000" dirty="0">
                <a:latin typeface="Calibri" panose="020F0502020204030204" pitchFamily="34" charset="0"/>
                <a:ea typeface="Calibri" panose="020F0502020204030204" pitchFamily="34" charset="0"/>
                <a:cs typeface="Calibri" panose="020F0502020204030204" pitchFamily="34" charset="0"/>
              </a:rPr>
              <a:t>1 </a:t>
            </a:r>
            <a:r>
              <a:rPr lang="en-US" sz="2200" dirty="0">
                <a:latin typeface="Calibri" panose="020F0502020204030204" pitchFamily="34" charset="0"/>
                <a:ea typeface="Calibri" panose="020F0502020204030204" pitchFamily="34" charset="0"/>
                <a:cs typeface="Calibri" panose="020F0502020204030204" pitchFamily="34" charset="0"/>
              </a:rPr>
              <a:t>Finally, then, </a:t>
            </a:r>
            <a:r>
              <a:rPr lang="en-US" sz="2800" b="1" dirty="0">
                <a:latin typeface="Calibri" panose="020F0502020204030204" pitchFamily="34" charset="0"/>
                <a:ea typeface="Calibri" panose="020F0502020204030204" pitchFamily="34" charset="0"/>
                <a:cs typeface="Calibri" panose="020F0502020204030204" pitchFamily="34" charset="0"/>
              </a:rPr>
              <a:t>brothers, we ask and urge you </a:t>
            </a:r>
            <a:r>
              <a:rPr lang="en-US" sz="2200" dirty="0">
                <a:latin typeface="Calibri" panose="020F0502020204030204" pitchFamily="34" charset="0"/>
                <a:ea typeface="Calibri" panose="020F0502020204030204" pitchFamily="34" charset="0"/>
                <a:cs typeface="Calibri" panose="020F0502020204030204" pitchFamily="34" charset="0"/>
              </a:rPr>
              <a:t>in the Lord Jesus, that as you received from us how you ought to walk and to please God, just as you are doing, that you do so more and more.</a:t>
            </a:r>
          </a:p>
          <a:p>
            <a:r>
              <a:rPr lang="en-US" sz="2800" b="1" u="sng" dirty="0">
                <a:latin typeface="Calibri" panose="020F0502020204030204" pitchFamily="34" charset="0"/>
                <a:ea typeface="Calibri" panose="020F0502020204030204" pitchFamily="34" charset="0"/>
                <a:cs typeface="Calibri" panose="020F0502020204030204" pitchFamily="34" charset="0"/>
              </a:rPr>
              <a:t>Ch 5 </a:t>
            </a:r>
          </a:p>
          <a:p>
            <a:pPr>
              <a:spcAft>
                <a:spcPts val="1200"/>
              </a:spcAft>
            </a:pPr>
            <a:r>
              <a:rPr lang="en-US" sz="2000" b="1" baseline="30000" dirty="0">
                <a:latin typeface="Calibri" panose="020F0502020204030204" pitchFamily="34" charset="0"/>
                <a:ea typeface="Calibri" panose="020F0502020204030204" pitchFamily="34" charset="0"/>
                <a:cs typeface="Calibri" panose="020F0502020204030204" pitchFamily="34" charset="0"/>
              </a:rPr>
              <a:t>12</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2800" b="1" dirty="0">
                <a:latin typeface="Calibri" panose="020F0502020204030204" pitchFamily="34" charset="0"/>
                <a:ea typeface="Calibri" panose="020F0502020204030204" pitchFamily="34" charset="0"/>
                <a:cs typeface="Calibri" panose="020F0502020204030204" pitchFamily="34" charset="0"/>
              </a:rPr>
              <a:t>We ask you, brothers</a:t>
            </a:r>
            <a:r>
              <a:rPr lang="en-US" sz="2200" dirty="0">
                <a:latin typeface="Calibri" panose="020F0502020204030204" pitchFamily="34" charset="0"/>
                <a:ea typeface="Calibri" panose="020F0502020204030204" pitchFamily="34" charset="0"/>
                <a:cs typeface="Calibri" panose="020F0502020204030204" pitchFamily="34" charset="0"/>
              </a:rPr>
              <a:t>, to respect those who labor among you and are over you in the Lord and admonish you, </a:t>
            </a:r>
            <a:r>
              <a:rPr lang="en-US" sz="2200" b="1" baseline="30000" dirty="0">
                <a:latin typeface="Calibri" panose="020F0502020204030204" pitchFamily="34" charset="0"/>
                <a:ea typeface="Calibri" panose="020F0502020204030204" pitchFamily="34" charset="0"/>
                <a:cs typeface="Calibri" panose="020F0502020204030204" pitchFamily="34" charset="0"/>
              </a:rPr>
              <a:t>13</a:t>
            </a:r>
            <a:r>
              <a:rPr lang="en-US" sz="2200" dirty="0">
                <a:latin typeface="Calibri" panose="020F0502020204030204" pitchFamily="34" charset="0"/>
                <a:ea typeface="Calibri" panose="020F0502020204030204" pitchFamily="34" charset="0"/>
                <a:cs typeface="Calibri" panose="020F0502020204030204" pitchFamily="34" charset="0"/>
              </a:rPr>
              <a:t> and to esteem them very highly in love because of their work. Be at peace among yourselves. </a:t>
            </a:r>
          </a:p>
          <a:p>
            <a:pPr>
              <a:spcAft>
                <a:spcPts val="1200"/>
              </a:spcAft>
            </a:pPr>
            <a:r>
              <a:rPr lang="en-US" sz="2000" b="1" baseline="30000" dirty="0">
                <a:latin typeface="Calibri" panose="020F0502020204030204" pitchFamily="34" charset="0"/>
                <a:ea typeface="Calibri" panose="020F0502020204030204" pitchFamily="34" charset="0"/>
                <a:cs typeface="Calibri" panose="020F0502020204030204" pitchFamily="34" charset="0"/>
              </a:rPr>
              <a:t>14</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2800" b="1" dirty="0">
                <a:latin typeface="Calibri" panose="020F0502020204030204" pitchFamily="34" charset="0"/>
                <a:ea typeface="Calibri" panose="020F0502020204030204" pitchFamily="34" charset="0"/>
                <a:cs typeface="Calibri" panose="020F0502020204030204" pitchFamily="34" charset="0"/>
              </a:rPr>
              <a:t>And we urge you, brothers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admonish the idle, encourage the fainthearted, help the weak, be patient with them all. </a:t>
            </a:r>
            <a:r>
              <a:rPr lang="en-US" sz="2200" b="1" baseline="30000" dirty="0">
                <a:latin typeface="Calibri" panose="020F0502020204030204" pitchFamily="34" charset="0"/>
                <a:ea typeface="Calibri" panose="020F0502020204030204" pitchFamily="34" charset="0"/>
                <a:cs typeface="Calibri" panose="020F0502020204030204" pitchFamily="34" charset="0"/>
              </a:rPr>
              <a:t>15</a:t>
            </a:r>
            <a:r>
              <a:rPr lang="en-US" sz="2200" dirty="0">
                <a:latin typeface="Calibri" panose="020F0502020204030204" pitchFamily="34" charset="0"/>
                <a:ea typeface="Calibri" panose="020F0502020204030204" pitchFamily="34" charset="0"/>
                <a:cs typeface="Calibri" panose="020F0502020204030204" pitchFamily="34" charset="0"/>
              </a:rPr>
              <a:t> See that no one repays anyone evil for evil, but always seek to do good to one another and to everyone. </a:t>
            </a:r>
          </a:p>
        </p:txBody>
      </p:sp>
    </p:spTree>
    <p:extLst>
      <p:ext uri="{BB962C8B-B14F-4D97-AF65-F5344CB8AC3E}">
        <p14:creationId xmlns:p14="http://schemas.microsoft.com/office/powerpoint/2010/main" val="320446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D08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DA4D78D-745B-D3F2-45B1-6EFE9F87937B}"/>
              </a:ext>
            </a:extLst>
          </p:cNvPr>
          <p:cNvSpPr txBox="1"/>
          <p:nvPr/>
        </p:nvSpPr>
        <p:spPr>
          <a:xfrm>
            <a:off x="0" y="50800"/>
            <a:ext cx="9144000" cy="1077218"/>
          </a:xfrm>
          <a:prstGeom prst="rect">
            <a:avLst/>
          </a:prstGeom>
          <a:noFill/>
        </p:spPr>
        <p:txBody>
          <a:bodyPr wrap="square">
            <a:spAutoFit/>
          </a:bodyPr>
          <a:lstStyle/>
          <a:p>
            <a:pPr algn="ctr"/>
            <a:r>
              <a:rPr lang="en-US" sz="3200" b="1" i="0" dirty="0">
                <a:solidFill>
                  <a:srgbClr val="2D2D2D"/>
                </a:solidFill>
                <a:effectLst/>
                <a:latin typeface="Noto Sans" panose="020B0502040504020204" pitchFamily="34" charset="0"/>
                <a:ea typeface="Calibri" panose="020F0502020204030204" pitchFamily="34" charset="0"/>
                <a:cs typeface="Calibri" panose="020F0502020204030204" pitchFamily="34" charset="0"/>
              </a:rPr>
              <a:t>15 Top Character Traits </a:t>
            </a:r>
          </a:p>
          <a:p>
            <a:pPr algn="ctr"/>
            <a:r>
              <a:rPr lang="en-US" sz="3200" b="1" i="0" dirty="0">
                <a:solidFill>
                  <a:srgbClr val="2D2D2D"/>
                </a:solidFill>
                <a:effectLst/>
                <a:latin typeface="Noto Sans" panose="020B0502040504020204" pitchFamily="34" charset="0"/>
                <a:ea typeface="Calibri" panose="020F0502020204030204" pitchFamily="34" charset="0"/>
                <a:cs typeface="Calibri" panose="020F0502020204030204" pitchFamily="34" charset="0"/>
              </a:rPr>
              <a:t>To Demonstrate at Work and in Resumes</a:t>
            </a:r>
          </a:p>
        </p:txBody>
      </p:sp>
      <p:pic>
        <p:nvPicPr>
          <p:cNvPr id="5" name="Picture 4" descr="Text&#10;&#10;Description automatically generated">
            <a:extLst>
              <a:ext uri="{FF2B5EF4-FFF2-40B4-BE49-F238E27FC236}">
                <a16:creationId xmlns:a16="http://schemas.microsoft.com/office/drawing/2014/main" id="{1A1DFA27-3CAB-FCDF-5872-8F9A3546815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1128018"/>
            <a:ext cx="6744641" cy="3867690"/>
          </a:xfrm>
          <a:prstGeom prst="rect">
            <a:avLst/>
          </a:prstGeom>
        </p:spPr>
      </p:pic>
      <p:sp>
        <p:nvSpPr>
          <p:cNvPr id="6" name="TextBox 5">
            <a:extLst>
              <a:ext uri="{FF2B5EF4-FFF2-40B4-BE49-F238E27FC236}">
                <a16:creationId xmlns:a16="http://schemas.microsoft.com/office/drawing/2014/main" id="{EDCC9C59-C57E-6AFE-BD97-F7A924CBF440}"/>
              </a:ext>
            </a:extLst>
          </p:cNvPr>
          <p:cNvSpPr txBox="1"/>
          <p:nvPr/>
        </p:nvSpPr>
        <p:spPr>
          <a:xfrm>
            <a:off x="6121400" y="3460750"/>
            <a:ext cx="2806700" cy="1323439"/>
          </a:xfrm>
          <a:prstGeom prst="rect">
            <a:avLst/>
          </a:prstGeom>
          <a:noFill/>
        </p:spPr>
        <p:txBody>
          <a:bodyPr wrap="square">
            <a:spAutoFit/>
          </a:bodyPr>
          <a:lstStyle/>
          <a:p>
            <a:pPr algn="ctr"/>
            <a:r>
              <a:rPr lang="en-US" sz="4000" b="1"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Optimistic?</a:t>
            </a:r>
          </a:p>
          <a:p>
            <a:pPr algn="ctr"/>
            <a:r>
              <a:rPr lang="en-US" sz="4000" b="1"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Discerning?</a:t>
            </a:r>
          </a:p>
        </p:txBody>
      </p:sp>
    </p:spTree>
    <p:extLst>
      <p:ext uri="{BB962C8B-B14F-4D97-AF65-F5344CB8AC3E}">
        <p14:creationId xmlns:p14="http://schemas.microsoft.com/office/powerpoint/2010/main" val="409126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AFB30C-ABAD-3F05-2028-BA032B6805A2}"/>
              </a:ext>
            </a:extLst>
          </p:cNvPr>
          <p:cNvSpPr txBox="1"/>
          <p:nvPr/>
        </p:nvSpPr>
        <p:spPr>
          <a:xfrm>
            <a:off x="88901" y="3064808"/>
            <a:ext cx="9144000" cy="1938992"/>
          </a:xfrm>
          <a:prstGeom prst="rect">
            <a:avLst/>
          </a:prstGeom>
          <a:noFill/>
        </p:spPr>
        <p:txBody>
          <a:bodyPr wrap="square">
            <a:spAutoFit/>
          </a:bodyPr>
          <a:lstStyle/>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Rejoice always,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pray without ceasing,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give thanks in all circumstances;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for this is the will of God in Christ Jesus for you. </a:t>
            </a:r>
            <a:endPar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B24A316-4080-5C3D-36BD-F85B843F2E5F}"/>
              </a:ext>
            </a:extLst>
          </p:cNvPr>
          <p:cNvSpPr txBox="1"/>
          <p:nvPr/>
        </p:nvSpPr>
        <p:spPr>
          <a:xfrm>
            <a:off x="6198645" y="3064808"/>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5:16-18</a:t>
            </a:r>
          </a:p>
        </p:txBody>
      </p:sp>
    </p:spTree>
    <p:extLst>
      <p:ext uri="{BB962C8B-B14F-4D97-AF65-F5344CB8AC3E}">
        <p14:creationId xmlns:p14="http://schemas.microsoft.com/office/powerpoint/2010/main" val="133702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3F374-098D-CB67-81CF-C15F4FD69206}"/>
              </a:ext>
            </a:extLst>
          </p:cNvPr>
          <p:cNvSpPr txBox="1"/>
          <p:nvPr/>
        </p:nvSpPr>
        <p:spPr>
          <a:xfrm>
            <a:off x="0" y="0"/>
            <a:ext cx="9144000" cy="5093702"/>
          </a:xfrm>
          <a:prstGeom prst="rect">
            <a:avLst/>
          </a:prstGeom>
          <a:solidFill>
            <a:srgbClr val="000000">
              <a:alpha val="20000"/>
            </a:srgbClr>
          </a:solidFill>
        </p:spPr>
        <p:txBody>
          <a:bodyPr wrap="square">
            <a:spAutoFit/>
          </a:bodyPr>
          <a:lstStyle/>
          <a:p>
            <a:pPr algn="ctr"/>
            <a:endParaRPr lang="en-US" sz="9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For it has been granted to you that for the sake of Christ, </a:t>
            </a:r>
            <a:r>
              <a:rPr lang="en-US" sz="2800" b="1" spc="-15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you should not only believe in him but also suffer for his sake,</a:t>
            </a:r>
          </a:p>
          <a:p>
            <a:pPr algn="ctr"/>
            <a:endParaRPr lang="en-US" sz="28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Indeed, all who desire to live a godly life in Christ Jesus will be persecuted,</a:t>
            </a:r>
          </a:p>
          <a:p>
            <a:pPr algn="ctr"/>
            <a:endParaRPr lang="en-US" sz="28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8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4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4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4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4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400" b="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E0BB738-64EB-0CF7-9A9A-511472459EF7}"/>
              </a:ext>
            </a:extLst>
          </p:cNvPr>
          <p:cNvSpPr txBox="1"/>
          <p:nvPr/>
        </p:nvSpPr>
        <p:spPr>
          <a:xfrm>
            <a:off x="6198645" y="3064808"/>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5:16-18</a:t>
            </a:r>
          </a:p>
        </p:txBody>
      </p:sp>
      <p:sp>
        <p:nvSpPr>
          <p:cNvPr id="6" name="TextBox 5">
            <a:extLst>
              <a:ext uri="{FF2B5EF4-FFF2-40B4-BE49-F238E27FC236}">
                <a16:creationId xmlns:a16="http://schemas.microsoft.com/office/drawing/2014/main" id="{D5415ECD-2522-8635-A402-C17E4C85E755}"/>
              </a:ext>
            </a:extLst>
          </p:cNvPr>
          <p:cNvSpPr txBox="1"/>
          <p:nvPr/>
        </p:nvSpPr>
        <p:spPr>
          <a:xfrm>
            <a:off x="88901" y="3064808"/>
            <a:ext cx="9144000" cy="1938992"/>
          </a:xfrm>
          <a:prstGeom prst="rect">
            <a:avLst/>
          </a:prstGeom>
          <a:noFill/>
        </p:spPr>
        <p:txBody>
          <a:bodyPr wrap="square">
            <a:spAutoFit/>
          </a:bodyPr>
          <a:lstStyle/>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Rejoice always,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pray without ceasing,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give thanks in all circumstances;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for this is the will of God in Christ Jesus for you. </a:t>
            </a:r>
            <a:endPar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7946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A8C9350B-930B-6427-7F7C-354FC181E131}"/>
              </a:ext>
            </a:extLst>
          </p:cNvPr>
          <p:cNvPicPr>
            <a:picLocks noChangeAspect="1"/>
          </p:cNvPicPr>
          <p:nvPr/>
        </p:nvPicPr>
        <p:blipFill>
          <a:blip r:embed="rId3"/>
          <a:stretch>
            <a:fillRect/>
          </a:stretch>
        </p:blipFill>
        <p:spPr>
          <a:xfrm flipH="1">
            <a:off x="0" y="0"/>
            <a:ext cx="9144000" cy="5143500"/>
          </a:xfrm>
          <a:prstGeom prst="rect">
            <a:avLst/>
          </a:prstGeom>
        </p:spPr>
      </p:pic>
      <p:sp>
        <p:nvSpPr>
          <p:cNvPr id="7" name="TextBox 6">
            <a:extLst>
              <a:ext uri="{FF2B5EF4-FFF2-40B4-BE49-F238E27FC236}">
                <a16:creationId xmlns:a16="http://schemas.microsoft.com/office/drawing/2014/main" id="{F5AFB30C-ABAD-3F05-2028-BA032B6805A2}"/>
              </a:ext>
            </a:extLst>
          </p:cNvPr>
          <p:cNvSpPr txBox="1"/>
          <p:nvPr/>
        </p:nvSpPr>
        <p:spPr>
          <a:xfrm>
            <a:off x="927101" y="2984500"/>
            <a:ext cx="2844799" cy="1754326"/>
          </a:xfrm>
          <a:prstGeom prst="rect">
            <a:avLst/>
          </a:prstGeom>
          <a:noFill/>
        </p:spPr>
        <p:txBody>
          <a:bodyPr wrap="square">
            <a:spAutoFit/>
          </a:bodyPr>
          <a:lstStyle/>
          <a:p>
            <a:r>
              <a:rPr lang="en-US" sz="36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Rejoice</a:t>
            </a:r>
          </a:p>
          <a:p>
            <a:r>
              <a:rPr lang="en-US" sz="36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Pray </a:t>
            </a:r>
          </a:p>
          <a:p>
            <a:r>
              <a:rPr lang="en-US" sz="36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Give </a:t>
            </a:r>
            <a:r>
              <a:rPr lang="en-US" sz="3600" b="1" dirty="0">
                <a:solidFill>
                  <a:srgbClr val="FFFFFF"/>
                </a:solidFill>
                <a:latin typeface="Calibri" panose="020F0502020204030204" pitchFamily="34" charset="0"/>
                <a:ea typeface="Calibri" panose="020F0502020204030204" pitchFamily="34" charset="0"/>
                <a:cs typeface="Calibri" panose="020F0502020204030204" pitchFamily="34" charset="0"/>
              </a:rPr>
              <a:t>T</a:t>
            </a:r>
            <a:r>
              <a:rPr lang="en-US" sz="36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hanks      </a:t>
            </a:r>
            <a:endParaRPr lang="en-US" sz="3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F33FC9-13F4-467C-3C80-22FB201A0D77}"/>
              </a:ext>
            </a:extLst>
          </p:cNvPr>
          <p:cNvSpPr txBox="1"/>
          <p:nvPr/>
        </p:nvSpPr>
        <p:spPr>
          <a:xfrm>
            <a:off x="3556000" y="1346200"/>
            <a:ext cx="5461000" cy="646331"/>
          </a:xfrm>
          <a:prstGeom prst="rect">
            <a:avLst/>
          </a:prstGeom>
          <a:noFill/>
        </p:spPr>
        <p:txBody>
          <a:bodyPr wrap="square">
            <a:spAutoFit/>
          </a:bodyPr>
          <a:lstStyle/>
          <a:p>
            <a:r>
              <a:rPr lang="en-US" sz="36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Behavior towards others</a:t>
            </a:r>
            <a:endParaRPr lang="en-US" sz="3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A picture containing curtain, furniture&#10;&#10;Description automatically generated">
            <a:extLst>
              <a:ext uri="{FF2B5EF4-FFF2-40B4-BE49-F238E27FC236}">
                <a16:creationId xmlns:a16="http://schemas.microsoft.com/office/drawing/2014/main" id="{4920034F-C2C6-37A1-F793-84724ED9F6B0}"/>
              </a:ext>
            </a:extLst>
          </p:cNvPr>
          <p:cNvPicPr>
            <a:picLocks noChangeAspect="1"/>
          </p:cNvPicPr>
          <p:nvPr/>
        </p:nvPicPr>
        <p:blipFill>
          <a:blip r:embed="rId3"/>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357E2043-E6FC-E0EA-41BC-3BDA3FCF77B2}"/>
              </a:ext>
            </a:extLst>
          </p:cNvPr>
          <p:cNvSpPr txBox="1">
            <a:spLocks/>
          </p:cNvSpPr>
          <p:nvPr/>
        </p:nvSpPr>
        <p:spPr>
          <a:xfrm>
            <a:off x="380999" y="26310"/>
            <a:ext cx="8381999" cy="1995487"/>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Calibri" panose="020F0502020204030204" pitchFamily="34" charset="0"/>
                <a:cs typeface="Calibri" panose="020F0502020204030204" pitchFamily="34" charset="0"/>
              </a:rPr>
              <a:t>Christianity in Popular Culture Media</a:t>
            </a:r>
            <a:endParaRPr kumimoji="0" lang="en-US" sz="5600" b="0"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41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BA5E84-B0C6-75FA-631E-83B02011E807}"/>
              </a:ext>
            </a:extLst>
          </p:cNvPr>
          <p:cNvSpPr txBox="1"/>
          <p:nvPr/>
        </p:nvSpPr>
        <p:spPr>
          <a:xfrm>
            <a:off x="99207" y="2571750"/>
            <a:ext cx="5296670" cy="2400657"/>
          </a:xfrm>
          <a:prstGeom prst="rect">
            <a:avLst/>
          </a:prstGeom>
          <a:noFill/>
        </p:spPr>
        <p:txBody>
          <a:bodyPr wrap="square">
            <a:spAutoFit/>
          </a:bodyPr>
          <a:lstStyle/>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Do not quench the Spirit.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Do not despise prophecies,</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but test everything;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hold fast what is good.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Abstain from every form of evil.</a:t>
            </a:r>
            <a:endPar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2A5B910-0C9B-EDDD-C4E4-F02A02E0EDC3}"/>
              </a:ext>
            </a:extLst>
          </p:cNvPr>
          <p:cNvSpPr txBox="1"/>
          <p:nvPr/>
        </p:nvSpPr>
        <p:spPr>
          <a:xfrm>
            <a:off x="5872218" y="3919964"/>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5:19-22</a:t>
            </a:r>
          </a:p>
        </p:txBody>
      </p:sp>
      <p:pic>
        <p:nvPicPr>
          <p:cNvPr id="13" name="Picture 12" descr="A close-up of a pen&#10;&#10;Description automatically generated with medium confidence">
            <a:extLst>
              <a:ext uri="{FF2B5EF4-FFF2-40B4-BE49-F238E27FC236}">
                <a16:creationId xmlns:a16="http://schemas.microsoft.com/office/drawing/2014/main" id="{D92B4853-6605-C8FB-982D-C9606447D804}"/>
              </a:ext>
            </a:extLst>
          </p:cNvPr>
          <p:cNvPicPr>
            <a:picLocks noChangeAspect="1"/>
          </p:cNvPicPr>
          <p:nvPr/>
        </p:nvPicPr>
        <p:blipFill>
          <a:blip r:embed="rId3"/>
          <a:stretch>
            <a:fillRect/>
          </a:stretch>
        </p:blipFill>
        <p:spPr>
          <a:xfrm>
            <a:off x="5521015" y="352603"/>
            <a:ext cx="3352800" cy="3419475"/>
          </a:xfrm>
          <a:prstGeom prst="rect">
            <a:avLst/>
          </a:prstGeom>
        </p:spPr>
      </p:pic>
    </p:spTree>
    <p:extLst>
      <p:ext uri="{BB962C8B-B14F-4D97-AF65-F5344CB8AC3E}">
        <p14:creationId xmlns:p14="http://schemas.microsoft.com/office/powerpoint/2010/main" val="1963746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212E244E-757A-0257-6974-E2FAF724CAD1}"/>
              </a:ext>
            </a:extLst>
          </p:cNvPr>
          <p:cNvPicPr>
            <a:picLocks noChangeAspect="1"/>
          </p:cNvPicPr>
          <p:nvPr/>
        </p:nvPicPr>
        <p:blipFill>
          <a:blip r:embed="rId3"/>
          <a:stretch>
            <a:fillRect/>
          </a:stretch>
        </p:blipFill>
        <p:spPr>
          <a:xfrm>
            <a:off x="0" y="-6350"/>
            <a:ext cx="9144000" cy="5143500"/>
          </a:xfrm>
          <a:prstGeom prst="rect">
            <a:avLst/>
          </a:prstGeom>
        </p:spPr>
      </p:pic>
    </p:spTree>
    <p:extLst>
      <p:ext uri="{BB962C8B-B14F-4D97-AF65-F5344CB8AC3E}">
        <p14:creationId xmlns:p14="http://schemas.microsoft.com/office/powerpoint/2010/main" val="1961289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BA5E84-B0C6-75FA-631E-83B02011E807}"/>
              </a:ext>
            </a:extLst>
          </p:cNvPr>
          <p:cNvSpPr txBox="1"/>
          <p:nvPr/>
        </p:nvSpPr>
        <p:spPr>
          <a:xfrm>
            <a:off x="99207" y="2571750"/>
            <a:ext cx="5296670" cy="2400657"/>
          </a:xfrm>
          <a:prstGeom prst="rect">
            <a:avLst/>
          </a:prstGeom>
          <a:noFill/>
        </p:spPr>
        <p:txBody>
          <a:bodyPr wrap="square">
            <a:spAutoFit/>
          </a:bodyPr>
          <a:lstStyle/>
          <a:p>
            <a:r>
              <a:rPr lang="en-US" sz="3000" b="1" i="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Do not quench the Spirit.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Do not despise prophecies,</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but test everything;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hold fast what is good. </a:t>
            </a:r>
          </a:p>
          <a:p>
            <a:r>
              <a:rPr lang="en-US" sz="3000" b="1" i="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Abstain from every form of evil.</a:t>
            </a:r>
            <a:endParaRPr lang="en-US" sz="3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2A5B910-0C9B-EDDD-C4E4-F02A02E0EDC3}"/>
              </a:ext>
            </a:extLst>
          </p:cNvPr>
          <p:cNvSpPr txBox="1"/>
          <p:nvPr/>
        </p:nvSpPr>
        <p:spPr>
          <a:xfrm>
            <a:off x="5872218" y="3919964"/>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5:19-22</a:t>
            </a:r>
          </a:p>
        </p:txBody>
      </p:sp>
      <p:pic>
        <p:nvPicPr>
          <p:cNvPr id="13" name="Picture 12" descr="A close-up of a pen&#10;&#10;Description automatically generated with medium confidence">
            <a:extLst>
              <a:ext uri="{FF2B5EF4-FFF2-40B4-BE49-F238E27FC236}">
                <a16:creationId xmlns:a16="http://schemas.microsoft.com/office/drawing/2014/main" id="{D92B4853-6605-C8FB-982D-C9606447D804}"/>
              </a:ext>
            </a:extLst>
          </p:cNvPr>
          <p:cNvPicPr>
            <a:picLocks noChangeAspect="1"/>
          </p:cNvPicPr>
          <p:nvPr/>
        </p:nvPicPr>
        <p:blipFill>
          <a:blip r:embed="rId3"/>
          <a:stretch>
            <a:fillRect/>
          </a:stretch>
        </p:blipFill>
        <p:spPr>
          <a:xfrm>
            <a:off x="5521015" y="352603"/>
            <a:ext cx="3352800" cy="3419475"/>
          </a:xfrm>
          <a:prstGeom prst="rect">
            <a:avLst/>
          </a:prstGeom>
        </p:spPr>
      </p:pic>
    </p:spTree>
    <p:extLst>
      <p:ext uri="{BB962C8B-B14F-4D97-AF65-F5344CB8AC3E}">
        <p14:creationId xmlns:p14="http://schemas.microsoft.com/office/powerpoint/2010/main" val="402987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EF169-B7B4-D5D7-3A3E-D1B9E658F071}"/>
              </a:ext>
            </a:extLst>
          </p:cNvPr>
          <p:cNvSpPr txBox="1"/>
          <p:nvPr/>
        </p:nvSpPr>
        <p:spPr>
          <a:xfrm>
            <a:off x="4128609" y="407605"/>
            <a:ext cx="886781"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God</a:t>
            </a:r>
          </a:p>
        </p:txBody>
      </p:sp>
      <p:sp>
        <p:nvSpPr>
          <p:cNvPr id="4" name="TextBox 3">
            <a:extLst>
              <a:ext uri="{FF2B5EF4-FFF2-40B4-BE49-F238E27FC236}">
                <a16:creationId xmlns:a16="http://schemas.microsoft.com/office/drawing/2014/main" id="{C1B545C9-032B-53FF-750A-6A62E1F19E73}"/>
              </a:ext>
            </a:extLst>
          </p:cNvPr>
          <p:cNvSpPr txBox="1"/>
          <p:nvPr/>
        </p:nvSpPr>
        <p:spPr>
          <a:xfrm>
            <a:off x="4914900" y="4202564"/>
            <a:ext cx="2455159"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Congregation</a:t>
            </a:r>
          </a:p>
        </p:txBody>
      </p:sp>
      <p:sp>
        <p:nvSpPr>
          <p:cNvPr id="5" name="TextBox 4">
            <a:extLst>
              <a:ext uri="{FF2B5EF4-FFF2-40B4-BE49-F238E27FC236}">
                <a16:creationId xmlns:a16="http://schemas.microsoft.com/office/drawing/2014/main" id="{1C8DF0DD-BC3E-604A-DD60-B34A63E24827}"/>
              </a:ext>
            </a:extLst>
          </p:cNvPr>
          <p:cNvSpPr txBox="1"/>
          <p:nvPr/>
        </p:nvSpPr>
        <p:spPr>
          <a:xfrm>
            <a:off x="1329622" y="4202563"/>
            <a:ext cx="2778709" cy="584775"/>
          </a:xfrm>
          <a:prstGeom prst="rect">
            <a:avLst/>
          </a:prstGeom>
          <a:noFill/>
        </p:spPr>
        <p:txBody>
          <a:bodyPr wrap="none" rtlCol="0">
            <a:spAutoFit/>
          </a:bodyPr>
          <a:lstStyle/>
          <a:p>
            <a:pPr>
              <a:buClrTx/>
              <a:buFontTx/>
              <a:buNone/>
            </a:pPr>
            <a:r>
              <a:rPr lang="en-US" sz="3200" b="1" kern="1200" dirty="0">
                <a:solidFill>
                  <a:prstClr val="black"/>
                </a:solidFill>
                <a:latin typeface="Calibri" panose="020F0502020204030204"/>
                <a:ea typeface="Calibri" panose="020F0502020204030204" pitchFamily="34" charset="0"/>
                <a:cs typeface="Calibri" panose="020F0502020204030204" pitchFamily="34" charset="0"/>
              </a:rPr>
              <a:t>Church Leaders</a:t>
            </a:r>
          </a:p>
        </p:txBody>
      </p:sp>
      <p:cxnSp>
        <p:nvCxnSpPr>
          <p:cNvPr id="2" name="Straight Arrow Connector 1">
            <a:extLst>
              <a:ext uri="{FF2B5EF4-FFF2-40B4-BE49-F238E27FC236}">
                <a16:creationId xmlns:a16="http://schemas.microsoft.com/office/drawing/2014/main" id="{65BA74F0-EEA2-98FE-FA7A-1C47CF8239EB}"/>
              </a:ext>
            </a:extLst>
          </p:cNvPr>
          <p:cNvCxnSpPr>
            <a:cxnSpLocks/>
          </p:cNvCxnSpPr>
          <p:nvPr/>
        </p:nvCxnSpPr>
        <p:spPr>
          <a:xfrm flipH="1">
            <a:off x="2752725" y="1092398"/>
            <a:ext cx="1517381" cy="3222427"/>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F1C6E3-6744-AA52-47AF-C1677CC41A2E}"/>
              </a:ext>
            </a:extLst>
          </p:cNvPr>
          <p:cNvCxnSpPr>
            <a:cxnSpLocks/>
          </p:cNvCxnSpPr>
          <p:nvPr/>
        </p:nvCxnSpPr>
        <p:spPr>
          <a:xfrm>
            <a:off x="4873896" y="1092398"/>
            <a:ext cx="1393554" cy="3110165"/>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E007B06-5C3F-A88D-80FE-A90709334E56}"/>
              </a:ext>
            </a:extLst>
          </p:cNvPr>
          <p:cNvCxnSpPr>
            <a:cxnSpLocks/>
          </p:cNvCxnSpPr>
          <p:nvPr/>
        </p:nvCxnSpPr>
        <p:spPr>
          <a:xfrm flipH="1">
            <a:off x="4048125" y="4494951"/>
            <a:ext cx="866775" cy="0"/>
          </a:xfrm>
          <a:prstGeom prst="straightConnector1">
            <a:avLst/>
          </a:prstGeom>
          <a:ln w="381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BD21794-40C4-E7A4-86B8-F31CA63F4A24}"/>
              </a:ext>
            </a:extLst>
          </p:cNvPr>
          <p:cNvSpPr txBox="1"/>
          <p:nvPr/>
        </p:nvSpPr>
        <p:spPr>
          <a:xfrm>
            <a:off x="31720" y="188997"/>
            <a:ext cx="3385338" cy="1446550"/>
          </a:xfrm>
          <a:prstGeom prst="rect">
            <a:avLst/>
          </a:prstGeom>
          <a:noFill/>
        </p:spPr>
        <p:txBody>
          <a:bodyPr wrap="square">
            <a:sp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over you in the Lord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3566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BA5E84-B0C6-75FA-631E-83B02011E807}"/>
              </a:ext>
            </a:extLst>
          </p:cNvPr>
          <p:cNvSpPr txBox="1"/>
          <p:nvPr/>
        </p:nvSpPr>
        <p:spPr>
          <a:xfrm>
            <a:off x="99207" y="2571750"/>
            <a:ext cx="5296670" cy="2400657"/>
          </a:xfrm>
          <a:prstGeom prst="rect">
            <a:avLst/>
          </a:prstGeom>
          <a:noFill/>
        </p:spPr>
        <p:txBody>
          <a:bodyPr wrap="square">
            <a:spAutoFit/>
          </a:bodyPr>
          <a:lstStyle/>
          <a:p>
            <a:r>
              <a:rPr lang="en-US" sz="3000" b="1" i="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Do not quench the Spirit. </a:t>
            </a:r>
          </a:p>
          <a:p>
            <a:r>
              <a:rPr lang="en-US" sz="3000" b="1" i="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Do not despise prophecies,</a:t>
            </a:r>
          </a:p>
          <a:p>
            <a:r>
              <a:rPr lang="en-US" sz="3000" b="1" i="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    but test everything;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3000" b="1" i="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hold fast what is good. </a:t>
            </a:r>
          </a:p>
          <a:p>
            <a:r>
              <a:rPr lang="en-US" sz="30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Abstain from every form of evil.</a:t>
            </a:r>
            <a:endPar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2A5B910-0C9B-EDDD-C4E4-F02A02E0EDC3}"/>
              </a:ext>
            </a:extLst>
          </p:cNvPr>
          <p:cNvSpPr txBox="1"/>
          <p:nvPr/>
        </p:nvSpPr>
        <p:spPr>
          <a:xfrm>
            <a:off x="5872218" y="3919964"/>
            <a:ext cx="2856454" cy="553998"/>
          </a:xfrm>
          <a:prstGeom prst="rect">
            <a:avLst/>
          </a:prstGeom>
          <a:noFill/>
        </p:spPr>
        <p:txBody>
          <a:bodyPr wrap="square">
            <a:spAutoFit/>
          </a:bodyPr>
          <a:lstStyle/>
          <a:p>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1 </a:t>
            </a:r>
            <a:r>
              <a:rPr lang="en-US" sz="3000" b="1" dirty="0" err="1">
                <a:solidFill>
                  <a:srgbClr val="FFFFFF"/>
                </a:solidFill>
                <a:latin typeface="Calibri" panose="020F0502020204030204" pitchFamily="34" charset="0"/>
                <a:ea typeface="Calibri" panose="020F0502020204030204" pitchFamily="34" charset="0"/>
                <a:cs typeface="Calibri" panose="020F0502020204030204" pitchFamily="34" charset="0"/>
              </a:rPr>
              <a:t>Thess</a:t>
            </a:r>
            <a:r>
              <a:rPr lang="en-US" sz="3000" b="1" dirty="0">
                <a:solidFill>
                  <a:srgbClr val="FFFFFF"/>
                </a:solidFill>
                <a:latin typeface="Calibri" panose="020F0502020204030204" pitchFamily="34" charset="0"/>
                <a:ea typeface="Calibri" panose="020F0502020204030204" pitchFamily="34" charset="0"/>
                <a:cs typeface="Calibri" panose="020F0502020204030204" pitchFamily="34" charset="0"/>
              </a:rPr>
              <a:t> 5:19-22</a:t>
            </a:r>
          </a:p>
        </p:txBody>
      </p:sp>
      <p:pic>
        <p:nvPicPr>
          <p:cNvPr id="13" name="Picture 12" descr="A close-up of a pen&#10;&#10;Description automatically generated with medium confidence">
            <a:extLst>
              <a:ext uri="{FF2B5EF4-FFF2-40B4-BE49-F238E27FC236}">
                <a16:creationId xmlns:a16="http://schemas.microsoft.com/office/drawing/2014/main" id="{D92B4853-6605-C8FB-982D-C9606447D804}"/>
              </a:ext>
            </a:extLst>
          </p:cNvPr>
          <p:cNvPicPr>
            <a:picLocks noChangeAspect="1"/>
          </p:cNvPicPr>
          <p:nvPr/>
        </p:nvPicPr>
        <p:blipFill>
          <a:blip r:embed="rId3"/>
          <a:stretch>
            <a:fillRect/>
          </a:stretch>
        </p:blipFill>
        <p:spPr>
          <a:xfrm>
            <a:off x="5521015" y="352603"/>
            <a:ext cx="3352800" cy="3419475"/>
          </a:xfrm>
          <a:prstGeom prst="rect">
            <a:avLst/>
          </a:prstGeom>
        </p:spPr>
      </p:pic>
    </p:spTree>
    <p:extLst>
      <p:ext uri="{BB962C8B-B14F-4D97-AF65-F5344CB8AC3E}">
        <p14:creationId xmlns:p14="http://schemas.microsoft.com/office/powerpoint/2010/main" val="3011969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5A73BDF-6827-946B-6E11-39F7C29D840B}"/>
              </a:ext>
            </a:extLst>
          </p:cNvPr>
          <p:cNvSpPr/>
          <p:nvPr/>
        </p:nvSpPr>
        <p:spPr>
          <a:xfrm>
            <a:off x="519881" y="633046"/>
            <a:ext cx="6736704" cy="1792143"/>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300" kern="1200" dirty="0">
                <a:solidFill>
                  <a:prstClr val="white"/>
                </a:solidFill>
                <a:latin typeface="Calibri" panose="020F0502020204030204"/>
              </a:rPr>
              <a:t>Repent of your sins and turn to </a:t>
            </a:r>
            <a:r>
              <a:rPr lang="en-US" sz="3200" kern="1200" dirty="0">
                <a:solidFill>
                  <a:prstClr val="white"/>
                </a:solidFill>
                <a:latin typeface="Calibri" panose="020F0502020204030204"/>
              </a:rPr>
              <a:t>God, </a:t>
            </a:r>
            <a:r>
              <a:rPr lang="en-US" sz="3200" b="1" kern="1200" dirty="0">
                <a:solidFill>
                  <a:srgbClr val="FFFF00"/>
                </a:solidFill>
                <a:latin typeface="Calibri" panose="020F0502020204030204"/>
              </a:rPr>
              <a:t>for the Kingdom of Heaven is near</a:t>
            </a:r>
            <a:endParaRPr lang="en-US" sz="3300" b="1" kern="1200" dirty="0">
              <a:solidFill>
                <a:srgbClr val="FFFF00"/>
              </a:solidFill>
              <a:latin typeface="Calibri" panose="020F0502020204030204"/>
            </a:endParaRPr>
          </a:p>
          <a:p>
            <a:pPr algn="ctr" defTabSz="685800">
              <a:buClrTx/>
            </a:pPr>
            <a:r>
              <a:rPr lang="en-US" sz="3300" kern="1200" dirty="0">
                <a:solidFill>
                  <a:prstClr val="white"/>
                </a:solidFill>
                <a:latin typeface="Calibri" panose="020F0502020204030204"/>
              </a:rPr>
              <a:t>Matt 3:2 &amp; 4:17 (NLT)</a:t>
            </a:r>
          </a:p>
        </p:txBody>
      </p:sp>
      <p:sp>
        <p:nvSpPr>
          <p:cNvPr id="3" name="Title 1">
            <a:extLst>
              <a:ext uri="{FF2B5EF4-FFF2-40B4-BE49-F238E27FC236}">
                <a16:creationId xmlns:a16="http://schemas.microsoft.com/office/drawing/2014/main" id="{F9DCC468-43D7-78BC-E150-56854E724ED8}"/>
              </a:ext>
            </a:extLst>
          </p:cNvPr>
          <p:cNvSpPr txBox="1">
            <a:spLocks/>
          </p:cNvSpPr>
          <p:nvPr/>
        </p:nvSpPr>
        <p:spPr>
          <a:xfrm>
            <a:off x="2845113" y="3625338"/>
            <a:ext cx="3784289" cy="11724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3600" dirty="0">
                <a:solidFill>
                  <a:prstClr val="black"/>
                </a:solidFill>
                <a:latin typeface="Calibri" panose="020F0502020204030204"/>
              </a:rPr>
              <a:t>John the Baptist</a:t>
            </a:r>
          </a:p>
          <a:p>
            <a:pPr defTabSz="685800">
              <a:buClrTx/>
            </a:pPr>
            <a:r>
              <a:rPr lang="en-US" sz="3600" dirty="0">
                <a:solidFill>
                  <a:prstClr val="black"/>
                </a:solidFill>
                <a:latin typeface="Calibri" panose="020F0502020204030204"/>
              </a:rPr>
              <a:t>Jesus of Nazareth</a:t>
            </a:r>
          </a:p>
        </p:txBody>
      </p:sp>
      <p:pic>
        <p:nvPicPr>
          <p:cNvPr id="5" name="Graphic 4" descr="Two Men with solid fill">
            <a:extLst>
              <a:ext uri="{FF2B5EF4-FFF2-40B4-BE49-F238E27FC236}">
                <a16:creationId xmlns:a16="http://schemas.microsoft.com/office/drawing/2014/main" id="{9F8A6848-3A61-CE5B-63E4-4CA2B104BC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937" y="3144172"/>
            <a:ext cx="1653663" cy="1653663"/>
          </a:xfrm>
          <a:prstGeom prst="rect">
            <a:avLst/>
          </a:prstGeom>
        </p:spPr>
      </p:pic>
    </p:spTree>
    <p:extLst>
      <p:ext uri="{BB962C8B-B14F-4D97-AF65-F5344CB8AC3E}">
        <p14:creationId xmlns:p14="http://schemas.microsoft.com/office/powerpoint/2010/main" val="2267664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5A73BDF-6827-946B-6E11-39F7C29D840B}"/>
              </a:ext>
            </a:extLst>
          </p:cNvPr>
          <p:cNvSpPr/>
          <p:nvPr/>
        </p:nvSpPr>
        <p:spPr>
          <a:xfrm>
            <a:off x="519880" y="345666"/>
            <a:ext cx="7599107" cy="2079523"/>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300" kern="1200" dirty="0">
                <a:solidFill>
                  <a:prstClr val="white"/>
                </a:solidFill>
                <a:latin typeface="Calibri" panose="020F0502020204030204"/>
              </a:rPr>
              <a:t>Repent of your sins and turn to God, </a:t>
            </a:r>
          </a:p>
          <a:p>
            <a:pPr algn="ctr" defTabSz="685800">
              <a:buClrTx/>
            </a:pPr>
            <a:r>
              <a:rPr lang="en-US" sz="3300" b="1" kern="1200" dirty="0">
                <a:solidFill>
                  <a:srgbClr val="FFFF00"/>
                </a:solidFill>
                <a:latin typeface="Calibri" panose="020F0502020204030204"/>
              </a:rPr>
              <a:t>For the forgiveness of your sins</a:t>
            </a:r>
            <a:r>
              <a:rPr lang="en-US" sz="3300" kern="1200" dirty="0">
                <a:solidFill>
                  <a:srgbClr val="FFFF00"/>
                </a:solidFill>
                <a:latin typeface="Calibri" panose="020F0502020204030204"/>
              </a:rPr>
              <a:t> </a:t>
            </a:r>
            <a:r>
              <a:rPr lang="en-US" sz="2700" kern="1200" dirty="0">
                <a:solidFill>
                  <a:prstClr val="white"/>
                </a:solidFill>
                <a:latin typeface="Calibri" panose="020F0502020204030204"/>
              </a:rPr>
              <a:t>(Acts 2:38)</a:t>
            </a:r>
            <a:endParaRPr lang="en-US" sz="3300" kern="1200" dirty="0">
              <a:solidFill>
                <a:prstClr val="white"/>
              </a:solidFill>
              <a:latin typeface="Calibri" panose="020F0502020204030204"/>
            </a:endParaRPr>
          </a:p>
          <a:p>
            <a:pPr algn="ctr" defTabSz="685800">
              <a:buClrTx/>
            </a:pPr>
            <a:r>
              <a:rPr lang="en-US" sz="3300" b="1" kern="1200" dirty="0">
                <a:solidFill>
                  <a:srgbClr val="FFFF00"/>
                </a:solidFill>
                <a:latin typeface="Calibri" panose="020F0502020204030204"/>
              </a:rPr>
              <a:t>so your sins may be wiped away </a:t>
            </a:r>
            <a:r>
              <a:rPr lang="en-US" sz="2700" kern="1200" dirty="0">
                <a:solidFill>
                  <a:prstClr val="white"/>
                </a:solidFill>
                <a:latin typeface="Calibri" panose="020F0502020204030204"/>
              </a:rPr>
              <a:t>(Acts 3:19)</a:t>
            </a:r>
            <a:endParaRPr lang="en-US" sz="3300" kern="1200" dirty="0">
              <a:solidFill>
                <a:prstClr val="white"/>
              </a:solidFill>
              <a:latin typeface="Calibri" panose="020F0502020204030204"/>
            </a:endParaRPr>
          </a:p>
        </p:txBody>
      </p:sp>
      <p:sp>
        <p:nvSpPr>
          <p:cNvPr id="3" name="Title 1">
            <a:extLst>
              <a:ext uri="{FF2B5EF4-FFF2-40B4-BE49-F238E27FC236}">
                <a16:creationId xmlns:a16="http://schemas.microsoft.com/office/drawing/2014/main" id="{F9DCC468-43D7-78BC-E150-56854E724ED8}"/>
              </a:ext>
            </a:extLst>
          </p:cNvPr>
          <p:cNvSpPr txBox="1">
            <a:spLocks/>
          </p:cNvSpPr>
          <p:nvPr/>
        </p:nvSpPr>
        <p:spPr>
          <a:xfrm>
            <a:off x="2845113" y="3625338"/>
            <a:ext cx="3784289" cy="11724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3600" dirty="0">
                <a:solidFill>
                  <a:prstClr val="black"/>
                </a:solidFill>
                <a:latin typeface="Calibri" panose="020F0502020204030204"/>
              </a:rPr>
              <a:t>Peter</a:t>
            </a:r>
          </a:p>
        </p:txBody>
      </p:sp>
      <p:pic>
        <p:nvPicPr>
          <p:cNvPr id="7" name="Graphic 6" descr="Man with solid fill">
            <a:extLst>
              <a:ext uri="{FF2B5EF4-FFF2-40B4-BE49-F238E27FC236}">
                <a16:creationId xmlns:a16="http://schemas.microsoft.com/office/drawing/2014/main" id="{7E5F9CC6-83F9-037D-981F-45A0AF1FD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26" y="3324323"/>
            <a:ext cx="1473512" cy="1473512"/>
          </a:xfrm>
          <a:prstGeom prst="rect">
            <a:avLst/>
          </a:prstGeom>
        </p:spPr>
      </p:pic>
    </p:spTree>
    <p:extLst>
      <p:ext uri="{BB962C8B-B14F-4D97-AF65-F5344CB8AC3E}">
        <p14:creationId xmlns:p14="http://schemas.microsoft.com/office/powerpoint/2010/main" val="8095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5A73BDF-6827-946B-6E11-39F7C29D840B}"/>
              </a:ext>
            </a:extLst>
          </p:cNvPr>
          <p:cNvSpPr/>
          <p:nvPr/>
        </p:nvSpPr>
        <p:spPr>
          <a:xfrm>
            <a:off x="210165" y="121675"/>
            <a:ext cx="7908823" cy="2450076"/>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300" kern="1200" dirty="0">
                <a:solidFill>
                  <a:prstClr val="white"/>
                </a:solidFill>
                <a:latin typeface="Calibri" panose="020F0502020204030204"/>
              </a:rPr>
              <a:t>“God overlooked people’s ignorance about these things in earlier times, but </a:t>
            </a:r>
            <a:r>
              <a:rPr lang="en-US" sz="3300" b="1" kern="1200" dirty="0">
                <a:solidFill>
                  <a:srgbClr val="FFFF00"/>
                </a:solidFill>
                <a:latin typeface="Calibri" panose="020F0502020204030204"/>
              </a:rPr>
              <a:t>now he commands everyone everywhere to repent of their sins and turn to him</a:t>
            </a:r>
            <a:r>
              <a:rPr lang="en-US" sz="3300" kern="1200" dirty="0">
                <a:solidFill>
                  <a:prstClr val="white"/>
                </a:solidFill>
                <a:latin typeface="Calibri" panose="020F0502020204030204"/>
              </a:rPr>
              <a:t>. </a:t>
            </a:r>
            <a:r>
              <a:rPr lang="en-US" sz="2700" kern="1200" dirty="0">
                <a:solidFill>
                  <a:prstClr val="white"/>
                </a:solidFill>
                <a:latin typeface="Calibri" panose="020F0502020204030204"/>
              </a:rPr>
              <a:t>(Acts 17:30)</a:t>
            </a:r>
            <a:endParaRPr lang="en-US" sz="3300" kern="1200" dirty="0">
              <a:solidFill>
                <a:prstClr val="white"/>
              </a:solidFill>
              <a:latin typeface="Calibri" panose="020F0502020204030204"/>
            </a:endParaRPr>
          </a:p>
        </p:txBody>
      </p:sp>
      <p:sp>
        <p:nvSpPr>
          <p:cNvPr id="3" name="Title 1">
            <a:extLst>
              <a:ext uri="{FF2B5EF4-FFF2-40B4-BE49-F238E27FC236}">
                <a16:creationId xmlns:a16="http://schemas.microsoft.com/office/drawing/2014/main" id="{F9DCC468-43D7-78BC-E150-56854E724ED8}"/>
              </a:ext>
            </a:extLst>
          </p:cNvPr>
          <p:cNvSpPr txBox="1">
            <a:spLocks/>
          </p:cNvSpPr>
          <p:nvPr/>
        </p:nvSpPr>
        <p:spPr>
          <a:xfrm>
            <a:off x="2845112" y="3625338"/>
            <a:ext cx="4864607" cy="1285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3600" dirty="0">
                <a:solidFill>
                  <a:prstClr val="black"/>
                </a:solidFill>
                <a:latin typeface="Calibri" panose="020F0502020204030204"/>
              </a:rPr>
              <a:t>Paul in Athens</a:t>
            </a:r>
          </a:p>
        </p:txBody>
      </p:sp>
      <p:pic>
        <p:nvPicPr>
          <p:cNvPr id="7" name="Graphic 6" descr="Man with solid fill">
            <a:extLst>
              <a:ext uri="{FF2B5EF4-FFF2-40B4-BE49-F238E27FC236}">
                <a16:creationId xmlns:a16="http://schemas.microsoft.com/office/drawing/2014/main" id="{7E5F9CC6-83F9-037D-981F-45A0AF1FD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26" y="3324323"/>
            <a:ext cx="1473512" cy="1473512"/>
          </a:xfrm>
          <a:prstGeom prst="rect">
            <a:avLst/>
          </a:prstGeom>
        </p:spPr>
      </p:pic>
    </p:spTree>
    <p:extLst>
      <p:ext uri="{BB962C8B-B14F-4D97-AF65-F5344CB8AC3E}">
        <p14:creationId xmlns:p14="http://schemas.microsoft.com/office/powerpoint/2010/main" val="391519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5A73BDF-6827-946B-6E11-39F7C29D840B}"/>
              </a:ext>
            </a:extLst>
          </p:cNvPr>
          <p:cNvSpPr/>
          <p:nvPr/>
        </p:nvSpPr>
        <p:spPr>
          <a:xfrm>
            <a:off x="210165" y="121675"/>
            <a:ext cx="8176598" cy="3021575"/>
          </a:xfrm>
          <a:prstGeom prst="wedgeRoundRectCallout">
            <a:avLst>
              <a:gd name="adj1" fmla="val -25070"/>
              <a:gd name="adj2" fmla="val 655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300" kern="1200" dirty="0">
                <a:solidFill>
                  <a:prstClr val="white"/>
                </a:solidFill>
                <a:latin typeface="Calibri" panose="020F0502020204030204"/>
              </a:rPr>
              <a:t>“I preached first to those in Damascus, then in Jerusalem and throughout all Judea, and also to the Gentiles, that all must repent of their sins and turn to God—and </a:t>
            </a:r>
            <a:r>
              <a:rPr lang="en-US" sz="3300" b="1" kern="1200" dirty="0">
                <a:solidFill>
                  <a:srgbClr val="FFFF00"/>
                </a:solidFill>
                <a:latin typeface="Calibri" panose="020F0502020204030204"/>
              </a:rPr>
              <a:t>prove they have changed by the good things they do. </a:t>
            </a:r>
            <a:r>
              <a:rPr lang="en-US" sz="2700" kern="1200" dirty="0">
                <a:solidFill>
                  <a:prstClr val="white"/>
                </a:solidFill>
                <a:latin typeface="Calibri" panose="020F0502020204030204"/>
              </a:rPr>
              <a:t>(Acts 26:20)</a:t>
            </a:r>
            <a:endParaRPr lang="en-US" sz="3300" kern="1200" dirty="0">
              <a:solidFill>
                <a:prstClr val="white"/>
              </a:solidFill>
              <a:latin typeface="Calibri" panose="020F0502020204030204"/>
            </a:endParaRPr>
          </a:p>
        </p:txBody>
      </p:sp>
      <p:sp>
        <p:nvSpPr>
          <p:cNvPr id="3" name="Title 1">
            <a:extLst>
              <a:ext uri="{FF2B5EF4-FFF2-40B4-BE49-F238E27FC236}">
                <a16:creationId xmlns:a16="http://schemas.microsoft.com/office/drawing/2014/main" id="{F9DCC468-43D7-78BC-E150-56854E724ED8}"/>
              </a:ext>
            </a:extLst>
          </p:cNvPr>
          <p:cNvSpPr txBox="1">
            <a:spLocks/>
          </p:cNvSpPr>
          <p:nvPr/>
        </p:nvSpPr>
        <p:spPr>
          <a:xfrm>
            <a:off x="2845113" y="3625338"/>
            <a:ext cx="3714233" cy="12858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3600" dirty="0">
                <a:solidFill>
                  <a:prstClr val="black"/>
                </a:solidFill>
                <a:latin typeface="Calibri" panose="020F0502020204030204"/>
              </a:rPr>
              <a:t>Paul on Trial</a:t>
            </a:r>
          </a:p>
        </p:txBody>
      </p:sp>
      <p:pic>
        <p:nvPicPr>
          <p:cNvPr id="7" name="Graphic 6" descr="Man with solid fill">
            <a:extLst>
              <a:ext uri="{FF2B5EF4-FFF2-40B4-BE49-F238E27FC236}">
                <a16:creationId xmlns:a16="http://schemas.microsoft.com/office/drawing/2014/main" id="{7E5F9CC6-83F9-037D-981F-45A0AF1FD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26" y="3324323"/>
            <a:ext cx="1473512" cy="1473512"/>
          </a:xfrm>
          <a:prstGeom prst="rect">
            <a:avLst/>
          </a:prstGeom>
        </p:spPr>
      </p:pic>
    </p:spTree>
    <p:extLst>
      <p:ext uri="{BB962C8B-B14F-4D97-AF65-F5344CB8AC3E}">
        <p14:creationId xmlns:p14="http://schemas.microsoft.com/office/powerpoint/2010/main" val="298458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5A73BDF-6827-946B-6E11-39F7C29D840B}"/>
              </a:ext>
            </a:extLst>
          </p:cNvPr>
          <p:cNvSpPr/>
          <p:nvPr/>
        </p:nvSpPr>
        <p:spPr>
          <a:xfrm>
            <a:off x="210165" y="121675"/>
            <a:ext cx="3147398" cy="3021575"/>
          </a:xfrm>
          <a:prstGeom prst="wedgeRoundRectCallout">
            <a:avLst>
              <a:gd name="adj1" fmla="val 54802"/>
              <a:gd name="adj2" fmla="val 690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300" kern="1200" dirty="0">
                <a:solidFill>
                  <a:prstClr val="white"/>
                </a:solidFill>
                <a:latin typeface="Calibri" panose="020F0502020204030204"/>
              </a:rPr>
              <a:t>prove they have changed by the good things they do. </a:t>
            </a:r>
            <a:r>
              <a:rPr lang="en-US" sz="2700" kern="1200" dirty="0">
                <a:solidFill>
                  <a:prstClr val="white"/>
                </a:solidFill>
                <a:latin typeface="Calibri" panose="020F0502020204030204"/>
              </a:rPr>
              <a:t>(Acts 26:20)</a:t>
            </a:r>
            <a:endParaRPr lang="en-US" sz="3300" kern="1200" dirty="0">
              <a:solidFill>
                <a:prstClr val="white"/>
              </a:solidFill>
              <a:latin typeface="Calibri" panose="020F0502020204030204"/>
            </a:endParaRPr>
          </a:p>
        </p:txBody>
      </p:sp>
      <p:sp>
        <p:nvSpPr>
          <p:cNvPr id="3" name="Title 1">
            <a:extLst>
              <a:ext uri="{FF2B5EF4-FFF2-40B4-BE49-F238E27FC236}">
                <a16:creationId xmlns:a16="http://schemas.microsoft.com/office/drawing/2014/main" id="{F9DCC468-43D7-78BC-E150-56854E724ED8}"/>
              </a:ext>
            </a:extLst>
          </p:cNvPr>
          <p:cNvSpPr txBox="1">
            <a:spLocks/>
          </p:cNvSpPr>
          <p:nvPr/>
        </p:nvSpPr>
        <p:spPr>
          <a:xfrm>
            <a:off x="2714884" y="4300253"/>
            <a:ext cx="3714233" cy="6418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3600" dirty="0">
                <a:solidFill>
                  <a:prstClr val="black"/>
                </a:solidFill>
                <a:latin typeface="Calibri" panose="020F0502020204030204"/>
              </a:rPr>
              <a:t>Paul and James</a:t>
            </a:r>
          </a:p>
        </p:txBody>
      </p:sp>
      <p:pic>
        <p:nvPicPr>
          <p:cNvPr id="5" name="Graphic 4" descr="Two Men with solid fill">
            <a:extLst>
              <a:ext uri="{FF2B5EF4-FFF2-40B4-BE49-F238E27FC236}">
                <a16:creationId xmlns:a16="http://schemas.microsoft.com/office/drawing/2014/main" id="{6AF5DBAC-C688-ED91-1412-E9663F85AE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229" y="2853296"/>
            <a:ext cx="1668950" cy="1668950"/>
          </a:xfrm>
          <a:prstGeom prst="rect">
            <a:avLst/>
          </a:prstGeom>
        </p:spPr>
      </p:pic>
      <p:sp>
        <p:nvSpPr>
          <p:cNvPr id="6" name="Speech Bubble: Rectangle with Corners Rounded 5">
            <a:extLst>
              <a:ext uri="{FF2B5EF4-FFF2-40B4-BE49-F238E27FC236}">
                <a16:creationId xmlns:a16="http://schemas.microsoft.com/office/drawing/2014/main" id="{5F0C77B0-B58A-FB6E-960B-3DD0DA5A4399}"/>
              </a:ext>
            </a:extLst>
          </p:cNvPr>
          <p:cNvSpPr/>
          <p:nvPr/>
        </p:nvSpPr>
        <p:spPr>
          <a:xfrm>
            <a:off x="5044104" y="121674"/>
            <a:ext cx="3147398" cy="3021575"/>
          </a:xfrm>
          <a:prstGeom prst="wedgeRoundRectCallout">
            <a:avLst>
              <a:gd name="adj1" fmla="val -53107"/>
              <a:gd name="adj2" fmla="val 726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300" kern="1200" dirty="0">
                <a:solidFill>
                  <a:prstClr val="white"/>
                </a:solidFill>
                <a:latin typeface="Calibri" panose="020F0502020204030204"/>
              </a:rPr>
              <a:t> I will show you my faith by my good deeds.</a:t>
            </a:r>
          </a:p>
          <a:p>
            <a:pPr algn="ctr" defTabSz="685800">
              <a:buClrTx/>
            </a:pPr>
            <a:r>
              <a:rPr lang="en-US" sz="2700" kern="1200" dirty="0">
                <a:solidFill>
                  <a:prstClr val="white"/>
                </a:solidFill>
                <a:latin typeface="Calibri" panose="020F0502020204030204"/>
              </a:rPr>
              <a:t>(James 2:18)</a:t>
            </a:r>
            <a:endParaRPr lang="en-US" sz="3300" kern="1200" dirty="0">
              <a:solidFill>
                <a:prstClr val="white"/>
              </a:solidFill>
              <a:latin typeface="Calibri" panose="020F0502020204030204"/>
            </a:endParaRPr>
          </a:p>
        </p:txBody>
      </p:sp>
    </p:spTree>
    <p:extLst>
      <p:ext uri="{BB962C8B-B14F-4D97-AF65-F5344CB8AC3E}">
        <p14:creationId xmlns:p14="http://schemas.microsoft.com/office/powerpoint/2010/main" val="191627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53241AD5-1C5A-336D-BB06-315C85F91C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97313" y="0"/>
            <a:ext cx="7088521" cy="5143500"/>
          </a:xfrm>
          <a:prstGeom prst="rect">
            <a:avLst/>
          </a:prstGeom>
        </p:spPr>
      </p:pic>
    </p:spTree>
    <p:extLst>
      <p:ext uri="{BB962C8B-B14F-4D97-AF65-F5344CB8AC3E}">
        <p14:creationId xmlns:p14="http://schemas.microsoft.com/office/powerpoint/2010/main" val="218257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BCA70680-9D87-1722-624F-C277A7FB2DA2}"/>
              </a:ext>
            </a:extLst>
          </p:cNvPr>
          <p:cNvPicPr>
            <a:picLocks noChangeAspect="1"/>
          </p:cNvPicPr>
          <p:nvPr/>
        </p:nvPicPr>
        <p:blipFill rotWithShape="1">
          <a:blip r:embed="rId3">
            <a:extLst>
              <a:ext uri="{28A0092B-C50C-407E-A947-70E740481C1C}">
                <a14:useLocalDpi xmlns:a14="http://schemas.microsoft.com/office/drawing/2010/main" val="0"/>
              </a:ext>
            </a:extLst>
          </a:blip>
          <a:srcRect t="2439"/>
          <a:stretch/>
        </p:blipFill>
        <p:spPr>
          <a:xfrm>
            <a:off x="0" y="0"/>
            <a:ext cx="9144000" cy="5143500"/>
          </a:xfrm>
          <a:prstGeom prst="rect">
            <a:avLst/>
          </a:prstGeom>
        </p:spPr>
      </p:pic>
      <p:sp>
        <p:nvSpPr>
          <p:cNvPr id="6" name="Title 1">
            <a:extLst>
              <a:ext uri="{FF2B5EF4-FFF2-40B4-BE49-F238E27FC236}">
                <a16:creationId xmlns:a16="http://schemas.microsoft.com/office/drawing/2014/main" id="{A3763291-18D6-A7C4-ECCB-FF7C4D9CD083}"/>
              </a:ext>
            </a:extLst>
          </p:cNvPr>
          <p:cNvSpPr txBox="1">
            <a:spLocks/>
          </p:cNvSpPr>
          <p:nvPr/>
        </p:nvSpPr>
        <p:spPr>
          <a:xfrm>
            <a:off x="0" y="124346"/>
            <a:ext cx="9144000" cy="1918767"/>
          </a:xfrm>
          <a:prstGeom prst="rect">
            <a:avLst/>
          </a:prstGeom>
          <a:ln>
            <a:noFill/>
          </a:ln>
        </p:spPr>
        <p:txBody>
          <a:bodyPr vert="horz" lIns="68580" tIns="34290" rIns="68580" bIns="34290" rtlCol="0" anchor="t" anchorCtr="0">
            <a:normAutofit/>
          </a:bodyPr>
          <a:lstStyle>
            <a:lvl1pPr algn="ctr" defTabSz="914400" rtl="0" eaLnBrk="1" latinLnBrk="0" hangingPunct="1">
              <a:lnSpc>
                <a:spcPct val="88000"/>
              </a:lnSpc>
              <a:spcBef>
                <a:spcPct val="0"/>
              </a:spcBef>
              <a:buNone/>
              <a:defRPr sz="5600" kern="1200" cap="all" spc="-100" baseline="0">
                <a:solidFill>
                  <a:schemeClr val="tx1"/>
                </a:solidFill>
                <a:latin typeface="+mj-lt"/>
                <a:ea typeface="+mj-ea"/>
                <a:cs typeface="+mj-cs"/>
              </a:defRPr>
            </a:lvl1pPr>
          </a:lstStyle>
          <a:p>
            <a:pPr defTabSz="685800">
              <a:lnSpc>
                <a:spcPct val="90000"/>
              </a:lnSpc>
              <a:spcAft>
                <a:spcPts val="450"/>
              </a:spcAft>
              <a:buClrTx/>
              <a:defRPr/>
            </a:pPr>
            <a:r>
              <a:rPr lang="en-US" sz="4050" b="1" cap="none" spc="0" dirty="0">
                <a:solidFill>
                  <a:prstClr val="white"/>
                </a:solidFill>
                <a:effectLst>
                  <a:glow rad="127000">
                    <a:prstClr val="black"/>
                  </a:glow>
                </a:effectLst>
                <a:latin typeface="Calibri" panose="020F0502020204030204"/>
              </a:rPr>
              <a:t>let your light shine before others, so that they may see your good works and give glory to your Father who is in heaven.</a:t>
            </a:r>
          </a:p>
        </p:txBody>
      </p:sp>
      <p:sp>
        <p:nvSpPr>
          <p:cNvPr id="7" name="Title 1">
            <a:extLst>
              <a:ext uri="{FF2B5EF4-FFF2-40B4-BE49-F238E27FC236}">
                <a16:creationId xmlns:a16="http://schemas.microsoft.com/office/drawing/2014/main" id="{68972FA9-D5CB-718C-781C-4CA159C38D68}"/>
              </a:ext>
            </a:extLst>
          </p:cNvPr>
          <p:cNvSpPr txBox="1">
            <a:spLocks/>
          </p:cNvSpPr>
          <p:nvPr/>
        </p:nvSpPr>
        <p:spPr>
          <a:xfrm>
            <a:off x="7329487" y="4576242"/>
            <a:ext cx="1671638" cy="528638"/>
          </a:xfrm>
          <a:prstGeom prst="rect">
            <a:avLst/>
          </a:prstGeom>
          <a:ln>
            <a:noFill/>
          </a:ln>
        </p:spPr>
        <p:txBody>
          <a:bodyPr vert="horz" lIns="68580" tIns="34290" rIns="68580" bIns="34290" rtlCol="0" anchor="t" anchorCtr="0">
            <a:normAutofit/>
          </a:bodyPr>
          <a:lstStyle>
            <a:lvl1pPr algn="ctr" defTabSz="914400" rtl="0" eaLnBrk="1" latinLnBrk="0" hangingPunct="1">
              <a:lnSpc>
                <a:spcPct val="88000"/>
              </a:lnSpc>
              <a:spcBef>
                <a:spcPct val="0"/>
              </a:spcBef>
              <a:buNone/>
              <a:defRPr sz="5600" kern="1200" cap="all" spc="-100" baseline="0">
                <a:solidFill>
                  <a:schemeClr val="tx1"/>
                </a:solidFill>
                <a:latin typeface="+mj-lt"/>
                <a:ea typeface="+mj-ea"/>
                <a:cs typeface="+mj-cs"/>
              </a:defRPr>
            </a:lvl1pPr>
          </a:lstStyle>
          <a:p>
            <a:pPr defTabSz="685800">
              <a:lnSpc>
                <a:spcPct val="90000"/>
              </a:lnSpc>
              <a:spcAft>
                <a:spcPts val="450"/>
              </a:spcAft>
              <a:buClrTx/>
              <a:defRPr/>
            </a:pPr>
            <a:r>
              <a:rPr lang="en-US" sz="2700" b="1" cap="none" spc="0" dirty="0">
                <a:solidFill>
                  <a:prstClr val="white"/>
                </a:solidFill>
                <a:effectLst>
                  <a:glow rad="127000">
                    <a:prstClr val="black"/>
                  </a:glow>
                </a:effectLst>
                <a:latin typeface="Calibri" panose="020F0502020204030204"/>
              </a:rPr>
              <a:t>Matt 5:16</a:t>
            </a:r>
          </a:p>
        </p:txBody>
      </p:sp>
    </p:spTree>
    <p:extLst>
      <p:ext uri="{BB962C8B-B14F-4D97-AF65-F5344CB8AC3E}">
        <p14:creationId xmlns:p14="http://schemas.microsoft.com/office/powerpoint/2010/main" val="151416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2F74D5-17C5-A876-5287-EBDC283E7045}"/>
              </a:ext>
            </a:extLst>
          </p:cNvPr>
          <p:cNvSpPr txBox="1"/>
          <p:nvPr/>
        </p:nvSpPr>
        <p:spPr>
          <a:xfrm>
            <a:off x="92075" y="276225"/>
            <a:ext cx="4546600" cy="1077218"/>
          </a:xfrm>
          <a:prstGeom prst="rect">
            <a:avLst/>
          </a:prstGeom>
          <a:noFill/>
        </p:spPr>
        <p:txBody>
          <a:bodyPr wrap="square" rtlCol="0">
            <a:spAutoFit/>
          </a:bodyPr>
          <a:lstStyle/>
          <a:p>
            <a:pPr algn="ctr"/>
            <a:r>
              <a:rPr lang="en-US" sz="3200" b="1" i="1"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How to Behave among God’s People</a:t>
            </a:r>
          </a:p>
        </p:txBody>
      </p:sp>
      <p:sp>
        <p:nvSpPr>
          <p:cNvPr id="8" name="TextBox 7">
            <a:extLst>
              <a:ext uri="{FF2B5EF4-FFF2-40B4-BE49-F238E27FC236}">
                <a16:creationId xmlns:a16="http://schemas.microsoft.com/office/drawing/2014/main" id="{F956AAB7-0D87-9501-1A67-4F497E08F9C9}"/>
              </a:ext>
            </a:extLst>
          </p:cNvPr>
          <p:cNvSpPr txBox="1"/>
          <p:nvPr/>
        </p:nvSpPr>
        <p:spPr>
          <a:xfrm>
            <a:off x="888447" y="3897004"/>
            <a:ext cx="2565953" cy="830997"/>
          </a:xfrm>
          <a:prstGeom prst="rect">
            <a:avLst/>
          </a:prstGeom>
          <a:solidFill>
            <a:srgbClr val="000000"/>
          </a:solidFill>
          <a:ln>
            <a:noFill/>
          </a:ln>
        </p:spPr>
        <p:txBody>
          <a:bodyPr wrap="square">
            <a:spAutoFit/>
          </a:bodyPr>
          <a:lstStyle/>
          <a:p>
            <a:pPr algn="ctr"/>
            <a:r>
              <a:rPr lang="en-US" sz="2400" dirty="0">
                <a:solidFill>
                  <a:srgbClr val="FFFF00"/>
                </a:solidFill>
                <a:latin typeface="Calibri" panose="020F0502020204030204" pitchFamily="34" charset="0"/>
                <a:ea typeface="Calibri" panose="020F0502020204030204" pitchFamily="34" charset="0"/>
                <a:cs typeface="Calibri" panose="020F0502020204030204" pitchFamily="34" charset="0"/>
              </a:rPr>
              <a:t>1 Thessalonians 5:12-22</a:t>
            </a:r>
          </a:p>
        </p:txBody>
      </p:sp>
    </p:spTree>
    <p:extLst>
      <p:ext uri="{BB962C8B-B14F-4D97-AF65-F5344CB8AC3E}">
        <p14:creationId xmlns:p14="http://schemas.microsoft.com/office/powerpoint/2010/main" val="2408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2F74D5-17C5-A876-5287-EBDC283E7045}"/>
              </a:ext>
            </a:extLst>
          </p:cNvPr>
          <p:cNvSpPr txBox="1"/>
          <p:nvPr/>
        </p:nvSpPr>
        <p:spPr>
          <a:xfrm>
            <a:off x="92075" y="276225"/>
            <a:ext cx="4546600" cy="1261884"/>
          </a:xfrm>
          <a:prstGeom prst="rect">
            <a:avLst/>
          </a:prstGeom>
          <a:noFill/>
        </p:spPr>
        <p:txBody>
          <a:bodyPr wrap="square" rtlCol="0">
            <a:spAutoFit/>
          </a:bodyPr>
          <a:lstStyle/>
          <a:p>
            <a:pPr algn="ctr"/>
            <a:r>
              <a:rPr lang="en-US" sz="2800" b="1" i="1"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Growing Stronger in Christ</a:t>
            </a:r>
          </a:p>
          <a:p>
            <a:pPr algn="ctr"/>
            <a:r>
              <a:rPr lang="en-US" sz="2400" dirty="0">
                <a:solidFill>
                  <a:srgbClr val="FFFFFF"/>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Walking the hard but steady path of spiritual maturity</a:t>
            </a:r>
          </a:p>
        </p:txBody>
      </p:sp>
      <p:sp>
        <p:nvSpPr>
          <p:cNvPr id="9" name="TextBox 8">
            <a:extLst>
              <a:ext uri="{FF2B5EF4-FFF2-40B4-BE49-F238E27FC236}">
                <a16:creationId xmlns:a16="http://schemas.microsoft.com/office/drawing/2014/main" id="{70BC48EC-B155-31C3-C06E-4E10C0D9EBF5}"/>
              </a:ext>
            </a:extLst>
          </p:cNvPr>
          <p:cNvSpPr txBox="1"/>
          <p:nvPr/>
        </p:nvSpPr>
        <p:spPr>
          <a:xfrm>
            <a:off x="917161" y="3897003"/>
            <a:ext cx="2638839" cy="461665"/>
          </a:xfrm>
          <a:prstGeom prst="rect">
            <a:avLst/>
          </a:prstGeom>
          <a:solidFill>
            <a:srgbClr val="000000"/>
          </a:solidFill>
          <a:ln>
            <a:noFill/>
          </a:ln>
        </p:spPr>
        <p:txBody>
          <a:bodyPr wrap="square">
            <a:spAutoFit/>
          </a:bodyPr>
          <a:lstStyle/>
          <a:p>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1 Thessalonians</a:t>
            </a:r>
          </a:p>
        </p:txBody>
      </p:sp>
    </p:spTree>
    <p:extLst>
      <p:ext uri="{BB962C8B-B14F-4D97-AF65-F5344CB8AC3E}">
        <p14:creationId xmlns:p14="http://schemas.microsoft.com/office/powerpoint/2010/main" val="80007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56AAB7-0D87-9501-1A67-4F497E08F9C9}"/>
              </a:ext>
            </a:extLst>
          </p:cNvPr>
          <p:cNvSpPr txBox="1"/>
          <p:nvPr/>
        </p:nvSpPr>
        <p:spPr>
          <a:xfrm>
            <a:off x="888447" y="3897004"/>
            <a:ext cx="2565953" cy="830997"/>
          </a:xfrm>
          <a:prstGeom prst="rect">
            <a:avLst/>
          </a:prstGeom>
          <a:solidFill>
            <a:srgbClr val="000000"/>
          </a:solidFill>
          <a:ln>
            <a:noFill/>
          </a:ln>
        </p:spPr>
        <p:txBody>
          <a:bodyPr wrap="square">
            <a:spAutoFit/>
          </a:bodyPr>
          <a:lstStyle/>
          <a:p>
            <a:pPr algn="ctr"/>
            <a:r>
              <a:rPr lang="en-US" sz="2400" dirty="0">
                <a:solidFill>
                  <a:srgbClr val="FFFF00"/>
                </a:solidFill>
                <a:latin typeface="Calibri" panose="020F0502020204030204" pitchFamily="34" charset="0"/>
                <a:ea typeface="Calibri" panose="020F0502020204030204" pitchFamily="34" charset="0"/>
                <a:cs typeface="Calibri" panose="020F0502020204030204" pitchFamily="34" charset="0"/>
              </a:rPr>
              <a:t>1 Thessalonians 5:12-22</a:t>
            </a:r>
          </a:p>
        </p:txBody>
      </p:sp>
      <p:sp>
        <p:nvSpPr>
          <p:cNvPr id="6" name="TextBox 5">
            <a:extLst>
              <a:ext uri="{FF2B5EF4-FFF2-40B4-BE49-F238E27FC236}">
                <a16:creationId xmlns:a16="http://schemas.microsoft.com/office/drawing/2014/main" id="{5C439BC0-14C4-F715-0287-AAF308F1D15E}"/>
              </a:ext>
            </a:extLst>
          </p:cNvPr>
          <p:cNvSpPr txBox="1"/>
          <p:nvPr/>
        </p:nvSpPr>
        <p:spPr>
          <a:xfrm>
            <a:off x="92075" y="276225"/>
            <a:ext cx="4546600" cy="1077218"/>
          </a:xfrm>
          <a:prstGeom prst="rect">
            <a:avLst/>
          </a:prstGeom>
          <a:noFill/>
        </p:spPr>
        <p:txBody>
          <a:bodyPr wrap="square" rtlCol="0">
            <a:spAutoFit/>
          </a:bodyPr>
          <a:lstStyle/>
          <a:p>
            <a:pPr algn="ctr"/>
            <a:r>
              <a:rPr lang="en-US" sz="3200" b="1" i="1"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How to Behave among God’s People</a:t>
            </a:r>
          </a:p>
        </p:txBody>
      </p:sp>
      <p:sp>
        <p:nvSpPr>
          <p:cNvPr id="9" name="TextBox 8">
            <a:extLst>
              <a:ext uri="{FF2B5EF4-FFF2-40B4-BE49-F238E27FC236}">
                <a16:creationId xmlns:a16="http://schemas.microsoft.com/office/drawing/2014/main" id="{CE77490D-34B2-9863-28E2-D2EE60F6A85C}"/>
              </a:ext>
            </a:extLst>
          </p:cNvPr>
          <p:cNvSpPr txBox="1"/>
          <p:nvPr/>
        </p:nvSpPr>
        <p:spPr>
          <a:xfrm>
            <a:off x="4505325" y="1017478"/>
            <a:ext cx="4546600" cy="3108543"/>
          </a:xfrm>
          <a:prstGeom prst="rect">
            <a:avLst/>
          </a:prstGeom>
          <a:noFill/>
        </p:spPr>
        <p:txBody>
          <a:bodyPr wrap="square" rtlCol="0">
            <a:spAutoFit/>
          </a:bodyPr>
          <a:lstStyle/>
          <a:p>
            <a:pPr algn="ctr"/>
            <a:r>
              <a:rPr lang="en-US" sz="280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What does “Growing Stronger in Christ” look Like?</a:t>
            </a:r>
          </a:p>
          <a:p>
            <a:pPr algn="ctr"/>
            <a:endParaRPr lang="en-US" sz="280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80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endParaRPr>
          </a:p>
          <a:p>
            <a:pPr algn="ctr"/>
            <a:r>
              <a:rPr lang="en-US" sz="2800" dirty="0">
                <a:solidFill>
                  <a:srgbClr val="FFFF00"/>
                </a:solidFill>
                <a:effectLst>
                  <a:glow rad="127000">
                    <a:srgbClr val="000000"/>
                  </a:glow>
                </a:effectLst>
                <a:latin typeface="Calibri" panose="020F0502020204030204" pitchFamily="34" charset="0"/>
                <a:ea typeface="Calibri" panose="020F0502020204030204" pitchFamily="34" charset="0"/>
                <a:cs typeface="Calibri" panose="020F0502020204030204" pitchFamily="34" charset="0"/>
              </a:rPr>
              <a:t>What does “Walking the hard but steady path of spiritual maturity” look like?</a:t>
            </a:r>
          </a:p>
        </p:txBody>
      </p:sp>
    </p:spTree>
    <p:extLst>
      <p:ext uri="{BB962C8B-B14F-4D97-AF65-F5344CB8AC3E}">
        <p14:creationId xmlns:p14="http://schemas.microsoft.com/office/powerpoint/2010/main" val="365830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board with writing on it&#10;&#10;Description automatically generated with medium confidence">
            <a:extLst>
              <a:ext uri="{FF2B5EF4-FFF2-40B4-BE49-F238E27FC236}">
                <a16:creationId xmlns:a16="http://schemas.microsoft.com/office/drawing/2014/main" id="{A6955C39-F2DB-DB19-2AC4-366445B4F4A7}"/>
              </a:ext>
            </a:extLst>
          </p:cNvPr>
          <p:cNvPicPr>
            <a:picLocks noChangeAspect="1"/>
          </p:cNvPicPr>
          <p:nvPr/>
        </p:nvPicPr>
        <p:blipFill>
          <a:blip r:embed="rId3"/>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8ECB1CEB-BF84-F87F-46C9-A083EBC206D5}"/>
              </a:ext>
            </a:extLst>
          </p:cNvPr>
          <p:cNvSpPr/>
          <p:nvPr/>
        </p:nvSpPr>
        <p:spPr>
          <a:xfrm>
            <a:off x="0" y="1465943"/>
            <a:ext cx="9144000" cy="3677556"/>
          </a:xfrm>
          <a:prstGeom prst="rect">
            <a:avLst/>
          </a:prstGeom>
          <a:gradFill>
            <a:gsLst>
              <a:gs pos="0">
                <a:srgbClr val="000000">
                  <a:alpha val="0"/>
                </a:srgbClr>
              </a:gs>
              <a:gs pos="49000">
                <a:srgbClr val="000000">
                  <a:alpha val="49000"/>
                </a:srgbClr>
              </a:gs>
              <a:gs pos="100000">
                <a:srgbClr val="0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itle 1">
            <a:extLst>
              <a:ext uri="{FF2B5EF4-FFF2-40B4-BE49-F238E27FC236}">
                <a16:creationId xmlns:a16="http://schemas.microsoft.com/office/drawing/2014/main" id="{75088D2F-F2AA-8E1B-A3D4-5DBEC22E50B5}"/>
              </a:ext>
            </a:extLst>
          </p:cNvPr>
          <p:cNvSpPr txBox="1">
            <a:spLocks/>
          </p:cNvSpPr>
          <p:nvPr/>
        </p:nvSpPr>
        <p:spPr>
          <a:xfrm>
            <a:off x="190500" y="3768436"/>
            <a:ext cx="8762999" cy="1257818"/>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Calibri" panose="020F0502020204030204" pitchFamily="34" charset="0"/>
                <a:cs typeface="Calibri" panose="020F0502020204030204" pitchFamily="34" charset="0"/>
              </a:rPr>
              <a:t>Paul’s Formula</a:t>
            </a:r>
            <a:endParaRPr kumimoji="0" lang="en-US" sz="5400" b="0"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70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2C44-F274-E14A-2401-E76275B986BA}"/>
              </a:ext>
            </a:extLst>
          </p:cNvPr>
          <p:cNvSpPr>
            <a:spLocks noGrp="1"/>
          </p:cNvSpPr>
          <p:nvPr>
            <p:ph type="ctrTitle"/>
          </p:nvPr>
        </p:nvSpPr>
        <p:spPr>
          <a:xfrm>
            <a:off x="5065486" y="570140"/>
            <a:ext cx="3933371" cy="3943804"/>
          </a:xfrm>
        </p:spPr>
        <p:txBody>
          <a:bodyPr anchor="t">
            <a:noAutofit/>
          </a:bodyPr>
          <a:lstStyle/>
          <a:p>
            <a:pPr algn="l"/>
            <a:r>
              <a:rPr lang="en-US" sz="3200" b="1" dirty="0"/>
              <a:t>    I preached . . . that </a:t>
            </a:r>
            <a:br>
              <a:rPr lang="en-US" sz="3200" b="1" dirty="0"/>
            </a:br>
            <a:r>
              <a:rPr lang="en-US" sz="3200" b="1" dirty="0"/>
              <a:t>    all must repent of </a:t>
            </a:r>
            <a:br>
              <a:rPr lang="en-US" sz="3200" b="1" dirty="0"/>
            </a:br>
            <a:r>
              <a:rPr lang="en-US" sz="3200" b="1" dirty="0"/>
              <a:t>    their sins and turn to </a:t>
            </a:r>
            <a:br>
              <a:rPr lang="en-US" sz="3200" b="1" dirty="0"/>
            </a:br>
            <a:r>
              <a:rPr lang="en-US" sz="3200" b="1" dirty="0"/>
              <a:t>   God—and prove they</a:t>
            </a:r>
            <a:br>
              <a:rPr lang="en-US" sz="3200" b="1" dirty="0"/>
            </a:br>
            <a:r>
              <a:rPr lang="en-US" sz="3200" b="1" dirty="0"/>
              <a:t>  have changed by the good things they do.</a:t>
            </a:r>
            <a:br>
              <a:rPr lang="en-US" sz="3200" b="1" dirty="0"/>
            </a:br>
            <a:br>
              <a:rPr lang="en-US" sz="3200" b="1" dirty="0"/>
            </a:br>
            <a:r>
              <a:rPr lang="en-US" sz="3200" b="1" dirty="0"/>
              <a:t>Acts 26:20 NLT</a:t>
            </a:r>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5391038"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pic>
        <p:nvPicPr>
          <p:cNvPr id="8" name="Picture 7" descr="A blackboard with writing on it&#10;&#10;Description automatically generated with medium confidence">
            <a:extLst>
              <a:ext uri="{FF2B5EF4-FFF2-40B4-BE49-F238E27FC236}">
                <a16:creationId xmlns:a16="http://schemas.microsoft.com/office/drawing/2014/main" id="{516C42DA-F892-2AB9-9F06-A7F4B1C1457C}"/>
              </a:ext>
            </a:extLst>
          </p:cNvPr>
          <p:cNvPicPr>
            <a:picLocks noChangeAspect="1"/>
          </p:cNvPicPr>
          <p:nvPr/>
        </p:nvPicPr>
        <p:blipFill rotWithShape="1">
          <a:blip r:embed="rId3">
            <a:extLst>
              <a:ext uri="{28A0092B-C50C-407E-A947-70E740481C1C}">
                <a14:useLocalDpi xmlns:a14="http://schemas.microsoft.com/office/drawing/2010/main" val="0"/>
              </a:ext>
            </a:extLst>
          </a:blip>
          <a:srcRect l="7829" r="27861" b="1"/>
          <a:stretch/>
        </p:blipFill>
        <p:spPr>
          <a:xfrm>
            <a:off x="1" y="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5429907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hristmas Presents  XL by Slidesgo">
  <a:themeElements>
    <a:clrScheme name="Simple Light">
      <a:dk1>
        <a:srgbClr val="082F3D"/>
      </a:dk1>
      <a:lt1>
        <a:srgbClr val="144055"/>
      </a:lt1>
      <a:dk2>
        <a:srgbClr val="F3F3F3"/>
      </a:dk2>
      <a:lt2>
        <a:srgbClr val="F2E394"/>
      </a:lt2>
      <a:accent1>
        <a:srgbClr val="EA843F"/>
      </a:accent1>
      <a:accent2>
        <a:srgbClr val="ED472F"/>
      </a:accent2>
      <a:accent3>
        <a:srgbClr val="D96459"/>
      </a:accent3>
      <a:accent4>
        <a:srgbClr val="A13939"/>
      </a:accent4>
      <a:accent5>
        <a:srgbClr val="82C6AF"/>
      </a:accent5>
      <a:accent6>
        <a:srgbClr val="69B79B"/>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6825</TotalTime>
  <Words>6064</Words>
  <Application>Microsoft Office PowerPoint</Application>
  <PresentationFormat>On-screen Show (16:9)</PresentationFormat>
  <Paragraphs>629</Paragraphs>
  <Slides>40</Slides>
  <Notes>40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Bahiana</vt:lpstr>
      <vt:lpstr>Arial</vt:lpstr>
      <vt:lpstr>Noto Sans</vt:lpstr>
      <vt:lpstr>Calibri Light</vt:lpstr>
      <vt:lpstr>Dosis</vt:lpstr>
      <vt:lpstr>Calibri</vt:lpstr>
      <vt:lpstr>Tw Cen MT</vt:lpstr>
      <vt:lpstr>Christmas Presents  XL by Slidesgo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preached . . . that      all must repent of      their sins and turn to     God—and prove they   have changed by the good things they do.  Acts 26:20 NLT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Scriptural references</dc:title>
  <dc:creator>Tiffany Tan</dc:creator>
  <cp:lastModifiedBy>Matt Lyle</cp:lastModifiedBy>
  <cp:revision>11</cp:revision>
  <cp:lastPrinted>2022-12-10T13:48:13Z</cp:lastPrinted>
  <dcterms:modified xsi:type="dcterms:W3CDTF">2022-12-10T22:59:34Z</dcterms:modified>
</cp:coreProperties>
</file>