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36"/>
  </p:notesMasterIdLst>
  <p:handoutMasterIdLst>
    <p:handoutMasterId r:id="rId37"/>
  </p:handoutMasterIdLst>
  <p:sldIdLst>
    <p:sldId id="347" r:id="rId2"/>
    <p:sldId id="346" r:id="rId3"/>
    <p:sldId id="344" r:id="rId4"/>
    <p:sldId id="348" r:id="rId5"/>
    <p:sldId id="349" r:id="rId6"/>
    <p:sldId id="319" r:id="rId7"/>
    <p:sldId id="350" r:id="rId8"/>
    <p:sldId id="321" r:id="rId9"/>
    <p:sldId id="328" r:id="rId10"/>
    <p:sldId id="341" r:id="rId11"/>
    <p:sldId id="342" r:id="rId12"/>
    <p:sldId id="352" r:id="rId13"/>
    <p:sldId id="343" r:id="rId14"/>
    <p:sldId id="354" r:id="rId15"/>
    <p:sldId id="359" r:id="rId16"/>
    <p:sldId id="360" r:id="rId17"/>
    <p:sldId id="334" r:id="rId18"/>
    <p:sldId id="323" r:id="rId19"/>
    <p:sldId id="324" r:id="rId20"/>
    <p:sldId id="333" r:id="rId21"/>
    <p:sldId id="362" r:id="rId22"/>
    <p:sldId id="361" r:id="rId23"/>
    <p:sldId id="335" r:id="rId24"/>
    <p:sldId id="325" r:id="rId25"/>
    <p:sldId id="363" r:id="rId26"/>
    <p:sldId id="364" r:id="rId27"/>
    <p:sldId id="365" r:id="rId28"/>
    <p:sldId id="366" r:id="rId29"/>
    <p:sldId id="367" r:id="rId30"/>
    <p:sldId id="368" r:id="rId31"/>
    <p:sldId id="326" r:id="rId32"/>
    <p:sldId id="338" r:id="rId33"/>
    <p:sldId id="320" r:id="rId34"/>
    <p:sldId id="369" r:id="rId35"/>
  </p:sldIdLst>
  <p:sldSz cx="9144000" cy="5143500" type="screen16x9"/>
  <p:notesSz cx="6858000" cy="9144000"/>
  <p:embeddedFontLst>
    <p:embeddedFont>
      <p:font typeface="Avenir Next LT Pro" panose="020B0504020202020204" pitchFamily="34" charset="0"/>
      <p:regular r:id="rId38"/>
      <p:bold r:id="rId39"/>
      <p:italic r:id="rId40"/>
      <p:boldItalic r:id="rId41"/>
    </p:embeddedFont>
    <p:embeddedFont>
      <p:font typeface="Dosis" pitchFamily="2" charset="0"/>
      <p:regular r:id="rId42"/>
      <p:bold r:id="rId43"/>
    </p:embeddedFont>
    <p:embeddedFont>
      <p:font typeface="Tw Cen MT" panose="020B0602020104020603"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2834"/>
    <a:srgbClr val="00FFFF"/>
    <a:srgbClr val="FFFFFF"/>
    <a:srgbClr val="FF8BFF"/>
    <a:srgbClr val="FF00FF"/>
    <a:srgbClr val="000000"/>
    <a:srgbClr val="0A0B19"/>
    <a:srgbClr val="242B41"/>
    <a:srgbClr val="EA843F"/>
    <a:srgbClr val="656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F684AD-C258-4599-B7FF-12CA28C7B425}" v="7" dt="2022-10-30T00:13:10.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88" autoAdjust="0"/>
  </p:normalViewPr>
  <p:slideViewPr>
    <p:cSldViewPr snapToGrid="0">
      <p:cViewPr varScale="1">
        <p:scale>
          <a:sx n="119" d="100"/>
          <a:sy n="119" d="100"/>
        </p:scale>
        <p:origin x="1296" y="102"/>
      </p:cViewPr>
      <p:guideLst>
        <p:guide orient="horz"/>
        <p:guide pos="2880"/>
      </p:guideLst>
    </p:cSldViewPr>
  </p:slideViewPr>
  <p:notesTextViewPr>
    <p:cViewPr>
      <p:scale>
        <a:sx n="1" d="1"/>
        <a:sy n="1" d="1"/>
      </p:scale>
      <p:origin x="0" y="-582"/>
    </p:cViewPr>
  </p:notesTextViewPr>
  <p:notesViewPr>
    <p:cSldViewPr snapToGrid="0">
      <p:cViewPr>
        <p:scale>
          <a:sx n="75" d="100"/>
          <a:sy n="75" d="100"/>
        </p:scale>
        <p:origin x="4008" y="2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A2F684AD-C258-4599-B7FF-12CA28C7B425}"/>
    <pc:docChg chg="undo custSel addSld delSld modSld modMainMaster">
      <pc:chgData name="Matt Lyle" userId="a96e7d453dd11193" providerId="LiveId" clId="{A2F684AD-C258-4599-B7FF-12CA28C7B425}" dt="2022-10-30T05:31:32.644" v="2153" actId="20577"/>
      <pc:docMkLst>
        <pc:docMk/>
      </pc:docMkLst>
      <pc:sldChg chg="modNotesTx">
        <pc:chgData name="Matt Lyle" userId="a96e7d453dd11193" providerId="LiveId" clId="{A2F684AD-C258-4599-B7FF-12CA28C7B425}" dt="2022-10-29T23:21:43.640" v="1128" actId="20577"/>
        <pc:sldMkLst>
          <pc:docMk/>
          <pc:sldMk cId="2562129963" sldId="319"/>
        </pc:sldMkLst>
      </pc:sldChg>
      <pc:sldChg chg="modNotes modNotesTx">
        <pc:chgData name="Matt Lyle" userId="a96e7d453dd11193" providerId="LiveId" clId="{A2F684AD-C258-4599-B7FF-12CA28C7B425}" dt="2022-10-30T00:13:10.095" v="2123" actId="14100"/>
        <pc:sldMkLst>
          <pc:docMk/>
          <pc:sldMk cId="2921970704" sldId="321"/>
        </pc:sldMkLst>
      </pc:sldChg>
      <pc:sldChg chg="modNotes">
        <pc:chgData name="Matt Lyle" userId="a96e7d453dd11193" providerId="LiveId" clId="{A2F684AD-C258-4599-B7FF-12CA28C7B425}" dt="2022-10-29T23:33:28.540" v="1715" actId="20577"/>
        <pc:sldMkLst>
          <pc:docMk/>
          <pc:sldMk cId="643591792" sldId="323"/>
        </pc:sldMkLst>
      </pc:sldChg>
      <pc:sldChg chg="modNotes">
        <pc:chgData name="Matt Lyle" userId="a96e7d453dd11193" providerId="LiveId" clId="{A2F684AD-C258-4599-B7FF-12CA28C7B425}" dt="2022-10-29T23:35:44.502" v="2008" actId="20577"/>
        <pc:sldMkLst>
          <pc:docMk/>
          <pc:sldMk cId="1843468092" sldId="324"/>
        </pc:sldMkLst>
      </pc:sldChg>
      <pc:sldChg chg="modNotes">
        <pc:chgData name="Matt Lyle" userId="a96e7d453dd11193" providerId="LiveId" clId="{A2F684AD-C258-4599-B7FF-12CA28C7B425}" dt="2022-10-29T23:28:19.012" v="1405" actId="20577"/>
        <pc:sldMkLst>
          <pc:docMk/>
          <pc:sldMk cId="575506729" sldId="328"/>
        </pc:sldMkLst>
      </pc:sldChg>
      <pc:sldChg chg="modNotes">
        <pc:chgData name="Matt Lyle" userId="a96e7d453dd11193" providerId="LiveId" clId="{A2F684AD-C258-4599-B7FF-12CA28C7B425}" dt="2022-10-29T23:36:56.394" v="2117" actId="20577"/>
        <pc:sldMkLst>
          <pc:docMk/>
          <pc:sldMk cId="1570434548" sldId="333"/>
        </pc:sldMkLst>
      </pc:sldChg>
      <pc:sldChg chg="modNotes">
        <pc:chgData name="Matt Lyle" userId="a96e7d453dd11193" providerId="LiveId" clId="{A2F684AD-C258-4599-B7FF-12CA28C7B425}" dt="2022-10-30T05:31:01.703" v="2144" actId="20577"/>
        <pc:sldMkLst>
          <pc:docMk/>
          <pc:sldMk cId="1425804859" sldId="341"/>
        </pc:sldMkLst>
      </pc:sldChg>
      <pc:sldChg chg="modNotesTx">
        <pc:chgData name="Matt Lyle" userId="a96e7d453dd11193" providerId="LiveId" clId="{A2F684AD-C258-4599-B7FF-12CA28C7B425}" dt="2022-10-29T23:07:12.859" v="177" actId="20577"/>
        <pc:sldMkLst>
          <pc:docMk/>
          <pc:sldMk cId="4015290822" sldId="349"/>
        </pc:sldMkLst>
      </pc:sldChg>
      <pc:sldChg chg="modNotesTx">
        <pc:chgData name="Matt Lyle" userId="a96e7d453dd11193" providerId="LiveId" clId="{A2F684AD-C258-4599-B7FF-12CA28C7B425}" dt="2022-10-29T23:23:34.596" v="1163" actId="6549"/>
        <pc:sldMkLst>
          <pc:docMk/>
          <pc:sldMk cId="445801190" sldId="350"/>
        </pc:sldMkLst>
      </pc:sldChg>
      <pc:sldChg chg="modNotes">
        <pc:chgData name="Matt Lyle" userId="a96e7d453dd11193" providerId="LiveId" clId="{A2F684AD-C258-4599-B7FF-12CA28C7B425}" dt="2022-10-29T23:31:03.523" v="1649" actId="20577"/>
        <pc:sldMkLst>
          <pc:docMk/>
          <pc:sldMk cId="2520378796" sldId="352"/>
        </pc:sldMkLst>
      </pc:sldChg>
      <pc:sldChg chg="modNotes">
        <pc:chgData name="Matt Lyle" userId="a96e7d453dd11193" providerId="LiveId" clId="{A2F684AD-C258-4599-B7FF-12CA28C7B425}" dt="2022-10-29T23:32:17.237" v="1685" actId="20577"/>
        <pc:sldMkLst>
          <pc:docMk/>
          <pc:sldMk cId="3643786151" sldId="359"/>
        </pc:sldMkLst>
      </pc:sldChg>
      <pc:sldChg chg="modNotes">
        <pc:chgData name="Matt Lyle" userId="a96e7d453dd11193" providerId="LiveId" clId="{A2F684AD-C258-4599-B7FF-12CA28C7B425}" dt="2022-10-29T23:37:25.531" v="2122" actId="20577"/>
        <pc:sldMkLst>
          <pc:docMk/>
          <pc:sldMk cId="3398948959" sldId="362"/>
        </pc:sldMkLst>
      </pc:sldChg>
      <pc:sldChg chg="modNotesTx">
        <pc:chgData name="Matt Lyle" userId="a96e7d453dd11193" providerId="LiveId" clId="{A2F684AD-C258-4599-B7FF-12CA28C7B425}" dt="2022-10-30T05:31:32.644" v="2153" actId="20577"/>
        <pc:sldMkLst>
          <pc:docMk/>
          <pc:sldMk cId="1290049307" sldId="369"/>
        </pc:sldMkLst>
      </pc:sldChg>
      <pc:sldChg chg="new del mod modClrScheme chgLayout">
        <pc:chgData name="Matt Lyle" userId="a96e7d453dd11193" providerId="LiveId" clId="{A2F684AD-C258-4599-B7FF-12CA28C7B425}" dt="2022-10-29T15:39:07.333" v="50" actId="47"/>
        <pc:sldMkLst>
          <pc:docMk/>
          <pc:sldMk cId="961172158" sldId="370"/>
        </pc:sldMkLst>
      </pc:sldChg>
      <pc:sldMasterChg chg="addSldLayout delSldLayout modSldLayout">
        <pc:chgData name="Matt Lyle" userId="a96e7d453dd11193" providerId="LiveId" clId="{A2F684AD-C258-4599-B7FF-12CA28C7B425}" dt="2022-10-29T15:38:54.084" v="49" actId="2696"/>
        <pc:sldMasterMkLst>
          <pc:docMk/>
          <pc:sldMasterMk cId="0" sldId="2147483675"/>
        </pc:sldMasterMkLst>
        <pc:sldLayoutChg chg="del">
          <pc:chgData name="Matt Lyle" userId="a96e7d453dd11193" providerId="LiveId" clId="{A2F684AD-C258-4599-B7FF-12CA28C7B425}" dt="2022-10-29T15:38:51.210" v="48" actId="2696"/>
          <pc:sldLayoutMkLst>
            <pc:docMk/>
            <pc:sldMasterMk cId="0" sldId="2147483675"/>
            <pc:sldLayoutMk cId="440021902" sldId="2147483691"/>
          </pc:sldLayoutMkLst>
        </pc:sldLayoutChg>
        <pc:sldLayoutChg chg="addSp delSp modSp mod">
          <pc:chgData name="Matt Lyle" userId="a96e7d453dd11193" providerId="LiveId" clId="{A2F684AD-C258-4599-B7FF-12CA28C7B425}" dt="2022-10-29T15:27:50.557" v="43" actId="1076"/>
          <pc:sldLayoutMkLst>
            <pc:docMk/>
            <pc:sldMasterMk cId="0" sldId="2147483675"/>
            <pc:sldLayoutMk cId="3038182746" sldId="2147483694"/>
          </pc:sldLayoutMkLst>
          <pc:spChg chg="del">
            <ac:chgData name="Matt Lyle" userId="a96e7d453dd11193" providerId="LiveId" clId="{A2F684AD-C258-4599-B7FF-12CA28C7B425}" dt="2022-10-29T15:27:40.174" v="39" actId="478"/>
            <ac:spMkLst>
              <pc:docMk/>
              <pc:sldMasterMk cId="0" sldId="2147483675"/>
              <pc:sldLayoutMk cId="3038182746" sldId="2147483694"/>
              <ac:spMk id="7" creationId="{871CDD85-3B86-0F7F-961B-F4111107C811}"/>
            </ac:spMkLst>
          </pc:spChg>
          <pc:spChg chg="del">
            <ac:chgData name="Matt Lyle" userId="a96e7d453dd11193" providerId="LiveId" clId="{A2F684AD-C258-4599-B7FF-12CA28C7B425}" dt="2022-10-29T15:27:38.742" v="37" actId="478"/>
            <ac:spMkLst>
              <pc:docMk/>
              <pc:sldMasterMk cId="0" sldId="2147483675"/>
              <pc:sldLayoutMk cId="3038182746" sldId="2147483694"/>
              <ac:spMk id="8" creationId="{E92080A9-B1B2-770B-C837-C90EC7DAB323}"/>
            </ac:spMkLst>
          </pc:spChg>
          <pc:picChg chg="add mod">
            <ac:chgData name="Matt Lyle" userId="a96e7d453dd11193" providerId="LiveId" clId="{A2F684AD-C258-4599-B7FF-12CA28C7B425}" dt="2022-10-29T15:27:50.557" v="43" actId="1076"/>
            <ac:picMkLst>
              <pc:docMk/>
              <pc:sldMasterMk cId="0" sldId="2147483675"/>
              <pc:sldLayoutMk cId="3038182746" sldId="2147483694"/>
              <ac:picMk id="3" creationId="{36C26E38-D1E4-32D6-C0A5-358627FDC191}"/>
            </ac:picMkLst>
          </pc:picChg>
          <pc:picChg chg="del">
            <ac:chgData name="Matt Lyle" userId="a96e7d453dd11193" providerId="LiveId" clId="{A2F684AD-C258-4599-B7FF-12CA28C7B425}" dt="2022-10-29T15:27:39.274" v="38" actId="478"/>
            <ac:picMkLst>
              <pc:docMk/>
              <pc:sldMasterMk cId="0" sldId="2147483675"/>
              <pc:sldLayoutMk cId="3038182746" sldId="2147483694"/>
              <ac:picMk id="5" creationId="{602CAB5C-46C3-BEBC-1A48-501A8BAA31F7}"/>
            </ac:picMkLst>
          </pc:picChg>
          <pc:picChg chg="del mod">
            <ac:chgData name="Matt Lyle" userId="a96e7d453dd11193" providerId="LiveId" clId="{A2F684AD-C258-4599-B7FF-12CA28C7B425}" dt="2022-10-29T15:27:37.607" v="36" actId="478"/>
            <ac:picMkLst>
              <pc:docMk/>
              <pc:sldMasterMk cId="0" sldId="2147483675"/>
              <pc:sldLayoutMk cId="3038182746" sldId="2147483694"/>
              <ac:picMk id="10" creationId="{89361689-DCF4-F469-CF72-AD19B63CDD80}"/>
            </ac:picMkLst>
          </pc:picChg>
        </pc:sldLayoutChg>
        <pc:sldLayoutChg chg="del">
          <pc:chgData name="Matt Lyle" userId="a96e7d453dd11193" providerId="LiveId" clId="{A2F684AD-C258-4599-B7FF-12CA28C7B425}" dt="2022-10-29T15:38:54.084" v="49" actId="2696"/>
          <pc:sldLayoutMkLst>
            <pc:docMk/>
            <pc:sldMasterMk cId="0" sldId="2147483675"/>
            <pc:sldLayoutMk cId="2655077297" sldId="2147483696"/>
          </pc:sldLayoutMkLst>
        </pc:sldLayoutChg>
        <pc:sldLayoutChg chg="del">
          <pc:chgData name="Matt Lyle" userId="a96e7d453dd11193" providerId="LiveId" clId="{A2F684AD-C258-4599-B7FF-12CA28C7B425}" dt="2022-10-29T15:38:48.734" v="46" actId="2696"/>
          <pc:sldLayoutMkLst>
            <pc:docMk/>
            <pc:sldMasterMk cId="0" sldId="2147483675"/>
            <pc:sldLayoutMk cId="1835000842" sldId="2147483710"/>
          </pc:sldLayoutMkLst>
        </pc:sldLayoutChg>
        <pc:sldLayoutChg chg="del">
          <pc:chgData name="Matt Lyle" userId="a96e7d453dd11193" providerId="LiveId" clId="{A2F684AD-C258-4599-B7FF-12CA28C7B425}" dt="2022-10-29T15:38:49.685" v="47" actId="2696"/>
          <pc:sldLayoutMkLst>
            <pc:docMk/>
            <pc:sldMasterMk cId="0" sldId="2147483675"/>
            <pc:sldLayoutMk cId="1736776815" sldId="2147483713"/>
          </pc:sldLayoutMkLst>
        </pc:sldLayoutChg>
        <pc:sldLayoutChg chg="addSp delSp modSp add del mod modTransition setBg">
          <pc:chgData name="Matt Lyle" userId="a96e7d453dd11193" providerId="LiveId" clId="{A2F684AD-C258-4599-B7FF-12CA28C7B425}" dt="2022-10-29T15:27:35.461" v="35" actId="2696"/>
          <pc:sldLayoutMkLst>
            <pc:docMk/>
            <pc:sldMasterMk cId="0" sldId="2147483675"/>
            <pc:sldLayoutMk cId="262628421" sldId="2147483714"/>
          </pc:sldLayoutMkLst>
          <pc:spChg chg="add mod ord">
            <ac:chgData name="Matt Lyle" userId="a96e7d453dd11193" providerId="LiveId" clId="{A2F684AD-C258-4599-B7FF-12CA28C7B425}" dt="2022-10-29T15:26:48.490" v="34" actId="14100"/>
            <ac:spMkLst>
              <pc:docMk/>
              <pc:sldMasterMk cId="0" sldId="2147483675"/>
              <pc:sldLayoutMk cId="262628421" sldId="2147483714"/>
              <ac:spMk id="3" creationId="{AB338353-BD6B-53EA-775B-28E5436B09CE}"/>
            </ac:spMkLst>
          </pc:spChg>
          <pc:spChg chg="del">
            <ac:chgData name="Matt Lyle" userId="a96e7d453dd11193" providerId="LiveId" clId="{A2F684AD-C258-4599-B7FF-12CA28C7B425}" dt="2022-10-29T15:23:48.100" v="7" actId="478"/>
            <ac:spMkLst>
              <pc:docMk/>
              <pc:sldMasterMk cId="0" sldId="2147483675"/>
              <pc:sldLayoutMk cId="262628421" sldId="2147483714"/>
              <ac:spMk id="7" creationId="{871CDD85-3B86-0F7F-961B-F4111107C811}"/>
            </ac:spMkLst>
          </pc:spChg>
          <pc:spChg chg="del">
            <ac:chgData name="Matt Lyle" userId="a96e7d453dd11193" providerId="LiveId" clId="{A2F684AD-C258-4599-B7FF-12CA28C7B425}" dt="2022-10-29T15:23:44.296" v="4" actId="478"/>
            <ac:spMkLst>
              <pc:docMk/>
              <pc:sldMasterMk cId="0" sldId="2147483675"/>
              <pc:sldLayoutMk cId="262628421" sldId="2147483714"/>
              <ac:spMk id="8" creationId="{E92080A9-B1B2-770B-C837-C90EC7DAB323}"/>
            </ac:spMkLst>
          </pc:spChg>
          <pc:picChg chg="add del mod modCrop">
            <ac:chgData name="Matt Lyle" userId="a96e7d453dd11193" providerId="LiveId" clId="{A2F684AD-C258-4599-B7FF-12CA28C7B425}" dt="2022-10-29T15:26:00.164" v="20" actId="478"/>
            <ac:picMkLst>
              <pc:docMk/>
              <pc:sldMasterMk cId="0" sldId="2147483675"/>
              <pc:sldLayoutMk cId="262628421" sldId="2147483714"/>
              <ac:picMk id="2" creationId="{E87D3EC6-E9EA-08C2-07A8-0A041A171F94}"/>
            </ac:picMkLst>
          </pc:picChg>
          <pc:picChg chg="add del mod">
            <ac:chgData name="Matt Lyle" userId="a96e7d453dd11193" providerId="LiveId" clId="{A2F684AD-C258-4599-B7FF-12CA28C7B425}" dt="2022-10-29T15:26:44.676" v="33" actId="1076"/>
            <ac:picMkLst>
              <pc:docMk/>
              <pc:sldMasterMk cId="0" sldId="2147483675"/>
              <pc:sldLayoutMk cId="262628421" sldId="2147483714"/>
              <ac:picMk id="5" creationId="{602CAB5C-46C3-BEBC-1A48-501A8BAA31F7}"/>
            </ac:picMkLst>
          </pc:picChg>
          <pc:picChg chg="del">
            <ac:chgData name="Matt Lyle" userId="a96e7d453dd11193" providerId="LiveId" clId="{A2F684AD-C258-4599-B7FF-12CA28C7B425}" dt="2022-10-29T15:23:43.688" v="3" actId="478"/>
            <ac:picMkLst>
              <pc:docMk/>
              <pc:sldMasterMk cId="0" sldId="2147483675"/>
              <pc:sldLayoutMk cId="262628421" sldId="2147483714"/>
              <ac:picMk id="10" creationId="{89361689-DCF4-F469-CF72-AD19B63CDD80}"/>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2BAF8F-F635-16B7-C755-052542D120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4CEDDF-A0AF-57AC-02FF-2898A5B73C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DEE18-0AB8-44BB-B674-8AF2BE6F9F02}" type="datetimeFigureOut">
              <a:rPr lang="en-US" smtClean="0"/>
              <a:t>10/30/2022</a:t>
            </a:fld>
            <a:endParaRPr lang="en-US"/>
          </a:p>
        </p:txBody>
      </p:sp>
      <p:sp>
        <p:nvSpPr>
          <p:cNvPr id="4" name="Footer Placeholder 3">
            <a:extLst>
              <a:ext uri="{FF2B5EF4-FFF2-40B4-BE49-F238E27FC236}">
                <a16:creationId xmlns:a16="http://schemas.microsoft.com/office/drawing/2014/main" id="{4F0F58F0-B337-08F6-4A1B-3880EEBED5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6951797-9DD4-449B-D3EA-A404C94B6B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832656-BB36-47B0-A9CA-313DA9E664E8}" type="slidenum">
              <a:rPr lang="en-US" smtClean="0"/>
              <a:t>‹#›</a:t>
            </a:fld>
            <a:endParaRPr lang="en-US"/>
          </a:p>
        </p:txBody>
      </p:sp>
    </p:spTree>
    <p:extLst>
      <p:ext uri="{BB962C8B-B14F-4D97-AF65-F5344CB8AC3E}">
        <p14:creationId xmlns:p14="http://schemas.microsoft.com/office/powerpoint/2010/main" val="1086426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15338" y="389585"/>
            <a:ext cx="2627323" cy="1477851"/>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381300" y="2060620"/>
            <a:ext cx="6096074" cy="639758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r>
              <a:rPr lang="en-US"/>
              <a:t>111</a:t>
            </a:r>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158750" marR="0" lvl="0" indent="0" algn="l" rtl="0">
      <a:lnSpc>
        <a:spcPct val="100000"/>
      </a:lnSpc>
      <a:spcBef>
        <a:spcPts val="0"/>
      </a:spcBef>
      <a:spcAft>
        <a:spcPts val="0"/>
      </a:spcAft>
      <a:buClr>
        <a:srgbClr val="000000"/>
      </a:buClr>
      <a:buFontTx/>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2963" y="504825"/>
            <a:ext cx="2574925" cy="1449388"/>
          </a:xfrm>
        </p:spPr>
      </p:sp>
      <p:sp>
        <p:nvSpPr>
          <p:cNvPr id="3" name="Notes Placeholder 2"/>
          <p:cNvSpPr>
            <a:spLocks noGrp="1"/>
          </p:cNvSpPr>
          <p:nvPr>
            <p:ph type="body" idx="1"/>
          </p:nvPr>
        </p:nvSpPr>
        <p:spPr/>
        <p:txBody>
          <a:bodyPr/>
          <a:lstStyle/>
          <a:p>
            <a:pPr marL="158750" indent="0">
              <a:buNone/>
            </a:pPr>
            <a:r>
              <a:rPr lang="en-US" sz="1400"/>
              <a:t>Have you ever left your house in a hurry, </a:t>
            </a:r>
          </a:p>
          <a:p>
            <a:pPr marL="158750" indent="0">
              <a:buNone/>
            </a:pPr>
            <a:r>
              <a:rPr lang="en-US" sz="1400"/>
              <a:t>   and then began to wonder, </a:t>
            </a:r>
          </a:p>
          <a:p>
            <a:pPr marL="158750" indent="0">
              <a:buNone/>
            </a:pPr>
            <a:r>
              <a:rPr lang="en-US" sz="1400"/>
              <a:t>     did I leave the oven on?  </a:t>
            </a:r>
          </a:p>
          <a:p>
            <a:pPr marL="158750" indent="0">
              <a:buNone/>
            </a:pPr>
            <a:endParaRPr lang="en-US" sz="1400"/>
          </a:p>
          <a:p>
            <a:pPr marL="158750" indent="0">
              <a:buNone/>
            </a:pPr>
            <a:r>
              <a:rPr lang="en-US" sz="1400"/>
              <a:t>Until you return, you feel a sense of anxiety. </a:t>
            </a:r>
          </a:p>
          <a:p>
            <a:pPr marL="158750" indent="0">
              <a:buNone/>
            </a:pPr>
            <a:r>
              <a:rPr lang="en-US" sz="1400"/>
              <a:t>   You begin to imagine worst-case scenarios. </a:t>
            </a:r>
          </a:p>
          <a:p>
            <a:pPr marL="158750" indent="0">
              <a:buNone/>
            </a:pPr>
            <a:endParaRPr lang="en-US" sz="1400"/>
          </a:p>
          <a:p>
            <a:pPr marL="158750" indent="0">
              <a:buNone/>
            </a:pPr>
            <a:r>
              <a:rPr lang="en-US" sz="1400"/>
              <a:t>Although ovens are designed to operate </a:t>
            </a:r>
          </a:p>
          <a:p>
            <a:pPr marL="158750" indent="0">
              <a:buNone/>
            </a:pPr>
            <a:r>
              <a:rPr lang="en-US" sz="1400"/>
              <a:t>  at elevated temperatures for prolonged periods of time, </a:t>
            </a:r>
          </a:p>
          <a:p>
            <a:pPr marL="158750" indent="0">
              <a:buNone/>
            </a:pPr>
            <a:r>
              <a:rPr lang="en-US" sz="1400"/>
              <a:t>     if there happens to be something being overcooked in that oven, </a:t>
            </a:r>
          </a:p>
          <a:p>
            <a:pPr marL="158750" indent="0">
              <a:buNone/>
            </a:pPr>
            <a:r>
              <a:rPr lang="en-US" sz="1400"/>
              <a:t>        then leaving it on for a long period of time </a:t>
            </a:r>
          </a:p>
          <a:p>
            <a:pPr marL="158750" indent="0">
              <a:buNone/>
            </a:pPr>
            <a:r>
              <a:rPr lang="en-US" sz="1400"/>
              <a:t>           can result in a disastrous situation</a:t>
            </a:r>
          </a:p>
          <a:p>
            <a:pPr marL="158750" indent="0">
              <a:buNone/>
            </a:pPr>
            <a:endParaRPr lang="en-US" sz="1400"/>
          </a:p>
          <a:p>
            <a:pPr marL="158750" indent="0">
              <a:buNone/>
            </a:pPr>
            <a:endParaRPr lang="en-US" sz="1400"/>
          </a:p>
        </p:txBody>
      </p:sp>
    </p:spTree>
    <p:extLst>
      <p:ext uri="{BB962C8B-B14F-4D97-AF65-F5344CB8AC3E}">
        <p14:creationId xmlns:p14="http://schemas.microsoft.com/office/powerpoint/2010/main" val="3708811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6625" y="415925"/>
            <a:ext cx="2444750" cy="1374775"/>
          </a:xfrm>
        </p:spPr>
      </p:sp>
      <p:sp>
        <p:nvSpPr>
          <p:cNvPr id="3" name="Notes Placeholder 2"/>
          <p:cNvSpPr>
            <a:spLocks noGrp="1"/>
          </p:cNvSpPr>
          <p:nvPr>
            <p:ph type="body" idx="1"/>
          </p:nvPr>
        </p:nvSpPr>
        <p:spPr/>
        <p:txBody>
          <a:bodyPr/>
          <a:lstStyle/>
          <a:p>
            <a:pPr marL="158750" indent="0">
              <a:buNone/>
            </a:pPr>
            <a:r>
              <a:rPr lang="en-US" sz="1400" dirty="0">
                <a:solidFill>
                  <a:srgbClr val="000000"/>
                </a:solidFill>
              </a:rPr>
              <a:t>A second takeaway is that ministry Is not a one-man show. </a:t>
            </a:r>
          </a:p>
          <a:p>
            <a:pPr marL="158750" indent="0">
              <a:buNone/>
            </a:pPr>
            <a:endParaRPr lang="en-US" sz="1400" dirty="0">
              <a:solidFill>
                <a:srgbClr val="000000"/>
              </a:solidFill>
            </a:endParaRPr>
          </a:p>
          <a:p>
            <a:pPr marL="158750" indent="0">
              <a:buNone/>
            </a:pPr>
            <a:r>
              <a:rPr lang="en-US" sz="1400" dirty="0">
                <a:solidFill>
                  <a:srgbClr val="000000"/>
                </a:solidFill>
              </a:rPr>
              <a:t>Although Paul rightfully receives credit for writing the letters, </a:t>
            </a:r>
          </a:p>
          <a:p>
            <a:pPr marL="158750" indent="0">
              <a:buNone/>
            </a:pPr>
            <a:r>
              <a:rPr lang="en-US" sz="1400" dirty="0">
                <a:solidFill>
                  <a:srgbClr val="000000"/>
                </a:solidFill>
              </a:rPr>
              <a:t> and unfortunately receives much of the wrath for the message he is sharing he never claims to go alone. </a:t>
            </a:r>
          </a:p>
          <a:p>
            <a:pPr marL="158750" indent="0">
              <a:buNone/>
            </a:pPr>
            <a:endParaRPr lang="en-US" sz="1400" dirty="0">
              <a:solidFill>
                <a:srgbClr val="000000"/>
              </a:solidFill>
            </a:endParaRPr>
          </a:p>
          <a:p>
            <a:pPr marL="158750" indent="0">
              <a:buNone/>
            </a:pPr>
            <a:r>
              <a:rPr lang="en-US" sz="1400" dirty="0">
                <a:solidFill>
                  <a:srgbClr val="000000"/>
                </a:solidFill>
              </a:rPr>
              <a:t>At first, it is Barnabas and Saul who are set aside for the first missionary journey. But after Paul’s teaching and miracles, it soon became Paul and his companions. </a:t>
            </a:r>
          </a:p>
          <a:p>
            <a:pPr marL="158750" indent="0">
              <a:buNone/>
            </a:pPr>
            <a:endParaRPr lang="en-US" sz="1400" dirty="0">
              <a:solidFill>
                <a:srgbClr val="000000"/>
              </a:solidFill>
            </a:endParaRPr>
          </a:p>
          <a:p>
            <a:pPr marL="158750" indent="0">
              <a:buNone/>
            </a:pPr>
            <a:r>
              <a:rPr lang="en-US" sz="1400" dirty="0">
                <a:solidFill>
                  <a:srgbClr val="000000"/>
                </a:solidFill>
              </a:rPr>
              <a:t>But th</a:t>
            </a:r>
            <a:r>
              <a:rPr lang="en-US" sz="1400" dirty="0"/>
              <a:t>e message</a:t>
            </a:r>
            <a:r>
              <a:rPr lang="en-US" sz="1400" dirty="0">
                <a:solidFill>
                  <a:srgbClr val="000000"/>
                </a:solidFill>
              </a:rPr>
              <a:t> is clear that Paul is not doing ministry by himself.</a:t>
            </a:r>
          </a:p>
        </p:txBody>
      </p:sp>
    </p:spTree>
    <p:extLst>
      <p:ext uri="{BB962C8B-B14F-4D97-AF65-F5344CB8AC3E}">
        <p14:creationId xmlns:p14="http://schemas.microsoft.com/office/powerpoint/2010/main" val="2019757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6625" y="325438"/>
            <a:ext cx="2444750" cy="1374775"/>
          </a:xfrm>
        </p:spPr>
      </p:sp>
      <p:sp>
        <p:nvSpPr>
          <p:cNvPr id="3" name="Notes Placeholder 2"/>
          <p:cNvSpPr>
            <a:spLocks noGrp="1"/>
          </p:cNvSpPr>
          <p:nvPr>
            <p:ph type="body" idx="1"/>
          </p:nvPr>
        </p:nvSpPr>
        <p:spPr/>
        <p:txBody>
          <a:bodyPr/>
          <a:lstStyle/>
          <a:p>
            <a:pPr marL="158750" indent="0">
              <a:buNone/>
            </a:pPr>
            <a:r>
              <a:rPr lang="en-US" sz="1400"/>
              <a:t>Ministry can be in person, through disciples, and through letters. </a:t>
            </a:r>
          </a:p>
          <a:p>
            <a:pPr marL="158750" indent="0">
              <a:buNone/>
            </a:pPr>
            <a:endParaRPr lang="en-US" sz="1400"/>
          </a:p>
          <a:p>
            <a:pPr marL="158750" indent="0">
              <a:buNone/>
            </a:pPr>
            <a:r>
              <a:rPr lang="en-US" sz="1400"/>
              <a:t>But what is the purpose of ministry? </a:t>
            </a:r>
          </a:p>
          <a:p>
            <a:pPr marL="158750" indent="0">
              <a:buNone/>
            </a:pPr>
            <a:endParaRPr lang="en-US" sz="1400"/>
          </a:p>
          <a:p>
            <a:pPr marL="158750" indent="0">
              <a:buNone/>
            </a:pPr>
            <a:r>
              <a:rPr lang="en-US" sz="1400"/>
              <a:t>The purpose of ministry is to simply share the good news, also known as the “gospel."</a:t>
            </a:r>
          </a:p>
          <a:p>
            <a:pPr marL="158750" indent="0">
              <a:buNone/>
            </a:pPr>
            <a:endParaRPr lang="en-US" sz="1400"/>
          </a:p>
          <a:p>
            <a:pPr marL="158750" indent="0">
              <a:buNone/>
            </a:pPr>
            <a:r>
              <a:rPr lang="en-US" sz="1400"/>
              <a:t>Paul writes that we sent Timothy, our brother, and God’s coworker in the gospel of Christ. </a:t>
            </a:r>
          </a:p>
          <a:p>
            <a:pPr marL="158750" indent="0">
              <a:buNone/>
            </a:pPr>
            <a:endParaRPr lang="en-US" sz="1400"/>
          </a:p>
          <a:p>
            <a:pPr marL="158750" indent="0">
              <a:buNone/>
            </a:pPr>
            <a:r>
              <a:rPr lang="en-US" sz="1400"/>
              <a:t>In 1</a:t>
            </a:r>
            <a:r>
              <a:rPr lang="en-US" sz="1400" baseline="30000"/>
              <a:t>st</a:t>
            </a:r>
            <a:r>
              <a:rPr lang="en-US" sz="1400"/>
              <a:t> Thessalonians chapter 2, verses 2, 8, and 9, Paul writes about the Gospel of God.   But in chapter 3, he mentions the Gospel of Christ.  Is there a difference?</a:t>
            </a:r>
          </a:p>
        </p:txBody>
      </p:sp>
    </p:spTree>
    <p:extLst>
      <p:ext uri="{BB962C8B-B14F-4D97-AF65-F5344CB8AC3E}">
        <p14:creationId xmlns:p14="http://schemas.microsoft.com/office/powerpoint/2010/main" val="950923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388938"/>
            <a:ext cx="2628900" cy="1477962"/>
          </a:xfrm>
        </p:spPr>
      </p:sp>
      <p:sp>
        <p:nvSpPr>
          <p:cNvPr id="3" name="Notes Placeholder 2"/>
          <p:cNvSpPr>
            <a:spLocks noGrp="1"/>
          </p:cNvSpPr>
          <p:nvPr>
            <p:ph type="body" idx="1"/>
          </p:nvPr>
        </p:nvSpPr>
        <p:spPr/>
        <p:txBody>
          <a:bodyPr/>
          <a:lstStyle/>
          <a:p>
            <a:pPr marL="158750" indent="0">
              <a:buNone/>
            </a:pPr>
            <a:r>
              <a:rPr lang="en-US" sz="1400"/>
              <a:t>Well, the term gospel is simply an announcement of good news.  </a:t>
            </a:r>
          </a:p>
          <a:p>
            <a:pPr marL="158750" indent="0">
              <a:buNone/>
            </a:pPr>
            <a:r>
              <a:rPr lang="en-US" sz="1400"/>
              <a:t> In fact, later Paul mentions that he received good news from Timothy </a:t>
            </a:r>
          </a:p>
          <a:p>
            <a:pPr marL="158750" indent="0">
              <a:buNone/>
            </a:pPr>
            <a:r>
              <a:rPr lang="en-US" sz="1400"/>
              <a:t>  when referring to Timothy’s report on the Thessalonian church. He uses the same Greek word as used for gospel, just in a different form.</a:t>
            </a:r>
          </a:p>
          <a:p>
            <a:pPr marL="158750" indent="0">
              <a:buNone/>
            </a:pPr>
            <a:endParaRPr lang="en-US" sz="1400"/>
          </a:p>
          <a:p>
            <a:pPr marL="158750" indent="0">
              <a:buNone/>
            </a:pPr>
            <a:r>
              <a:rPr lang="en-US" sz="1400"/>
              <a:t>But in this case, the term often is used for a specific purpose, </a:t>
            </a:r>
          </a:p>
          <a:p>
            <a:pPr marL="158750" indent="0">
              <a:buNone/>
            </a:pPr>
            <a:r>
              <a:rPr lang="en-US" sz="1400"/>
              <a:t> which is the announcement that Jesus’ life, death, and resurrection </a:t>
            </a:r>
          </a:p>
          <a:p>
            <a:pPr marL="158750" indent="0">
              <a:buNone/>
            </a:pPr>
            <a:r>
              <a:rPr lang="en-US" sz="1400"/>
              <a:t>  has brought about salvation for Israel and the world. </a:t>
            </a:r>
          </a:p>
          <a:p>
            <a:pPr marL="158750" indent="0">
              <a:buNone/>
            </a:pPr>
            <a:endParaRPr lang="en-US" sz="1400"/>
          </a:p>
          <a:p>
            <a:pPr marL="158750" indent="0">
              <a:buNone/>
            </a:pPr>
            <a:r>
              <a:rPr lang="en-US" sz="1400"/>
              <a:t>So, whether you read </a:t>
            </a:r>
          </a:p>
          <a:p>
            <a:pPr marL="158750" indent="0">
              <a:buNone/>
            </a:pPr>
            <a:r>
              <a:rPr lang="en-US" sz="1400"/>
              <a:t>gospel of the Kingdom, gospel of God, 	gospel of the Grace of God, </a:t>
            </a:r>
          </a:p>
          <a:p>
            <a:pPr marL="158750" indent="0">
              <a:buNone/>
            </a:pPr>
            <a:r>
              <a:rPr lang="en-US" sz="1400"/>
              <a:t>gospel of his son, 	    gospel of Christ, 	gospel of the glory of Christ, gospel of peace, 	   or the gospel of salvation, </a:t>
            </a:r>
          </a:p>
          <a:p>
            <a:pPr marL="158750" indent="0">
              <a:buNone/>
            </a:pPr>
            <a:endParaRPr lang="en-US" sz="1400"/>
          </a:p>
          <a:p>
            <a:pPr marL="158750" indent="0">
              <a:buNone/>
            </a:pPr>
            <a:r>
              <a:rPr lang="en-US" sz="1400"/>
              <a:t>It all refers to God’s wonderful plan to bridge the gap between a holy god and a sinful man through faith in Jesus because of the work of Jesus on the cross. </a:t>
            </a:r>
          </a:p>
          <a:p>
            <a:pPr marL="158750" indent="0">
              <a:buNone/>
            </a:pPr>
            <a:endParaRPr lang="en-US" sz="1400"/>
          </a:p>
          <a:p>
            <a:pPr marL="158750" indent="0">
              <a:buNone/>
            </a:pPr>
            <a:r>
              <a:rPr lang="en-US" sz="1400"/>
              <a:t>That indeed is good news!</a:t>
            </a:r>
          </a:p>
          <a:p>
            <a:pPr marL="158750" indent="0">
              <a:buNone/>
            </a:pPr>
            <a:endParaRPr lang="en-US" sz="1400"/>
          </a:p>
          <a:p>
            <a:pPr marL="158750" indent="0">
              <a:buNone/>
            </a:pPr>
            <a:endParaRPr lang="en-US" sz="1400"/>
          </a:p>
        </p:txBody>
      </p:sp>
    </p:spTree>
    <p:extLst>
      <p:ext uri="{BB962C8B-B14F-4D97-AF65-F5344CB8AC3E}">
        <p14:creationId xmlns:p14="http://schemas.microsoft.com/office/powerpoint/2010/main" val="2354234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403225"/>
            <a:ext cx="2374900" cy="1335088"/>
          </a:xfrm>
        </p:spPr>
      </p:sp>
      <p:sp>
        <p:nvSpPr>
          <p:cNvPr id="3" name="Notes Placeholder 2"/>
          <p:cNvSpPr>
            <a:spLocks noGrp="1"/>
          </p:cNvSpPr>
          <p:nvPr>
            <p:ph type="body" idx="1"/>
          </p:nvPr>
        </p:nvSpPr>
        <p:spPr>
          <a:xfrm>
            <a:off x="381300" y="2060619"/>
            <a:ext cx="6096074" cy="6836245"/>
          </a:xfrm>
        </p:spPr>
        <p:txBody>
          <a:bodyPr/>
          <a:lstStyle/>
          <a:p>
            <a:pPr marL="158750" indent="0">
              <a:buNone/>
            </a:pPr>
            <a:r>
              <a:rPr lang="en-US" sz="1400"/>
              <a:t>The gospel, or the good news, is that God has made a way for us to join with him, to experience his presence, </a:t>
            </a:r>
          </a:p>
          <a:p>
            <a:pPr marL="158750" indent="0">
              <a:buNone/>
            </a:pPr>
            <a:r>
              <a:rPr lang="en-US" sz="1400"/>
              <a:t>The way to God’s presence was paved by the death of Jesus, </a:t>
            </a:r>
          </a:p>
          <a:p>
            <a:pPr marL="158750" indent="0">
              <a:buNone/>
            </a:pPr>
            <a:r>
              <a:rPr lang="en-US" sz="1400"/>
              <a:t>And proven by his resurrection.</a:t>
            </a:r>
          </a:p>
          <a:p>
            <a:pPr marL="158750" indent="0">
              <a:buNone/>
            </a:pPr>
            <a:endParaRPr lang="en-US" sz="1400"/>
          </a:p>
          <a:p>
            <a:pPr marL="158750" indent="0">
              <a:buNone/>
            </a:pPr>
            <a:r>
              <a:rPr lang="en-US" sz="1400"/>
              <a:t>To receive this gift, you simply need to have faith in Jesus.  </a:t>
            </a:r>
          </a:p>
          <a:p>
            <a:pPr marL="158750" indent="0">
              <a:buNone/>
            </a:pPr>
            <a:r>
              <a:rPr lang="en-US" sz="1400"/>
              <a:t>  We are believers because we have faith.</a:t>
            </a:r>
          </a:p>
          <a:p>
            <a:pPr marL="158750" indent="0">
              <a:buNone/>
            </a:pPr>
            <a:endParaRPr lang="en-US" sz="1400"/>
          </a:p>
          <a:p>
            <a:pPr marL="158750" indent="0">
              <a:buNone/>
            </a:pPr>
            <a:r>
              <a:rPr lang="en-US" sz="1400"/>
              <a:t>Paul sends Timothy to establish and exhort their faith. </a:t>
            </a:r>
          </a:p>
          <a:p>
            <a:pPr marL="158750" indent="0">
              <a:buNone/>
            </a:pPr>
            <a:endParaRPr lang="en-US" sz="1400"/>
          </a:p>
          <a:p>
            <a:pPr marL="158750" indent="0">
              <a:buNone/>
            </a:pPr>
            <a:r>
              <a:rPr lang="en-US" sz="1400"/>
              <a:t>This shows that our faith needs to be encouraged.   </a:t>
            </a:r>
          </a:p>
          <a:p>
            <a:pPr marL="158750" indent="0">
              <a:buNone/>
            </a:pPr>
            <a:endParaRPr lang="en-US" sz="1400"/>
          </a:p>
          <a:p>
            <a:pPr marL="158750" indent="0">
              <a:buNone/>
            </a:pPr>
            <a:r>
              <a:rPr lang="en-US" sz="1400"/>
              <a:t>We don’t have to be afraid that we can lose our faith. In Romans </a:t>
            </a:r>
            <a:r>
              <a:rPr lang="en-US" sz="1400" err="1"/>
              <a:t>ch</a:t>
            </a:r>
            <a:r>
              <a:rPr lang="en-US" sz="1400"/>
              <a:t> 8, Paul writes that nothing can separate us from the Love of God. </a:t>
            </a:r>
          </a:p>
          <a:p>
            <a:pPr marL="158750" indent="0">
              <a:buNone/>
            </a:pPr>
            <a:endParaRPr lang="en-US" sz="1400"/>
          </a:p>
          <a:p>
            <a:pPr marL="158750" indent="0">
              <a:buNone/>
            </a:pPr>
            <a:r>
              <a:rPr lang="en-US" sz="1400"/>
              <a:t>But our lives should be a journey of sanctification, </a:t>
            </a:r>
          </a:p>
          <a:p>
            <a:pPr marL="158750" indent="0">
              <a:buNone/>
            </a:pPr>
            <a:endParaRPr lang="en-US" sz="1400"/>
          </a:p>
          <a:p>
            <a:pPr marL="158750" indent="0">
              <a:buNone/>
            </a:pPr>
            <a:r>
              <a:rPr lang="en-US" sz="1400"/>
              <a:t>When we are saved, and we experience conversion, </a:t>
            </a:r>
          </a:p>
          <a:p>
            <a:pPr marL="158750" indent="0">
              <a:buNone/>
            </a:pPr>
            <a:r>
              <a:rPr lang="en-US" sz="1400"/>
              <a:t> theologians will tell us that conversion occurs simultaneously with </a:t>
            </a:r>
          </a:p>
          <a:p>
            <a:pPr marL="158750" indent="0">
              <a:buNone/>
            </a:pPr>
            <a:r>
              <a:rPr lang="en-US" sz="1400"/>
              <a:t>  justification, union with Christ, adoption, and regeneration. </a:t>
            </a:r>
          </a:p>
          <a:p>
            <a:pPr marL="158750" indent="0">
              <a:buNone/>
            </a:pPr>
            <a:endParaRPr lang="en-US" sz="1400"/>
          </a:p>
          <a:p>
            <a:pPr marL="158750" indent="0">
              <a:buNone/>
            </a:pPr>
            <a:r>
              <a:rPr lang="en-US" sz="1400"/>
              <a:t>But after this instantaneous change, </a:t>
            </a:r>
          </a:p>
          <a:p>
            <a:pPr marL="158750" indent="0">
              <a:buNone/>
            </a:pPr>
            <a:r>
              <a:rPr lang="en-US" sz="1400"/>
              <a:t> we begin a process of growth that continues throughout our entire life.</a:t>
            </a:r>
          </a:p>
          <a:p>
            <a:pPr marL="158750" indent="0">
              <a:buNone/>
            </a:pPr>
            <a:r>
              <a:rPr lang="en-US" sz="1400"/>
              <a:t>  This process of spiritual maturation is called sanctification. </a:t>
            </a:r>
          </a:p>
          <a:p>
            <a:pPr marL="158750" indent="0">
              <a:buNone/>
            </a:pPr>
            <a:endParaRPr lang="en-US" sz="1400"/>
          </a:p>
          <a:p>
            <a:pPr marL="158750" indent="0">
              <a:buNone/>
            </a:pPr>
            <a:r>
              <a:rPr lang="en-US" sz="1400"/>
              <a:t>By establishing, exhorting, strengthening, confirming, and comforting our faith, we are being sanctified. </a:t>
            </a:r>
          </a:p>
          <a:p>
            <a:pPr marL="158750" indent="0">
              <a:buNone/>
            </a:pPr>
            <a:endParaRPr lang="en-US" sz="1400"/>
          </a:p>
          <a:p>
            <a:pPr marL="158750" indent="0">
              <a:buNone/>
            </a:pPr>
            <a:r>
              <a:rPr lang="en-US" sz="1400"/>
              <a:t>And by ministering through Timothy and this letter, Paul’s goal is to grow the faith or sanctify the Thessalonian church.</a:t>
            </a:r>
          </a:p>
          <a:p>
            <a:pPr marL="158750" indent="0">
              <a:buNone/>
            </a:pPr>
            <a:endParaRPr lang="en-US" sz="1400"/>
          </a:p>
          <a:p>
            <a:pPr marL="158750" indent="0">
              <a:buNone/>
            </a:pPr>
            <a:endParaRPr lang="en-US" sz="1400"/>
          </a:p>
          <a:p>
            <a:pPr marL="158750" indent="0">
              <a:buNone/>
            </a:pPr>
            <a:endParaRPr lang="en-US" sz="1400"/>
          </a:p>
          <a:p>
            <a:pPr marL="158750" indent="0">
              <a:buNone/>
            </a:pPr>
            <a:endParaRPr lang="en-US" sz="1400"/>
          </a:p>
        </p:txBody>
      </p:sp>
    </p:spTree>
    <p:extLst>
      <p:ext uri="{BB962C8B-B14F-4D97-AF65-F5344CB8AC3E}">
        <p14:creationId xmlns:p14="http://schemas.microsoft.com/office/powerpoint/2010/main" val="3065295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388938"/>
            <a:ext cx="2628900" cy="1477962"/>
          </a:xfrm>
        </p:spPr>
      </p:sp>
      <p:sp>
        <p:nvSpPr>
          <p:cNvPr id="3" name="Notes Placeholder 2"/>
          <p:cNvSpPr>
            <a:spLocks noGrp="1"/>
          </p:cNvSpPr>
          <p:nvPr>
            <p:ph type="body" idx="1"/>
          </p:nvPr>
        </p:nvSpPr>
        <p:spPr/>
        <p:txBody>
          <a:bodyPr/>
          <a:lstStyle/>
          <a:p>
            <a:pPr marL="158750" indent="0">
              <a:buNone/>
            </a:pPr>
            <a:r>
              <a:rPr lang="en-US" sz="1400"/>
              <a:t>If you were to take the first 10 verses of this chapter and place them in a word cloud generator, it would show that the word faith occurs most often. </a:t>
            </a:r>
          </a:p>
          <a:p>
            <a:pPr marL="158750" indent="0">
              <a:buNone/>
            </a:pPr>
            <a:endParaRPr lang="en-US" sz="1400"/>
          </a:p>
          <a:p>
            <a:pPr marL="158750" indent="0">
              <a:buNone/>
            </a:pPr>
            <a:r>
              <a:rPr lang="en-US" sz="1400"/>
              <a:t>Therefore, we can see that faith is a key point in today’s reading since it is mentioned 5 times.</a:t>
            </a:r>
          </a:p>
          <a:p>
            <a:pPr marL="158750" indent="0">
              <a:buNone/>
            </a:pPr>
            <a:endParaRPr lang="en-US" sz="1400"/>
          </a:p>
          <a:p>
            <a:pPr marL="158750" indent="0">
              <a:buNone/>
            </a:pPr>
            <a:endParaRPr lang="en-US" sz="1400"/>
          </a:p>
        </p:txBody>
      </p:sp>
    </p:spTree>
    <p:extLst>
      <p:ext uri="{BB962C8B-B14F-4D97-AF65-F5344CB8AC3E}">
        <p14:creationId xmlns:p14="http://schemas.microsoft.com/office/powerpoint/2010/main" val="709311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388938"/>
            <a:ext cx="2628900" cy="1477962"/>
          </a:xfrm>
        </p:spPr>
      </p:sp>
      <p:sp>
        <p:nvSpPr>
          <p:cNvPr id="3" name="Notes Placeholder 2"/>
          <p:cNvSpPr>
            <a:spLocks noGrp="1"/>
          </p:cNvSpPr>
          <p:nvPr>
            <p:ph type="body" idx="1"/>
          </p:nvPr>
        </p:nvSpPr>
        <p:spPr/>
        <p:txBody>
          <a:bodyPr/>
          <a:lstStyle/>
          <a:p>
            <a:pPr marL="158750" indent="0">
              <a:buNone/>
            </a:pPr>
            <a:r>
              <a:rPr lang="en-US" sz="1400"/>
              <a:t>One of the options in a word cloud generator is to ignore what it calls stop words, or smaller words.  </a:t>
            </a:r>
          </a:p>
          <a:p>
            <a:pPr marL="158750" indent="0">
              <a:buNone/>
            </a:pPr>
            <a:endParaRPr lang="en-US" sz="1400"/>
          </a:p>
          <a:p>
            <a:pPr marL="158750" indent="0">
              <a:buNone/>
            </a:pPr>
            <a:r>
              <a:rPr lang="en-US" sz="1400"/>
              <a:t>But if you add them, the pronouns “you”, “your”, “we” and “our” stand out.</a:t>
            </a:r>
          </a:p>
          <a:p>
            <a:pPr marL="158750" indent="0">
              <a:buNone/>
            </a:pPr>
            <a:endParaRPr lang="en-US" sz="1400"/>
          </a:p>
          <a:p>
            <a:pPr marL="158750" indent="0">
              <a:buNone/>
            </a:pPr>
            <a:r>
              <a:rPr lang="en-US" sz="1400"/>
              <a:t>This shows the personal aspect of the letter, </a:t>
            </a:r>
          </a:p>
          <a:p>
            <a:pPr marL="158750" indent="0">
              <a:buNone/>
            </a:pPr>
            <a:r>
              <a:rPr lang="en-US" sz="1400"/>
              <a:t>to connect the missionaries (we / our) with the church (you / your) at Thessalonica.</a:t>
            </a:r>
          </a:p>
          <a:p>
            <a:pPr marL="158750" indent="0">
              <a:buNone/>
            </a:pPr>
            <a:endParaRPr lang="en-US" sz="1400"/>
          </a:p>
          <a:p>
            <a:pPr marL="158750" indent="0">
              <a:buNone/>
            </a:pPr>
            <a:endParaRPr lang="en-US" sz="1400"/>
          </a:p>
        </p:txBody>
      </p:sp>
    </p:spTree>
    <p:extLst>
      <p:ext uri="{BB962C8B-B14F-4D97-AF65-F5344CB8AC3E}">
        <p14:creationId xmlns:p14="http://schemas.microsoft.com/office/powerpoint/2010/main" val="557782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6625" y="415925"/>
            <a:ext cx="2444750" cy="1374775"/>
          </a:xfrm>
        </p:spPr>
      </p:sp>
      <p:sp>
        <p:nvSpPr>
          <p:cNvPr id="3" name="Notes Placeholder 2"/>
          <p:cNvSpPr>
            <a:spLocks noGrp="1"/>
          </p:cNvSpPr>
          <p:nvPr>
            <p:ph type="body" idx="1"/>
          </p:nvPr>
        </p:nvSpPr>
        <p:spPr/>
        <p:txBody>
          <a:bodyPr/>
          <a:lstStyle/>
          <a:p>
            <a:pPr marL="158750" indent="0">
              <a:buNone/>
            </a:pPr>
            <a:r>
              <a:rPr lang="en-US" sz="1400">
                <a:solidFill>
                  <a:srgbClr val="000000"/>
                </a:solidFill>
              </a:rPr>
              <a:t>So from the first two verses, we see that ministry does not have to be in-person and is not a  one-man show</a:t>
            </a:r>
          </a:p>
          <a:p>
            <a:pPr marL="158750" indent="0">
              <a:buNone/>
            </a:pPr>
            <a:endParaRPr lang="en-US" sz="1400">
              <a:solidFill>
                <a:srgbClr val="000000"/>
              </a:solidFill>
            </a:endParaRPr>
          </a:p>
          <a:p>
            <a:pPr marL="158750" indent="0">
              <a:buNone/>
            </a:pPr>
            <a:r>
              <a:rPr lang="en-US" sz="1400">
                <a:solidFill>
                  <a:srgbClr val="000000"/>
                </a:solidFill>
              </a:rPr>
              <a:t>Furthermore, the purpose of ministry is to share the “good news” of the salvation offered by faith in Jesus.</a:t>
            </a:r>
          </a:p>
          <a:p>
            <a:pPr marL="158750" indent="0">
              <a:buNone/>
            </a:pPr>
            <a:endParaRPr lang="en-US" sz="1400">
              <a:solidFill>
                <a:srgbClr val="000000"/>
              </a:solidFill>
            </a:endParaRPr>
          </a:p>
          <a:p>
            <a:pPr marL="158750" indent="0">
              <a:buNone/>
            </a:pPr>
            <a:r>
              <a:rPr lang="en-US" sz="1400">
                <a:solidFill>
                  <a:srgbClr val="000000"/>
                </a:solidFill>
              </a:rPr>
              <a:t>In our next section, we will see one of the benefits of having this faith in Jesus.</a:t>
            </a:r>
          </a:p>
          <a:p>
            <a:pPr marL="158750" indent="0">
              <a:buNone/>
            </a:pPr>
            <a:endParaRPr lang="en-US" sz="1400">
              <a:solidFill>
                <a:srgbClr val="000000"/>
              </a:solidFill>
            </a:endParaRPr>
          </a:p>
        </p:txBody>
      </p:sp>
    </p:spTree>
    <p:extLst>
      <p:ext uri="{BB962C8B-B14F-4D97-AF65-F5344CB8AC3E}">
        <p14:creationId xmlns:p14="http://schemas.microsoft.com/office/powerpoint/2010/main" val="2568722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388938"/>
            <a:ext cx="2628900" cy="1477962"/>
          </a:xfrm>
        </p:spPr>
      </p:sp>
      <p:sp>
        <p:nvSpPr>
          <p:cNvPr id="3" name="Notes Placeholder 2"/>
          <p:cNvSpPr>
            <a:spLocks noGrp="1"/>
          </p:cNvSpPr>
          <p:nvPr>
            <p:ph type="body" idx="1"/>
          </p:nvPr>
        </p:nvSpPr>
        <p:spPr/>
        <p:txBody>
          <a:bodyPr/>
          <a:lstStyle/>
          <a:p>
            <a:pPr marL="158750" indent="0">
              <a:buNone/>
            </a:pPr>
            <a:r>
              <a:rPr lang="en-US" sz="1400"/>
              <a:t>The benefit is that an established faith enables believers to endure expected adversity </a:t>
            </a:r>
          </a:p>
          <a:p>
            <a:pPr marL="158750" indent="0">
              <a:buNone/>
            </a:pPr>
            <a:endParaRPr lang="en-US" sz="1400"/>
          </a:p>
          <a:p>
            <a:pPr marL="158750" indent="0">
              <a:buNone/>
            </a:pPr>
            <a:r>
              <a:rPr lang="en-US" sz="1400"/>
              <a:t>One of the reasons Paul and the team send Timothy is to </a:t>
            </a:r>
          </a:p>
          <a:p>
            <a:pPr marL="158750" indent="0">
              <a:buNone/>
            </a:pPr>
            <a:r>
              <a:rPr lang="en-US" sz="1400"/>
              <a:t>  encourage, strengthen, and comfort the church </a:t>
            </a:r>
          </a:p>
          <a:p>
            <a:pPr marL="158750" indent="0">
              <a:buNone/>
            </a:pPr>
            <a:r>
              <a:rPr lang="en-US" sz="1400"/>
              <a:t>    amidst anticipated afflictions</a:t>
            </a:r>
          </a:p>
        </p:txBody>
      </p:sp>
    </p:spTree>
    <p:extLst>
      <p:ext uri="{BB962C8B-B14F-4D97-AF65-F5344CB8AC3E}">
        <p14:creationId xmlns:p14="http://schemas.microsoft.com/office/powerpoint/2010/main" val="1872797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388938"/>
            <a:ext cx="2628900" cy="1477962"/>
          </a:xfrm>
        </p:spPr>
      </p:sp>
      <p:sp>
        <p:nvSpPr>
          <p:cNvPr id="3" name="Notes Placeholder 2"/>
          <p:cNvSpPr>
            <a:spLocks noGrp="1"/>
          </p:cNvSpPr>
          <p:nvPr>
            <p:ph type="body" idx="1"/>
          </p:nvPr>
        </p:nvSpPr>
        <p:spPr/>
        <p:txBody>
          <a:bodyPr/>
          <a:lstStyle/>
          <a:p>
            <a:pPr marL="158750" indent="0">
              <a:buNone/>
            </a:pPr>
            <a:r>
              <a:rPr lang="en-US" sz="1400" i="1"/>
              <a:t>Read vs 3 and 4</a:t>
            </a:r>
          </a:p>
          <a:p>
            <a:pPr marL="158750" indent="0">
              <a:buNone/>
            </a:pPr>
            <a:endParaRPr lang="en-US" sz="1400"/>
          </a:p>
          <a:p>
            <a:pPr marL="158750" indent="0">
              <a:buNone/>
            </a:pPr>
            <a:r>
              <a:rPr lang="en-US" sz="1400"/>
              <a:t>No one would say that Paul was a prosperity preacher.</a:t>
            </a:r>
          </a:p>
          <a:p>
            <a:pPr marL="158750" indent="0">
              <a:buNone/>
            </a:pPr>
            <a:endParaRPr lang="en-US" sz="1400"/>
          </a:p>
          <a:p>
            <a:pPr marL="158750" indent="0">
              <a:buNone/>
            </a:pPr>
            <a:r>
              <a:rPr lang="en-US" sz="1400"/>
              <a:t>In this letter, we have already seen that both Paul and his team, </a:t>
            </a:r>
          </a:p>
          <a:p>
            <a:pPr marL="158750" indent="0">
              <a:buNone/>
            </a:pPr>
            <a:r>
              <a:rPr lang="en-US" sz="1400"/>
              <a:t> along with the Thessalonians, had already suffered much and faced many afflictions.</a:t>
            </a:r>
          </a:p>
          <a:p>
            <a:pPr marL="158750" indent="0">
              <a:buNone/>
            </a:pPr>
            <a:endParaRPr lang="en-US" sz="1400"/>
          </a:p>
          <a:p>
            <a:pPr marL="158750" indent="0">
              <a:buNone/>
            </a:pPr>
            <a:r>
              <a:rPr lang="en-US" sz="1400"/>
              <a:t>Paul makes this clear in many of his other letters as well. </a:t>
            </a:r>
          </a:p>
          <a:p>
            <a:pPr marL="158750" indent="0">
              <a:buNone/>
            </a:pPr>
            <a:r>
              <a:rPr lang="en-US" sz="1400"/>
              <a:t>Phil 1:29 it has been granted to you that for the sake of Christ</a:t>
            </a:r>
          </a:p>
          <a:p>
            <a:pPr marL="158750" indent="0">
              <a:buNone/>
            </a:pPr>
            <a:r>
              <a:rPr lang="en-US" sz="1400"/>
              <a:t>   you should not only believe in him but also suffer for his sake, </a:t>
            </a:r>
          </a:p>
          <a:p>
            <a:pPr marL="158750" indent="0">
              <a:buNone/>
            </a:pPr>
            <a:r>
              <a:rPr lang="en-US" sz="1400"/>
              <a:t>2 Tim 3:16  Indeed, all who desire to live a godly life in Christ Jesus will be persecuted,</a:t>
            </a:r>
          </a:p>
          <a:p>
            <a:pPr marL="158750" indent="0">
              <a:buNone/>
            </a:pPr>
            <a:endParaRPr lang="en-US" sz="1400"/>
          </a:p>
          <a:p>
            <a:pPr marL="158750" indent="0">
              <a:buNone/>
            </a:pPr>
            <a:r>
              <a:rPr lang="en-US" sz="1400"/>
              <a:t>Paul is not bragging about his prophetic skills, </a:t>
            </a:r>
          </a:p>
          <a:p>
            <a:pPr marL="158750" indent="0">
              <a:buNone/>
            </a:pPr>
            <a:r>
              <a:rPr lang="en-US" sz="1400"/>
              <a:t>He is not saying “I told you so,” </a:t>
            </a:r>
          </a:p>
          <a:p>
            <a:pPr marL="158750" indent="0">
              <a:buNone/>
            </a:pPr>
            <a:endParaRPr lang="en-US" sz="1400"/>
          </a:p>
          <a:p>
            <a:pPr marL="158750" indent="0">
              <a:buNone/>
            </a:pPr>
            <a:r>
              <a:rPr lang="en-US" sz="1400"/>
              <a:t>Instead, he reminds them of the need to stand firm in their faith.</a:t>
            </a:r>
          </a:p>
          <a:p>
            <a:pPr marL="158750" indent="0">
              <a:buNone/>
            </a:pPr>
            <a:r>
              <a:rPr lang="en-US" sz="1400"/>
              <a:t>  to not be moved by these afflictions</a:t>
            </a:r>
          </a:p>
          <a:p>
            <a:pPr marL="158750" indent="0">
              <a:buNone/>
            </a:pPr>
            <a:endParaRPr lang="en-US" sz="1400"/>
          </a:p>
          <a:p>
            <a:pPr marL="158750" indent="0">
              <a:buNone/>
            </a:pPr>
            <a:r>
              <a:rPr lang="en-US" sz="1400"/>
              <a:t>Why?  Because the focus of the entire letter of 1</a:t>
            </a:r>
            <a:r>
              <a:rPr lang="en-US" sz="1400" baseline="30000"/>
              <a:t>st</a:t>
            </a:r>
            <a:r>
              <a:rPr lang="en-US" sz="1400"/>
              <a:t> Thessalonians as seen in each chapter is a focus on the future return of Christ </a:t>
            </a:r>
          </a:p>
          <a:p>
            <a:pPr marL="158750" indent="0">
              <a:buNone/>
            </a:pPr>
            <a:r>
              <a:rPr lang="en-US" sz="1400"/>
              <a:t>Therefore, although believers who are experiencing suffering and affliction, ultimately will be comforted.</a:t>
            </a:r>
          </a:p>
        </p:txBody>
      </p:sp>
    </p:spTree>
    <p:extLst>
      <p:ext uri="{BB962C8B-B14F-4D97-AF65-F5344CB8AC3E}">
        <p14:creationId xmlns:p14="http://schemas.microsoft.com/office/powerpoint/2010/main" val="2188285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388938"/>
            <a:ext cx="2628900" cy="1477962"/>
          </a:xfrm>
        </p:spPr>
      </p:sp>
      <p:sp>
        <p:nvSpPr>
          <p:cNvPr id="3" name="Notes Placeholder 2"/>
          <p:cNvSpPr>
            <a:spLocks noGrp="1"/>
          </p:cNvSpPr>
          <p:nvPr>
            <p:ph type="body" idx="1"/>
          </p:nvPr>
        </p:nvSpPr>
        <p:spPr/>
        <p:txBody>
          <a:bodyPr/>
          <a:lstStyle/>
          <a:p>
            <a:pPr marL="158750" indent="0">
              <a:buNone/>
            </a:pPr>
            <a:r>
              <a:rPr lang="en-US" sz="1400"/>
              <a:t>Verse 5 continues with the same basic premise as verses 3 and four, </a:t>
            </a:r>
          </a:p>
          <a:p>
            <a:pPr marL="158750" indent="0">
              <a:buNone/>
            </a:pPr>
            <a:r>
              <a:rPr lang="en-US" sz="1400"/>
              <a:t> that having an established faith enables believers </a:t>
            </a:r>
          </a:p>
          <a:p>
            <a:pPr marL="158750" indent="0">
              <a:buNone/>
            </a:pPr>
            <a:r>
              <a:rPr lang="en-US" sz="1400"/>
              <a:t>  to endure expected adversity</a:t>
            </a:r>
          </a:p>
          <a:p>
            <a:pPr marL="158750" indent="0">
              <a:buNone/>
            </a:pPr>
            <a:endParaRPr lang="en-US" sz="1400"/>
          </a:p>
          <a:p>
            <a:pPr marL="158750" indent="0">
              <a:buNone/>
            </a:pPr>
            <a:r>
              <a:rPr lang="en-US" sz="1400"/>
              <a:t>But it expresses much more than that basic premise.  </a:t>
            </a:r>
          </a:p>
          <a:p>
            <a:pPr marL="158750" indent="0">
              <a:buNone/>
            </a:pPr>
            <a:endParaRPr lang="en-US" sz="1400"/>
          </a:p>
          <a:p>
            <a:pPr marL="158750" indent="0">
              <a:buNone/>
            </a:pPr>
            <a:r>
              <a:rPr lang="en-US" sz="1400"/>
              <a:t>Paul writes “For this reason, when I could bear it no longer, I sent to learn about your faith, </a:t>
            </a:r>
          </a:p>
          <a:p>
            <a:pPr marL="158750" indent="0">
              <a:buNone/>
            </a:pPr>
            <a:r>
              <a:rPr lang="en-US" sz="1400"/>
              <a:t>  for fear that somehow the tempter had tempted you and our labor would be in vain.”</a:t>
            </a:r>
          </a:p>
          <a:p>
            <a:pPr marL="158750" indent="0">
              <a:buNone/>
            </a:pPr>
            <a:endParaRPr lang="en-US" sz="1400"/>
          </a:p>
          <a:p>
            <a:pPr marL="158750" indent="0">
              <a:buNone/>
            </a:pPr>
            <a:r>
              <a:rPr lang="en-US" sz="1400"/>
              <a:t>Note the similarity to verse 1.  </a:t>
            </a:r>
          </a:p>
          <a:p>
            <a:pPr marL="158750" indent="0">
              <a:buNone/>
            </a:pPr>
            <a:endParaRPr lang="en-US" sz="1400"/>
          </a:p>
          <a:p>
            <a:pPr marL="158750" indent="0">
              <a:buNone/>
            </a:pPr>
            <a:r>
              <a:rPr lang="en-US" sz="1400"/>
              <a:t>But in verse 1, it was when “we” could bear it no longer.</a:t>
            </a:r>
          </a:p>
          <a:p>
            <a:pPr marL="158750" indent="0">
              <a:buNone/>
            </a:pPr>
            <a:endParaRPr lang="en-US" sz="1400"/>
          </a:p>
          <a:p>
            <a:pPr marL="158750" indent="0">
              <a:buNone/>
            </a:pPr>
            <a:r>
              <a:rPr lang="en-US" sz="1400"/>
              <a:t>But now, the use of the 1</a:t>
            </a:r>
            <a:r>
              <a:rPr lang="en-US" sz="1400" baseline="30000"/>
              <a:t>st</a:t>
            </a:r>
            <a:r>
              <a:rPr lang="en-US" sz="1400"/>
              <a:t> person singular, </a:t>
            </a:r>
          </a:p>
          <a:p>
            <a:pPr marL="158750" indent="0">
              <a:buNone/>
            </a:pPr>
            <a:r>
              <a:rPr lang="en-US" sz="1400"/>
              <a:t>  when I could bear it no longer, </a:t>
            </a:r>
          </a:p>
          <a:p>
            <a:pPr marL="158750" indent="0">
              <a:buNone/>
            </a:pPr>
            <a:r>
              <a:rPr lang="en-US" sz="1400"/>
              <a:t>    shows Paul’s fatherly concern for their faith because of adversity.</a:t>
            </a:r>
          </a:p>
          <a:p>
            <a:pPr marL="158750" indent="0">
              <a:buNone/>
            </a:pPr>
            <a:endParaRPr lang="en-US" sz="1400"/>
          </a:p>
          <a:p>
            <a:pPr marL="158750" indent="0">
              <a:buNone/>
            </a:pPr>
            <a:r>
              <a:rPr lang="en-US" sz="1400"/>
              <a:t>Paul is not trying to increase his performance indicators. He is not being graded by some metric. For Paul this is about him caring for the Thessalonians like he would care for his children.</a:t>
            </a:r>
          </a:p>
          <a:p>
            <a:pPr marL="158750" indent="0">
              <a:buNone/>
            </a:pPr>
            <a:endParaRPr lang="en-US" sz="1400"/>
          </a:p>
          <a:p>
            <a:pPr marL="158750" indent="0">
              <a:buNone/>
            </a:pPr>
            <a:r>
              <a:rPr lang="en-US" sz="1400"/>
              <a:t>This is why we see a strong expression about what caused Paul anxiety, what made him feel </a:t>
            </a:r>
            <a:r>
              <a:rPr lang="en-US" sz="1400" err="1"/>
              <a:t>wah</a:t>
            </a:r>
            <a:r>
              <a:rPr lang="en-US" sz="1400"/>
              <a:t> </a:t>
            </a:r>
            <a:r>
              <a:rPr lang="en-US" sz="1400" err="1"/>
              <a:t>jialat</a:t>
            </a:r>
            <a:r>
              <a:rPr lang="en-US" sz="1400"/>
              <a:t> </a:t>
            </a:r>
          </a:p>
          <a:p>
            <a:pPr marL="158750" indent="0">
              <a:buNone/>
            </a:pPr>
            <a:endParaRPr lang="en-US" sz="1400"/>
          </a:p>
          <a:p>
            <a:pPr marL="158750" indent="0">
              <a:buNone/>
            </a:pPr>
            <a:r>
              <a:rPr lang="en-US" sz="1400"/>
              <a:t>What can we learn from this?</a:t>
            </a:r>
          </a:p>
          <a:p>
            <a:pPr marL="158750" indent="0">
              <a:buNone/>
            </a:pPr>
            <a:endParaRPr lang="en-US" sz="1400"/>
          </a:p>
          <a:p>
            <a:pPr marL="158750" indent="0">
              <a:buNone/>
            </a:pPr>
            <a:endParaRPr lang="en-US" sz="1400"/>
          </a:p>
          <a:p>
            <a:pPr marL="158750" indent="0">
              <a:buNone/>
            </a:pPr>
            <a:endParaRPr lang="en-US" sz="1400"/>
          </a:p>
          <a:p>
            <a:pPr marL="158750" indent="0">
              <a:buNone/>
            </a:pPr>
            <a:endParaRPr lang="en-US" sz="1400"/>
          </a:p>
          <a:p>
            <a:pPr marL="158750" indent="0">
              <a:buNone/>
            </a:pPr>
            <a:endParaRPr lang="en-US" sz="1400"/>
          </a:p>
        </p:txBody>
      </p:sp>
    </p:spTree>
    <p:extLst>
      <p:ext uri="{BB962C8B-B14F-4D97-AF65-F5344CB8AC3E}">
        <p14:creationId xmlns:p14="http://schemas.microsoft.com/office/powerpoint/2010/main" val="1752584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9638" y="492125"/>
            <a:ext cx="2497137" cy="1404938"/>
          </a:xfrm>
        </p:spPr>
      </p:sp>
      <p:sp>
        <p:nvSpPr>
          <p:cNvPr id="3" name="Notes Placeholder 2"/>
          <p:cNvSpPr>
            <a:spLocks noGrp="1"/>
          </p:cNvSpPr>
          <p:nvPr>
            <p:ph type="body" idx="1"/>
          </p:nvPr>
        </p:nvSpPr>
        <p:spPr/>
        <p:txBody>
          <a:bodyPr/>
          <a:lstStyle/>
          <a:p>
            <a:pPr marL="158750" indent="0">
              <a:buNone/>
            </a:pPr>
            <a:r>
              <a:rPr lang="en-US" sz="1400" dirty="0"/>
              <a:t>Our passage today, 1st Thessalonians chapter 3 verses 1 thru 10, </a:t>
            </a:r>
          </a:p>
          <a:p>
            <a:pPr marL="158750" indent="0">
              <a:buNone/>
            </a:pPr>
            <a:r>
              <a:rPr lang="en-US" sz="1400" dirty="0"/>
              <a:t> starts with the apostle Paul expressing </a:t>
            </a:r>
          </a:p>
          <a:p>
            <a:pPr marL="158750" indent="0">
              <a:buNone/>
            </a:pPr>
            <a:r>
              <a:rPr lang="en-US" sz="1400" dirty="0"/>
              <a:t>  that he had that same sort of anxiety</a:t>
            </a:r>
          </a:p>
          <a:p>
            <a:pPr marL="158750" indent="0">
              <a:buNone/>
            </a:pPr>
            <a:r>
              <a:rPr lang="en-US" sz="1400" dirty="0"/>
              <a:t>   as if he left the oven on,</a:t>
            </a:r>
          </a:p>
          <a:p>
            <a:pPr marL="158750" indent="0">
              <a:buNone/>
            </a:pPr>
            <a:endParaRPr lang="en-US" sz="1400" dirty="0"/>
          </a:p>
          <a:p>
            <a:pPr marL="158750" indent="0">
              <a:buNone/>
            </a:pPr>
            <a:r>
              <a:rPr lang="en-US" sz="1400" dirty="0"/>
              <a:t>In Paul’s case, </a:t>
            </a:r>
          </a:p>
          <a:p>
            <a:pPr marL="158750" indent="0">
              <a:buNone/>
            </a:pPr>
            <a:r>
              <a:rPr lang="en-US" sz="1400" dirty="0"/>
              <a:t> he was anxious and concerned for the Thessalonian church</a:t>
            </a:r>
          </a:p>
          <a:p>
            <a:pPr marL="158750" indent="0">
              <a:buNone/>
            </a:pPr>
            <a:r>
              <a:rPr lang="en-US" sz="1400" dirty="0"/>
              <a:t>  because he had to leave quickly and felt his teaching was unfinished. </a:t>
            </a:r>
          </a:p>
          <a:p>
            <a:pPr marL="158750" indent="0">
              <a:buNone/>
            </a:pPr>
            <a:endParaRPr lang="en-US" sz="1400" dirty="0"/>
          </a:p>
          <a:p>
            <a:pPr marL="158750" indent="0">
              <a:buNone/>
            </a:pPr>
            <a:r>
              <a:rPr lang="en-US" sz="1400" dirty="0"/>
              <a:t>At the end of the previous chapter, he says that</a:t>
            </a:r>
          </a:p>
          <a:p>
            <a:pPr marL="158750" indent="0">
              <a:buNone/>
            </a:pPr>
            <a:endParaRPr lang="en-US" sz="1400" dirty="0"/>
          </a:p>
          <a:p>
            <a:pPr marL="158750" indent="0">
              <a:buNone/>
            </a:pPr>
            <a:r>
              <a:rPr lang="en-US" sz="1400" dirty="0"/>
              <a:t>since we were torn away from you, brothers, for a short time, </a:t>
            </a:r>
          </a:p>
          <a:p>
            <a:pPr marL="158750" indent="0">
              <a:buNone/>
            </a:pPr>
            <a:r>
              <a:rPr lang="en-US" sz="1400" dirty="0"/>
              <a:t> in person not in heart, </a:t>
            </a:r>
          </a:p>
          <a:p>
            <a:pPr marL="158750" indent="0">
              <a:buNone/>
            </a:pPr>
            <a:endParaRPr lang="en-US" sz="1400" dirty="0"/>
          </a:p>
          <a:p>
            <a:pPr marL="158750" indent="0">
              <a:buNone/>
            </a:pPr>
            <a:r>
              <a:rPr lang="en-US" sz="1400" dirty="0"/>
              <a:t>we endeavored the more eagerly and with great desire </a:t>
            </a:r>
          </a:p>
          <a:p>
            <a:pPr marL="158750" indent="0">
              <a:buNone/>
            </a:pPr>
            <a:r>
              <a:rPr lang="en-US" sz="1400" dirty="0"/>
              <a:t> to see you face to face, </a:t>
            </a:r>
          </a:p>
          <a:p>
            <a:pPr marL="158750" indent="0">
              <a:buNone/>
            </a:pPr>
            <a:r>
              <a:rPr lang="en-US" sz="1400" dirty="0"/>
              <a:t>  But Satan hindered us.</a:t>
            </a:r>
          </a:p>
          <a:p>
            <a:pPr marL="158750" indent="0">
              <a:buNone/>
            </a:pPr>
            <a:endParaRPr lang="en-US" sz="1400" dirty="0"/>
          </a:p>
          <a:p>
            <a:pPr marL="158750" indent="0">
              <a:buNone/>
            </a:pPr>
            <a:r>
              <a:rPr lang="en-US" sz="1400" dirty="0"/>
              <a:t>Our passage today, 1 Thessalonians chapter 3, </a:t>
            </a:r>
          </a:p>
          <a:p>
            <a:pPr marL="158750" indent="0">
              <a:buNone/>
            </a:pPr>
            <a:r>
              <a:rPr lang="en-US" sz="1400" dirty="0"/>
              <a:t>  tells us how Paul alleviated his anxiety.</a:t>
            </a:r>
          </a:p>
          <a:p>
            <a:pPr marL="158750" indent="0">
              <a:buNone/>
            </a:pPr>
            <a:endParaRPr lang="en-US" sz="1400" dirty="0"/>
          </a:p>
          <a:p>
            <a:pPr marL="158750" indent="0">
              <a:buNone/>
            </a:pPr>
            <a:r>
              <a:rPr lang="en-US" sz="1400" dirty="0"/>
              <a:t>But we will see that Paul didn’t just return home and turn off the oven</a:t>
            </a:r>
          </a:p>
          <a:p>
            <a:pPr marL="158750" indent="0">
              <a:buNone/>
            </a:pPr>
            <a:endParaRPr lang="en-US" sz="1400" dirty="0"/>
          </a:p>
          <a:p>
            <a:pPr marL="158750" indent="0">
              <a:buNone/>
            </a:pPr>
            <a:r>
              <a:rPr lang="en-US" sz="1400" dirty="0"/>
              <a:t>Instead, he sent Timothy, </a:t>
            </a:r>
          </a:p>
          <a:p>
            <a:pPr marL="158750" indent="0">
              <a:buNone/>
            </a:pPr>
            <a:r>
              <a:rPr lang="en-US" sz="1400" dirty="0"/>
              <a:t> and not only was his anxiety alleviated. </a:t>
            </a:r>
          </a:p>
          <a:p>
            <a:pPr marL="158750" indent="0">
              <a:buNone/>
            </a:pPr>
            <a:r>
              <a:rPr lang="en-US" sz="1400" dirty="0"/>
              <a:t>  Not only was his concern calmed,</a:t>
            </a:r>
          </a:p>
          <a:p>
            <a:pPr marL="158750" indent="0">
              <a:buNone/>
            </a:pPr>
            <a:endParaRPr lang="en-US" sz="1400" dirty="0"/>
          </a:p>
        </p:txBody>
      </p:sp>
    </p:spTree>
    <p:extLst>
      <p:ext uri="{BB962C8B-B14F-4D97-AF65-F5344CB8AC3E}">
        <p14:creationId xmlns:p14="http://schemas.microsoft.com/office/powerpoint/2010/main" val="19032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388938"/>
            <a:ext cx="2628900" cy="1477962"/>
          </a:xfrm>
        </p:spPr>
      </p:sp>
      <p:sp>
        <p:nvSpPr>
          <p:cNvPr id="3" name="Notes Placeholder 2"/>
          <p:cNvSpPr>
            <a:spLocks noGrp="1"/>
          </p:cNvSpPr>
          <p:nvPr>
            <p:ph type="body" idx="1"/>
          </p:nvPr>
        </p:nvSpPr>
        <p:spPr/>
        <p:txBody>
          <a:bodyPr/>
          <a:lstStyle/>
          <a:p>
            <a:pPr marL="158750" indent="0">
              <a:buNone/>
            </a:pPr>
            <a:r>
              <a:rPr lang="en-US" sz="1400"/>
              <a:t>That believers encourage each other in faith to overcome temptation.</a:t>
            </a:r>
          </a:p>
          <a:p>
            <a:pPr marL="158750" indent="0">
              <a:buNone/>
            </a:pPr>
            <a:endParaRPr lang="en-US" sz="1400"/>
          </a:p>
          <a:p>
            <a:pPr marL="158750" indent="0">
              <a:buNone/>
            </a:pPr>
            <a:r>
              <a:rPr lang="en-US" sz="1400"/>
              <a:t>In the game  rock, paper, scissors, paper covers rock. </a:t>
            </a:r>
          </a:p>
          <a:p>
            <a:pPr marL="158750" indent="0">
              <a:buNone/>
            </a:pPr>
            <a:endParaRPr lang="en-US" sz="1400"/>
          </a:p>
          <a:p>
            <a:pPr marL="158750" indent="0">
              <a:buNone/>
            </a:pPr>
            <a:r>
              <a:rPr lang="en-US" sz="1400"/>
              <a:t>In a similar manner, encouragement and exhortations trump trials and temptations.</a:t>
            </a:r>
          </a:p>
          <a:p>
            <a:pPr marL="158750" indent="0">
              <a:buNone/>
            </a:pPr>
            <a:endParaRPr lang="en-US" sz="1400"/>
          </a:p>
          <a:p>
            <a:pPr marL="158750" indent="0">
              <a:buNone/>
            </a:pPr>
            <a:endParaRPr lang="en-US" sz="1400"/>
          </a:p>
        </p:txBody>
      </p:sp>
    </p:spTree>
    <p:extLst>
      <p:ext uri="{BB962C8B-B14F-4D97-AF65-F5344CB8AC3E}">
        <p14:creationId xmlns:p14="http://schemas.microsoft.com/office/powerpoint/2010/main" val="1238361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388938"/>
            <a:ext cx="2628900" cy="1477962"/>
          </a:xfrm>
        </p:spPr>
      </p:sp>
      <p:sp>
        <p:nvSpPr>
          <p:cNvPr id="3" name="Notes Placeholder 2"/>
          <p:cNvSpPr>
            <a:spLocks noGrp="1"/>
          </p:cNvSpPr>
          <p:nvPr>
            <p:ph type="body" idx="1"/>
          </p:nvPr>
        </p:nvSpPr>
        <p:spPr/>
        <p:txBody>
          <a:bodyPr/>
          <a:lstStyle/>
          <a:p>
            <a:pPr marL="158750" indent="0">
              <a:buNone/>
            </a:pPr>
            <a:r>
              <a:rPr lang="en-US" sz="1400"/>
              <a:t>The temptation of Satan must be taken seriously.  </a:t>
            </a:r>
          </a:p>
          <a:p>
            <a:pPr marL="158750" indent="0">
              <a:buNone/>
            </a:pPr>
            <a:r>
              <a:rPr lang="en-US" sz="1400"/>
              <a:t> Paul already wrote how Satan hindered him from visiting the Thessalonians in chapter 2. </a:t>
            </a:r>
          </a:p>
          <a:p>
            <a:pPr marL="158750" indent="0">
              <a:buNone/>
            </a:pPr>
            <a:r>
              <a:rPr lang="en-US" sz="1400"/>
              <a:t>  In chapter 2, the term Satan is used, whereas in chapter 3, he is called the tempter.</a:t>
            </a:r>
          </a:p>
          <a:p>
            <a:pPr marL="158750" indent="0">
              <a:buNone/>
            </a:pPr>
            <a:endParaRPr lang="en-US" sz="1400"/>
          </a:p>
          <a:p>
            <a:pPr marL="158750" indent="0">
              <a:buNone/>
            </a:pPr>
            <a:r>
              <a:rPr lang="en-US" sz="1400"/>
              <a:t>When Jesus is facing the temptations, Matthew also calls Satan the tempter. </a:t>
            </a:r>
          </a:p>
          <a:p>
            <a:pPr marL="158750" indent="0">
              <a:buNone/>
            </a:pPr>
            <a:endParaRPr lang="en-US" sz="1400"/>
          </a:p>
          <a:p>
            <a:pPr marL="158750" indent="0">
              <a:buNone/>
            </a:pPr>
            <a:r>
              <a:rPr lang="en-US" sz="1400"/>
              <a:t>Paul has already introduced us to Satan and shown he has the power to hinder believers. </a:t>
            </a:r>
          </a:p>
          <a:p>
            <a:pPr marL="158750" indent="0">
              <a:buNone/>
            </a:pPr>
            <a:endParaRPr lang="en-US" sz="1400"/>
          </a:p>
          <a:p>
            <a:pPr marL="158750" indent="0">
              <a:buNone/>
            </a:pPr>
            <a:r>
              <a:rPr lang="en-US" sz="1400"/>
              <a:t>Now Paul is showing us something of Satan’s character.  He does so using a play on words.  </a:t>
            </a:r>
          </a:p>
          <a:p>
            <a:pPr marL="158750" indent="0">
              <a:buNone/>
            </a:pPr>
            <a:endParaRPr lang="en-US" sz="1400"/>
          </a:p>
          <a:p>
            <a:pPr marL="158750" indent="0">
              <a:buNone/>
            </a:pPr>
            <a:r>
              <a:rPr lang="en-US" sz="1400"/>
              <a:t>In this case, the wordplay also translates to English.  The tempter tempts.  The runner runs. </a:t>
            </a:r>
          </a:p>
          <a:p>
            <a:pPr marL="158750" indent="0">
              <a:buNone/>
            </a:pPr>
            <a:endParaRPr lang="en-US" sz="1400"/>
          </a:p>
          <a:p>
            <a:pPr marL="158750" indent="0">
              <a:buNone/>
            </a:pPr>
            <a:endParaRPr lang="en-US" sz="1400"/>
          </a:p>
        </p:txBody>
      </p:sp>
    </p:spTree>
    <p:extLst>
      <p:ext uri="{BB962C8B-B14F-4D97-AF65-F5344CB8AC3E}">
        <p14:creationId xmlns:p14="http://schemas.microsoft.com/office/powerpoint/2010/main" val="1248264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388938"/>
            <a:ext cx="2628900" cy="1477962"/>
          </a:xfrm>
        </p:spPr>
      </p:sp>
      <p:sp>
        <p:nvSpPr>
          <p:cNvPr id="3" name="Notes Placeholder 2"/>
          <p:cNvSpPr>
            <a:spLocks noGrp="1"/>
          </p:cNvSpPr>
          <p:nvPr>
            <p:ph type="body" idx="1"/>
          </p:nvPr>
        </p:nvSpPr>
        <p:spPr/>
        <p:txBody>
          <a:bodyPr/>
          <a:lstStyle/>
          <a:p>
            <a:pPr marL="158750" indent="0">
              <a:buNone/>
            </a:pPr>
            <a:r>
              <a:rPr lang="en-US" sz="1400"/>
              <a:t>This can also be seen in the Greek.</a:t>
            </a:r>
          </a:p>
          <a:p>
            <a:pPr marL="158750" indent="0">
              <a:buNone/>
            </a:pPr>
            <a:endParaRPr lang="en-US" sz="1400"/>
          </a:p>
          <a:p>
            <a:pPr marL="158750" indent="0">
              <a:buNone/>
            </a:pPr>
            <a:r>
              <a:rPr lang="en-US" sz="1400"/>
              <a:t>Although I have paid software required for my schoolwork, I still like to use the blueletterbible.org website to study the Greek text.</a:t>
            </a:r>
          </a:p>
          <a:p>
            <a:pPr marL="158750" indent="0">
              <a:buNone/>
            </a:pPr>
            <a:endParaRPr lang="en-US" sz="1400"/>
          </a:p>
          <a:p>
            <a:pPr marL="158750" indent="0">
              <a:buNone/>
            </a:pPr>
            <a:r>
              <a:rPr lang="en-US" sz="1400"/>
              <a:t>In this case, I am using a reverse search, which means English word order.  The yellow highlighted is the actual Greek text. </a:t>
            </a:r>
          </a:p>
          <a:p>
            <a:pPr marL="158750" indent="0">
              <a:buNone/>
            </a:pPr>
            <a:endParaRPr lang="en-US" sz="1400"/>
          </a:p>
          <a:p>
            <a:pPr marL="158750" indent="0">
              <a:buNone/>
            </a:pPr>
            <a:r>
              <a:rPr lang="en-US" sz="1400"/>
              <a:t>Below the actual text is the Greek root word. The root words are also numbered, making it easier to spot the similarities. As you can see, these two are the same word, just in a different form.</a:t>
            </a:r>
          </a:p>
          <a:p>
            <a:pPr marL="158750" indent="0">
              <a:buNone/>
            </a:pPr>
            <a:endParaRPr lang="en-US" sz="1400"/>
          </a:p>
          <a:p>
            <a:pPr marL="158750" indent="0">
              <a:buNone/>
            </a:pPr>
            <a:r>
              <a:rPr lang="en-US" sz="1400"/>
              <a:t>The website has a key so you can tell the top one is a Verb, Present Active Participle, Nominative, Singular, Masculine</a:t>
            </a:r>
          </a:p>
          <a:p>
            <a:pPr marL="158750" indent="0">
              <a:buNone/>
            </a:pPr>
            <a:r>
              <a:rPr lang="en-US" sz="1400"/>
              <a:t>An English major, or a google search, will tell you that the present active participle would be the tempting one.</a:t>
            </a:r>
          </a:p>
          <a:p>
            <a:pPr marL="158750" indent="0">
              <a:buNone/>
            </a:pPr>
            <a:endParaRPr lang="en-US" sz="1400"/>
          </a:p>
          <a:p>
            <a:pPr marL="158750" indent="0">
              <a:buNone/>
            </a:pPr>
            <a:r>
              <a:rPr lang="en-US" sz="1400"/>
              <a:t>The bottom one is also a verb, but in the Aorist Active Indicative third singular tense. Google says just to treat it like the past tense. </a:t>
            </a:r>
          </a:p>
          <a:p>
            <a:pPr marL="158750" indent="0">
              <a:buNone/>
            </a:pPr>
            <a:r>
              <a:rPr lang="en-US" sz="1400"/>
              <a:t>So you end up with the tempting one tempted. </a:t>
            </a:r>
          </a:p>
          <a:p>
            <a:pPr marL="158750" indent="0">
              <a:buNone/>
            </a:pPr>
            <a:endParaRPr lang="en-US" sz="1400"/>
          </a:p>
          <a:p>
            <a:pPr marL="158750" indent="0">
              <a:buNone/>
            </a:pPr>
            <a:r>
              <a:rPr lang="en-US" sz="1400"/>
              <a:t>That shows Satan’s character. He hinders believers, He tempts believers. </a:t>
            </a:r>
          </a:p>
          <a:p>
            <a:pPr marL="158750" indent="0">
              <a:buNone/>
            </a:pPr>
            <a:r>
              <a:rPr lang="en-US" sz="1400"/>
              <a:t>If believers give in to the temptations, they don’t lose their faith, but they could fail to reap the full benefits of the gospel message. </a:t>
            </a:r>
          </a:p>
          <a:p>
            <a:pPr marL="158750" indent="0">
              <a:buNone/>
            </a:pPr>
            <a:endParaRPr lang="en-US" sz="1400"/>
          </a:p>
          <a:p>
            <a:pPr marL="158750" indent="0">
              <a:buNone/>
            </a:pPr>
            <a:r>
              <a:rPr lang="en-US" sz="1400"/>
              <a:t>That is why believers encourage each other in faith: to overcome temptation </a:t>
            </a:r>
          </a:p>
          <a:p>
            <a:pPr marL="158750" indent="0">
              <a:buNone/>
            </a:pPr>
            <a:endParaRPr lang="en-US" sz="1400"/>
          </a:p>
          <a:p>
            <a:pPr marL="158750" indent="0">
              <a:buNone/>
            </a:pPr>
            <a:endParaRPr lang="en-US" sz="1400"/>
          </a:p>
        </p:txBody>
      </p:sp>
    </p:spTree>
    <p:extLst>
      <p:ext uri="{BB962C8B-B14F-4D97-AF65-F5344CB8AC3E}">
        <p14:creationId xmlns:p14="http://schemas.microsoft.com/office/powerpoint/2010/main" val="2866320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388938"/>
            <a:ext cx="2628900" cy="1477962"/>
          </a:xfrm>
        </p:spPr>
      </p:sp>
      <p:sp>
        <p:nvSpPr>
          <p:cNvPr id="3" name="Notes Placeholder 2"/>
          <p:cNvSpPr>
            <a:spLocks noGrp="1"/>
          </p:cNvSpPr>
          <p:nvPr>
            <p:ph type="body" idx="1"/>
          </p:nvPr>
        </p:nvSpPr>
        <p:spPr/>
        <p:txBody>
          <a:bodyPr/>
          <a:lstStyle/>
          <a:p>
            <a:pPr marL="158750" indent="0">
              <a:buNone/>
            </a:pPr>
            <a:r>
              <a:rPr lang="en-US" sz="1400"/>
              <a:t>We now get to see where Paul’s </a:t>
            </a:r>
            <a:r>
              <a:rPr lang="en-US" sz="1400" err="1"/>
              <a:t>jialat</a:t>
            </a:r>
            <a:r>
              <a:rPr lang="en-US" sz="1400"/>
              <a:t> is turned into joy. </a:t>
            </a:r>
          </a:p>
          <a:p>
            <a:pPr marL="158750" indent="0">
              <a:buNone/>
            </a:pPr>
            <a:r>
              <a:rPr lang="en-US" sz="1400"/>
              <a:t>In these next few verses, the good news of the Thessalonian’s steadfast faith brings Paul comfort</a:t>
            </a:r>
          </a:p>
          <a:p>
            <a:pPr marL="158750" indent="0">
              <a:buNone/>
            </a:pPr>
            <a:endParaRPr lang="en-US" sz="1400"/>
          </a:p>
          <a:p>
            <a:pPr marL="158750" indent="0">
              <a:buNone/>
            </a:pPr>
            <a:r>
              <a:rPr lang="en-US" sz="1400"/>
              <a:t>You can say that the message of verses 6 to 8 is that believers are encouraged when other believers stay strong in their faith </a:t>
            </a:r>
          </a:p>
          <a:p>
            <a:pPr marL="158750" indent="0">
              <a:buNone/>
            </a:pPr>
            <a:endParaRPr lang="en-US" sz="1400"/>
          </a:p>
          <a:p>
            <a:pPr marL="158750" indent="0">
              <a:buNone/>
            </a:pPr>
            <a:endParaRPr lang="en-US" sz="1400"/>
          </a:p>
          <a:p>
            <a:pPr marL="158750" indent="0">
              <a:buNone/>
            </a:pPr>
            <a:endParaRPr lang="en-US" sz="1400"/>
          </a:p>
          <a:p>
            <a:pPr marL="158750" indent="0">
              <a:buNone/>
            </a:pPr>
            <a:endParaRPr lang="en-US" sz="1400"/>
          </a:p>
        </p:txBody>
      </p:sp>
    </p:spTree>
    <p:extLst>
      <p:ext uri="{BB962C8B-B14F-4D97-AF65-F5344CB8AC3E}">
        <p14:creationId xmlns:p14="http://schemas.microsoft.com/office/powerpoint/2010/main" val="4060529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388938"/>
            <a:ext cx="2628900" cy="1477962"/>
          </a:xfrm>
        </p:spPr>
      </p:sp>
      <p:sp>
        <p:nvSpPr>
          <p:cNvPr id="3" name="Notes Placeholder 2"/>
          <p:cNvSpPr>
            <a:spLocks noGrp="1"/>
          </p:cNvSpPr>
          <p:nvPr>
            <p:ph type="body" idx="1"/>
          </p:nvPr>
        </p:nvSpPr>
        <p:spPr/>
        <p:txBody>
          <a:bodyPr/>
          <a:lstStyle/>
          <a:p>
            <a:pPr marL="158750" indent="0">
              <a:buNone/>
            </a:pPr>
            <a:r>
              <a:rPr lang="en-US" sz="1400" i="1"/>
              <a:t>Read vs 6 to 8</a:t>
            </a:r>
          </a:p>
          <a:p>
            <a:pPr marL="158750" indent="0">
              <a:buNone/>
            </a:pPr>
            <a:endParaRPr lang="en-US" sz="1400"/>
          </a:p>
          <a:p>
            <a:pPr marL="158750" indent="0">
              <a:buNone/>
            </a:pPr>
            <a:r>
              <a:rPr lang="en-US" sz="1400"/>
              <a:t>There are many similarities between this verse and the preceding verses. </a:t>
            </a:r>
          </a:p>
          <a:p>
            <a:pPr marL="158750" indent="0">
              <a:buNone/>
            </a:pPr>
            <a:r>
              <a:rPr lang="en-US" sz="1400"/>
              <a:t>We will focus on just a few as they highlight this section’s message of encouraging each other to stay strong in faith.</a:t>
            </a:r>
          </a:p>
        </p:txBody>
      </p:sp>
    </p:spTree>
    <p:extLst>
      <p:ext uri="{BB962C8B-B14F-4D97-AF65-F5344CB8AC3E}">
        <p14:creationId xmlns:p14="http://schemas.microsoft.com/office/powerpoint/2010/main" val="3881980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388938"/>
            <a:ext cx="2628900" cy="1477962"/>
          </a:xfrm>
        </p:spPr>
      </p:sp>
      <p:sp>
        <p:nvSpPr>
          <p:cNvPr id="3" name="Notes Placeholder 2"/>
          <p:cNvSpPr>
            <a:spLocks noGrp="1"/>
          </p:cNvSpPr>
          <p:nvPr>
            <p:ph type="body" idx="1"/>
          </p:nvPr>
        </p:nvSpPr>
        <p:spPr/>
        <p:txBody>
          <a:bodyPr/>
          <a:lstStyle/>
          <a:p>
            <a:pPr marL="158750" indent="0">
              <a:buNone/>
            </a:pPr>
            <a:r>
              <a:rPr lang="en-US" sz="1400"/>
              <a:t>The need to encourage one another is seen in verse 6 when Timothy brings good news.</a:t>
            </a:r>
          </a:p>
          <a:p>
            <a:pPr marL="158750" indent="0">
              <a:buNone/>
            </a:pPr>
            <a:r>
              <a:rPr lang="en-US" sz="1400"/>
              <a:t>This is like verse 2, where Timothy is sent as a co-worker in the gospel, or Good News of Christ.</a:t>
            </a:r>
          </a:p>
          <a:p>
            <a:pPr marL="158750" indent="0">
              <a:buNone/>
            </a:pPr>
            <a:endParaRPr lang="en-US" sz="1400"/>
          </a:p>
          <a:p>
            <a:pPr marL="158750" indent="0">
              <a:buNone/>
            </a:pPr>
            <a:r>
              <a:rPr lang="en-US" sz="1400"/>
              <a:t>Suffering distress and experiencing affliction, as seen in verse 7, are times when believers need to edify one another. </a:t>
            </a:r>
          </a:p>
          <a:p>
            <a:pPr marL="158750" indent="0">
              <a:buNone/>
            </a:pPr>
            <a:r>
              <a:rPr lang="en-US" sz="1400"/>
              <a:t>Earlier we saw references to affliction in verse 3 and verse 4</a:t>
            </a:r>
          </a:p>
          <a:p>
            <a:pPr marL="158750" indent="0">
              <a:buNone/>
            </a:pPr>
            <a:endParaRPr lang="en-US" sz="1400"/>
          </a:p>
          <a:p>
            <a:pPr marL="158750" indent="0">
              <a:buNone/>
            </a:pPr>
            <a:r>
              <a:rPr lang="en-US" sz="1400"/>
              <a:t>In verse 8, we see that Paul and his companions now live, because the Thessalonians were standing fast.</a:t>
            </a:r>
          </a:p>
          <a:p>
            <a:pPr marL="158750" indent="0">
              <a:buNone/>
            </a:pPr>
            <a:r>
              <a:rPr lang="en-US" sz="1400"/>
              <a:t>This brings to mind verse 3, that no one be moved.  If you are not moved, you are standing fast, you are standing firm in your faith.</a:t>
            </a:r>
          </a:p>
          <a:p>
            <a:pPr marL="158750" indent="0">
              <a:buNone/>
            </a:pPr>
            <a:endParaRPr lang="en-US" sz="1400"/>
          </a:p>
          <a:p>
            <a:pPr marL="158750" indent="0">
              <a:buNone/>
            </a:pPr>
            <a:endParaRPr lang="en-US" sz="1400"/>
          </a:p>
          <a:p>
            <a:pPr marL="158750" indent="0">
              <a:buNone/>
            </a:pPr>
            <a:endParaRPr lang="en-US" sz="1400"/>
          </a:p>
          <a:p>
            <a:pPr marL="158750" indent="0">
              <a:buNone/>
            </a:pPr>
            <a:endParaRPr lang="en-US" sz="1400"/>
          </a:p>
        </p:txBody>
      </p:sp>
    </p:spTree>
    <p:extLst>
      <p:ext uri="{BB962C8B-B14F-4D97-AF65-F5344CB8AC3E}">
        <p14:creationId xmlns:p14="http://schemas.microsoft.com/office/powerpoint/2010/main" val="3469102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388938"/>
            <a:ext cx="2628900" cy="1477962"/>
          </a:xfrm>
        </p:spPr>
      </p:sp>
      <p:sp>
        <p:nvSpPr>
          <p:cNvPr id="3" name="Notes Placeholder 2"/>
          <p:cNvSpPr>
            <a:spLocks noGrp="1"/>
          </p:cNvSpPr>
          <p:nvPr>
            <p:ph type="body" idx="1"/>
          </p:nvPr>
        </p:nvSpPr>
        <p:spPr/>
        <p:txBody>
          <a:bodyPr/>
          <a:lstStyle/>
          <a:p>
            <a:pPr marL="158750" indent="0">
              <a:buNone/>
            </a:pPr>
            <a:r>
              <a:rPr lang="en-US" sz="1400"/>
              <a:t>Now that we see the many connections between this section and the previous verses, lets get back to Timothy’s good news, which was that the Thessalonians were standing firm in Faith and Love!</a:t>
            </a:r>
          </a:p>
          <a:p>
            <a:pPr marL="158750" indent="0">
              <a:buNone/>
            </a:pPr>
            <a:endParaRPr lang="en-US" sz="1400"/>
          </a:p>
          <a:p>
            <a:pPr marL="158750" indent="0">
              <a:buNone/>
            </a:pPr>
            <a:r>
              <a:rPr lang="en-US" sz="1400"/>
              <a:t>Faith and Love go together like Chicken and Rice, or chili and crab.</a:t>
            </a:r>
          </a:p>
          <a:p>
            <a:pPr marL="158750" indent="0">
              <a:buNone/>
            </a:pPr>
            <a:endParaRPr lang="en-US" sz="1400"/>
          </a:p>
          <a:p>
            <a:pPr marL="158750" indent="0">
              <a:buNone/>
            </a:pPr>
            <a:r>
              <a:rPr lang="en-US" sz="1400"/>
              <a:t>Faith should be visible but in the proper fashion. What is the proper fashion?</a:t>
            </a:r>
          </a:p>
          <a:p>
            <a:pPr marL="158750" indent="0">
              <a:buNone/>
            </a:pPr>
            <a:endParaRPr lang="en-US" sz="1400"/>
          </a:p>
          <a:p>
            <a:pPr marL="158750" indent="0">
              <a:buNone/>
            </a:pPr>
            <a:r>
              <a:rPr lang="en-US" sz="1400"/>
              <a:t>Not like Jesus warned against in Matthew </a:t>
            </a:r>
            <a:r>
              <a:rPr lang="en-US" sz="1400" err="1"/>
              <a:t>ch</a:t>
            </a:r>
            <a:r>
              <a:rPr lang="en-US" sz="1400"/>
              <a:t> 6,</a:t>
            </a:r>
          </a:p>
          <a:p>
            <a:pPr marL="158750" indent="0">
              <a:buNone/>
            </a:pPr>
            <a:r>
              <a:rPr lang="en-US" sz="1400"/>
              <a:t>In his Sermon on the Mount, Jesus stated</a:t>
            </a:r>
          </a:p>
          <a:p>
            <a:pPr marL="158750" indent="0">
              <a:buNone/>
            </a:pPr>
            <a:r>
              <a:rPr lang="en-US" sz="1400"/>
              <a:t>Beware of practicing your righteousness before other people in order to be seen by them, </a:t>
            </a:r>
          </a:p>
          <a:p>
            <a:pPr marL="158750" indent="0">
              <a:buNone/>
            </a:pPr>
            <a:r>
              <a:rPr lang="en-US" sz="1400"/>
              <a:t>for then you will have no reward from your Father who is in heaven.</a:t>
            </a:r>
          </a:p>
          <a:p>
            <a:pPr marL="158750" indent="0">
              <a:buNone/>
            </a:pPr>
            <a:endParaRPr lang="en-US" sz="1400"/>
          </a:p>
          <a:p>
            <a:pPr marL="158750" indent="0">
              <a:buNone/>
            </a:pPr>
            <a:r>
              <a:rPr lang="en-US" sz="1400"/>
              <a:t>And then goes on to show criticize hypocrisy in giving, praying, and fasting.</a:t>
            </a:r>
          </a:p>
          <a:p>
            <a:pPr marL="158750" indent="0">
              <a:buNone/>
            </a:pPr>
            <a:endParaRPr lang="en-US" sz="1400"/>
          </a:p>
          <a:p>
            <a:pPr marL="158750" indent="0">
              <a:buNone/>
            </a:pPr>
            <a:r>
              <a:rPr lang="en-US" sz="1400"/>
              <a:t>But this follows a section where Jesus tells us to let our light shine before men, so that they may see our good works and give glory to God the father in heaven. </a:t>
            </a:r>
          </a:p>
          <a:p>
            <a:pPr marL="158750" indent="0">
              <a:buNone/>
            </a:pPr>
            <a:endParaRPr lang="en-US" sz="1400"/>
          </a:p>
          <a:p>
            <a:pPr marL="158750" indent="0">
              <a:buNone/>
            </a:pPr>
            <a:r>
              <a:rPr lang="en-US" sz="1400"/>
              <a:t>So, it is clear that our faith should be seen and will result in good works.  </a:t>
            </a:r>
          </a:p>
          <a:p>
            <a:pPr marL="158750" indent="0">
              <a:buNone/>
            </a:pPr>
            <a:endParaRPr lang="en-US" sz="1400"/>
          </a:p>
          <a:p>
            <a:pPr marL="158750" indent="0">
              <a:buNone/>
            </a:pPr>
            <a:r>
              <a:rPr lang="en-US" sz="1400"/>
              <a:t>In fact, Jesus’s half-brother, James, expounds on this thought, saying </a:t>
            </a:r>
          </a:p>
          <a:p>
            <a:pPr marL="158750" indent="0">
              <a:buNone/>
            </a:pPr>
            <a:r>
              <a:rPr lang="en-US" sz="1400"/>
              <a:t>You have faith and I have works.” Show me your faith apart from your works, and I will show you my faith by my works.</a:t>
            </a:r>
          </a:p>
          <a:p>
            <a:pPr marL="158750" indent="0">
              <a:buNone/>
            </a:pPr>
            <a:endParaRPr lang="en-US" sz="1400"/>
          </a:p>
          <a:p>
            <a:pPr marL="158750" indent="0">
              <a:buNone/>
            </a:pPr>
            <a:endParaRPr lang="en-US" sz="1400"/>
          </a:p>
        </p:txBody>
      </p:sp>
    </p:spTree>
    <p:extLst>
      <p:ext uri="{BB962C8B-B14F-4D97-AF65-F5344CB8AC3E}">
        <p14:creationId xmlns:p14="http://schemas.microsoft.com/office/powerpoint/2010/main" val="546364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388938"/>
            <a:ext cx="2628900" cy="1477962"/>
          </a:xfrm>
        </p:spPr>
      </p:sp>
      <p:sp>
        <p:nvSpPr>
          <p:cNvPr id="3" name="Notes Placeholder 2"/>
          <p:cNvSpPr>
            <a:spLocks noGrp="1"/>
          </p:cNvSpPr>
          <p:nvPr>
            <p:ph type="body" idx="1"/>
          </p:nvPr>
        </p:nvSpPr>
        <p:spPr/>
        <p:txBody>
          <a:bodyPr/>
          <a:lstStyle/>
          <a:p>
            <a:pPr marL="158750" indent="0">
              <a:buNone/>
            </a:pPr>
            <a:r>
              <a:rPr lang="en-US" sz="1400"/>
              <a:t>What do you think will happen when we show our faith by our works?</a:t>
            </a:r>
          </a:p>
          <a:p>
            <a:pPr marL="158750" indent="0">
              <a:buNone/>
            </a:pPr>
            <a:endParaRPr lang="en-US" sz="1400"/>
          </a:p>
          <a:p>
            <a:pPr marL="158750" indent="0">
              <a:buNone/>
            </a:pPr>
            <a:r>
              <a:rPr lang="en-US" sz="1400"/>
              <a:t>We will be encouraging other believes in staying strong in their faith,</a:t>
            </a:r>
          </a:p>
          <a:p>
            <a:pPr marL="158750" indent="0">
              <a:buNone/>
            </a:pPr>
            <a:endParaRPr lang="en-US" sz="1400"/>
          </a:p>
          <a:p>
            <a:pPr marL="158750" indent="0">
              <a:buNone/>
            </a:pPr>
            <a:r>
              <a:rPr lang="en-US" sz="1400"/>
              <a:t>They will in turn show their faith through their works and will encourage us.</a:t>
            </a:r>
          </a:p>
          <a:p>
            <a:pPr marL="158750" indent="0">
              <a:buNone/>
            </a:pPr>
            <a:endParaRPr lang="en-US" sz="1400"/>
          </a:p>
          <a:p>
            <a:pPr marL="158750" indent="0">
              <a:buNone/>
            </a:pPr>
            <a:r>
              <a:rPr lang="en-US" sz="1400"/>
              <a:t>This is known as a positive feedback loop.  </a:t>
            </a:r>
          </a:p>
          <a:p>
            <a:pPr marL="158750" indent="0">
              <a:buNone/>
            </a:pPr>
            <a:endParaRPr lang="en-US" sz="1400"/>
          </a:p>
          <a:p>
            <a:pPr marL="158750" indent="0">
              <a:buNone/>
            </a:pPr>
            <a:r>
              <a:rPr lang="en-US" sz="1400"/>
              <a:t>Like pushing someone on a </a:t>
            </a:r>
            <a:r>
              <a:rPr lang="en-US" sz="1400" err="1"/>
              <a:t>swingset</a:t>
            </a:r>
            <a:r>
              <a:rPr lang="en-US" sz="1400"/>
              <a:t>, </a:t>
            </a:r>
          </a:p>
          <a:p>
            <a:pPr marL="158750" indent="0">
              <a:buNone/>
            </a:pPr>
            <a:r>
              <a:rPr lang="en-US" sz="1400"/>
              <a:t>a small push each time and they will go higher and higher.</a:t>
            </a:r>
          </a:p>
          <a:p>
            <a:pPr marL="158750" indent="0">
              <a:buNone/>
            </a:pPr>
            <a:endParaRPr lang="en-US" sz="1400"/>
          </a:p>
          <a:p>
            <a:pPr marL="158750" indent="0">
              <a:buNone/>
            </a:pPr>
            <a:r>
              <a:rPr lang="en-US" sz="1400"/>
              <a:t>But in this case, faith is doing the pushing. </a:t>
            </a:r>
          </a:p>
          <a:p>
            <a:pPr marL="158750" indent="0">
              <a:buNone/>
            </a:pPr>
            <a:endParaRPr lang="en-US" sz="1400"/>
          </a:p>
        </p:txBody>
      </p:sp>
    </p:spTree>
    <p:extLst>
      <p:ext uri="{BB962C8B-B14F-4D97-AF65-F5344CB8AC3E}">
        <p14:creationId xmlns:p14="http://schemas.microsoft.com/office/powerpoint/2010/main" val="139955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388938"/>
            <a:ext cx="2628900" cy="1477962"/>
          </a:xfrm>
        </p:spPr>
      </p:sp>
      <p:sp>
        <p:nvSpPr>
          <p:cNvPr id="3" name="Notes Placeholder 2"/>
          <p:cNvSpPr>
            <a:spLocks noGrp="1"/>
          </p:cNvSpPr>
          <p:nvPr>
            <p:ph type="body" idx="1"/>
          </p:nvPr>
        </p:nvSpPr>
        <p:spPr/>
        <p:txBody>
          <a:bodyPr/>
          <a:lstStyle/>
          <a:p>
            <a:pPr marL="158750" indent="0">
              <a:buNone/>
            </a:pPr>
            <a:r>
              <a:rPr lang="en-US" sz="1400"/>
              <a:t>Just to illustrate that positive feedback, Paul writes that we have been comforted about you through your faith. </a:t>
            </a:r>
          </a:p>
        </p:txBody>
      </p:sp>
    </p:spTree>
    <p:extLst>
      <p:ext uri="{BB962C8B-B14F-4D97-AF65-F5344CB8AC3E}">
        <p14:creationId xmlns:p14="http://schemas.microsoft.com/office/powerpoint/2010/main" val="1002599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388938"/>
            <a:ext cx="2628900" cy="1477962"/>
          </a:xfrm>
        </p:spPr>
      </p:sp>
      <p:sp>
        <p:nvSpPr>
          <p:cNvPr id="3" name="Notes Placeholder 2"/>
          <p:cNvSpPr>
            <a:spLocks noGrp="1"/>
          </p:cNvSpPr>
          <p:nvPr>
            <p:ph type="body" idx="1"/>
          </p:nvPr>
        </p:nvSpPr>
        <p:spPr/>
        <p:txBody>
          <a:bodyPr/>
          <a:lstStyle/>
          <a:p>
            <a:pPr marL="158750" indent="0">
              <a:buNone/>
            </a:pPr>
            <a:r>
              <a:rPr lang="en-US" sz="1400"/>
              <a:t>Looking at the </a:t>
            </a:r>
            <a:r>
              <a:rPr lang="en-US" sz="1400" err="1"/>
              <a:t>ESV</a:t>
            </a:r>
            <a:r>
              <a:rPr lang="en-US" sz="1400"/>
              <a:t>, the word comfort, or comforted only appears once in our text today. </a:t>
            </a:r>
          </a:p>
          <a:p>
            <a:pPr marL="158750" indent="0">
              <a:buNone/>
            </a:pPr>
            <a:endParaRPr lang="en-US" sz="1400"/>
          </a:p>
          <a:p>
            <a:pPr marL="158750" indent="0">
              <a:buNone/>
            </a:pPr>
            <a:endParaRPr lang="en-US" sz="1400"/>
          </a:p>
        </p:txBody>
      </p:sp>
    </p:spTree>
    <p:extLst>
      <p:ext uri="{BB962C8B-B14F-4D97-AF65-F5344CB8AC3E}">
        <p14:creationId xmlns:p14="http://schemas.microsoft.com/office/powerpoint/2010/main" val="240111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388938"/>
            <a:ext cx="2628900" cy="1477962"/>
          </a:xfrm>
        </p:spPr>
      </p:sp>
      <p:sp>
        <p:nvSpPr>
          <p:cNvPr id="3" name="Notes Placeholder 2"/>
          <p:cNvSpPr>
            <a:spLocks noGrp="1"/>
          </p:cNvSpPr>
          <p:nvPr>
            <p:ph type="body" idx="1"/>
          </p:nvPr>
        </p:nvSpPr>
        <p:spPr/>
        <p:txBody>
          <a:bodyPr/>
          <a:lstStyle/>
          <a:p>
            <a:pPr marL="158750" indent="0">
              <a:buNone/>
            </a:pPr>
            <a:r>
              <a:rPr lang="en-US" sz="1400"/>
              <a:t>We will see that the result of Paul’s concern for the Thessalonians </a:t>
            </a:r>
          </a:p>
          <a:p>
            <a:pPr marL="158750" indent="0">
              <a:buNone/>
            </a:pPr>
            <a:r>
              <a:rPr lang="en-US" sz="1400"/>
              <a:t>  was that Paul himself was comforted.</a:t>
            </a:r>
          </a:p>
          <a:p>
            <a:pPr marL="158750" indent="0">
              <a:buNone/>
            </a:pPr>
            <a:endParaRPr lang="en-US" sz="1400"/>
          </a:p>
          <a:p>
            <a:pPr marL="158750" indent="0">
              <a:buNone/>
            </a:pPr>
            <a:r>
              <a:rPr lang="en-US" sz="1400"/>
              <a:t>This message is not just visible in the surface text, </a:t>
            </a:r>
          </a:p>
          <a:p>
            <a:pPr marL="158750" indent="0">
              <a:buNone/>
            </a:pPr>
            <a:r>
              <a:rPr lang="en-US" sz="1400"/>
              <a:t> but when did deeper, </a:t>
            </a:r>
          </a:p>
          <a:p>
            <a:pPr marL="158750" indent="0">
              <a:buNone/>
            </a:pPr>
            <a:r>
              <a:rPr lang="en-US" sz="1400"/>
              <a:t>   we see Paul purposely uses specific words</a:t>
            </a:r>
          </a:p>
          <a:p>
            <a:pPr marL="158750" indent="0">
              <a:buNone/>
            </a:pPr>
            <a:r>
              <a:rPr lang="en-US" sz="1400"/>
              <a:t>     and carefully crafted examples </a:t>
            </a:r>
          </a:p>
          <a:p>
            <a:pPr marL="158750" indent="0">
              <a:buNone/>
            </a:pPr>
            <a:r>
              <a:rPr lang="en-US" sz="1400"/>
              <a:t>      to show his journey from </a:t>
            </a:r>
            <a:r>
              <a:rPr lang="en-US" sz="1400" err="1"/>
              <a:t>wah</a:t>
            </a:r>
            <a:r>
              <a:rPr lang="en-US" sz="1400"/>
              <a:t> </a:t>
            </a:r>
            <a:r>
              <a:rPr lang="en-US" sz="1400" err="1"/>
              <a:t>jialat</a:t>
            </a:r>
            <a:r>
              <a:rPr lang="en-US" sz="1400"/>
              <a:t> to joy.</a:t>
            </a:r>
          </a:p>
          <a:p>
            <a:pPr marL="158750" indent="0">
              <a:buNone/>
            </a:pPr>
            <a:endParaRPr lang="en-US" sz="1400"/>
          </a:p>
        </p:txBody>
      </p:sp>
    </p:spTree>
    <p:extLst>
      <p:ext uri="{BB962C8B-B14F-4D97-AF65-F5344CB8AC3E}">
        <p14:creationId xmlns:p14="http://schemas.microsoft.com/office/powerpoint/2010/main" val="4052010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388938"/>
            <a:ext cx="2628900" cy="1477962"/>
          </a:xfrm>
        </p:spPr>
      </p:sp>
      <p:sp>
        <p:nvSpPr>
          <p:cNvPr id="3" name="Notes Placeholder 2"/>
          <p:cNvSpPr>
            <a:spLocks noGrp="1"/>
          </p:cNvSpPr>
          <p:nvPr>
            <p:ph type="body" idx="1"/>
          </p:nvPr>
        </p:nvSpPr>
        <p:spPr/>
        <p:txBody>
          <a:bodyPr/>
          <a:lstStyle/>
          <a:p>
            <a:pPr marL="158750" indent="0">
              <a:buNone/>
            </a:pPr>
            <a:r>
              <a:rPr lang="en-US" sz="1400"/>
              <a:t>But what the </a:t>
            </a:r>
            <a:r>
              <a:rPr lang="en-US" sz="1400" err="1"/>
              <a:t>ESV</a:t>
            </a:r>
            <a:r>
              <a:rPr lang="en-US" sz="1400"/>
              <a:t> translates as exhort, which can be translated as encourage, is the same root word, </a:t>
            </a:r>
            <a:r>
              <a:rPr lang="en-US" sz="1400" i="1" err="1"/>
              <a:t>parakaleo</a:t>
            </a:r>
            <a:endParaRPr lang="en-US" sz="1400" i="0"/>
          </a:p>
          <a:p>
            <a:pPr marL="158750" indent="0">
              <a:buNone/>
            </a:pPr>
            <a:endParaRPr lang="en-US" sz="1400" i="0"/>
          </a:p>
          <a:p>
            <a:pPr marL="158750" indent="0">
              <a:buNone/>
            </a:pPr>
            <a:r>
              <a:rPr lang="en-US" sz="1400" i="0"/>
              <a:t>In verse 2, they sent Timothy to establish and exhort or comfort the Thessalonians in their faith. </a:t>
            </a:r>
            <a:endParaRPr lang="en-US" sz="1400" i="1"/>
          </a:p>
          <a:p>
            <a:pPr marL="158750" indent="0">
              <a:buNone/>
            </a:pPr>
            <a:endParaRPr lang="en-US" sz="1400"/>
          </a:p>
          <a:p>
            <a:pPr marL="158750" indent="0">
              <a:buNone/>
            </a:pPr>
            <a:r>
              <a:rPr lang="en-US" sz="1400"/>
              <a:t>This gives us our initial premise, that the result of Paul wanting to comfort the Thessalonians was that Paul himself was comforted</a:t>
            </a:r>
          </a:p>
          <a:p>
            <a:pPr marL="158750" indent="0">
              <a:buNone/>
            </a:pPr>
            <a:endParaRPr lang="en-US" sz="1400"/>
          </a:p>
        </p:txBody>
      </p:sp>
    </p:spTree>
    <p:extLst>
      <p:ext uri="{BB962C8B-B14F-4D97-AF65-F5344CB8AC3E}">
        <p14:creationId xmlns:p14="http://schemas.microsoft.com/office/powerpoint/2010/main" val="3287177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388938"/>
            <a:ext cx="2628900" cy="1477962"/>
          </a:xfrm>
        </p:spPr>
      </p:sp>
      <p:sp>
        <p:nvSpPr>
          <p:cNvPr id="3" name="Notes Placeholder 2"/>
          <p:cNvSpPr>
            <a:spLocks noGrp="1"/>
          </p:cNvSpPr>
          <p:nvPr>
            <p:ph type="body" idx="1"/>
          </p:nvPr>
        </p:nvSpPr>
        <p:spPr/>
        <p:txBody>
          <a:bodyPr/>
          <a:lstStyle/>
          <a:p>
            <a:pPr marL="158750" indent="0">
              <a:buNone/>
            </a:pPr>
            <a:r>
              <a:rPr lang="en-US" sz="1400"/>
              <a:t>This leads to our final passage.  (</a:t>
            </a:r>
            <a:r>
              <a:rPr lang="en-US" sz="1400" i="1"/>
              <a:t>read vs 9-10)</a:t>
            </a:r>
          </a:p>
          <a:p>
            <a:pPr marL="158750" indent="0">
              <a:buNone/>
            </a:pPr>
            <a:endParaRPr lang="en-US" sz="1400" i="1"/>
          </a:p>
          <a:p>
            <a:pPr marL="158750" indent="0">
              <a:buNone/>
            </a:pPr>
            <a:r>
              <a:rPr lang="en-US" sz="1400"/>
              <a:t>Although there is a question mark, this is just a rhetorical question. It’s a bit easier if you have the question mark at the end of verse 9 as seen in some other translations. </a:t>
            </a:r>
          </a:p>
          <a:p>
            <a:pPr marL="158750" indent="0">
              <a:buNone/>
            </a:pPr>
            <a:endParaRPr lang="en-US" sz="1400"/>
          </a:p>
          <a:p>
            <a:pPr marL="158750" indent="0">
              <a:buNone/>
            </a:pPr>
            <a:r>
              <a:rPr lang="en-US" sz="1400"/>
              <a:t>But the thought or idea is that Paul praises God for their faith and prays for the opportunity to further that faith</a:t>
            </a:r>
          </a:p>
          <a:p>
            <a:pPr marL="158750" indent="0">
              <a:buNone/>
            </a:pPr>
            <a:endParaRPr lang="en-US" sz="1400"/>
          </a:p>
        </p:txBody>
      </p:sp>
    </p:spTree>
    <p:extLst>
      <p:ext uri="{BB962C8B-B14F-4D97-AF65-F5344CB8AC3E}">
        <p14:creationId xmlns:p14="http://schemas.microsoft.com/office/powerpoint/2010/main" val="2511305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5038" y="403225"/>
            <a:ext cx="2446337" cy="1376363"/>
          </a:xfrm>
        </p:spPr>
      </p:sp>
      <p:sp>
        <p:nvSpPr>
          <p:cNvPr id="3" name="Notes Placeholder 2"/>
          <p:cNvSpPr>
            <a:spLocks noGrp="1"/>
          </p:cNvSpPr>
          <p:nvPr>
            <p:ph type="body" idx="1"/>
          </p:nvPr>
        </p:nvSpPr>
        <p:spPr/>
        <p:txBody>
          <a:bodyPr/>
          <a:lstStyle/>
          <a:p>
            <a:pPr marL="158750" indent="0">
              <a:buNone/>
            </a:pPr>
            <a:r>
              <a:rPr lang="en-US" sz="1400"/>
              <a:t>This leads to our final point, that believers all give thanks to God and continue to pray for others.</a:t>
            </a:r>
          </a:p>
          <a:p>
            <a:pPr marL="158750" indent="0">
              <a:buNone/>
            </a:pPr>
            <a:endParaRPr lang="en-US" sz="1400"/>
          </a:p>
          <a:p>
            <a:pPr marL="158750" indent="0">
              <a:buNone/>
            </a:pPr>
            <a:endParaRPr lang="en-US" sz="1400"/>
          </a:p>
        </p:txBody>
      </p:sp>
    </p:spTree>
    <p:extLst>
      <p:ext uri="{BB962C8B-B14F-4D97-AF65-F5344CB8AC3E}">
        <p14:creationId xmlns:p14="http://schemas.microsoft.com/office/powerpoint/2010/main" val="23242853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388938"/>
            <a:ext cx="2628900" cy="1477962"/>
          </a:xfrm>
        </p:spPr>
      </p:sp>
      <p:sp>
        <p:nvSpPr>
          <p:cNvPr id="3" name="Notes Placeholder 2"/>
          <p:cNvSpPr>
            <a:spLocks noGrp="1"/>
          </p:cNvSpPr>
          <p:nvPr>
            <p:ph type="body" idx="1"/>
          </p:nvPr>
        </p:nvSpPr>
        <p:spPr/>
        <p:txBody>
          <a:bodyPr/>
          <a:lstStyle/>
          <a:p>
            <a:pPr marL="158750" indent="0">
              <a:buNone/>
            </a:pPr>
            <a:r>
              <a:rPr lang="en-US" sz="1400"/>
              <a:t>Today we see that Paul and his companions’ desire to send comfort to the Thessalonians resulted in they themselves being comforted.</a:t>
            </a:r>
          </a:p>
          <a:p>
            <a:pPr marL="158750" indent="0">
              <a:buNone/>
            </a:pPr>
            <a:endParaRPr lang="en-US" sz="1400"/>
          </a:p>
          <a:p>
            <a:pPr marL="158750" indent="0">
              <a:buNone/>
            </a:pPr>
            <a:r>
              <a:rPr lang="en-US" sz="1400"/>
              <a:t>In verses 1 and 2, Timothy is sent to establish and exhort the faith of the Thessalonians, showing that ministry is not always done in person, face to face, and not by just one person.</a:t>
            </a:r>
          </a:p>
          <a:p>
            <a:pPr marL="158750" indent="0">
              <a:buNone/>
            </a:pPr>
            <a:endParaRPr lang="en-US" sz="1400"/>
          </a:p>
          <a:p>
            <a:pPr marL="158750" indent="0">
              <a:buNone/>
            </a:pPr>
            <a:r>
              <a:rPr lang="en-US" sz="1400"/>
              <a:t>Verses 3 and 4 show us that An established faith enables believers to endure expected adversity </a:t>
            </a:r>
          </a:p>
          <a:p>
            <a:pPr marL="158750" indent="0">
              <a:buNone/>
            </a:pPr>
            <a:endParaRPr lang="en-US" sz="1400"/>
          </a:p>
          <a:p>
            <a:pPr marL="158750" indent="0">
              <a:buNone/>
            </a:pPr>
            <a:r>
              <a:rPr lang="en-US" sz="1400"/>
              <a:t>Verse 5 adds to that thought showing that believers encourage each other in faith to overcome temptation.</a:t>
            </a:r>
          </a:p>
          <a:p>
            <a:pPr marL="158750" indent="0">
              <a:buNone/>
            </a:pPr>
            <a:endParaRPr lang="en-US" sz="1400"/>
          </a:p>
          <a:p>
            <a:pPr marL="158750" indent="0">
              <a:buNone/>
            </a:pPr>
            <a:r>
              <a:rPr lang="en-US" sz="1400"/>
              <a:t>The meat of our text is found in verses 6 to 8, where believers are encouraged when other believers stay strong in their faith.</a:t>
            </a:r>
          </a:p>
          <a:p>
            <a:pPr marL="158750" indent="0">
              <a:buNone/>
            </a:pPr>
            <a:endParaRPr lang="en-US" sz="1400"/>
          </a:p>
          <a:p>
            <a:pPr marL="158750" indent="0">
              <a:buNone/>
            </a:pPr>
            <a:r>
              <a:rPr lang="en-US" sz="1400"/>
              <a:t>And we concluded with the need for believers to give all thanks to God and continue to pray for others. </a:t>
            </a:r>
          </a:p>
          <a:p>
            <a:pPr marL="158750" indent="0">
              <a:buNone/>
            </a:pPr>
            <a:endParaRPr lang="en-US" sz="1400"/>
          </a:p>
          <a:p>
            <a:pPr marL="158750" indent="0">
              <a:buNone/>
            </a:pPr>
            <a:endParaRPr lang="en-US" sz="1400"/>
          </a:p>
          <a:p>
            <a:pPr marL="158750" indent="0">
              <a:buNone/>
            </a:pPr>
            <a:endParaRPr lang="en-US" sz="1400"/>
          </a:p>
          <a:p>
            <a:pPr marL="158750" indent="0">
              <a:buNone/>
            </a:pPr>
            <a:endParaRPr lang="en-US" sz="1400"/>
          </a:p>
          <a:p>
            <a:pPr marL="158750" indent="0">
              <a:buNone/>
            </a:pPr>
            <a:endParaRPr lang="en-US" sz="1400"/>
          </a:p>
          <a:p>
            <a:pPr marL="158750" indent="0">
              <a:buNone/>
            </a:pPr>
            <a:endParaRPr lang="en-US" sz="1400"/>
          </a:p>
          <a:p>
            <a:pPr marL="158750" indent="0">
              <a:buNone/>
            </a:pPr>
            <a:endParaRPr lang="en-US" sz="1400"/>
          </a:p>
        </p:txBody>
      </p:sp>
    </p:spTree>
    <p:extLst>
      <p:ext uri="{BB962C8B-B14F-4D97-AF65-F5344CB8AC3E}">
        <p14:creationId xmlns:p14="http://schemas.microsoft.com/office/powerpoint/2010/main" val="1824132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388938"/>
            <a:ext cx="2628900" cy="1477962"/>
          </a:xfrm>
        </p:spPr>
      </p:sp>
      <p:sp>
        <p:nvSpPr>
          <p:cNvPr id="3" name="Notes Placeholder 2"/>
          <p:cNvSpPr>
            <a:spLocks noGrp="1"/>
          </p:cNvSpPr>
          <p:nvPr>
            <p:ph type="body" idx="1"/>
          </p:nvPr>
        </p:nvSpPr>
        <p:spPr/>
        <p:txBody>
          <a:bodyPr/>
          <a:lstStyle/>
          <a:p>
            <a:pPr marL="158750" indent="0">
              <a:buNone/>
            </a:pPr>
            <a:r>
              <a:rPr lang="en-US" sz="1400" dirty="0"/>
              <a:t>All this can be summed up with the phrase “Faith Builds Faith”</a:t>
            </a:r>
          </a:p>
          <a:p>
            <a:pPr marL="158750" indent="0">
              <a:buNone/>
            </a:pPr>
            <a:endParaRPr lang="en-US" sz="1400" dirty="0"/>
          </a:p>
          <a:p>
            <a:pPr marL="158750" indent="0">
              <a:buNone/>
            </a:pPr>
            <a:r>
              <a:rPr lang="en-US" sz="1400" dirty="0"/>
              <a:t>Faith is seen throughout the passage.</a:t>
            </a:r>
          </a:p>
          <a:p>
            <a:pPr marL="158750" indent="0">
              <a:buNone/>
            </a:pPr>
            <a:endParaRPr lang="en-US" sz="1400" dirty="0"/>
          </a:p>
          <a:p>
            <a:pPr marL="158750" indent="0">
              <a:buNone/>
            </a:pPr>
            <a:r>
              <a:rPr lang="en-US" sz="1400" dirty="0"/>
              <a:t>So I want to challenge you today, how is your faith?  </a:t>
            </a:r>
          </a:p>
          <a:p>
            <a:pPr marL="158750" indent="0">
              <a:buNone/>
            </a:pPr>
            <a:r>
              <a:rPr lang="en-US" sz="1400" dirty="0"/>
              <a:t>Is your faith visible?</a:t>
            </a:r>
          </a:p>
          <a:p>
            <a:pPr marL="158750" indent="0">
              <a:buNone/>
            </a:pPr>
            <a:r>
              <a:rPr lang="en-US" sz="1400" dirty="0"/>
              <a:t>How do you show your faith and love?</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400" dirty="0"/>
              <a:t>Have you let the tempter distract you from fully benefitting from the gospel message?</a:t>
            </a:r>
          </a:p>
          <a:p>
            <a:pPr marL="158750" indent="0">
              <a:buNone/>
            </a:pPr>
            <a:r>
              <a:rPr lang="en-US" sz="1400" dirty="0"/>
              <a:t>What was the last time you were encouraged by someone else’s faith?</a:t>
            </a:r>
          </a:p>
          <a:p>
            <a:pPr marL="158750" indent="0">
              <a:buNone/>
            </a:pPr>
            <a:r>
              <a:rPr lang="en-US" sz="1400" dirty="0"/>
              <a:t>When was the last time you encouraged someone else’s </a:t>
            </a:r>
            <a:r>
              <a:rPr lang="en-US" sz="1400"/>
              <a:t>faith?</a:t>
            </a:r>
            <a:endParaRPr lang="en-US" sz="1400" dirty="0"/>
          </a:p>
          <a:p>
            <a:pPr marL="158750" indent="0">
              <a:buNone/>
            </a:pPr>
            <a:endParaRPr lang="en-US" sz="1400" dirty="0"/>
          </a:p>
          <a:p>
            <a:pPr marL="158750" indent="0">
              <a:buNone/>
            </a:pPr>
            <a:endParaRPr lang="en-US" sz="1400" dirty="0"/>
          </a:p>
        </p:txBody>
      </p:sp>
    </p:spTree>
    <p:extLst>
      <p:ext uri="{BB962C8B-B14F-4D97-AF65-F5344CB8AC3E}">
        <p14:creationId xmlns:p14="http://schemas.microsoft.com/office/powerpoint/2010/main" val="164541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388938"/>
            <a:ext cx="2628900" cy="1477962"/>
          </a:xfrm>
        </p:spPr>
      </p:sp>
      <p:sp>
        <p:nvSpPr>
          <p:cNvPr id="3" name="Notes Placeholder 2"/>
          <p:cNvSpPr>
            <a:spLocks noGrp="1"/>
          </p:cNvSpPr>
          <p:nvPr>
            <p:ph type="body" idx="1"/>
          </p:nvPr>
        </p:nvSpPr>
        <p:spPr/>
        <p:txBody>
          <a:bodyPr/>
          <a:lstStyle/>
          <a:p>
            <a:pPr marL="158750" indent="0">
              <a:buNone/>
            </a:pPr>
            <a:r>
              <a:rPr lang="en-US" sz="1400"/>
              <a:t>Now for a Singlish lesson</a:t>
            </a:r>
          </a:p>
          <a:p>
            <a:pPr marL="158750" indent="0">
              <a:buNone/>
            </a:pPr>
            <a:endParaRPr lang="en-US" sz="1400"/>
          </a:p>
          <a:p>
            <a:pPr marL="158750" indent="0">
              <a:buNone/>
            </a:pPr>
            <a:r>
              <a:rPr lang="en-US" sz="1400"/>
              <a:t>Wah seems to be a word or sound that simply means I’m about to say something in Singlish. </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400"/>
              <a:t>Many Singlish sentences begin with Wah!  or </a:t>
            </a:r>
            <a:r>
              <a:rPr lang="en-US" sz="1400" err="1"/>
              <a:t>Aiya</a:t>
            </a:r>
            <a:r>
              <a:rPr lang="en-US" sz="1400"/>
              <a:t>, or Aiyo.  </a:t>
            </a:r>
          </a:p>
          <a:p>
            <a:pPr marL="158750" indent="0">
              <a:buNone/>
            </a:pPr>
            <a:endParaRPr lang="en-US" sz="1400"/>
          </a:p>
          <a:p>
            <a:pPr marL="158750" indent="0">
              <a:buNone/>
            </a:pPr>
            <a:r>
              <a:rPr lang="en-US" sz="1400"/>
              <a:t>But in the </a:t>
            </a:r>
            <a:r>
              <a:rPr lang="en-US" sz="1400" err="1"/>
              <a:t>youtube</a:t>
            </a:r>
            <a:r>
              <a:rPr lang="en-US" sz="1400"/>
              <a:t> videos I used to do my Singlish research, they always said “</a:t>
            </a:r>
            <a:r>
              <a:rPr lang="en-US" sz="1400" err="1"/>
              <a:t>wah</a:t>
            </a:r>
            <a:r>
              <a:rPr lang="en-US" sz="1400"/>
              <a:t>”  before </a:t>
            </a:r>
            <a:r>
              <a:rPr lang="en-US" sz="1400" err="1"/>
              <a:t>jialat</a:t>
            </a:r>
            <a:endParaRPr lang="en-US" sz="1400"/>
          </a:p>
          <a:p>
            <a:pPr marL="158750" indent="0">
              <a:buNone/>
            </a:pPr>
            <a:endParaRPr lang="en-US" sz="1400"/>
          </a:p>
          <a:p>
            <a:pPr marL="158750" indent="0">
              <a:buNone/>
            </a:pPr>
            <a:r>
              <a:rPr lang="en-US" sz="1400"/>
              <a:t>For </a:t>
            </a:r>
            <a:r>
              <a:rPr lang="en-US" sz="1400" err="1"/>
              <a:t>jialat</a:t>
            </a:r>
            <a:r>
              <a:rPr lang="en-US" sz="1400"/>
              <a:t>, the literal Hokkien meaning is to eat or drain away strength,</a:t>
            </a:r>
          </a:p>
          <a:p>
            <a:pPr marL="158750" indent="0">
              <a:buNone/>
            </a:pPr>
            <a:r>
              <a:rPr lang="en-US" sz="1400"/>
              <a:t> And in Singlish, it is used to describe a negative or disastrous situation. </a:t>
            </a:r>
          </a:p>
          <a:p>
            <a:pPr marL="158750" indent="0">
              <a:buNone/>
            </a:pPr>
            <a:endParaRPr lang="en-US" sz="1400"/>
          </a:p>
          <a:p>
            <a:pPr marL="158750" indent="0">
              <a:buNone/>
            </a:pPr>
            <a:r>
              <a:rPr lang="en-US" sz="1400"/>
              <a:t>In Paul’s three missionary journeys, </a:t>
            </a:r>
          </a:p>
          <a:p>
            <a:pPr marL="158750" indent="0">
              <a:buNone/>
            </a:pPr>
            <a:r>
              <a:rPr lang="en-US" sz="1400"/>
              <a:t>  he experienced many negative or disastrous situations.  </a:t>
            </a:r>
          </a:p>
          <a:p>
            <a:pPr marL="158750" indent="0">
              <a:buNone/>
            </a:pPr>
            <a:endParaRPr lang="en-US" sz="1400"/>
          </a:p>
          <a:p>
            <a:pPr marL="158750" indent="0">
              <a:buNone/>
            </a:pPr>
            <a:r>
              <a:rPr lang="en-US" sz="1400"/>
              <a:t>He was stoned, shipwrecked, beaten with rods, </a:t>
            </a:r>
          </a:p>
          <a:p>
            <a:pPr marL="158750" indent="0">
              <a:buNone/>
            </a:pPr>
            <a:r>
              <a:rPr lang="en-US" sz="1400"/>
              <a:t>  received 39 lashes, went hungry and was cold. </a:t>
            </a:r>
          </a:p>
          <a:p>
            <a:pPr marL="158750" indent="0">
              <a:buNone/>
            </a:pPr>
            <a:endParaRPr lang="en-US" sz="1400"/>
          </a:p>
          <a:p>
            <a:pPr marL="158750" indent="0">
              <a:buNone/>
            </a:pPr>
            <a:r>
              <a:rPr lang="en-US" sz="1400"/>
              <a:t>But that is not what Paul would call disastrous.</a:t>
            </a:r>
          </a:p>
          <a:p>
            <a:pPr marL="158750" indent="0">
              <a:buNone/>
            </a:pPr>
            <a:r>
              <a:rPr lang="en-US" sz="1400"/>
              <a:t> </a:t>
            </a:r>
          </a:p>
        </p:txBody>
      </p:sp>
    </p:spTree>
    <p:extLst>
      <p:ext uri="{BB962C8B-B14F-4D97-AF65-F5344CB8AC3E}">
        <p14:creationId xmlns:p14="http://schemas.microsoft.com/office/powerpoint/2010/main" val="2604465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388938"/>
            <a:ext cx="2628900" cy="1477962"/>
          </a:xfrm>
        </p:spPr>
      </p:sp>
      <p:sp>
        <p:nvSpPr>
          <p:cNvPr id="3" name="Notes Placeholder 2"/>
          <p:cNvSpPr>
            <a:spLocks noGrp="1"/>
          </p:cNvSpPr>
          <p:nvPr>
            <p:ph type="body" idx="1"/>
          </p:nvPr>
        </p:nvSpPr>
        <p:spPr/>
        <p:txBody>
          <a:bodyPr/>
          <a:lstStyle/>
          <a:p>
            <a:pPr marL="158750" indent="0">
              <a:buNone/>
            </a:pPr>
            <a:r>
              <a:rPr lang="en-US" sz="1400"/>
              <a:t>For Paul, the most disastrous situation</a:t>
            </a:r>
          </a:p>
          <a:p>
            <a:pPr marL="158750" indent="0">
              <a:buNone/>
            </a:pPr>
            <a:r>
              <a:rPr lang="en-US" sz="1400"/>
              <a:t>  is what happened to a church after he left</a:t>
            </a:r>
          </a:p>
          <a:p>
            <a:pPr marL="158750" indent="0">
              <a:buNone/>
            </a:pPr>
            <a:endParaRPr lang="en-US" sz="1400"/>
          </a:p>
          <a:p>
            <a:pPr marL="158750" indent="0">
              <a:buNone/>
            </a:pPr>
            <a:r>
              <a:rPr lang="en-US" sz="1400"/>
              <a:t>This is what he spoke about with the Ephesian elders, saying</a:t>
            </a:r>
          </a:p>
          <a:p>
            <a:pPr marL="158750" indent="0">
              <a:buNone/>
            </a:pPr>
            <a:endParaRPr lang="en-US" sz="1400"/>
          </a:p>
          <a:p>
            <a:pPr marL="158750" indent="0">
              <a:buNone/>
            </a:pPr>
            <a:r>
              <a:rPr lang="en-US" sz="1400"/>
              <a:t>I know that after my departure fierce wolves will come in among you, </a:t>
            </a:r>
          </a:p>
          <a:p>
            <a:pPr marL="158750" indent="0">
              <a:buNone/>
            </a:pPr>
            <a:r>
              <a:rPr lang="en-US" sz="1400"/>
              <a:t>  not sparing the flock; </a:t>
            </a:r>
          </a:p>
          <a:p>
            <a:pPr marL="158750" indent="0">
              <a:buNone/>
            </a:pPr>
            <a:r>
              <a:rPr lang="en-US" sz="1400"/>
              <a:t>   and from among your own selves will arise men,</a:t>
            </a:r>
          </a:p>
          <a:p>
            <a:pPr marL="158750" indent="0">
              <a:buNone/>
            </a:pPr>
            <a:r>
              <a:rPr lang="en-US" sz="1400"/>
              <a:t>    speaking twisted things, </a:t>
            </a:r>
          </a:p>
          <a:p>
            <a:pPr marL="158750" indent="0">
              <a:buNone/>
            </a:pPr>
            <a:r>
              <a:rPr lang="en-US" sz="1400"/>
              <a:t>     to draw away the disciples after them. </a:t>
            </a:r>
          </a:p>
          <a:p>
            <a:pPr marL="158750" indent="0">
              <a:buNone/>
            </a:pPr>
            <a:endParaRPr lang="en-US" sz="1400"/>
          </a:p>
          <a:p>
            <a:pPr marL="158750" indent="0">
              <a:buNone/>
            </a:pPr>
            <a:r>
              <a:rPr lang="en-US" sz="1400"/>
              <a:t>And Paul was with the Ephesians for 3 years.  </a:t>
            </a:r>
          </a:p>
          <a:p>
            <a:pPr marL="158750" indent="0">
              <a:buNone/>
            </a:pPr>
            <a:r>
              <a:rPr lang="en-US" sz="1400"/>
              <a:t>  He was only in Thessalonica for about 3 months,</a:t>
            </a:r>
          </a:p>
          <a:p>
            <a:pPr marL="158750" indent="0">
              <a:buNone/>
            </a:pPr>
            <a:endParaRPr lang="en-US" sz="1400"/>
          </a:p>
          <a:p>
            <a:pPr marL="158750" indent="0">
              <a:buNone/>
            </a:pPr>
            <a:r>
              <a:rPr lang="en-US" sz="1400"/>
              <a:t>If he was worried about fierce wolves coming in after 3 years,</a:t>
            </a:r>
          </a:p>
          <a:p>
            <a:pPr marL="158750" indent="0">
              <a:buNone/>
            </a:pPr>
            <a:r>
              <a:rPr lang="en-US" sz="1400"/>
              <a:t> ministering and teaching sound doctrine</a:t>
            </a:r>
          </a:p>
          <a:p>
            <a:pPr marL="158750" indent="0">
              <a:buNone/>
            </a:pPr>
            <a:r>
              <a:rPr lang="en-US" sz="1400"/>
              <a:t> How much more would he be worried after just 3 months?     </a:t>
            </a:r>
          </a:p>
          <a:p>
            <a:pPr marL="158750" indent="0">
              <a:buNone/>
            </a:pPr>
            <a:endParaRPr lang="en-US" sz="1400"/>
          </a:p>
          <a:p>
            <a:pPr marL="158750" indent="0">
              <a:buNone/>
            </a:pPr>
            <a:r>
              <a:rPr lang="en-US" sz="1400"/>
              <a:t>That is where our passage starts today, with Paul’s worry. </a:t>
            </a:r>
          </a:p>
          <a:p>
            <a:pPr marL="158750" indent="0">
              <a:buNone/>
            </a:pPr>
            <a:endParaRPr lang="en-US" sz="1400"/>
          </a:p>
          <a:p>
            <a:pPr marL="158750" indent="0">
              <a:buNone/>
            </a:pPr>
            <a:endParaRPr lang="en-US" sz="1400"/>
          </a:p>
        </p:txBody>
      </p:sp>
    </p:spTree>
    <p:extLst>
      <p:ext uri="{BB962C8B-B14F-4D97-AF65-F5344CB8AC3E}">
        <p14:creationId xmlns:p14="http://schemas.microsoft.com/office/powerpoint/2010/main" val="2374569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388938"/>
            <a:ext cx="2628900" cy="1477962"/>
          </a:xfrm>
        </p:spPr>
      </p:sp>
      <p:sp>
        <p:nvSpPr>
          <p:cNvPr id="3" name="Notes Placeholder 2"/>
          <p:cNvSpPr>
            <a:spLocks noGrp="1"/>
          </p:cNvSpPr>
          <p:nvPr>
            <p:ph type="body" idx="1"/>
          </p:nvPr>
        </p:nvSpPr>
        <p:spPr/>
        <p:txBody>
          <a:bodyPr/>
          <a:lstStyle/>
          <a:p>
            <a:pPr marL="158750" indent="0">
              <a:buNone/>
            </a:pPr>
            <a:r>
              <a:rPr lang="en-US" sz="1400"/>
              <a:t>Time for a quick about the timings I just mentioned: 3 years in Ephesus, 3 months in Thessalonica</a:t>
            </a:r>
          </a:p>
          <a:p>
            <a:pPr marL="158750" indent="0">
              <a:buNone/>
            </a:pPr>
            <a:r>
              <a:rPr lang="en-US" sz="1400"/>
              <a:t>The Bible was not written to just be a history book, it is God’s special revelation to us.</a:t>
            </a:r>
          </a:p>
          <a:p>
            <a:pPr marL="158750" indent="0">
              <a:buNone/>
            </a:pPr>
            <a:r>
              <a:rPr lang="en-US" sz="1400"/>
              <a:t>This means that often, specific details not relevant to God’s special revelation are simply left out.</a:t>
            </a:r>
          </a:p>
          <a:p>
            <a:pPr marL="158750" indent="0">
              <a:buNone/>
            </a:pPr>
            <a:endParaRPr lang="en-US" sz="1400"/>
          </a:p>
          <a:p>
            <a:pPr marL="158750" indent="0">
              <a:buNone/>
            </a:pPr>
            <a:r>
              <a:rPr lang="en-US" sz="1400"/>
              <a:t>For example, the book of Acts tells us he spent only 3 sabbaths in the synagogues, </a:t>
            </a:r>
          </a:p>
          <a:p>
            <a:pPr marL="158750" indent="0">
              <a:buNone/>
            </a:pPr>
            <a:r>
              <a:rPr lang="en-US" sz="1400"/>
              <a:t>But we can infer from his statements that he worked there supporting himself,</a:t>
            </a:r>
          </a:p>
          <a:p>
            <a:pPr marL="158750" indent="0">
              <a:buNone/>
            </a:pPr>
            <a:r>
              <a:rPr lang="en-US" sz="1400"/>
              <a:t> and  he also receiving multiple offerings from the Philippian church </a:t>
            </a:r>
          </a:p>
          <a:p>
            <a:pPr marL="158750" indent="0">
              <a:buNone/>
            </a:pPr>
            <a:r>
              <a:rPr lang="en-US" sz="1400"/>
              <a:t> and his pattern of always evangelizing first in the synagogues, and then in the markets</a:t>
            </a:r>
          </a:p>
          <a:p>
            <a:pPr marL="158750" indent="0">
              <a:buNone/>
            </a:pPr>
            <a:r>
              <a:rPr lang="en-US" sz="1400"/>
              <a:t>   that he stayed and preached to the gentiles a little longer. </a:t>
            </a:r>
          </a:p>
          <a:p>
            <a:pPr marL="158750" indent="0">
              <a:buNone/>
            </a:pPr>
            <a:r>
              <a:rPr lang="en-US" sz="1400"/>
              <a:t>    which is why most believe he spent about 3 months in Thessalonica</a:t>
            </a:r>
          </a:p>
          <a:p>
            <a:pPr marL="158750" indent="0">
              <a:buNone/>
            </a:pPr>
            <a:endParaRPr lang="en-US" sz="1400"/>
          </a:p>
          <a:p>
            <a:pPr marL="158750" indent="0">
              <a:buNone/>
            </a:pPr>
            <a:r>
              <a:rPr lang="en-US" sz="1400"/>
              <a:t>If you want to know more about Acts, you can listen to our previous series, </a:t>
            </a:r>
          </a:p>
          <a:p>
            <a:pPr marL="158750" indent="0">
              <a:buNone/>
            </a:pPr>
            <a:r>
              <a:rPr lang="en-US" sz="1400"/>
              <a:t>about God’s work through the early church in the book of Acts</a:t>
            </a:r>
          </a:p>
          <a:p>
            <a:pPr marL="158750" indent="0">
              <a:buNone/>
            </a:pPr>
            <a:endParaRPr lang="en-US" sz="1400"/>
          </a:p>
          <a:p>
            <a:pPr marL="158750" indent="0">
              <a:buNone/>
            </a:pPr>
            <a:r>
              <a:rPr lang="en-US" sz="1400"/>
              <a:t>On our church website www.cicfamily.com . . . </a:t>
            </a:r>
          </a:p>
          <a:p>
            <a:pPr marL="158750" indent="0">
              <a:buNone/>
            </a:pPr>
            <a:endParaRPr lang="en-US" sz="1400"/>
          </a:p>
          <a:p>
            <a:pPr marL="158750" indent="0">
              <a:buNone/>
            </a:pPr>
            <a:r>
              <a:rPr lang="en-US" sz="1400"/>
              <a:t>Now back to Paul’s journey from </a:t>
            </a:r>
            <a:r>
              <a:rPr lang="en-US" sz="1400" err="1"/>
              <a:t>Jialat</a:t>
            </a:r>
            <a:r>
              <a:rPr lang="en-US" sz="1400"/>
              <a:t> to Joy,</a:t>
            </a:r>
          </a:p>
          <a:p>
            <a:pPr marL="158750" indent="0">
              <a:buNone/>
            </a:pPr>
            <a:endParaRPr lang="en-US" sz="1400"/>
          </a:p>
        </p:txBody>
      </p:sp>
    </p:spTree>
    <p:extLst>
      <p:ext uri="{BB962C8B-B14F-4D97-AF65-F5344CB8AC3E}">
        <p14:creationId xmlns:p14="http://schemas.microsoft.com/office/powerpoint/2010/main" val="4070844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4550" y="388938"/>
            <a:ext cx="2628900" cy="1477962"/>
          </a:xfrm>
        </p:spPr>
      </p:sp>
      <p:sp>
        <p:nvSpPr>
          <p:cNvPr id="3" name="Notes Placeholder 2"/>
          <p:cNvSpPr>
            <a:spLocks noGrp="1"/>
          </p:cNvSpPr>
          <p:nvPr>
            <p:ph type="body" idx="1"/>
          </p:nvPr>
        </p:nvSpPr>
        <p:spPr/>
        <p:txBody>
          <a:bodyPr/>
          <a:lstStyle/>
          <a:p>
            <a:pPr marL="158750" indent="0">
              <a:buNone/>
            </a:pPr>
            <a:r>
              <a:rPr lang="en-US" sz="1400"/>
              <a:t>Our journey today is  part of our current series over 1</a:t>
            </a:r>
            <a:r>
              <a:rPr lang="en-US" sz="1400" baseline="30000"/>
              <a:t>st</a:t>
            </a:r>
            <a:r>
              <a:rPr lang="en-US" sz="1400"/>
              <a:t> Thessalonians.  </a:t>
            </a:r>
          </a:p>
          <a:p>
            <a:pPr marL="158750" indent="0">
              <a:buNone/>
            </a:pPr>
            <a:endParaRPr lang="en-US" sz="1400"/>
          </a:p>
          <a:p>
            <a:pPr marL="158750" indent="0">
              <a:buNone/>
            </a:pPr>
            <a:r>
              <a:rPr lang="en-US" sz="1400"/>
              <a:t>As we look at Paul’s journey, </a:t>
            </a:r>
          </a:p>
          <a:p>
            <a:pPr marL="158750" indent="0">
              <a:buNone/>
            </a:pPr>
            <a:r>
              <a:rPr lang="en-US" sz="1400"/>
              <a:t> we will see how it can help us grow stronger in Christ</a:t>
            </a:r>
          </a:p>
          <a:p>
            <a:pPr marL="158750" indent="0">
              <a:buNone/>
            </a:pPr>
            <a:endParaRPr lang="en-US" sz="1400"/>
          </a:p>
          <a:p>
            <a:pPr marL="158750" indent="0">
              <a:buNone/>
            </a:pPr>
            <a:r>
              <a:rPr lang="en-US" sz="1400"/>
              <a:t>When we dig deeper into the text, we will be encouraged </a:t>
            </a:r>
          </a:p>
          <a:p>
            <a:pPr marL="158750" indent="0">
              <a:buNone/>
            </a:pPr>
            <a:r>
              <a:rPr lang="en-US" sz="1400"/>
              <a:t> to continue walking the hard but steady path of spiritual maturity.</a:t>
            </a:r>
          </a:p>
        </p:txBody>
      </p:sp>
    </p:spTree>
    <p:extLst>
      <p:ext uri="{BB962C8B-B14F-4D97-AF65-F5344CB8AC3E}">
        <p14:creationId xmlns:p14="http://schemas.microsoft.com/office/powerpoint/2010/main" val="342594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5675" y="403225"/>
            <a:ext cx="2406650" cy="1354138"/>
          </a:xfrm>
        </p:spPr>
      </p:sp>
      <p:sp>
        <p:nvSpPr>
          <p:cNvPr id="3" name="Notes Placeholder 2"/>
          <p:cNvSpPr>
            <a:spLocks noGrp="1"/>
          </p:cNvSpPr>
          <p:nvPr>
            <p:ph type="body" idx="1"/>
          </p:nvPr>
        </p:nvSpPr>
        <p:spPr>
          <a:xfrm>
            <a:off x="381300" y="2060619"/>
            <a:ext cx="6096074" cy="6774461"/>
          </a:xfrm>
        </p:spPr>
        <p:txBody>
          <a:bodyPr/>
          <a:lstStyle/>
          <a:p>
            <a:pPr marL="158750" indent="0">
              <a:buNone/>
            </a:pPr>
            <a:r>
              <a:rPr lang="en-US" sz="1400"/>
              <a:t>Out passage starts with Paul expressing his anxiety </a:t>
            </a:r>
          </a:p>
          <a:p>
            <a:pPr marL="158750" indent="0">
              <a:buNone/>
            </a:pPr>
            <a:r>
              <a:rPr lang="en-US" sz="1400"/>
              <a:t> over what he fears could be a disastrous situation. </a:t>
            </a:r>
          </a:p>
          <a:p>
            <a:pPr marL="158750" indent="0">
              <a:buNone/>
            </a:pPr>
            <a:endParaRPr lang="en-US" sz="1400"/>
          </a:p>
          <a:p>
            <a:pPr marL="158750" indent="0">
              <a:buNone/>
            </a:pPr>
            <a:r>
              <a:rPr lang="en-US" sz="1400"/>
              <a:t>He wondered what has happened to the Thessalonian church </a:t>
            </a:r>
          </a:p>
          <a:p>
            <a:pPr marL="158750" indent="0">
              <a:buNone/>
            </a:pPr>
            <a:r>
              <a:rPr lang="en-US" sz="1400"/>
              <a:t>since he was forced to leave after just 3 short months?</a:t>
            </a:r>
          </a:p>
          <a:p>
            <a:pPr marL="158750" indent="0">
              <a:buNone/>
            </a:pPr>
            <a:endParaRPr lang="en-US" sz="1400"/>
          </a:p>
          <a:p>
            <a:pPr marL="158750" indent="0">
              <a:buNone/>
            </a:pPr>
            <a:r>
              <a:rPr lang="en-US" sz="1400"/>
              <a:t>That is why he writes Therefore when we could bear it no longer, we were willing to be left behind at Athens alone, and we sent Timothy, our brother and God's coworker in the gospel of Christ, to establish and exhort you in your faith,</a:t>
            </a:r>
          </a:p>
          <a:p>
            <a:pPr marL="158750" indent="0">
              <a:buNone/>
            </a:pPr>
            <a:endParaRPr lang="en-US" sz="1400"/>
          </a:p>
          <a:p>
            <a:pPr marL="158750" indent="0">
              <a:buNone/>
            </a:pPr>
            <a:r>
              <a:rPr lang="en-US" sz="1400"/>
              <a:t>Who is sending Timothy?  It says “we” several times in the text,</a:t>
            </a:r>
          </a:p>
          <a:p>
            <a:pPr marL="158750" indent="0">
              <a:buNone/>
            </a:pPr>
            <a:r>
              <a:rPr lang="en-US" sz="1400"/>
              <a:t>just “who” is the “we”?</a:t>
            </a:r>
          </a:p>
          <a:p>
            <a:pPr marL="158750" indent="0">
              <a:buNone/>
            </a:pPr>
            <a:endParaRPr lang="en-US" sz="1400"/>
          </a:p>
          <a:p>
            <a:pPr marL="158750" indent="0">
              <a:buNone/>
            </a:pPr>
            <a:r>
              <a:rPr lang="en-US" sz="1400"/>
              <a:t>Let me point out that in English, we use pronouns such as I, you (singular), he/she/it, we, you (plural) and they all the time. In Greek, pronouns aren’t necessary since the verbs have pronouns built into their conjugation. </a:t>
            </a:r>
          </a:p>
          <a:p>
            <a:pPr marL="158750" indent="0">
              <a:buNone/>
            </a:pPr>
            <a:endParaRPr lang="en-US" sz="1400"/>
          </a:p>
          <a:p>
            <a:pPr marL="158750" indent="0">
              <a:buNone/>
            </a:pPr>
            <a:r>
              <a:rPr lang="en-US" sz="1400"/>
              <a:t>But similar to English, the 1</a:t>
            </a:r>
            <a:r>
              <a:rPr lang="en-US" sz="1400" baseline="30000"/>
              <a:t>st</a:t>
            </a:r>
            <a:r>
              <a:rPr lang="en-US" sz="1400"/>
              <a:t> person plural could be a small group of “we” or a large group of “we”   A member of the worship team can state that we play in the band so that we all can enjoy the music.</a:t>
            </a:r>
          </a:p>
          <a:p>
            <a:pPr marL="158750" indent="0">
              <a:buNone/>
            </a:pPr>
            <a:endParaRPr lang="en-US" sz="1400"/>
          </a:p>
          <a:p>
            <a:pPr marL="158750" indent="0">
              <a:buNone/>
            </a:pPr>
            <a:r>
              <a:rPr lang="en-US" sz="1400"/>
              <a:t>The first “we” who could bear it no longer likely included Paul, Timothy, and Silas, whom you recall from the opening line of the letter.  </a:t>
            </a:r>
          </a:p>
          <a:p>
            <a:pPr marL="158750" indent="0">
              <a:buNone/>
            </a:pPr>
            <a:r>
              <a:rPr lang="en-US" sz="1400"/>
              <a:t>In fact, it likely was the entire ministry team, not just the three.</a:t>
            </a:r>
          </a:p>
          <a:p>
            <a:pPr marL="158750" indent="0">
              <a:buNone/>
            </a:pPr>
            <a:r>
              <a:rPr lang="en-US" sz="1400"/>
              <a:t>The second we are just those left behind, </a:t>
            </a:r>
          </a:p>
          <a:p>
            <a:pPr marL="158750" indent="0">
              <a:buNone/>
            </a:pPr>
            <a:r>
              <a:rPr lang="en-US" sz="1400"/>
              <a:t>  so obviously does not include Timothy. </a:t>
            </a:r>
          </a:p>
          <a:p>
            <a:pPr marL="158750" indent="0">
              <a:buNone/>
            </a:pPr>
            <a:r>
              <a:rPr lang="en-US" sz="1400"/>
              <a:t>But the third we, who sent Timothy, likely includes Timothy. </a:t>
            </a:r>
          </a:p>
          <a:p>
            <a:pPr marL="158750" indent="0">
              <a:buNone/>
            </a:pPr>
            <a:r>
              <a:rPr lang="en-US" sz="1400"/>
              <a:t>  He went willingly.</a:t>
            </a:r>
          </a:p>
          <a:p>
            <a:pPr marL="158750" indent="0">
              <a:buNone/>
            </a:pPr>
            <a:endParaRPr lang="en-US" sz="1400"/>
          </a:p>
          <a:p>
            <a:pPr marL="158750" indent="0">
              <a:buNone/>
            </a:pPr>
            <a:r>
              <a:rPr lang="en-US" sz="1400"/>
              <a:t> </a:t>
            </a:r>
          </a:p>
          <a:p>
            <a:pPr marL="158750" indent="0">
              <a:buNone/>
            </a:pPr>
            <a:endParaRPr lang="en-US" sz="1400"/>
          </a:p>
        </p:txBody>
      </p:sp>
    </p:spTree>
    <p:extLst>
      <p:ext uri="{BB962C8B-B14F-4D97-AF65-F5344CB8AC3E}">
        <p14:creationId xmlns:p14="http://schemas.microsoft.com/office/powerpoint/2010/main" val="328810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0925" y="466725"/>
            <a:ext cx="2216150" cy="1247775"/>
          </a:xfrm>
        </p:spPr>
      </p:sp>
      <p:sp>
        <p:nvSpPr>
          <p:cNvPr id="3" name="Notes Placeholder 2"/>
          <p:cNvSpPr>
            <a:spLocks noGrp="1"/>
          </p:cNvSpPr>
          <p:nvPr>
            <p:ph type="body" idx="1"/>
          </p:nvPr>
        </p:nvSpPr>
        <p:spPr>
          <a:xfrm>
            <a:off x="381300" y="2060619"/>
            <a:ext cx="6096074" cy="6616655"/>
          </a:xfrm>
        </p:spPr>
        <p:txBody>
          <a:bodyPr/>
          <a:lstStyle/>
          <a:p>
            <a:pPr marL="158750" indent="0">
              <a:buNone/>
            </a:pPr>
            <a:r>
              <a:rPr lang="en-US" sz="1400">
                <a:solidFill>
                  <a:srgbClr val="000000"/>
                </a:solidFill>
              </a:rPr>
              <a:t>One takeaway from these pronouns and these two verses is that ministry does not have to be in person. </a:t>
            </a:r>
          </a:p>
          <a:p>
            <a:pPr marL="158750" indent="0">
              <a:buNone/>
            </a:pPr>
            <a:endParaRPr lang="en-US" sz="1400">
              <a:solidFill>
                <a:srgbClr val="000000"/>
              </a:solidFill>
            </a:endParaRPr>
          </a:p>
          <a:p>
            <a:pPr marL="158750" indent="0">
              <a:buNone/>
            </a:pPr>
            <a:r>
              <a:rPr lang="en-US" sz="1400">
                <a:solidFill>
                  <a:srgbClr val="000000"/>
                </a:solidFill>
              </a:rPr>
              <a:t>Up to this point, Paul has been referring to the in-person ministry he and his fellow missionaries engaged in with the Thessalonians. </a:t>
            </a:r>
          </a:p>
          <a:p>
            <a:pPr marL="158750" indent="0">
              <a:buNone/>
            </a:pPr>
            <a:r>
              <a:rPr lang="en-US" sz="1400">
                <a:solidFill>
                  <a:srgbClr val="000000"/>
                </a:solidFill>
              </a:rPr>
              <a:t>Chapter 1, vs 5: You know what kind of men we proved to be among you for your sake.</a:t>
            </a:r>
          </a:p>
          <a:p>
            <a:pPr marL="158750" indent="0">
              <a:buNone/>
            </a:pPr>
            <a:r>
              <a:rPr lang="en-US" sz="1400">
                <a:solidFill>
                  <a:srgbClr val="000000"/>
                </a:solidFill>
              </a:rPr>
              <a:t>Chapter 2, vs 1: “that our coming to you was not in vain”</a:t>
            </a:r>
          </a:p>
          <a:p>
            <a:pPr marL="158750" indent="0">
              <a:buNone/>
            </a:pPr>
            <a:r>
              <a:rPr lang="en-US" sz="1400">
                <a:solidFill>
                  <a:srgbClr val="000000"/>
                </a:solidFill>
              </a:rPr>
              <a:t>Chapter 2, vs 9: Remember our labor and toil, we worked day and night that we might not be a burden to any of you”</a:t>
            </a:r>
          </a:p>
          <a:p>
            <a:pPr marL="158750" indent="0">
              <a:buNone/>
            </a:pPr>
            <a:endParaRPr lang="en-US" sz="1400">
              <a:solidFill>
                <a:srgbClr val="000000"/>
              </a:solidFill>
            </a:endParaRPr>
          </a:p>
          <a:p>
            <a:pPr marL="158750" indent="0">
              <a:buNone/>
            </a:pPr>
            <a:r>
              <a:rPr lang="en-US" sz="1400">
                <a:solidFill>
                  <a:srgbClr val="000000"/>
                </a:solidFill>
              </a:rPr>
              <a:t>But now, the entire ministry team is not going back, instead, just one person, Timothy, is being sent to establish and exhort the Thessalonian church.</a:t>
            </a:r>
          </a:p>
          <a:p>
            <a:pPr marL="158750" indent="0">
              <a:buNone/>
            </a:pPr>
            <a:endParaRPr lang="en-US" sz="1400">
              <a:solidFill>
                <a:srgbClr val="000000"/>
              </a:solidFill>
            </a:endParaRPr>
          </a:p>
          <a:p>
            <a:pPr marL="158750" indent="0">
              <a:buNone/>
            </a:pPr>
            <a:r>
              <a:rPr lang="en-US" sz="1400">
                <a:solidFill>
                  <a:srgbClr val="000000"/>
                </a:solidFill>
              </a:rPr>
              <a:t>Other translations will state that Timothy was sent to strengthen, confirm, encourage, or comfort the church. That is the job of ministry, to edify the church so that they can grow stronger in Christ, and continue walking the hard but steady path of spiritual maturity.</a:t>
            </a:r>
          </a:p>
          <a:p>
            <a:pPr marL="158750" indent="0">
              <a:buNone/>
            </a:pPr>
            <a:endParaRPr lang="en-US" sz="1400">
              <a:solidFill>
                <a:srgbClr val="000000"/>
              </a:solidFill>
            </a:endParaRPr>
          </a:p>
          <a:p>
            <a:pPr marL="158750" indent="0">
              <a:buNone/>
            </a:pPr>
            <a:r>
              <a:rPr lang="en-US" sz="1400">
                <a:solidFill>
                  <a:srgbClr val="000000"/>
                </a:solidFill>
              </a:rPr>
              <a:t>And then in chapters 4 and 5, the letter itself provides the ministry. </a:t>
            </a:r>
          </a:p>
          <a:p>
            <a:pPr marL="158750" indent="0">
              <a:buNone/>
            </a:pPr>
            <a:r>
              <a:rPr lang="en-US" sz="1400">
                <a:solidFill>
                  <a:srgbClr val="000000"/>
                </a:solidFill>
              </a:rPr>
              <a:t>Paul’s letters establish, exhort, confirm, encourage, and comfort believers. And not just Paul’s letters but all the letters that make up our Bible are there for us. </a:t>
            </a:r>
          </a:p>
          <a:p>
            <a:pPr marL="158750" indent="0">
              <a:buNone/>
            </a:pPr>
            <a:endParaRPr lang="en-US" sz="1400">
              <a:solidFill>
                <a:srgbClr val="000000"/>
              </a:solidFill>
            </a:endParaRPr>
          </a:p>
          <a:p>
            <a:pPr marL="158750" indent="0">
              <a:buNone/>
            </a:pPr>
            <a:r>
              <a:rPr lang="en-US" sz="1400">
                <a:solidFill>
                  <a:srgbClr val="000000"/>
                </a:solidFill>
              </a:rPr>
              <a:t>  How often do you take advantage of this opportunity to hear from God’s word?   While fellowship, small group discipleship, and weekly sermons are part of the Christian’s journey, Receiving comfort and exhortation directly from God’s word should be a key part of every Christians’ life</a:t>
            </a:r>
          </a:p>
          <a:p>
            <a:pPr marL="158750" indent="0">
              <a:buNone/>
            </a:pPr>
            <a:r>
              <a:rPr lang="en-US" sz="1400">
                <a:solidFill>
                  <a:srgbClr val="000000"/>
                </a:solidFill>
              </a:rPr>
              <a:t>  </a:t>
            </a:r>
          </a:p>
          <a:p>
            <a:pPr marL="158750" indent="0">
              <a:buNone/>
            </a:pPr>
            <a:endParaRPr lang="en-US" sz="1400">
              <a:solidFill>
                <a:srgbClr val="000000"/>
              </a:solidFill>
            </a:endParaRPr>
          </a:p>
          <a:p>
            <a:pPr marL="158750" indent="0">
              <a:buNone/>
            </a:pPr>
            <a:endParaRPr lang="en-US" sz="1400">
              <a:solidFill>
                <a:srgbClr val="000000"/>
              </a:solidFill>
            </a:endParaRPr>
          </a:p>
          <a:p>
            <a:pPr marL="158750" indent="0">
              <a:buNone/>
            </a:pPr>
            <a:endParaRPr lang="en-US" sz="1400">
              <a:solidFill>
                <a:srgbClr val="000000"/>
              </a:solidFill>
            </a:endParaRPr>
          </a:p>
          <a:p>
            <a:pPr marL="158750" indent="0">
              <a:buNone/>
            </a:pPr>
            <a:endParaRPr lang="en-US" sz="1400">
              <a:solidFill>
                <a:srgbClr val="000000"/>
              </a:solidFill>
            </a:endParaRPr>
          </a:p>
        </p:txBody>
      </p:sp>
    </p:spTree>
    <p:extLst>
      <p:ext uri="{BB962C8B-B14F-4D97-AF65-F5344CB8AC3E}">
        <p14:creationId xmlns:p14="http://schemas.microsoft.com/office/powerpoint/2010/main" val="177211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62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solidFill>
          <a:srgbClr val="242B41"/>
        </a:solidFill>
        <a:effectLst/>
      </p:bgPr>
    </p:bg>
    <p:spTree>
      <p:nvGrpSpPr>
        <p:cNvPr id="1" name=""/>
        <p:cNvGrpSpPr/>
        <p:nvPr/>
      </p:nvGrpSpPr>
      <p:grpSpPr>
        <a:xfrm>
          <a:off x="0" y="0"/>
          <a:ext cx="0" cy="0"/>
          <a:chOff x="0" y="0"/>
          <a:chExt cx="0" cy="0"/>
        </a:xfrm>
      </p:grpSpPr>
      <p:pic>
        <p:nvPicPr>
          <p:cNvPr id="2" name="Picture 1" descr="People holding hands">
            <a:extLst>
              <a:ext uri="{FF2B5EF4-FFF2-40B4-BE49-F238E27FC236}">
                <a16:creationId xmlns:a16="http://schemas.microsoft.com/office/drawing/2014/main" id="{44EA8DC5-370C-272A-E5A6-2AD9609450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0"/>
            <a:ext cx="9143980" cy="3011082"/>
          </a:xfrm>
          <a:prstGeom prst="rect">
            <a:avLst/>
          </a:prstGeom>
        </p:spPr>
      </p:pic>
      <p:sp>
        <p:nvSpPr>
          <p:cNvPr id="3" name="Rectangle 2">
            <a:extLst>
              <a:ext uri="{FF2B5EF4-FFF2-40B4-BE49-F238E27FC236}">
                <a16:creationId xmlns:a16="http://schemas.microsoft.com/office/drawing/2014/main" id="{6EE53A44-4104-5EE0-A030-E7EA0A01EF87}"/>
              </a:ext>
            </a:extLst>
          </p:cNvPr>
          <p:cNvSpPr/>
          <p:nvPr userDrawn="1"/>
        </p:nvSpPr>
        <p:spPr>
          <a:xfrm>
            <a:off x="1" y="0"/>
            <a:ext cx="9143980" cy="3011082"/>
          </a:xfrm>
          <a:prstGeom prst="rect">
            <a:avLst/>
          </a:prstGeom>
          <a:gradFill>
            <a:gsLst>
              <a:gs pos="0">
                <a:srgbClr val="242B41">
                  <a:alpha val="0"/>
                </a:srgbClr>
              </a:gs>
              <a:gs pos="78900">
                <a:srgbClr val="242B41">
                  <a:alpha val="17000"/>
                </a:srgbClr>
              </a:gs>
              <a:gs pos="100000">
                <a:srgbClr val="242B4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155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rgbClr val="242B41"/>
        </a:solidFill>
        <a:effectLst/>
      </p:bgPr>
    </p:bg>
    <p:spTree>
      <p:nvGrpSpPr>
        <p:cNvPr id="1" name=""/>
        <p:cNvGrpSpPr/>
        <p:nvPr/>
      </p:nvGrpSpPr>
      <p:grpSpPr>
        <a:xfrm>
          <a:off x="0" y="0"/>
          <a:ext cx="0" cy="0"/>
          <a:chOff x="0" y="0"/>
          <a:chExt cx="0" cy="0"/>
        </a:xfrm>
      </p:grpSpPr>
      <p:pic>
        <p:nvPicPr>
          <p:cNvPr id="4" name="Picture 3" descr="Symboles jaune et bleu">
            <a:extLst>
              <a:ext uri="{FF2B5EF4-FFF2-40B4-BE49-F238E27FC236}">
                <a16:creationId xmlns:a16="http://schemas.microsoft.com/office/drawing/2014/main" id="{2E9D286A-EEC7-9B66-5E36-2026384A38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943167"/>
            <a:ext cx="3657597" cy="4200333"/>
          </a:xfrm>
          <a:custGeom>
            <a:avLst/>
            <a:gdLst/>
            <a:ahLst/>
            <a:cxnLst/>
            <a:rect l="l" t="t" r="r" b="b"/>
            <a:pathLst>
              <a:path w="5333999" h="6125491">
                <a:moveTo>
                  <a:pt x="0" y="0"/>
                </a:moveTo>
                <a:lnTo>
                  <a:pt x="201347" y="12133"/>
                </a:lnTo>
                <a:cubicBezTo>
                  <a:pt x="834520" y="59989"/>
                  <a:pt x="1489622" y="165274"/>
                  <a:pt x="2149412" y="288819"/>
                </a:cubicBezTo>
                <a:cubicBezTo>
                  <a:pt x="4194087" y="671477"/>
                  <a:pt x="4738431" y="1884930"/>
                  <a:pt x="5125148" y="3309606"/>
                </a:cubicBezTo>
                <a:cubicBezTo>
                  <a:pt x="5383961" y="4263563"/>
                  <a:pt x="5599841" y="5130569"/>
                  <a:pt x="4496734" y="5829050"/>
                </a:cubicBezTo>
                <a:cubicBezTo>
                  <a:pt x="4342061" y="5927011"/>
                  <a:pt x="4177261" y="6012425"/>
                  <a:pt x="4005032" y="6088102"/>
                </a:cubicBezTo>
                <a:lnTo>
                  <a:pt x="3915032" y="6125491"/>
                </a:lnTo>
                <a:lnTo>
                  <a:pt x="0" y="6125491"/>
                </a:lnTo>
                <a:close/>
              </a:path>
            </a:pathLst>
          </a:custGeom>
        </p:spPr>
      </p:pic>
    </p:spTree>
    <p:extLst>
      <p:ext uri="{BB962C8B-B14F-4D97-AF65-F5344CB8AC3E}">
        <p14:creationId xmlns:p14="http://schemas.microsoft.com/office/powerpoint/2010/main" val="240757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72834"/>
        </a:solidFill>
        <a:effectLst/>
      </p:bgPr>
    </p:bg>
    <p:spTree>
      <p:nvGrpSpPr>
        <p:cNvPr id="1" name=""/>
        <p:cNvGrpSpPr/>
        <p:nvPr/>
      </p:nvGrpSpPr>
      <p:grpSpPr>
        <a:xfrm>
          <a:off x="0" y="0"/>
          <a:ext cx="0" cy="0"/>
          <a:chOff x="0" y="0"/>
          <a:chExt cx="0" cy="0"/>
        </a:xfrm>
      </p:grpSpPr>
      <p:pic>
        <p:nvPicPr>
          <p:cNvPr id="3" name="Picture 2" descr="A picture containing plant&#10;&#10;Description automatically generated">
            <a:extLst>
              <a:ext uri="{FF2B5EF4-FFF2-40B4-BE49-F238E27FC236}">
                <a16:creationId xmlns:a16="http://schemas.microsoft.com/office/drawing/2014/main" id="{36C26E38-D1E4-32D6-C0A5-358627FDC191}"/>
              </a:ext>
            </a:extLst>
          </p:cNvPr>
          <p:cNvPicPr>
            <a:picLocks noChangeAspect="1"/>
          </p:cNvPicPr>
          <p:nvPr userDrawn="1"/>
        </p:nvPicPr>
        <p:blipFill>
          <a:blip r:embed="rId2"/>
          <a:stretch>
            <a:fillRect/>
          </a:stretch>
        </p:blipFill>
        <p:spPr>
          <a:xfrm>
            <a:off x="5029200" y="0"/>
            <a:ext cx="4114800" cy="5143500"/>
          </a:xfrm>
          <a:prstGeom prst="rect">
            <a:avLst/>
          </a:prstGeom>
        </p:spPr>
      </p:pic>
    </p:spTree>
    <p:extLst>
      <p:ext uri="{BB962C8B-B14F-4D97-AF65-F5344CB8AC3E}">
        <p14:creationId xmlns:p14="http://schemas.microsoft.com/office/powerpoint/2010/main" val="303818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rgbClr val="000000"/>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1A6DC6D-0176-5E33-F434-723AD4D3CB76}"/>
              </a:ext>
            </a:extLst>
          </p:cNvPr>
          <p:cNvGrpSpPr/>
          <p:nvPr userDrawn="1"/>
        </p:nvGrpSpPr>
        <p:grpSpPr>
          <a:xfrm>
            <a:off x="0" y="0"/>
            <a:ext cx="9144000" cy="5143500"/>
            <a:chOff x="1" y="0"/>
            <a:chExt cx="12191999" cy="6861600"/>
          </a:xfrm>
        </p:grpSpPr>
        <p:sp>
          <p:nvSpPr>
            <p:cNvPr id="14" name="Rectangle 13">
              <a:extLst>
                <a:ext uri="{FF2B5EF4-FFF2-40B4-BE49-F238E27FC236}">
                  <a16:creationId xmlns:a16="http://schemas.microsoft.com/office/drawing/2014/main" id="{9393A82A-375E-5470-EEC4-FCAD6656A619}"/>
                </a:ext>
              </a:extLst>
            </p:cNvPr>
            <p:cNvSpPr>
              <a:spLocks noChangeAspect="1"/>
            </p:cNvSpPr>
            <p:nvPr/>
          </p:nvSpPr>
          <p:spPr>
            <a:xfrm rot="16200000">
              <a:off x="1" y="1640114"/>
              <a:ext cx="5217886" cy="5217886"/>
            </a:xfrm>
            <a:prstGeom prst="rect">
              <a:avLst/>
            </a:prstGeom>
            <a:gradFill flip="none" rotWithShape="1">
              <a:gsLst>
                <a:gs pos="0">
                  <a:srgbClr val="C193C5">
                    <a:alpha val="60000"/>
                  </a:srgbClr>
                </a:gs>
                <a:gs pos="60000">
                  <a:srgbClr val="C193C5">
                    <a:alpha val="0"/>
                  </a:srgbClr>
                </a:gs>
              </a:gsLst>
              <a:path path="circle">
                <a:fillToRect r="100000" b="100000"/>
              </a:path>
              <a:tileRect l="-100000" t="-100000"/>
            </a:gra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5" name="Oval 14">
              <a:extLst>
                <a:ext uri="{FF2B5EF4-FFF2-40B4-BE49-F238E27FC236}">
                  <a16:creationId xmlns:a16="http://schemas.microsoft.com/office/drawing/2014/main" id="{3C138139-694A-10A5-8E9A-5413557A1DC9}"/>
                </a:ext>
              </a:extLst>
            </p:cNvPr>
            <p:cNvSpPr>
              <a:spLocks noChangeAspect="1"/>
            </p:cNvSpPr>
            <p:nvPr/>
          </p:nvSpPr>
          <p:spPr>
            <a:xfrm>
              <a:off x="6384514" y="0"/>
              <a:ext cx="4320000" cy="4320000"/>
            </a:xfrm>
            <a:prstGeom prst="ellipse">
              <a:avLst/>
            </a:prstGeom>
            <a:solidFill>
              <a:srgbClr val="C696A2">
                <a:alpha val="96000"/>
              </a:srgbClr>
            </a:solidFill>
            <a:ln w="12700" cap="flat" cmpd="sng" algn="ctr">
              <a:noFill/>
              <a:prstDash val="solid"/>
              <a:miter lim="800000"/>
            </a:ln>
            <a:effectLst>
              <a:softEdge rad="1016000"/>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6" name="Oval 15">
              <a:extLst>
                <a:ext uri="{FF2B5EF4-FFF2-40B4-BE49-F238E27FC236}">
                  <a16:creationId xmlns:a16="http://schemas.microsoft.com/office/drawing/2014/main" id="{8FD3F7C7-A42C-A35B-4813-3CC7DD9C4A03}"/>
                </a:ext>
              </a:extLst>
            </p:cNvPr>
            <p:cNvSpPr>
              <a:spLocks noChangeAspect="1"/>
            </p:cNvSpPr>
            <p:nvPr/>
          </p:nvSpPr>
          <p:spPr>
            <a:xfrm>
              <a:off x="6119057" y="1230054"/>
              <a:ext cx="5506886" cy="5506886"/>
            </a:xfrm>
            <a:prstGeom prst="ellipse">
              <a:avLst/>
            </a:prstGeom>
            <a:solidFill>
              <a:srgbClr val="C193C5">
                <a:alpha val="60000"/>
              </a:srgbClr>
            </a:solidFill>
            <a:ln w="12700" cap="flat" cmpd="sng" algn="ctr">
              <a:noFill/>
              <a:prstDash val="solid"/>
              <a:miter lim="800000"/>
            </a:ln>
            <a:effectLst>
              <a:softEdge rad="1270000"/>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17" name="Group 16">
              <a:extLst>
                <a:ext uri="{FF2B5EF4-FFF2-40B4-BE49-F238E27FC236}">
                  <a16:creationId xmlns:a16="http://schemas.microsoft.com/office/drawing/2014/main" id="{886E139E-CC04-8626-68F3-4B63C13D6B58}"/>
                </a:ext>
              </a:extLst>
            </p:cNvPr>
            <p:cNvGrpSpPr>
              <a:grpSpLocks noChangeAspect="1"/>
            </p:cNvGrpSpPr>
            <p:nvPr/>
          </p:nvGrpSpPr>
          <p:grpSpPr>
            <a:xfrm>
              <a:off x="690092" y="0"/>
              <a:ext cx="10800000" cy="6858000"/>
              <a:chOff x="2328000" y="0"/>
              <a:chExt cx="2880000" cy="1440000"/>
            </a:xfrm>
          </p:grpSpPr>
          <p:sp>
            <p:nvSpPr>
              <p:cNvPr id="22" name="Rectangle 21">
                <a:extLst>
                  <a:ext uri="{FF2B5EF4-FFF2-40B4-BE49-F238E27FC236}">
                    <a16:creationId xmlns:a16="http://schemas.microsoft.com/office/drawing/2014/main" id="{51F2BA24-8BB4-2257-494E-26D65701E886}"/>
                  </a:ext>
                </a:extLst>
              </p:cNvPr>
              <p:cNvSpPr/>
              <p:nvPr/>
            </p:nvSpPr>
            <p:spPr>
              <a:xfrm>
                <a:off x="3768000" y="0"/>
                <a:ext cx="1440000" cy="1440000"/>
              </a:xfrm>
              <a:prstGeom prst="rect">
                <a:avLst/>
              </a:prstGeom>
              <a:gradFill flip="none" rotWithShape="1">
                <a:gsLst>
                  <a:gs pos="0">
                    <a:srgbClr val="BA7FA6"/>
                  </a:gs>
                  <a:gs pos="60000">
                    <a:srgbClr val="BA7FA6">
                      <a:alpha val="0"/>
                    </a:srgbClr>
                  </a:gs>
                </a:gsLst>
                <a:path path="circle">
                  <a:fillToRect r="100000" b="100000"/>
                </a:path>
                <a:tileRect l="-100000" t="-100000"/>
              </a:gra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3" name="Rectangle 22">
                <a:extLst>
                  <a:ext uri="{FF2B5EF4-FFF2-40B4-BE49-F238E27FC236}">
                    <a16:creationId xmlns:a16="http://schemas.microsoft.com/office/drawing/2014/main" id="{5E54AA05-109B-B499-C21B-68DCD73164C8}"/>
                  </a:ext>
                </a:extLst>
              </p:cNvPr>
              <p:cNvSpPr/>
              <p:nvPr/>
            </p:nvSpPr>
            <p:spPr>
              <a:xfrm flipH="1">
                <a:off x="2328000" y="0"/>
                <a:ext cx="1440000" cy="1440000"/>
              </a:xfrm>
              <a:prstGeom prst="rect">
                <a:avLst/>
              </a:prstGeom>
              <a:gradFill flip="none" rotWithShape="1">
                <a:gsLst>
                  <a:gs pos="0">
                    <a:srgbClr val="BA7FA6"/>
                  </a:gs>
                  <a:gs pos="60000">
                    <a:srgbClr val="BA7FA6">
                      <a:alpha val="0"/>
                    </a:srgbClr>
                  </a:gs>
                </a:gsLst>
                <a:path path="circle">
                  <a:fillToRect r="100000" b="100000"/>
                </a:path>
                <a:tileRect l="-100000" t="-100000"/>
              </a:gra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grpSp>
          <p:nvGrpSpPr>
            <p:cNvPr id="18" name="Group 17">
              <a:extLst>
                <a:ext uri="{FF2B5EF4-FFF2-40B4-BE49-F238E27FC236}">
                  <a16:creationId xmlns:a16="http://schemas.microsoft.com/office/drawing/2014/main" id="{25435EEF-7E85-E453-936E-552EC517511A}"/>
                </a:ext>
              </a:extLst>
            </p:cNvPr>
            <p:cNvGrpSpPr>
              <a:grpSpLocks noChangeAspect="1"/>
            </p:cNvGrpSpPr>
            <p:nvPr/>
          </p:nvGrpSpPr>
          <p:grpSpPr>
            <a:xfrm rot="5400000">
              <a:off x="7048499" y="1714500"/>
              <a:ext cx="6858000" cy="3429000"/>
              <a:chOff x="0" y="0"/>
              <a:chExt cx="2880000" cy="1440000"/>
            </a:xfrm>
          </p:grpSpPr>
          <p:sp>
            <p:nvSpPr>
              <p:cNvPr id="20" name="Rectangle 19">
                <a:extLst>
                  <a:ext uri="{FF2B5EF4-FFF2-40B4-BE49-F238E27FC236}">
                    <a16:creationId xmlns:a16="http://schemas.microsoft.com/office/drawing/2014/main" id="{45ED8C59-DED2-E8F8-EAF6-D1C43E5610F1}"/>
                  </a:ext>
                </a:extLst>
              </p:cNvPr>
              <p:cNvSpPr/>
              <p:nvPr/>
            </p:nvSpPr>
            <p:spPr>
              <a:xfrm>
                <a:off x="1440000" y="0"/>
                <a:ext cx="1440000" cy="1440000"/>
              </a:xfrm>
              <a:prstGeom prst="rect">
                <a:avLst/>
              </a:prstGeom>
              <a:gradFill flip="none" rotWithShape="1">
                <a:gsLst>
                  <a:gs pos="0">
                    <a:srgbClr val="C193C5"/>
                  </a:gs>
                  <a:gs pos="60000">
                    <a:srgbClr val="C193C5">
                      <a:alpha val="0"/>
                    </a:srgbClr>
                  </a:gs>
                </a:gsLst>
                <a:path path="circle">
                  <a:fillToRect r="100000" b="100000"/>
                </a:path>
                <a:tileRect l="-100000" t="-100000"/>
              </a:gra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1" name="Rectangle 20">
                <a:extLst>
                  <a:ext uri="{FF2B5EF4-FFF2-40B4-BE49-F238E27FC236}">
                    <a16:creationId xmlns:a16="http://schemas.microsoft.com/office/drawing/2014/main" id="{4E73A119-C7D0-0EAB-ABC4-5417A6D86DD3}"/>
                  </a:ext>
                </a:extLst>
              </p:cNvPr>
              <p:cNvSpPr/>
              <p:nvPr/>
            </p:nvSpPr>
            <p:spPr>
              <a:xfrm flipH="1">
                <a:off x="0" y="0"/>
                <a:ext cx="1440000" cy="1440000"/>
              </a:xfrm>
              <a:prstGeom prst="rect">
                <a:avLst/>
              </a:prstGeom>
              <a:gradFill flip="none" rotWithShape="1">
                <a:gsLst>
                  <a:gs pos="0">
                    <a:srgbClr val="C193C5"/>
                  </a:gs>
                  <a:gs pos="60000">
                    <a:srgbClr val="C193C5">
                      <a:alpha val="0"/>
                    </a:srgbClr>
                  </a:gs>
                </a:gsLst>
                <a:path path="circle">
                  <a:fillToRect r="100000" b="100000"/>
                </a:path>
                <a:tileRect l="-100000" t="-100000"/>
              </a:gra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sp>
          <p:nvSpPr>
            <p:cNvPr id="19" name="Rectangle 18">
              <a:extLst>
                <a:ext uri="{FF2B5EF4-FFF2-40B4-BE49-F238E27FC236}">
                  <a16:creationId xmlns:a16="http://schemas.microsoft.com/office/drawing/2014/main" id="{AF136F6D-D76F-6329-0DEF-B748E40B8CA0}"/>
                </a:ext>
              </a:extLst>
            </p:cNvPr>
            <p:cNvSpPr>
              <a:spLocks noChangeAspect="1"/>
            </p:cNvSpPr>
            <p:nvPr/>
          </p:nvSpPr>
          <p:spPr>
            <a:xfrm rot="10800000">
              <a:off x="5602287" y="271887"/>
              <a:ext cx="6589713" cy="6589713"/>
            </a:xfrm>
            <a:prstGeom prst="rect">
              <a:avLst/>
            </a:prstGeom>
            <a:gradFill flip="none" rotWithShape="1">
              <a:gsLst>
                <a:gs pos="0">
                  <a:srgbClr val="C696A2"/>
                </a:gs>
                <a:gs pos="60000">
                  <a:srgbClr val="C696A2">
                    <a:alpha val="0"/>
                  </a:srgbClr>
                </a:gs>
              </a:gsLst>
              <a:path path="circle">
                <a:fillToRect r="100000" b="100000"/>
              </a:path>
              <a:tileRect l="-100000" t="-100000"/>
            </a:gra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sp>
        <p:nvSpPr>
          <p:cNvPr id="24" name="Rectangle 23">
            <a:extLst>
              <a:ext uri="{FF2B5EF4-FFF2-40B4-BE49-F238E27FC236}">
                <a16:creationId xmlns:a16="http://schemas.microsoft.com/office/drawing/2014/main" id="{187B54C6-9C00-AD33-1855-9C62B0C9A70A}"/>
              </a:ext>
            </a:extLst>
          </p:cNvPr>
          <p:cNvSpPr/>
          <p:nvPr userDrawn="1"/>
        </p:nvSpPr>
        <p:spPr>
          <a:xfrm>
            <a:off x="0" y="0"/>
            <a:ext cx="9143999" cy="5143500"/>
          </a:xfrm>
          <a:prstGeom prst="rect">
            <a:avLst/>
          </a:prstGeom>
          <a:solidFill>
            <a:srgbClr val="412437">
              <a:alpha val="40000"/>
            </a:srgbClr>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388293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gradFill>
          <a:gsLst>
            <a:gs pos="100000">
              <a:srgbClr val="745A95"/>
            </a:gs>
            <a:gs pos="65000">
              <a:srgbClr val="745A95"/>
            </a:gs>
            <a:gs pos="0">
              <a:srgbClr val="362864"/>
            </a:gs>
            <a:gs pos="80000">
              <a:srgbClr val="AE7283"/>
            </a:gs>
            <a:gs pos="100000">
              <a:srgbClr val="362A68"/>
            </a:gs>
          </a:gsLst>
          <a:lin ang="54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697739-C18B-A7CC-77F9-94E42A8E3ACA}"/>
              </a:ext>
            </a:extLst>
          </p:cNvPr>
          <p:cNvSpPr/>
          <p:nvPr userDrawn="1"/>
        </p:nvSpPr>
        <p:spPr>
          <a:xfrm>
            <a:off x="1" y="0"/>
            <a:ext cx="9144000" cy="5143500"/>
          </a:xfrm>
          <a:prstGeom prst="rect">
            <a:avLst/>
          </a:pr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172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000000"/>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9589CFD-9314-F39C-7175-F6B5E6377BC4}"/>
              </a:ext>
            </a:extLst>
          </p:cNvPr>
          <p:cNvPicPr>
            <a:picLocks noChangeAspect="1"/>
          </p:cNvPicPr>
          <p:nvPr userDrawn="1"/>
        </p:nvPicPr>
        <p:blipFill rotWithShape="1">
          <a:blip r:embed="rId2" cstate="screen">
            <a:alphaModFix amt="55000"/>
            <a:extLst>
              <a:ext uri="{28A0092B-C50C-407E-A947-70E740481C1C}">
                <a14:useLocalDpi xmlns:a14="http://schemas.microsoft.com/office/drawing/2010/main"/>
              </a:ext>
            </a:extLst>
          </a:blip>
          <a:srcRect/>
          <a:stretch/>
        </p:blipFill>
        <p:spPr>
          <a:xfrm>
            <a:off x="20" y="10"/>
            <a:ext cx="9143980" cy="5143490"/>
          </a:xfrm>
          <a:prstGeom prst="rect">
            <a:avLst/>
          </a:prstGeom>
        </p:spPr>
      </p:pic>
    </p:spTree>
    <p:extLst>
      <p:ext uri="{BB962C8B-B14F-4D97-AF65-F5344CB8AC3E}">
        <p14:creationId xmlns:p14="http://schemas.microsoft.com/office/powerpoint/2010/main" val="416011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3A4B6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1pPr>
            <a:lvl2pPr lvl="1">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2pPr>
            <a:lvl3pPr lvl="2">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3pPr>
            <a:lvl4pPr lvl="3">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4pPr>
            <a:lvl5pPr lvl="4">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5pPr>
            <a:lvl6pPr lvl="5">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6pPr>
            <a:lvl7pPr lvl="6">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7pPr>
            <a:lvl8pPr lvl="7">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8pPr>
            <a:lvl9pPr lvl="8">
              <a:spcBef>
                <a:spcPts val="0"/>
              </a:spcBef>
              <a:spcAft>
                <a:spcPts val="0"/>
              </a:spcAft>
              <a:buClr>
                <a:schemeClr val="dk2"/>
              </a:buClr>
              <a:buSzPts val="2800"/>
              <a:buFont typeface="Bahiana"/>
              <a:buNone/>
              <a:defRPr sz="2800">
                <a:solidFill>
                  <a:schemeClr val="dk2"/>
                </a:solidFill>
                <a:latin typeface="Bahiana"/>
                <a:ea typeface="Bahiana"/>
                <a:cs typeface="Bahiana"/>
                <a:sym typeface="Bahiana"/>
              </a:defRPr>
            </a:lvl9pPr>
          </a:lstStyle>
          <a:p>
            <a:endParaRPr/>
          </a:p>
        </p:txBody>
      </p:sp>
      <p:sp>
        <p:nvSpPr>
          <p:cNvPr id="7" name="Google Shape;7;p1"/>
          <p:cNvSpPr txBox="1">
            <a:spLocks noGrp="1"/>
          </p:cNvSpPr>
          <p:nvPr>
            <p:ph type="body" idx="1"/>
          </p:nvPr>
        </p:nvSpPr>
        <p:spPr>
          <a:xfrm>
            <a:off x="713225" y="1152475"/>
            <a:ext cx="7717500" cy="34470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2"/>
              </a:buClr>
              <a:buSzPts val="1200"/>
              <a:buFont typeface="Dosis"/>
              <a:buChar char="●"/>
              <a:defRPr sz="1200">
                <a:solidFill>
                  <a:schemeClr val="dk2"/>
                </a:solidFill>
                <a:latin typeface="Dosis"/>
                <a:ea typeface="Dosis"/>
                <a:cs typeface="Dosis"/>
                <a:sym typeface="Dosis"/>
              </a:defRPr>
            </a:lvl1pPr>
            <a:lvl2pPr marL="914400" lvl="1" indent="-304800">
              <a:lnSpc>
                <a:spcPct val="115000"/>
              </a:lnSpc>
              <a:spcBef>
                <a:spcPts val="1600"/>
              </a:spcBef>
              <a:spcAft>
                <a:spcPts val="0"/>
              </a:spcAft>
              <a:buClr>
                <a:schemeClr val="dk2"/>
              </a:buClr>
              <a:buSzPts val="1200"/>
              <a:buFont typeface="Dosis"/>
              <a:buChar char="○"/>
              <a:defRPr sz="1200">
                <a:solidFill>
                  <a:schemeClr val="dk2"/>
                </a:solidFill>
                <a:latin typeface="Dosis"/>
                <a:ea typeface="Dosis"/>
                <a:cs typeface="Dosis"/>
                <a:sym typeface="Dosis"/>
              </a:defRPr>
            </a:lvl2pPr>
            <a:lvl3pPr marL="1371600" lvl="2" indent="-304800">
              <a:lnSpc>
                <a:spcPct val="115000"/>
              </a:lnSpc>
              <a:spcBef>
                <a:spcPts val="1600"/>
              </a:spcBef>
              <a:spcAft>
                <a:spcPts val="0"/>
              </a:spcAft>
              <a:buClr>
                <a:schemeClr val="dk2"/>
              </a:buClr>
              <a:buSzPts val="1200"/>
              <a:buFont typeface="Dosis"/>
              <a:buChar char="■"/>
              <a:defRPr sz="1200">
                <a:solidFill>
                  <a:schemeClr val="dk2"/>
                </a:solidFill>
                <a:latin typeface="Dosis"/>
                <a:ea typeface="Dosis"/>
                <a:cs typeface="Dosis"/>
                <a:sym typeface="Dosis"/>
              </a:defRPr>
            </a:lvl3pPr>
            <a:lvl4pPr marL="1828800" lvl="3" indent="-304800">
              <a:lnSpc>
                <a:spcPct val="115000"/>
              </a:lnSpc>
              <a:spcBef>
                <a:spcPts val="1600"/>
              </a:spcBef>
              <a:spcAft>
                <a:spcPts val="0"/>
              </a:spcAft>
              <a:buClr>
                <a:schemeClr val="dk2"/>
              </a:buClr>
              <a:buSzPts val="1200"/>
              <a:buFont typeface="Dosis"/>
              <a:buChar char="●"/>
              <a:defRPr sz="1200">
                <a:solidFill>
                  <a:schemeClr val="dk2"/>
                </a:solidFill>
                <a:latin typeface="Dosis"/>
                <a:ea typeface="Dosis"/>
                <a:cs typeface="Dosis"/>
                <a:sym typeface="Dosis"/>
              </a:defRPr>
            </a:lvl4pPr>
            <a:lvl5pPr marL="2286000" lvl="4" indent="-304800">
              <a:lnSpc>
                <a:spcPct val="115000"/>
              </a:lnSpc>
              <a:spcBef>
                <a:spcPts val="1600"/>
              </a:spcBef>
              <a:spcAft>
                <a:spcPts val="0"/>
              </a:spcAft>
              <a:buClr>
                <a:schemeClr val="dk2"/>
              </a:buClr>
              <a:buSzPts val="1200"/>
              <a:buFont typeface="Dosis"/>
              <a:buChar char="○"/>
              <a:defRPr sz="1200">
                <a:solidFill>
                  <a:schemeClr val="dk2"/>
                </a:solidFill>
                <a:latin typeface="Dosis"/>
                <a:ea typeface="Dosis"/>
                <a:cs typeface="Dosis"/>
                <a:sym typeface="Dosis"/>
              </a:defRPr>
            </a:lvl5pPr>
            <a:lvl6pPr marL="2743200" lvl="5" indent="-304800">
              <a:lnSpc>
                <a:spcPct val="115000"/>
              </a:lnSpc>
              <a:spcBef>
                <a:spcPts val="1600"/>
              </a:spcBef>
              <a:spcAft>
                <a:spcPts val="0"/>
              </a:spcAft>
              <a:buClr>
                <a:schemeClr val="dk2"/>
              </a:buClr>
              <a:buSzPts val="1200"/>
              <a:buFont typeface="Dosis"/>
              <a:buChar char="■"/>
              <a:defRPr sz="1200">
                <a:solidFill>
                  <a:schemeClr val="dk2"/>
                </a:solidFill>
                <a:latin typeface="Dosis"/>
                <a:ea typeface="Dosis"/>
                <a:cs typeface="Dosis"/>
                <a:sym typeface="Dosis"/>
              </a:defRPr>
            </a:lvl6pPr>
            <a:lvl7pPr marL="3200400" lvl="6" indent="-304800">
              <a:lnSpc>
                <a:spcPct val="115000"/>
              </a:lnSpc>
              <a:spcBef>
                <a:spcPts val="1600"/>
              </a:spcBef>
              <a:spcAft>
                <a:spcPts val="0"/>
              </a:spcAft>
              <a:buClr>
                <a:schemeClr val="dk2"/>
              </a:buClr>
              <a:buSzPts val="1200"/>
              <a:buFont typeface="Dosis"/>
              <a:buChar char="●"/>
              <a:defRPr sz="1200">
                <a:solidFill>
                  <a:schemeClr val="dk2"/>
                </a:solidFill>
                <a:latin typeface="Dosis"/>
                <a:ea typeface="Dosis"/>
                <a:cs typeface="Dosis"/>
                <a:sym typeface="Dosis"/>
              </a:defRPr>
            </a:lvl7pPr>
            <a:lvl8pPr marL="3657600" lvl="7" indent="-304800">
              <a:lnSpc>
                <a:spcPct val="115000"/>
              </a:lnSpc>
              <a:spcBef>
                <a:spcPts val="1600"/>
              </a:spcBef>
              <a:spcAft>
                <a:spcPts val="0"/>
              </a:spcAft>
              <a:buClr>
                <a:schemeClr val="dk2"/>
              </a:buClr>
              <a:buSzPts val="1200"/>
              <a:buFont typeface="Dosis"/>
              <a:buChar char="○"/>
              <a:defRPr sz="1200">
                <a:solidFill>
                  <a:schemeClr val="dk2"/>
                </a:solidFill>
                <a:latin typeface="Dosis"/>
                <a:ea typeface="Dosis"/>
                <a:cs typeface="Dosis"/>
                <a:sym typeface="Dosis"/>
              </a:defRPr>
            </a:lvl8pPr>
            <a:lvl9pPr marL="4114800" lvl="8" indent="-304800">
              <a:lnSpc>
                <a:spcPct val="115000"/>
              </a:lnSpc>
              <a:spcBef>
                <a:spcPts val="1600"/>
              </a:spcBef>
              <a:spcAft>
                <a:spcPts val="1600"/>
              </a:spcAft>
              <a:buClr>
                <a:schemeClr val="dk2"/>
              </a:buClr>
              <a:buSzPts val="1200"/>
              <a:buFont typeface="Dosis"/>
              <a:buChar char="■"/>
              <a:defRPr sz="1200">
                <a:solidFill>
                  <a:schemeClr val="dk2"/>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 id="2147483711" r:id="rId2"/>
    <p:sldLayoutId id="2147483712" r:id="rId3"/>
    <p:sldLayoutId id="2147483694" r:id="rId4"/>
    <p:sldLayoutId id="2147483697" r:id="rId5"/>
    <p:sldLayoutId id="2147483690" r:id="rId6"/>
    <p:sldLayoutId id="214748368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 person, indoor&#10;&#10;Description automatically generated">
            <a:extLst>
              <a:ext uri="{FF2B5EF4-FFF2-40B4-BE49-F238E27FC236}">
                <a16:creationId xmlns:a16="http://schemas.microsoft.com/office/drawing/2014/main" id="{4FC89CDB-91DC-6CE7-E6C4-09DF9BB35BC3}"/>
              </a:ext>
            </a:extLst>
          </p:cNvPr>
          <p:cNvPicPr>
            <a:picLocks noChangeAspect="1"/>
          </p:cNvPicPr>
          <p:nvPr/>
        </p:nvPicPr>
        <p:blipFill rotWithShape="1">
          <a:blip r:embed="rId3"/>
          <a:srcRect l="8571" r="8889"/>
          <a:stretch/>
        </p:blipFill>
        <p:spPr>
          <a:xfrm>
            <a:off x="798285" y="2510"/>
            <a:ext cx="7547430" cy="5140990"/>
          </a:xfrm>
          <a:prstGeom prst="rect">
            <a:avLst/>
          </a:prstGeom>
        </p:spPr>
      </p:pic>
    </p:spTree>
    <p:extLst>
      <p:ext uri="{BB962C8B-B14F-4D97-AF65-F5344CB8AC3E}">
        <p14:creationId xmlns:p14="http://schemas.microsoft.com/office/powerpoint/2010/main" val="218257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oden human figure">
            <a:extLst>
              <a:ext uri="{FF2B5EF4-FFF2-40B4-BE49-F238E27FC236}">
                <a16:creationId xmlns:a16="http://schemas.microsoft.com/office/drawing/2014/main" id="{FD0AD678-6054-603F-9EFA-8D6BAD36E2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3984921" y="10"/>
            <a:ext cx="5159079"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Freeform: Shape 2">
            <a:extLst>
              <a:ext uri="{FF2B5EF4-FFF2-40B4-BE49-F238E27FC236}">
                <a16:creationId xmlns:a16="http://schemas.microsoft.com/office/drawing/2014/main" id="{94F1A945-132B-FE4D-2709-66C54DF44609}"/>
              </a:ext>
            </a:extLst>
          </p:cNvPr>
          <p:cNvSpPr/>
          <p:nvPr/>
        </p:nvSpPr>
        <p:spPr>
          <a:xfrm flipV="1">
            <a:off x="235132" y="2981421"/>
            <a:ext cx="3474719" cy="45719"/>
          </a:xfrm>
          <a:custGeom>
            <a:avLst/>
            <a:gdLst>
              <a:gd name="connsiteX0" fmla="*/ 0 w 1986116"/>
              <a:gd name="connsiteY0" fmla="*/ 29497 h 60316"/>
              <a:gd name="connsiteX1" fmla="*/ 226142 w 1986116"/>
              <a:gd name="connsiteY1" fmla="*/ 19665 h 60316"/>
              <a:gd name="connsiteX2" fmla="*/ 275303 w 1986116"/>
              <a:gd name="connsiteY2" fmla="*/ 9832 h 60316"/>
              <a:gd name="connsiteX3" fmla="*/ 589936 w 1986116"/>
              <a:gd name="connsiteY3" fmla="*/ 19665 h 60316"/>
              <a:gd name="connsiteX4" fmla="*/ 973394 w 1986116"/>
              <a:gd name="connsiteY4" fmla="*/ 9832 h 60316"/>
              <a:gd name="connsiteX5" fmla="*/ 1071716 w 1986116"/>
              <a:gd name="connsiteY5" fmla="*/ 0 h 60316"/>
              <a:gd name="connsiteX6" fmla="*/ 1268362 w 1986116"/>
              <a:gd name="connsiteY6" fmla="*/ 9832 h 60316"/>
              <a:gd name="connsiteX7" fmla="*/ 1347020 w 1986116"/>
              <a:gd name="connsiteY7" fmla="*/ 49161 h 60316"/>
              <a:gd name="connsiteX8" fmla="*/ 1406013 w 1986116"/>
              <a:gd name="connsiteY8" fmla="*/ 58994 h 60316"/>
              <a:gd name="connsiteX9" fmla="*/ 1986116 w 1986116"/>
              <a:gd name="connsiteY9" fmla="*/ 58994 h 6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6116" h="60316">
                <a:moveTo>
                  <a:pt x="0" y="29497"/>
                </a:moveTo>
                <a:cubicBezTo>
                  <a:pt x="75381" y="26220"/>
                  <a:pt x="150882" y="25041"/>
                  <a:pt x="226142" y="19665"/>
                </a:cubicBezTo>
                <a:cubicBezTo>
                  <a:pt x="242811" y="18474"/>
                  <a:pt x="258591" y="9832"/>
                  <a:pt x="275303" y="9832"/>
                </a:cubicBezTo>
                <a:cubicBezTo>
                  <a:pt x="380232" y="9832"/>
                  <a:pt x="485058" y="16387"/>
                  <a:pt x="589936" y="19665"/>
                </a:cubicBezTo>
                <a:lnTo>
                  <a:pt x="973394" y="9832"/>
                </a:lnTo>
                <a:cubicBezTo>
                  <a:pt x="1006304" y="8489"/>
                  <a:pt x="1038779" y="0"/>
                  <a:pt x="1071716" y="0"/>
                </a:cubicBezTo>
                <a:cubicBezTo>
                  <a:pt x="1137347" y="0"/>
                  <a:pt x="1202813" y="6555"/>
                  <a:pt x="1268362" y="9832"/>
                </a:cubicBezTo>
                <a:cubicBezTo>
                  <a:pt x="1294581" y="22942"/>
                  <a:pt x="1319414" y="39301"/>
                  <a:pt x="1347020" y="49161"/>
                </a:cubicBezTo>
                <a:cubicBezTo>
                  <a:pt x="1365794" y="55866"/>
                  <a:pt x="1386080" y="58687"/>
                  <a:pt x="1406013" y="58994"/>
                </a:cubicBezTo>
                <a:cubicBezTo>
                  <a:pt x="1599358" y="61969"/>
                  <a:pt x="1792748" y="58994"/>
                  <a:pt x="1986116" y="58994"/>
                </a:cubicBezTo>
              </a:path>
            </a:pathLst>
          </a:custGeom>
          <a:noFill/>
          <a:ln w="76200">
            <a:solidFill>
              <a:srgbClr val="CD8F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964;p30">
            <a:extLst>
              <a:ext uri="{FF2B5EF4-FFF2-40B4-BE49-F238E27FC236}">
                <a16:creationId xmlns:a16="http://schemas.microsoft.com/office/drawing/2014/main" id="{2BBDABD8-5A65-53D6-4AC4-704F0206A3C5}"/>
              </a:ext>
            </a:extLst>
          </p:cNvPr>
          <p:cNvSpPr txBox="1">
            <a:spLocks/>
          </p:cNvSpPr>
          <p:nvPr/>
        </p:nvSpPr>
        <p:spPr>
          <a:xfrm>
            <a:off x="169817" y="312711"/>
            <a:ext cx="3605348" cy="240491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a:latin typeface="Tw Cen MT" panose="020B0602020104020603" pitchFamily="34" charset="0"/>
              </a:rPr>
              <a:t>Ministry does not have to be in-person</a:t>
            </a:r>
          </a:p>
        </p:txBody>
      </p:sp>
      <p:sp>
        <p:nvSpPr>
          <p:cNvPr id="4" name="Google Shape;964;p30">
            <a:extLst>
              <a:ext uri="{FF2B5EF4-FFF2-40B4-BE49-F238E27FC236}">
                <a16:creationId xmlns:a16="http://schemas.microsoft.com/office/drawing/2014/main" id="{BB1FAB0F-9326-5A5D-3887-134F3B2C1BD7}"/>
              </a:ext>
            </a:extLst>
          </p:cNvPr>
          <p:cNvSpPr txBox="1">
            <a:spLocks/>
          </p:cNvSpPr>
          <p:nvPr/>
        </p:nvSpPr>
        <p:spPr>
          <a:xfrm>
            <a:off x="121070" y="3189856"/>
            <a:ext cx="3702841" cy="144746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b="1">
                <a:latin typeface="Tw Cen MT" panose="020B0602020104020603" pitchFamily="34" charset="0"/>
              </a:rPr>
              <a:t>and is not a  </a:t>
            </a:r>
          </a:p>
          <a:p>
            <a:pPr algn="ctr"/>
            <a:r>
              <a:rPr lang="en-US" sz="4400" b="1">
                <a:latin typeface="Tw Cen MT" panose="020B0602020104020603" pitchFamily="34" charset="0"/>
              </a:rPr>
              <a:t>one-man show</a:t>
            </a:r>
          </a:p>
        </p:txBody>
      </p:sp>
      <p:sp>
        <p:nvSpPr>
          <p:cNvPr id="5" name="TextBox 4">
            <a:extLst>
              <a:ext uri="{FF2B5EF4-FFF2-40B4-BE49-F238E27FC236}">
                <a16:creationId xmlns:a16="http://schemas.microsoft.com/office/drawing/2014/main" id="{B9D7C7A9-EE07-B66C-73BE-AA7F85EA68BD}"/>
              </a:ext>
            </a:extLst>
          </p:cNvPr>
          <p:cNvSpPr txBox="1"/>
          <p:nvPr/>
        </p:nvSpPr>
        <p:spPr>
          <a:xfrm>
            <a:off x="5999967" y="4469187"/>
            <a:ext cx="2908901" cy="461665"/>
          </a:xfrm>
          <a:prstGeom prst="rect">
            <a:avLst/>
          </a:prstGeom>
          <a:noFill/>
        </p:spPr>
        <p:txBody>
          <a:bodyPr wrap="square">
            <a:spAutoFit/>
          </a:bodyPr>
          <a:lstStyle/>
          <a:p>
            <a:pPr algn="r"/>
            <a:r>
              <a:rPr lang="en-US" sz="2400" b="1" i="0">
                <a:effectLst/>
                <a:latin typeface="Dosis" pitchFamily="2" charset="0"/>
              </a:rPr>
              <a:t>1 Thessalonians 3:1-2</a:t>
            </a:r>
            <a:endParaRPr lang="en-US" sz="2400" b="1">
              <a:latin typeface="Dosis" pitchFamily="2" charset="0"/>
            </a:endParaRPr>
          </a:p>
        </p:txBody>
      </p:sp>
    </p:spTree>
    <p:extLst>
      <p:ext uri="{BB962C8B-B14F-4D97-AF65-F5344CB8AC3E}">
        <p14:creationId xmlns:p14="http://schemas.microsoft.com/office/powerpoint/2010/main" val="1425804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336967-EF2B-7120-DA10-397291A4952E}"/>
              </a:ext>
            </a:extLst>
          </p:cNvPr>
          <p:cNvSpPr txBox="1"/>
          <p:nvPr/>
        </p:nvSpPr>
        <p:spPr>
          <a:xfrm>
            <a:off x="482600" y="284718"/>
            <a:ext cx="8178800" cy="2554545"/>
          </a:xfrm>
          <a:prstGeom prst="rect">
            <a:avLst/>
          </a:prstGeom>
          <a:noFill/>
        </p:spPr>
        <p:txBody>
          <a:bodyPr wrap="square">
            <a:spAutoFit/>
          </a:bodyPr>
          <a:lstStyle/>
          <a:p>
            <a:r>
              <a:rPr lang="en-US" sz="3200" b="1" i="0" baseline="30000">
                <a:solidFill>
                  <a:schemeClr val="bg2"/>
                </a:solidFill>
                <a:effectLst/>
                <a:latin typeface="Dosis" pitchFamily="2" charset="0"/>
              </a:rPr>
              <a:t>1 </a:t>
            </a:r>
            <a:r>
              <a:rPr lang="en-US" sz="3200" b="1" i="0">
                <a:solidFill>
                  <a:schemeClr val="bg2"/>
                </a:solidFill>
                <a:effectLst/>
                <a:latin typeface="Dosis" pitchFamily="2" charset="0"/>
              </a:rPr>
              <a:t>Therefore when we could bear it no longer, we were willing to be left behind at Athens alone, </a:t>
            </a:r>
            <a:r>
              <a:rPr lang="en-US" sz="3200" b="1" i="0" baseline="30000">
                <a:solidFill>
                  <a:schemeClr val="bg2"/>
                </a:solidFill>
                <a:effectLst/>
                <a:latin typeface="Dosis" pitchFamily="2" charset="0"/>
              </a:rPr>
              <a:t>2 </a:t>
            </a:r>
            <a:r>
              <a:rPr lang="en-US" sz="3200" b="1" i="0">
                <a:solidFill>
                  <a:schemeClr val="bg2"/>
                </a:solidFill>
                <a:effectLst/>
                <a:latin typeface="Dosis" pitchFamily="2" charset="0"/>
              </a:rPr>
              <a:t>and we sent Timothy, our brother and God's coworker in the </a:t>
            </a:r>
            <a:r>
              <a:rPr lang="en-US" sz="3200" b="1" i="0">
                <a:solidFill>
                  <a:srgbClr val="FFFF00"/>
                </a:solidFill>
                <a:effectLst/>
                <a:latin typeface="Dosis" pitchFamily="2" charset="0"/>
              </a:rPr>
              <a:t>gospel of Christ</a:t>
            </a:r>
            <a:r>
              <a:rPr lang="en-US" sz="3200" b="1" i="0">
                <a:solidFill>
                  <a:schemeClr val="bg2"/>
                </a:solidFill>
                <a:effectLst/>
                <a:latin typeface="Dosis" pitchFamily="2" charset="0"/>
              </a:rPr>
              <a:t>, to establish and exhort you in your faith,</a:t>
            </a:r>
            <a:endParaRPr lang="en-US" sz="3200" b="1">
              <a:solidFill>
                <a:schemeClr val="bg2"/>
              </a:solidFill>
              <a:latin typeface="Dosis" pitchFamily="2" charset="0"/>
            </a:endParaRPr>
          </a:p>
        </p:txBody>
      </p:sp>
      <p:sp>
        <p:nvSpPr>
          <p:cNvPr id="2" name="TextBox 1">
            <a:extLst>
              <a:ext uri="{FF2B5EF4-FFF2-40B4-BE49-F238E27FC236}">
                <a16:creationId xmlns:a16="http://schemas.microsoft.com/office/drawing/2014/main" id="{29C6471A-5EE5-AAD6-C14E-D820B79C491D}"/>
              </a:ext>
            </a:extLst>
          </p:cNvPr>
          <p:cNvSpPr txBox="1"/>
          <p:nvPr/>
        </p:nvSpPr>
        <p:spPr>
          <a:xfrm>
            <a:off x="5181599" y="4469187"/>
            <a:ext cx="3727269" cy="584775"/>
          </a:xfrm>
          <a:prstGeom prst="rect">
            <a:avLst/>
          </a:prstGeom>
          <a:noFill/>
        </p:spPr>
        <p:txBody>
          <a:bodyPr wrap="square">
            <a:spAutoFit/>
          </a:bodyPr>
          <a:lstStyle/>
          <a:p>
            <a:pPr algn="r"/>
            <a:r>
              <a:rPr lang="en-US" sz="3200" b="1" i="0">
                <a:solidFill>
                  <a:schemeClr val="bg2"/>
                </a:solidFill>
                <a:effectLst/>
                <a:latin typeface="Dosis" pitchFamily="2" charset="0"/>
              </a:rPr>
              <a:t>1 Thessalonians 3:1-2</a:t>
            </a:r>
            <a:endParaRPr lang="en-US" sz="3200" b="1">
              <a:solidFill>
                <a:schemeClr val="bg2"/>
              </a:solidFill>
              <a:latin typeface="Dosis" pitchFamily="2" charset="0"/>
            </a:endParaRPr>
          </a:p>
        </p:txBody>
      </p:sp>
    </p:spTree>
    <p:extLst>
      <p:ext uri="{BB962C8B-B14F-4D97-AF65-F5344CB8AC3E}">
        <p14:creationId xmlns:p14="http://schemas.microsoft.com/office/powerpoint/2010/main" val="2581701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53ADFAF-EC9A-AFE0-2D9E-09B330AAD227}"/>
              </a:ext>
            </a:extLst>
          </p:cNvPr>
          <p:cNvSpPr txBox="1"/>
          <p:nvPr/>
        </p:nvSpPr>
        <p:spPr>
          <a:xfrm>
            <a:off x="0" y="98322"/>
            <a:ext cx="9055509" cy="646331"/>
          </a:xfrm>
          <a:prstGeom prst="rect">
            <a:avLst/>
          </a:prstGeom>
          <a:noFill/>
        </p:spPr>
        <p:txBody>
          <a:bodyPr wrap="square">
            <a:spAutoFit/>
          </a:bodyPr>
          <a:lstStyle/>
          <a:p>
            <a:r>
              <a:rPr lang="en-US" sz="3600" b="1" i="0">
                <a:solidFill>
                  <a:schemeClr val="bg2"/>
                </a:solidFill>
                <a:effectLst/>
                <a:latin typeface="Tw Cen MT" panose="020B0602020104020603" pitchFamily="34" charset="0"/>
              </a:rPr>
              <a:t>A gospel is an announcement of good news.. </a:t>
            </a:r>
            <a:endParaRPr lang="en-US" sz="3600">
              <a:solidFill>
                <a:schemeClr val="bg2"/>
              </a:solidFill>
              <a:latin typeface="Tw Cen MT" panose="020B0602020104020603" pitchFamily="34" charset="0"/>
            </a:endParaRPr>
          </a:p>
        </p:txBody>
      </p:sp>
      <p:sp>
        <p:nvSpPr>
          <p:cNvPr id="11" name="TextBox 10">
            <a:extLst>
              <a:ext uri="{FF2B5EF4-FFF2-40B4-BE49-F238E27FC236}">
                <a16:creationId xmlns:a16="http://schemas.microsoft.com/office/drawing/2014/main" id="{48279609-6A47-D17A-1A74-8912019D7F12}"/>
              </a:ext>
            </a:extLst>
          </p:cNvPr>
          <p:cNvSpPr txBox="1"/>
          <p:nvPr/>
        </p:nvSpPr>
        <p:spPr>
          <a:xfrm>
            <a:off x="280219" y="3313470"/>
            <a:ext cx="8863781" cy="1384995"/>
          </a:xfrm>
          <a:prstGeom prst="rect">
            <a:avLst/>
          </a:prstGeom>
          <a:noFill/>
        </p:spPr>
        <p:txBody>
          <a:bodyPr wrap="square">
            <a:spAutoFit/>
          </a:bodyPr>
          <a:lstStyle/>
          <a:p>
            <a:r>
              <a:rPr lang="en-US" sz="2800" b="1" i="0">
                <a:solidFill>
                  <a:schemeClr val="bg2"/>
                </a:solidFill>
                <a:effectLst/>
                <a:latin typeface="Tw Cen MT" panose="020B0602020104020603" pitchFamily="34" charset="0"/>
              </a:rPr>
              <a:t>In particular, the gospel is the announcement that Jesus’ life, death, and resurrection have brought about salvation for Israel and the world. </a:t>
            </a:r>
            <a:endParaRPr lang="en-US" sz="2800">
              <a:solidFill>
                <a:schemeClr val="bg2"/>
              </a:solidFill>
              <a:latin typeface="Tw Cen MT" panose="020B0602020104020603" pitchFamily="34" charset="0"/>
            </a:endParaRPr>
          </a:p>
        </p:txBody>
      </p:sp>
      <p:sp>
        <p:nvSpPr>
          <p:cNvPr id="14" name="TextBox 13">
            <a:extLst>
              <a:ext uri="{FF2B5EF4-FFF2-40B4-BE49-F238E27FC236}">
                <a16:creationId xmlns:a16="http://schemas.microsoft.com/office/drawing/2014/main" id="{4DB9208F-C2BE-FF95-C938-324B95A9B782}"/>
              </a:ext>
            </a:extLst>
          </p:cNvPr>
          <p:cNvSpPr txBox="1"/>
          <p:nvPr/>
        </p:nvSpPr>
        <p:spPr>
          <a:xfrm>
            <a:off x="501447" y="915077"/>
            <a:ext cx="5338914" cy="2031325"/>
          </a:xfrm>
          <a:prstGeom prst="rect">
            <a:avLst/>
          </a:prstGeom>
          <a:noFill/>
        </p:spPr>
        <p:txBody>
          <a:bodyPr wrap="square">
            <a:spAutoFit/>
          </a:bodyPr>
          <a:lstStyle/>
          <a:p>
            <a:pPr marL="571500" indent="-571500">
              <a:buClr>
                <a:srgbClr val="FFFF00"/>
              </a:buClr>
              <a:buFont typeface="Arial" panose="020B0604020202020204" pitchFamily="34" charset="0"/>
              <a:buChar char="•"/>
            </a:pPr>
            <a:r>
              <a:rPr lang="en-US" sz="3600">
                <a:solidFill>
                  <a:srgbClr val="FFFF00"/>
                </a:solidFill>
                <a:latin typeface="Times New Roman" panose="02020603050405020304" pitchFamily="18" charset="0"/>
                <a:cs typeface="Times New Roman" panose="02020603050405020304" pitchFamily="18" charset="0"/>
              </a:rPr>
              <a:t> </a:t>
            </a:r>
            <a:r>
              <a:rPr lang="en-US" sz="5400">
                <a:solidFill>
                  <a:srgbClr val="FFFF00"/>
                </a:solidFill>
                <a:latin typeface="Times New Roman" panose="02020603050405020304" pitchFamily="18" charset="0"/>
                <a:cs typeface="Times New Roman" panose="02020603050405020304" pitchFamily="18" charset="0"/>
              </a:rPr>
              <a:t>εὐα</a:t>
            </a:r>
            <a:r>
              <a:rPr lang="en-US" sz="5400" err="1">
                <a:solidFill>
                  <a:srgbClr val="FFFF00"/>
                </a:solidFill>
                <a:latin typeface="Times New Roman" panose="02020603050405020304" pitchFamily="18" charset="0"/>
                <a:cs typeface="Times New Roman" panose="02020603050405020304" pitchFamily="18" charset="0"/>
              </a:rPr>
              <a:t>γγέλιον</a:t>
            </a:r>
            <a:endParaRPr lang="en-US" sz="3600">
              <a:solidFill>
                <a:srgbClr val="FFFF00"/>
              </a:solidFill>
              <a:latin typeface="Times New Roman" panose="02020603050405020304" pitchFamily="18" charset="0"/>
              <a:cs typeface="Times New Roman" panose="02020603050405020304" pitchFamily="18" charset="0"/>
            </a:endParaRPr>
          </a:p>
          <a:p>
            <a:pPr marL="571500" indent="-571500">
              <a:buClr>
                <a:srgbClr val="FFFF00"/>
              </a:buClr>
              <a:buFont typeface="Arial" panose="020B0604020202020204" pitchFamily="34" charset="0"/>
              <a:buChar char="•"/>
            </a:pPr>
            <a:r>
              <a:rPr lang="en-US" sz="3600" i="1">
                <a:solidFill>
                  <a:srgbClr val="FFFF00"/>
                </a:solidFill>
                <a:latin typeface="Times New Roman" panose="02020603050405020304" pitchFamily="18" charset="0"/>
                <a:cs typeface="Times New Roman" panose="02020603050405020304" pitchFamily="18" charset="0"/>
              </a:rPr>
              <a:t> </a:t>
            </a:r>
            <a:r>
              <a:rPr lang="en-US" sz="3600" i="1" err="1">
                <a:solidFill>
                  <a:srgbClr val="FFFF00"/>
                </a:solidFill>
                <a:latin typeface="Times New Roman" panose="02020603050405020304" pitchFamily="18" charset="0"/>
                <a:cs typeface="Times New Roman" panose="02020603050405020304" pitchFamily="18" charset="0"/>
              </a:rPr>
              <a:t>euangelion</a:t>
            </a:r>
            <a:endParaRPr lang="en-US" sz="3600" i="1">
              <a:solidFill>
                <a:srgbClr val="FFFF00"/>
              </a:solidFill>
              <a:latin typeface="Times New Roman" panose="02020603050405020304" pitchFamily="18" charset="0"/>
              <a:cs typeface="Times New Roman" panose="02020603050405020304" pitchFamily="18" charset="0"/>
            </a:endParaRPr>
          </a:p>
          <a:p>
            <a:pPr marL="571500" indent="-571500">
              <a:buClr>
                <a:srgbClr val="FFFF00"/>
              </a:buClr>
              <a:buFont typeface="Arial" panose="020B0604020202020204" pitchFamily="34" charset="0"/>
              <a:buChar char="•"/>
            </a:pPr>
            <a:r>
              <a:rPr lang="en-US" sz="3600">
                <a:solidFill>
                  <a:srgbClr val="FFFF00"/>
                </a:solidFill>
                <a:latin typeface="Times New Roman" panose="02020603050405020304" pitchFamily="18" charset="0"/>
                <a:cs typeface="Times New Roman" panose="02020603050405020304" pitchFamily="18" charset="0"/>
              </a:rPr>
              <a:t> gospel</a:t>
            </a:r>
          </a:p>
        </p:txBody>
      </p:sp>
    </p:spTree>
    <p:extLst>
      <p:ext uri="{BB962C8B-B14F-4D97-AF65-F5344CB8AC3E}">
        <p14:creationId xmlns:p14="http://schemas.microsoft.com/office/powerpoint/2010/main" val="2520378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336967-EF2B-7120-DA10-397291A4952E}"/>
              </a:ext>
            </a:extLst>
          </p:cNvPr>
          <p:cNvSpPr txBox="1"/>
          <p:nvPr/>
        </p:nvSpPr>
        <p:spPr>
          <a:xfrm>
            <a:off x="482600" y="284718"/>
            <a:ext cx="8178800" cy="2554545"/>
          </a:xfrm>
          <a:prstGeom prst="rect">
            <a:avLst/>
          </a:prstGeom>
          <a:noFill/>
        </p:spPr>
        <p:txBody>
          <a:bodyPr wrap="square">
            <a:spAutoFit/>
          </a:bodyPr>
          <a:lstStyle/>
          <a:p>
            <a:r>
              <a:rPr lang="en-US" sz="3200" b="1" i="0" baseline="30000">
                <a:solidFill>
                  <a:schemeClr val="bg2"/>
                </a:solidFill>
                <a:effectLst/>
                <a:latin typeface="Dosis" pitchFamily="2" charset="0"/>
              </a:rPr>
              <a:t>1 </a:t>
            </a:r>
            <a:r>
              <a:rPr lang="en-US" sz="3200" b="1" i="0">
                <a:solidFill>
                  <a:schemeClr val="bg2"/>
                </a:solidFill>
                <a:effectLst/>
                <a:latin typeface="Dosis" pitchFamily="2" charset="0"/>
              </a:rPr>
              <a:t>Therefore when we could bear it no longer, we were willing to be left behind at Athens alone, </a:t>
            </a:r>
            <a:r>
              <a:rPr lang="en-US" sz="3200" b="1" i="0" baseline="30000">
                <a:solidFill>
                  <a:schemeClr val="bg2"/>
                </a:solidFill>
                <a:effectLst/>
                <a:latin typeface="Dosis" pitchFamily="2" charset="0"/>
              </a:rPr>
              <a:t>2 </a:t>
            </a:r>
            <a:r>
              <a:rPr lang="en-US" sz="3200" b="1" i="0">
                <a:solidFill>
                  <a:schemeClr val="bg2"/>
                </a:solidFill>
                <a:effectLst/>
                <a:latin typeface="Dosis" pitchFamily="2" charset="0"/>
              </a:rPr>
              <a:t>and we sent Timothy, our brother and God's coworker in the gospel of Christ, to establish and exhort you in your </a:t>
            </a:r>
            <a:r>
              <a:rPr lang="en-US" sz="3200" b="1" i="0">
                <a:solidFill>
                  <a:srgbClr val="FFFF00"/>
                </a:solidFill>
                <a:effectLst/>
                <a:latin typeface="Dosis" pitchFamily="2" charset="0"/>
              </a:rPr>
              <a:t>faith</a:t>
            </a:r>
            <a:r>
              <a:rPr lang="en-US" sz="3200" b="1" i="0">
                <a:solidFill>
                  <a:schemeClr val="bg2"/>
                </a:solidFill>
                <a:effectLst/>
                <a:latin typeface="Dosis" pitchFamily="2" charset="0"/>
              </a:rPr>
              <a:t>,</a:t>
            </a:r>
            <a:endParaRPr lang="en-US" sz="3200" b="1">
              <a:solidFill>
                <a:schemeClr val="bg2"/>
              </a:solidFill>
              <a:latin typeface="Dosis" pitchFamily="2" charset="0"/>
            </a:endParaRPr>
          </a:p>
        </p:txBody>
      </p:sp>
      <p:sp>
        <p:nvSpPr>
          <p:cNvPr id="2" name="TextBox 1">
            <a:extLst>
              <a:ext uri="{FF2B5EF4-FFF2-40B4-BE49-F238E27FC236}">
                <a16:creationId xmlns:a16="http://schemas.microsoft.com/office/drawing/2014/main" id="{45F36A5B-8D62-29C2-1A51-A1BCBE1696AE}"/>
              </a:ext>
            </a:extLst>
          </p:cNvPr>
          <p:cNvSpPr txBox="1"/>
          <p:nvPr/>
        </p:nvSpPr>
        <p:spPr>
          <a:xfrm>
            <a:off x="5181599" y="4469187"/>
            <a:ext cx="3727269" cy="584775"/>
          </a:xfrm>
          <a:prstGeom prst="rect">
            <a:avLst/>
          </a:prstGeom>
          <a:noFill/>
        </p:spPr>
        <p:txBody>
          <a:bodyPr wrap="square">
            <a:spAutoFit/>
          </a:bodyPr>
          <a:lstStyle/>
          <a:p>
            <a:pPr algn="r"/>
            <a:r>
              <a:rPr lang="en-US" sz="3200" b="1" i="0">
                <a:solidFill>
                  <a:schemeClr val="bg2"/>
                </a:solidFill>
                <a:effectLst/>
                <a:latin typeface="Dosis" pitchFamily="2" charset="0"/>
              </a:rPr>
              <a:t>1 Thessalonians 3:1-2</a:t>
            </a:r>
            <a:endParaRPr lang="en-US" sz="3200" b="1">
              <a:solidFill>
                <a:schemeClr val="bg2"/>
              </a:solidFill>
              <a:latin typeface="Dosis" pitchFamily="2" charset="0"/>
            </a:endParaRPr>
          </a:p>
        </p:txBody>
      </p:sp>
    </p:spTree>
    <p:extLst>
      <p:ext uri="{BB962C8B-B14F-4D97-AF65-F5344CB8AC3E}">
        <p14:creationId xmlns:p14="http://schemas.microsoft.com/office/powerpoint/2010/main" val="3825501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A1E9E5F-C1AA-5F1A-C008-2D0BE48E3AB7}"/>
              </a:ext>
            </a:extLst>
          </p:cNvPr>
          <p:cNvPicPr>
            <a:picLocks noChangeAspect="1"/>
          </p:cNvPicPr>
          <p:nvPr/>
        </p:nvPicPr>
        <p:blipFill>
          <a:blip r:embed="rId3"/>
          <a:stretch>
            <a:fillRect/>
          </a:stretch>
        </p:blipFill>
        <p:spPr>
          <a:xfrm>
            <a:off x="103212" y="0"/>
            <a:ext cx="8759776" cy="5143500"/>
          </a:xfrm>
          <a:prstGeom prst="rect">
            <a:avLst/>
          </a:prstGeom>
        </p:spPr>
      </p:pic>
    </p:spTree>
    <p:extLst>
      <p:ext uri="{BB962C8B-B14F-4D97-AF65-F5344CB8AC3E}">
        <p14:creationId xmlns:p14="http://schemas.microsoft.com/office/powerpoint/2010/main" val="1301347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4E52C2C7-0AA8-EADA-08BD-76FE79D57647}"/>
              </a:ext>
            </a:extLst>
          </p:cNvPr>
          <p:cNvPicPr>
            <a:picLocks noChangeAspect="1"/>
          </p:cNvPicPr>
          <p:nvPr/>
        </p:nvPicPr>
        <p:blipFill>
          <a:blip r:embed="rId3"/>
          <a:stretch>
            <a:fillRect/>
          </a:stretch>
        </p:blipFill>
        <p:spPr>
          <a:xfrm>
            <a:off x="1157780" y="0"/>
            <a:ext cx="6828440" cy="5143500"/>
          </a:xfrm>
          <a:prstGeom prst="rect">
            <a:avLst/>
          </a:prstGeom>
        </p:spPr>
      </p:pic>
    </p:spTree>
    <p:extLst>
      <p:ext uri="{BB962C8B-B14F-4D97-AF65-F5344CB8AC3E}">
        <p14:creationId xmlns:p14="http://schemas.microsoft.com/office/powerpoint/2010/main" val="3643786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oden human figure">
            <a:extLst>
              <a:ext uri="{FF2B5EF4-FFF2-40B4-BE49-F238E27FC236}">
                <a16:creationId xmlns:a16="http://schemas.microsoft.com/office/drawing/2014/main" id="{FD0AD678-6054-603F-9EFA-8D6BAD36E2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3984921" y="10"/>
            <a:ext cx="5159079"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Freeform: Shape 2">
            <a:extLst>
              <a:ext uri="{FF2B5EF4-FFF2-40B4-BE49-F238E27FC236}">
                <a16:creationId xmlns:a16="http://schemas.microsoft.com/office/drawing/2014/main" id="{94F1A945-132B-FE4D-2709-66C54DF44609}"/>
              </a:ext>
            </a:extLst>
          </p:cNvPr>
          <p:cNvSpPr/>
          <p:nvPr/>
        </p:nvSpPr>
        <p:spPr>
          <a:xfrm flipV="1">
            <a:off x="235132" y="2981421"/>
            <a:ext cx="3474719" cy="45719"/>
          </a:xfrm>
          <a:custGeom>
            <a:avLst/>
            <a:gdLst>
              <a:gd name="connsiteX0" fmla="*/ 0 w 1986116"/>
              <a:gd name="connsiteY0" fmla="*/ 29497 h 60316"/>
              <a:gd name="connsiteX1" fmla="*/ 226142 w 1986116"/>
              <a:gd name="connsiteY1" fmla="*/ 19665 h 60316"/>
              <a:gd name="connsiteX2" fmla="*/ 275303 w 1986116"/>
              <a:gd name="connsiteY2" fmla="*/ 9832 h 60316"/>
              <a:gd name="connsiteX3" fmla="*/ 589936 w 1986116"/>
              <a:gd name="connsiteY3" fmla="*/ 19665 h 60316"/>
              <a:gd name="connsiteX4" fmla="*/ 973394 w 1986116"/>
              <a:gd name="connsiteY4" fmla="*/ 9832 h 60316"/>
              <a:gd name="connsiteX5" fmla="*/ 1071716 w 1986116"/>
              <a:gd name="connsiteY5" fmla="*/ 0 h 60316"/>
              <a:gd name="connsiteX6" fmla="*/ 1268362 w 1986116"/>
              <a:gd name="connsiteY6" fmla="*/ 9832 h 60316"/>
              <a:gd name="connsiteX7" fmla="*/ 1347020 w 1986116"/>
              <a:gd name="connsiteY7" fmla="*/ 49161 h 60316"/>
              <a:gd name="connsiteX8" fmla="*/ 1406013 w 1986116"/>
              <a:gd name="connsiteY8" fmla="*/ 58994 h 60316"/>
              <a:gd name="connsiteX9" fmla="*/ 1986116 w 1986116"/>
              <a:gd name="connsiteY9" fmla="*/ 58994 h 6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6116" h="60316">
                <a:moveTo>
                  <a:pt x="0" y="29497"/>
                </a:moveTo>
                <a:cubicBezTo>
                  <a:pt x="75381" y="26220"/>
                  <a:pt x="150882" y="25041"/>
                  <a:pt x="226142" y="19665"/>
                </a:cubicBezTo>
                <a:cubicBezTo>
                  <a:pt x="242811" y="18474"/>
                  <a:pt x="258591" y="9832"/>
                  <a:pt x="275303" y="9832"/>
                </a:cubicBezTo>
                <a:cubicBezTo>
                  <a:pt x="380232" y="9832"/>
                  <a:pt x="485058" y="16387"/>
                  <a:pt x="589936" y="19665"/>
                </a:cubicBezTo>
                <a:lnTo>
                  <a:pt x="973394" y="9832"/>
                </a:lnTo>
                <a:cubicBezTo>
                  <a:pt x="1006304" y="8489"/>
                  <a:pt x="1038779" y="0"/>
                  <a:pt x="1071716" y="0"/>
                </a:cubicBezTo>
                <a:cubicBezTo>
                  <a:pt x="1137347" y="0"/>
                  <a:pt x="1202813" y="6555"/>
                  <a:pt x="1268362" y="9832"/>
                </a:cubicBezTo>
                <a:cubicBezTo>
                  <a:pt x="1294581" y="22942"/>
                  <a:pt x="1319414" y="39301"/>
                  <a:pt x="1347020" y="49161"/>
                </a:cubicBezTo>
                <a:cubicBezTo>
                  <a:pt x="1365794" y="55866"/>
                  <a:pt x="1386080" y="58687"/>
                  <a:pt x="1406013" y="58994"/>
                </a:cubicBezTo>
                <a:cubicBezTo>
                  <a:pt x="1599358" y="61969"/>
                  <a:pt x="1792748" y="58994"/>
                  <a:pt x="1986116" y="58994"/>
                </a:cubicBezTo>
              </a:path>
            </a:pathLst>
          </a:custGeom>
          <a:noFill/>
          <a:ln w="76200">
            <a:solidFill>
              <a:srgbClr val="CD8F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44055"/>
              </a:solidFill>
              <a:effectLst/>
              <a:uLnTx/>
              <a:uFillTx/>
              <a:latin typeface="Arial"/>
              <a:ea typeface="+mn-ea"/>
              <a:cs typeface="+mn-cs"/>
              <a:sym typeface="Arial"/>
            </a:endParaRPr>
          </a:p>
        </p:txBody>
      </p:sp>
      <p:sp>
        <p:nvSpPr>
          <p:cNvPr id="6" name="Google Shape;964;p30">
            <a:extLst>
              <a:ext uri="{FF2B5EF4-FFF2-40B4-BE49-F238E27FC236}">
                <a16:creationId xmlns:a16="http://schemas.microsoft.com/office/drawing/2014/main" id="{2BBDABD8-5A65-53D6-4AC4-704F0206A3C5}"/>
              </a:ext>
            </a:extLst>
          </p:cNvPr>
          <p:cNvSpPr txBox="1">
            <a:spLocks/>
          </p:cNvSpPr>
          <p:nvPr/>
        </p:nvSpPr>
        <p:spPr>
          <a:xfrm>
            <a:off x="169817" y="312711"/>
            <a:ext cx="3605348" cy="240491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a:ln>
                  <a:noFill/>
                </a:ln>
                <a:solidFill>
                  <a:srgbClr val="000000"/>
                </a:solidFill>
                <a:effectLst/>
                <a:uLnTx/>
                <a:uFillTx/>
                <a:latin typeface="Tw Cen MT" panose="020B0602020104020603" pitchFamily="34" charset="0"/>
                <a:cs typeface="Arial"/>
                <a:sym typeface="Arial"/>
              </a:rPr>
              <a:t>Ministry does not have to be in-person</a:t>
            </a:r>
          </a:p>
        </p:txBody>
      </p:sp>
      <p:sp>
        <p:nvSpPr>
          <p:cNvPr id="4" name="Google Shape;964;p30">
            <a:extLst>
              <a:ext uri="{FF2B5EF4-FFF2-40B4-BE49-F238E27FC236}">
                <a16:creationId xmlns:a16="http://schemas.microsoft.com/office/drawing/2014/main" id="{BB1FAB0F-9326-5A5D-3887-134F3B2C1BD7}"/>
              </a:ext>
            </a:extLst>
          </p:cNvPr>
          <p:cNvSpPr txBox="1">
            <a:spLocks/>
          </p:cNvSpPr>
          <p:nvPr/>
        </p:nvSpPr>
        <p:spPr>
          <a:xfrm>
            <a:off x="121070" y="3189856"/>
            <a:ext cx="3702841" cy="144746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srgbClr val="000000"/>
                </a:solidFill>
                <a:effectLst/>
                <a:uLnTx/>
                <a:uFillTx/>
                <a:latin typeface="Tw Cen MT" panose="020B0602020104020603" pitchFamily="34" charset="0"/>
                <a:cs typeface="Arial"/>
                <a:sym typeface="Arial"/>
              </a:rPr>
              <a:t>and is not a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srgbClr val="000000"/>
                </a:solidFill>
                <a:effectLst/>
                <a:uLnTx/>
                <a:uFillTx/>
                <a:latin typeface="Tw Cen MT" panose="020B0602020104020603" pitchFamily="34" charset="0"/>
                <a:cs typeface="Arial"/>
                <a:sym typeface="Arial"/>
              </a:rPr>
              <a:t>one-man show</a:t>
            </a:r>
          </a:p>
        </p:txBody>
      </p:sp>
      <p:sp>
        <p:nvSpPr>
          <p:cNvPr id="7" name="TextBox 6">
            <a:extLst>
              <a:ext uri="{FF2B5EF4-FFF2-40B4-BE49-F238E27FC236}">
                <a16:creationId xmlns:a16="http://schemas.microsoft.com/office/drawing/2014/main" id="{1BB569F5-199F-4D55-8BC7-0AE35F3BBA78}"/>
              </a:ext>
            </a:extLst>
          </p:cNvPr>
          <p:cNvSpPr txBox="1"/>
          <p:nvPr/>
        </p:nvSpPr>
        <p:spPr>
          <a:xfrm>
            <a:off x="5999967" y="4469187"/>
            <a:ext cx="2908901" cy="461665"/>
          </a:xfrm>
          <a:prstGeom prst="rect">
            <a:avLst/>
          </a:prstGeom>
          <a:noFill/>
        </p:spPr>
        <p:txBody>
          <a:bodyPr wrap="square">
            <a:spAutoFit/>
          </a:bodyPr>
          <a:lstStyle/>
          <a:p>
            <a:pPr algn="r"/>
            <a:r>
              <a:rPr lang="en-US" sz="2400" b="1" i="0">
                <a:effectLst/>
                <a:latin typeface="Dosis" pitchFamily="2" charset="0"/>
              </a:rPr>
              <a:t>1 Thessalonians 3:1-2</a:t>
            </a:r>
            <a:endParaRPr lang="en-US" sz="2400" b="1">
              <a:latin typeface="Dosis" pitchFamily="2" charset="0"/>
            </a:endParaRPr>
          </a:p>
        </p:txBody>
      </p:sp>
    </p:spTree>
    <p:extLst>
      <p:ext uri="{BB962C8B-B14F-4D97-AF65-F5344CB8AC3E}">
        <p14:creationId xmlns:p14="http://schemas.microsoft.com/office/powerpoint/2010/main" val="585882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64;p30">
            <a:extLst>
              <a:ext uri="{FF2B5EF4-FFF2-40B4-BE49-F238E27FC236}">
                <a16:creationId xmlns:a16="http://schemas.microsoft.com/office/drawing/2014/main" id="{DE9F1016-2221-BC2D-B148-2F39A2C2D959}"/>
              </a:ext>
            </a:extLst>
          </p:cNvPr>
          <p:cNvSpPr txBox="1">
            <a:spLocks/>
          </p:cNvSpPr>
          <p:nvPr/>
        </p:nvSpPr>
        <p:spPr>
          <a:xfrm>
            <a:off x="0" y="260706"/>
            <a:ext cx="5112461" cy="277459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a:solidFill>
                  <a:schemeClr val="bg2"/>
                </a:solidFill>
                <a:latin typeface="Tw Cen MT" panose="020B0602020104020603" pitchFamily="34" charset="0"/>
              </a:rPr>
              <a:t>An established faith enables believers to endure expected adversity </a:t>
            </a:r>
          </a:p>
        </p:txBody>
      </p:sp>
      <p:sp>
        <p:nvSpPr>
          <p:cNvPr id="10" name="TextBox 9">
            <a:extLst>
              <a:ext uri="{FF2B5EF4-FFF2-40B4-BE49-F238E27FC236}">
                <a16:creationId xmlns:a16="http://schemas.microsoft.com/office/drawing/2014/main" id="{1A63F8CA-E394-9A88-7890-E9C3A21FEC75}"/>
              </a:ext>
            </a:extLst>
          </p:cNvPr>
          <p:cNvSpPr txBox="1"/>
          <p:nvPr/>
        </p:nvSpPr>
        <p:spPr>
          <a:xfrm>
            <a:off x="5999967" y="4469187"/>
            <a:ext cx="2908901" cy="461665"/>
          </a:xfrm>
          <a:prstGeom prst="rect">
            <a:avLst/>
          </a:prstGeom>
          <a:noFill/>
        </p:spPr>
        <p:txBody>
          <a:bodyPr wrap="square">
            <a:spAutoFit/>
          </a:bodyPr>
          <a:lstStyle/>
          <a:p>
            <a:pPr algn="r"/>
            <a:r>
              <a:rPr lang="en-US" sz="2400" b="1" i="0">
                <a:effectLst/>
                <a:latin typeface="Dosis" pitchFamily="2" charset="0"/>
              </a:rPr>
              <a:t>1 Thessalonians 3:3-4</a:t>
            </a:r>
            <a:endParaRPr lang="en-US" sz="2400" b="1">
              <a:latin typeface="Dosis" pitchFamily="2" charset="0"/>
            </a:endParaRPr>
          </a:p>
        </p:txBody>
      </p:sp>
    </p:spTree>
    <p:extLst>
      <p:ext uri="{BB962C8B-B14F-4D97-AF65-F5344CB8AC3E}">
        <p14:creationId xmlns:p14="http://schemas.microsoft.com/office/powerpoint/2010/main" val="3589175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336967-EF2B-7120-DA10-397291A4952E}"/>
              </a:ext>
            </a:extLst>
          </p:cNvPr>
          <p:cNvSpPr txBox="1"/>
          <p:nvPr/>
        </p:nvSpPr>
        <p:spPr>
          <a:xfrm>
            <a:off x="482600" y="284718"/>
            <a:ext cx="8178800" cy="3046988"/>
          </a:xfrm>
          <a:prstGeom prst="rect">
            <a:avLst/>
          </a:prstGeom>
          <a:noFill/>
        </p:spPr>
        <p:txBody>
          <a:bodyPr wrap="square">
            <a:spAutoFit/>
          </a:bodyPr>
          <a:lstStyle/>
          <a:p>
            <a:r>
              <a:rPr lang="en-US" sz="3200" b="1" i="0" baseline="30000">
                <a:solidFill>
                  <a:schemeClr val="bg2"/>
                </a:solidFill>
                <a:effectLst/>
                <a:latin typeface="Dosis" pitchFamily="2" charset="0"/>
              </a:rPr>
              <a:t>3</a:t>
            </a:r>
            <a:r>
              <a:rPr lang="en-US" sz="3200" b="1" i="0">
                <a:solidFill>
                  <a:schemeClr val="bg2"/>
                </a:solidFill>
                <a:effectLst/>
                <a:latin typeface="Dosis" pitchFamily="2" charset="0"/>
              </a:rPr>
              <a:t> that no one be moved by these afflictions. For you yourselves know that we are destined for this. </a:t>
            </a:r>
            <a:r>
              <a:rPr lang="en-US" sz="3200" b="1" i="0" baseline="30000">
                <a:solidFill>
                  <a:schemeClr val="bg2"/>
                </a:solidFill>
                <a:effectLst/>
                <a:latin typeface="Dosis" pitchFamily="2" charset="0"/>
              </a:rPr>
              <a:t>4</a:t>
            </a:r>
            <a:r>
              <a:rPr lang="en-US" sz="3200" b="1" i="0">
                <a:solidFill>
                  <a:schemeClr val="bg2"/>
                </a:solidFill>
                <a:effectLst/>
                <a:latin typeface="Dosis" pitchFamily="2" charset="0"/>
              </a:rPr>
              <a:t> For when we were with you, we kept telling you beforehand that we were to suffer affliction, just as it has come to pass, and just as you know. </a:t>
            </a:r>
            <a:endParaRPr lang="en-US" sz="3200" b="1">
              <a:solidFill>
                <a:schemeClr val="bg2"/>
              </a:solidFill>
              <a:latin typeface="Dosis" pitchFamily="2" charset="0"/>
            </a:endParaRPr>
          </a:p>
        </p:txBody>
      </p:sp>
      <p:sp>
        <p:nvSpPr>
          <p:cNvPr id="2" name="TextBox 1">
            <a:extLst>
              <a:ext uri="{FF2B5EF4-FFF2-40B4-BE49-F238E27FC236}">
                <a16:creationId xmlns:a16="http://schemas.microsoft.com/office/drawing/2014/main" id="{D7751D18-277E-4421-A571-6F6D7FCA42E8}"/>
              </a:ext>
            </a:extLst>
          </p:cNvPr>
          <p:cNvSpPr txBox="1"/>
          <p:nvPr/>
        </p:nvSpPr>
        <p:spPr>
          <a:xfrm>
            <a:off x="5181599" y="4469187"/>
            <a:ext cx="3727269" cy="584775"/>
          </a:xfrm>
          <a:prstGeom prst="rect">
            <a:avLst/>
          </a:prstGeom>
          <a:noFill/>
        </p:spPr>
        <p:txBody>
          <a:bodyPr wrap="square">
            <a:spAutoFit/>
          </a:bodyPr>
          <a:lstStyle/>
          <a:p>
            <a:pPr algn="r"/>
            <a:r>
              <a:rPr lang="en-US" sz="3200" b="1" i="0">
                <a:solidFill>
                  <a:schemeClr val="bg2"/>
                </a:solidFill>
                <a:effectLst/>
                <a:latin typeface="Dosis" pitchFamily="2" charset="0"/>
              </a:rPr>
              <a:t>1 Thessalonians 3:3-4</a:t>
            </a:r>
            <a:endParaRPr lang="en-US" sz="3200" b="1">
              <a:solidFill>
                <a:schemeClr val="bg2"/>
              </a:solidFill>
              <a:latin typeface="Dosis" pitchFamily="2" charset="0"/>
            </a:endParaRPr>
          </a:p>
        </p:txBody>
      </p:sp>
    </p:spTree>
    <p:extLst>
      <p:ext uri="{BB962C8B-B14F-4D97-AF65-F5344CB8AC3E}">
        <p14:creationId xmlns:p14="http://schemas.microsoft.com/office/powerpoint/2010/main" val="643591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336967-EF2B-7120-DA10-397291A4952E}"/>
              </a:ext>
            </a:extLst>
          </p:cNvPr>
          <p:cNvSpPr txBox="1"/>
          <p:nvPr/>
        </p:nvSpPr>
        <p:spPr>
          <a:xfrm>
            <a:off x="482600" y="284718"/>
            <a:ext cx="8178800" cy="2062103"/>
          </a:xfrm>
          <a:prstGeom prst="rect">
            <a:avLst/>
          </a:prstGeom>
          <a:noFill/>
        </p:spPr>
        <p:txBody>
          <a:bodyPr wrap="square">
            <a:spAutoFit/>
          </a:bodyPr>
          <a:lstStyle/>
          <a:p>
            <a:r>
              <a:rPr lang="en-US" sz="3200" b="1" i="0" baseline="30000">
                <a:solidFill>
                  <a:schemeClr val="bg2"/>
                </a:solidFill>
                <a:effectLst/>
                <a:latin typeface="Dosis" pitchFamily="2" charset="0"/>
              </a:rPr>
              <a:t>5</a:t>
            </a:r>
            <a:r>
              <a:rPr lang="en-US" sz="3200" b="1" i="0">
                <a:solidFill>
                  <a:schemeClr val="bg2"/>
                </a:solidFill>
                <a:effectLst/>
                <a:latin typeface="Dosis" pitchFamily="2" charset="0"/>
              </a:rPr>
              <a:t> For this reason, when I could bear it no longer, I sent to learn about your faith, for fear that somehow the tempter had tempted you and our labor would be in vain.</a:t>
            </a:r>
            <a:endParaRPr lang="en-US" sz="3200" b="1">
              <a:solidFill>
                <a:schemeClr val="bg2"/>
              </a:solidFill>
              <a:latin typeface="Dosis" pitchFamily="2" charset="0"/>
            </a:endParaRPr>
          </a:p>
        </p:txBody>
      </p:sp>
      <p:sp>
        <p:nvSpPr>
          <p:cNvPr id="2" name="TextBox 1">
            <a:extLst>
              <a:ext uri="{FF2B5EF4-FFF2-40B4-BE49-F238E27FC236}">
                <a16:creationId xmlns:a16="http://schemas.microsoft.com/office/drawing/2014/main" id="{07627FE2-7287-A1CC-8B7A-15425128DF17}"/>
              </a:ext>
            </a:extLst>
          </p:cNvPr>
          <p:cNvSpPr txBox="1"/>
          <p:nvPr/>
        </p:nvSpPr>
        <p:spPr>
          <a:xfrm>
            <a:off x="5181599" y="4469187"/>
            <a:ext cx="3727269" cy="584775"/>
          </a:xfrm>
          <a:prstGeom prst="rect">
            <a:avLst/>
          </a:prstGeom>
          <a:noFill/>
        </p:spPr>
        <p:txBody>
          <a:bodyPr wrap="square">
            <a:spAutoFit/>
          </a:bodyPr>
          <a:lstStyle/>
          <a:p>
            <a:pPr algn="r"/>
            <a:r>
              <a:rPr lang="en-US" sz="3200" b="1" i="0">
                <a:solidFill>
                  <a:schemeClr val="bg2"/>
                </a:solidFill>
                <a:effectLst/>
                <a:latin typeface="Dosis" pitchFamily="2" charset="0"/>
              </a:rPr>
              <a:t>1 Thessalonians 3:5</a:t>
            </a:r>
            <a:endParaRPr lang="en-US" sz="3200" b="1">
              <a:solidFill>
                <a:schemeClr val="bg2"/>
              </a:solidFill>
              <a:latin typeface="Dosis" pitchFamily="2" charset="0"/>
            </a:endParaRPr>
          </a:p>
        </p:txBody>
      </p:sp>
    </p:spTree>
    <p:extLst>
      <p:ext uri="{BB962C8B-B14F-4D97-AF65-F5344CB8AC3E}">
        <p14:creationId xmlns:p14="http://schemas.microsoft.com/office/powerpoint/2010/main" val="1843468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2B4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635723-E4C3-3A90-6366-D738D3F4BFE5}"/>
              </a:ext>
            </a:extLst>
          </p:cNvPr>
          <p:cNvSpPr txBox="1"/>
          <p:nvPr/>
        </p:nvSpPr>
        <p:spPr>
          <a:xfrm>
            <a:off x="5181599" y="4469187"/>
            <a:ext cx="3727269" cy="584775"/>
          </a:xfrm>
          <a:prstGeom prst="rect">
            <a:avLst/>
          </a:prstGeom>
          <a:noFill/>
        </p:spPr>
        <p:txBody>
          <a:bodyPr wrap="square">
            <a:spAutoFit/>
          </a:bodyPr>
          <a:lstStyle/>
          <a:p>
            <a:pPr algn="r"/>
            <a:r>
              <a:rPr lang="en-US" sz="3200" b="1" i="0">
                <a:solidFill>
                  <a:schemeClr val="bg2"/>
                </a:solidFill>
                <a:effectLst/>
                <a:latin typeface="Dosis" pitchFamily="2" charset="0"/>
              </a:rPr>
              <a:t>1 Thessalonians 3:1-10</a:t>
            </a:r>
            <a:endParaRPr lang="en-US" sz="3200" b="1">
              <a:solidFill>
                <a:schemeClr val="bg2"/>
              </a:solidFill>
              <a:latin typeface="Dosis" pitchFamily="2" charset="0"/>
            </a:endParaRPr>
          </a:p>
        </p:txBody>
      </p:sp>
    </p:spTree>
    <p:extLst>
      <p:ext uri="{BB962C8B-B14F-4D97-AF65-F5344CB8AC3E}">
        <p14:creationId xmlns:p14="http://schemas.microsoft.com/office/powerpoint/2010/main" val="3385885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descr="Two people holding each other's hands">
            <a:extLst>
              <a:ext uri="{FF2B5EF4-FFF2-40B4-BE49-F238E27FC236}">
                <a16:creationId xmlns:a16="http://schemas.microsoft.com/office/drawing/2014/main" id="{9B54F121-E38B-8E8F-08BE-C94F82005270}"/>
              </a:ext>
            </a:extLst>
          </p:cNvPr>
          <p:cNvPicPr>
            <a:picLocks noChangeAspect="1"/>
          </p:cNvPicPr>
          <p:nvPr/>
        </p:nvPicPr>
        <p:blipFill rotWithShape="1">
          <a:blip r:embed="rId3"/>
          <a:srcRect l="12974" r="20276"/>
          <a:stretch/>
        </p:blipFill>
        <p:spPr>
          <a:xfrm>
            <a:off x="70106" y="199460"/>
            <a:ext cx="4322683" cy="4322691"/>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
        <p:nvSpPr>
          <p:cNvPr id="3" name="Google Shape;964;p30">
            <a:extLst>
              <a:ext uri="{FF2B5EF4-FFF2-40B4-BE49-F238E27FC236}">
                <a16:creationId xmlns:a16="http://schemas.microsoft.com/office/drawing/2014/main" id="{83711C0F-47CA-01C7-A2BB-963F9446BD3E}"/>
              </a:ext>
            </a:extLst>
          </p:cNvPr>
          <p:cNvSpPr txBox="1">
            <a:spLocks/>
          </p:cNvSpPr>
          <p:nvPr/>
        </p:nvSpPr>
        <p:spPr>
          <a:xfrm>
            <a:off x="3961433" y="199460"/>
            <a:ext cx="5112461" cy="277459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a:solidFill>
                  <a:srgbClr val="F3F3F3"/>
                </a:solidFill>
                <a:latin typeface="Tw Cen MT" panose="020B0602020104020603" pitchFamily="34" charset="0"/>
              </a:rPr>
              <a:t>Believers encourage each other in faith to overcome temptation </a:t>
            </a:r>
          </a:p>
        </p:txBody>
      </p:sp>
      <p:sp>
        <p:nvSpPr>
          <p:cNvPr id="4" name="TextBox 3">
            <a:extLst>
              <a:ext uri="{FF2B5EF4-FFF2-40B4-BE49-F238E27FC236}">
                <a16:creationId xmlns:a16="http://schemas.microsoft.com/office/drawing/2014/main" id="{189458B2-D5A5-E0E3-2345-3E117A779EEB}"/>
              </a:ext>
            </a:extLst>
          </p:cNvPr>
          <p:cNvSpPr txBox="1"/>
          <p:nvPr/>
        </p:nvSpPr>
        <p:spPr>
          <a:xfrm>
            <a:off x="70106" y="4555988"/>
            <a:ext cx="2550697" cy="461665"/>
          </a:xfrm>
          <a:prstGeom prst="rect">
            <a:avLst/>
          </a:prstGeom>
          <a:noFill/>
        </p:spPr>
        <p:txBody>
          <a:bodyPr wrap="square">
            <a:spAutoFit/>
          </a:bodyPr>
          <a:lstStyle/>
          <a:p>
            <a:pPr algn="r"/>
            <a:r>
              <a:rPr lang="en-US" sz="2400" b="1" i="0">
                <a:solidFill>
                  <a:srgbClr val="FFFFFF"/>
                </a:solidFill>
                <a:effectLst/>
                <a:latin typeface="Dosis" pitchFamily="2" charset="0"/>
              </a:rPr>
              <a:t>1 Thessalonians 3:5</a:t>
            </a:r>
            <a:endParaRPr lang="en-US" sz="2400" b="1">
              <a:solidFill>
                <a:srgbClr val="FFFFFF"/>
              </a:solidFill>
              <a:latin typeface="Dosis" pitchFamily="2" charset="0"/>
            </a:endParaRPr>
          </a:p>
        </p:txBody>
      </p:sp>
    </p:spTree>
    <p:extLst>
      <p:ext uri="{BB962C8B-B14F-4D97-AF65-F5344CB8AC3E}">
        <p14:creationId xmlns:p14="http://schemas.microsoft.com/office/powerpoint/2010/main" val="1570434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336967-EF2B-7120-DA10-397291A4952E}"/>
              </a:ext>
            </a:extLst>
          </p:cNvPr>
          <p:cNvSpPr txBox="1"/>
          <p:nvPr/>
        </p:nvSpPr>
        <p:spPr>
          <a:xfrm>
            <a:off x="482600" y="284718"/>
            <a:ext cx="8178800" cy="2062103"/>
          </a:xfrm>
          <a:prstGeom prst="rect">
            <a:avLst/>
          </a:prstGeom>
          <a:noFill/>
        </p:spPr>
        <p:txBody>
          <a:bodyPr wrap="square">
            <a:spAutoFit/>
          </a:bodyPr>
          <a:lstStyle/>
          <a:p>
            <a:r>
              <a:rPr lang="en-US" sz="3200" b="1" i="0" baseline="30000">
                <a:solidFill>
                  <a:schemeClr val="bg2"/>
                </a:solidFill>
                <a:effectLst/>
                <a:latin typeface="Dosis" pitchFamily="2" charset="0"/>
              </a:rPr>
              <a:t>5</a:t>
            </a:r>
            <a:r>
              <a:rPr lang="en-US" sz="3200" b="1" i="0">
                <a:solidFill>
                  <a:schemeClr val="bg2"/>
                </a:solidFill>
                <a:effectLst/>
                <a:latin typeface="Dosis" pitchFamily="2" charset="0"/>
              </a:rPr>
              <a:t> For this reason, when I could bear it no longer, I sent to learn about your faith, for fear that somehow the </a:t>
            </a:r>
            <a:r>
              <a:rPr lang="en-US" sz="3200" b="1" i="0">
                <a:solidFill>
                  <a:srgbClr val="FFFF00"/>
                </a:solidFill>
                <a:effectLst/>
                <a:latin typeface="Dosis" pitchFamily="2" charset="0"/>
              </a:rPr>
              <a:t>tempter had tempted </a:t>
            </a:r>
            <a:r>
              <a:rPr lang="en-US" sz="3200" b="1" i="0">
                <a:solidFill>
                  <a:schemeClr val="bg2"/>
                </a:solidFill>
                <a:effectLst/>
                <a:latin typeface="Dosis" pitchFamily="2" charset="0"/>
              </a:rPr>
              <a:t>you and our labor would be in vain.</a:t>
            </a:r>
            <a:endParaRPr lang="en-US" sz="3200" b="1">
              <a:solidFill>
                <a:schemeClr val="bg2"/>
              </a:solidFill>
              <a:latin typeface="Dosis" pitchFamily="2" charset="0"/>
            </a:endParaRPr>
          </a:p>
        </p:txBody>
      </p:sp>
      <p:sp>
        <p:nvSpPr>
          <p:cNvPr id="2" name="TextBox 1">
            <a:extLst>
              <a:ext uri="{FF2B5EF4-FFF2-40B4-BE49-F238E27FC236}">
                <a16:creationId xmlns:a16="http://schemas.microsoft.com/office/drawing/2014/main" id="{07627FE2-7287-A1CC-8B7A-15425128DF17}"/>
              </a:ext>
            </a:extLst>
          </p:cNvPr>
          <p:cNvSpPr txBox="1"/>
          <p:nvPr/>
        </p:nvSpPr>
        <p:spPr>
          <a:xfrm>
            <a:off x="5181599" y="4469187"/>
            <a:ext cx="3727269" cy="584775"/>
          </a:xfrm>
          <a:prstGeom prst="rect">
            <a:avLst/>
          </a:prstGeom>
          <a:noFill/>
        </p:spPr>
        <p:txBody>
          <a:bodyPr wrap="square">
            <a:spAutoFit/>
          </a:bodyPr>
          <a:lstStyle/>
          <a:p>
            <a:pPr algn="r"/>
            <a:r>
              <a:rPr lang="en-US" sz="3200" b="1" i="0">
                <a:solidFill>
                  <a:schemeClr val="bg2"/>
                </a:solidFill>
                <a:effectLst/>
                <a:latin typeface="Dosis" pitchFamily="2" charset="0"/>
              </a:rPr>
              <a:t>1 Thessalonians 3:5</a:t>
            </a:r>
            <a:endParaRPr lang="en-US" sz="3200" b="1">
              <a:solidFill>
                <a:schemeClr val="bg2"/>
              </a:solidFill>
              <a:latin typeface="Dosis" pitchFamily="2" charset="0"/>
            </a:endParaRPr>
          </a:p>
        </p:txBody>
      </p:sp>
    </p:spTree>
    <p:extLst>
      <p:ext uri="{BB962C8B-B14F-4D97-AF65-F5344CB8AC3E}">
        <p14:creationId xmlns:p14="http://schemas.microsoft.com/office/powerpoint/2010/main" val="3398948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78914A8F-C637-5C3E-C4ED-280FEEF69600}"/>
              </a:ext>
            </a:extLst>
          </p:cNvPr>
          <p:cNvSpPr/>
          <p:nvPr/>
        </p:nvSpPr>
        <p:spPr>
          <a:xfrm>
            <a:off x="3924300" y="2868195"/>
            <a:ext cx="1744980" cy="4191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E0621A1-386C-C4E5-2CBF-79E8745FFA5B}"/>
              </a:ext>
            </a:extLst>
          </p:cNvPr>
          <p:cNvSpPr/>
          <p:nvPr/>
        </p:nvSpPr>
        <p:spPr>
          <a:xfrm>
            <a:off x="3924300" y="1062255"/>
            <a:ext cx="1744980" cy="4191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EBA4FF4-260F-4BD9-22CE-781B4A8538C1}"/>
              </a:ext>
            </a:extLst>
          </p:cNvPr>
          <p:cNvSpPr/>
          <p:nvPr/>
        </p:nvSpPr>
        <p:spPr>
          <a:xfrm>
            <a:off x="4061460" y="3489960"/>
            <a:ext cx="1379222" cy="96012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115D8544-FB52-9094-12A9-897E71DCC623}"/>
              </a:ext>
            </a:extLst>
          </p:cNvPr>
          <p:cNvSpPr/>
          <p:nvPr/>
        </p:nvSpPr>
        <p:spPr>
          <a:xfrm>
            <a:off x="4061460" y="1684020"/>
            <a:ext cx="1379222" cy="96012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EF0962B-38C7-68C4-D25B-38F25C81DCA7}"/>
              </a:ext>
            </a:extLst>
          </p:cNvPr>
          <p:cNvSpPr/>
          <p:nvPr/>
        </p:nvSpPr>
        <p:spPr>
          <a:xfrm>
            <a:off x="1958340" y="3489960"/>
            <a:ext cx="1744980" cy="4191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8177214-E530-044D-F89C-69631FA90A10}"/>
              </a:ext>
            </a:extLst>
          </p:cNvPr>
          <p:cNvSpPr/>
          <p:nvPr/>
        </p:nvSpPr>
        <p:spPr>
          <a:xfrm>
            <a:off x="1958340" y="1684020"/>
            <a:ext cx="1744980" cy="4191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8279609-6A47-D17A-1A74-8912019D7F12}"/>
              </a:ext>
            </a:extLst>
          </p:cNvPr>
          <p:cNvSpPr txBox="1"/>
          <p:nvPr/>
        </p:nvSpPr>
        <p:spPr>
          <a:xfrm>
            <a:off x="140109" y="41205"/>
            <a:ext cx="3921351" cy="523220"/>
          </a:xfrm>
          <a:prstGeom prst="rect">
            <a:avLst/>
          </a:prstGeom>
          <a:noFill/>
        </p:spPr>
        <p:txBody>
          <a:bodyPr wrap="square">
            <a:spAutoFit/>
          </a:bodyPr>
          <a:lstStyle/>
          <a:p>
            <a:r>
              <a:rPr lang="en-US" sz="2800" b="1" i="0">
                <a:effectLst/>
                <a:latin typeface="Tw Cen MT" panose="020B0602020104020603" pitchFamily="34" charset="0"/>
              </a:rPr>
              <a:t>www.blueletterbible.org</a:t>
            </a:r>
            <a:endParaRPr lang="en-US" sz="2800">
              <a:latin typeface="Tw Cen MT" panose="020B0602020104020603" pitchFamily="34" charset="0"/>
            </a:endParaRPr>
          </a:p>
        </p:txBody>
      </p:sp>
      <p:pic>
        <p:nvPicPr>
          <p:cNvPr id="9" name="Picture 8" descr="Graphical user interface&#10;&#10;Description automatically generated with medium confidence">
            <a:extLst>
              <a:ext uri="{FF2B5EF4-FFF2-40B4-BE49-F238E27FC236}">
                <a16:creationId xmlns:a16="http://schemas.microsoft.com/office/drawing/2014/main" id="{12A61EB2-5E08-DF3E-0B19-51EDFDD053C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71541" y="1062255"/>
            <a:ext cx="8337701" cy="3464025"/>
          </a:xfrm>
          <a:prstGeom prst="rect">
            <a:avLst/>
          </a:prstGeom>
        </p:spPr>
      </p:pic>
      <p:pic>
        <p:nvPicPr>
          <p:cNvPr id="19" name="strongs G3985">
            <a:hlinkClick r:id="" action="ppaction://media"/>
            <a:extLst>
              <a:ext uri="{FF2B5EF4-FFF2-40B4-BE49-F238E27FC236}">
                <a16:creationId xmlns:a16="http://schemas.microsoft.com/office/drawing/2014/main" id="{FA19C4E2-36B3-1CA7-7C78-55F11B1BE60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69280" y="3371850"/>
            <a:ext cx="609600" cy="609600"/>
          </a:xfrm>
          <a:prstGeom prst="rect">
            <a:avLst/>
          </a:prstGeom>
        </p:spPr>
      </p:pic>
      <p:pic>
        <p:nvPicPr>
          <p:cNvPr id="20" name="strongs G3985">
            <a:hlinkClick r:id="" action="ppaction://media"/>
            <a:extLst>
              <a:ext uri="{FF2B5EF4-FFF2-40B4-BE49-F238E27FC236}">
                <a16:creationId xmlns:a16="http://schemas.microsoft.com/office/drawing/2014/main" id="{2E15F700-66F1-60C4-E228-ED4D7923B7F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69280" y="1565910"/>
            <a:ext cx="609600" cy="609600"/>
          </a:xfrm>
          <a:prstGeom prst="rect">
            <a:avLst/>
          </a:prstGeom>
        </p:spPr>
      </p:pic>
    </p:spTree>
    <p:extLst>
      <p:ext uri="{BB962C8B-B14F-4D97-AF65-F5344CB8AC3E}">
        <p14:creationId xmlns:p14="http://schemas.microsoft.com/office/powerpoint/2010/main" val="318219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6994"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9"/>
                </p:tgtEl>
              </p:cMediaNode>
            </p:audio>
            <p:audio>
              <p:cMediaNode vol="80000">
                <p:cTn id="32" fill="hold" display="0">
                  <p:stCondLst>
                    <p:cond delay="indefinite"/>
                  </p:stCondLst>
                  <p:endCondLst>
                    <p:cond evt="onStopAudio" delay="0">
                      <p:tgtEl>
                        <p:sldTgt/>
                      </p:tgtEl>
                    </p:cond>
                  </p:endCondLst>
                </p:cTn>
                <p:tgtEl>
                  <p:spTgt spid="20"/>
                </p:tgtEl>
              </p:cMediaNode>
            </p:audio>
          </p:childTnLst>
        </p:cTn>
      </p:par>
    </p:tnLst>
    <p:bldLst>
      <p:bldP spid="17" grpId="0" animBg="1"/>
      <p:bldP spid="18" grpId="0" animBg="1"/>
      <p:bldP spid="15" grpId="0" animBg="1"/>
      <p:bldP spid="16" grpId="0" animBg="1"/>
      <p:bldP spid="13"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ngled shot of pen on a graph">
            <a:extLst>
              <a:ext uri="{FF2B5EF4-FFF2-40B4-BE49-F238E27FC236}">
                <a16:creationId xmlns:a16="http://schemas.microsoft.com/office/drawing/2014/main" id="{ED864798-1EBB-0AC7-9149-6765BC0A2F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761017" cy="4064000"/>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solidFill>
            <a:srgbClr val="5FA4E8"/>
          </a:solidFill>
        </p:spPr>
      </p:pic>
      <p:sp>
        <p:nvSpPr>
          <p:cNvPr id="4" name="Google Shape;964;p30">
            <a:extLst>
              <a:ext uri="{FF2B5EF4-FFF2-40B4-BE49-F238E27FC236}">
                <a16:creationId xmlns:a16="http://schemas.microsoft.com/office/drawing/2014/main" id="{8F801D5E-67A6-0127-1EE8-A77C94C58148}"/>
              </a:ext>
            </a:extLst>
          </p:cNvPr>
          <p:cNvSpPr txBox="1">
            <a:spLocks/>
          </p:cNvSpPr>
          <p:nvPr/>
        </p:nvSpPr>
        <p:spPr>
          <a:xfrm>
            <a:off x="3761017" y="199460"/>
            <a:ext cx="5312878" cy="277459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a:solidFill>
                  <a:srgbClr val="F3F3F3"/>
                </a:solidFill>
                <a:latin typeface="Tw Cen MT" panose="020B0602020104020603" pitchFamily="34" charset="0"/>
              </a:rPr>
              <a:t>Believers are encouraged when other believers stay strong in their faith </a:t>
            </a:r>
          </a:p>
        </p:txBody>
      </p:sp>
      <p:sp>
        <p:nvSpPr>
          <p:cNvPr id="3" name="TextBox 2">
            <a:extLst>
              <a:ext uri="{FF2B5EF4-FFF2-40B4-BE49-F238E27FC236}">
                <a16:creationId xmlns:a16="http://schemas.microsoft.com/office/drawing/2014/main" id="{7D379748-E6E2-6F79-F69E-02A911161400}"/>
              </a:ext>
            </a:extLst>
          </p:cNvPr>
          <p:cNvSpPr txBox="1"/>
          <p:nvPr/>
        </p:nvSpPr>
        <p:spPr>
          <a:xfrm>
            <a:off x="70106" y="4555988"/>
            <a:ext cx="2893811" cy="461665"/>
          </a:xfrm>
          <a:prstGeom prst="rect">
            <a:avLst/>
          </a:prstGeom>
          <a:noFill/>
        </p:spPr>
        <p:txBody>
          <a:bodyPr wrap="square">
            <a:spAutoFit/>
          </a:bodyPr>
          <a:lstStyle/>
          <a:p>
            <a:r>
              <a:rPr lang="en-US" sz="2400" b="1" i="0">
                <a:solidFill>
                  <a:srgbClr val="FFFFFF"/>
                </a:solidFill>
                <a:effectLst/>
                <a:latin typeface="Dosis" pitchFamily="2" charset="0"/>
              </a:rPr>
              <a:t>1 Thessalonians 3:6-8</a:t>
            </a:r>
            <a:endParaRPr lang="en-US" sz="2400" b="1">
              <a:solidFill>
                <a:srgbClr val="FFFFFF"/>
              </a:solidFill>
              <a:latin typeface="Dosis" pitchFamily="2" charset="0"/>
            </a:endParaRPr>
          </a:p>
        </p:txBody>
      </p:sp>
    </p:spTree>
    <p:extLst>
      <p:ext uri="{BB962C8B-B14F-4D97-AF65-F5344CB8AC3E}">
        <p14:creationId xmlns:p14="http://schemas.microsoft.com/office/powerpoint/2010/main" val="223304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336967-EF2B-7120-DA10-397291A4952E}"/>
              </a:ext>
            </a:extLst>
          </p:cNvPr>
          <p:cNvSpPr txBox="1"/>
          <p:nvPr/>
        </p:nvSpPr>
        <p:spPr>
          <a:xfrm>
            <a:off x="482600" y="284718"/>
            <a:ext cx="8178800" cy="4031873"/>
          </a:xfrm>
          <a:prstGeom prst="rect">
            <a:avLst/>
          </a:prstGeom>
          <a:noFill/>
        </p:spPr>
        <p:txBody>
          <a:bodyPr wrap="square">
            <a:spAutoFit/>
          </a:bodyPr>
          <a:lstStyle/>
          <a:p>
            <a:r>
              <a:rPr lang="en-US" sz="3200" b="1" i="0" baseline="30000">
                <a:solidFill>
                  <a:schemeClr val="bg2"/>
                </a:solidFill>
                <a:effectLst/>
                <a:latin typeface="Dosis" pitchFamily="2" charset="0"/>
              </a:rPr>
              <a:t>6</a:t>
            </a:r>
            <a:r>
              <a:rPr lang="en-US" sz="3200" b="1" i="0">
                <a:solidFill>
                  <a:schemeClr val="bg2"/>
                </a:solidFill>
                <a:effectLst/>
                <a:latin typeface="Dosis" pitchFamily="2" charset="0"/>
              </a:rPr>
              <a:t> But now that Timothy has come to us from you, and has brought us the good news of your faith and love and reported that you always remember us kindly and long to see us, as we long to see you— </a:t>
            </a:r>
            <a:r>
              <a:rPr lang="en-US" sz="3200" b="1" i="0" baseline="30000">
                <a:solidFill>
                  <a:schemeClr val="bg2"/>
                </a:solidFill>
                <a:effectLst/>
                <a:latin typeface="Dosis" pitchFamily="2" charset="0"/>
              </a:rPr>
              <a:t>7</a:t>
            </a:r>
            <a:r>
              <a:rPr lang="en-US" sz="3200" b="1" i="0">
                <a:solidFill>
                  <a:schemeClr val="bg2"/>
                </a:solidFill>
                <a:effectLst/>
                <a:latin typeface="Dosis" pitchFamily="2" charset="0"/>
              </a:rPr>
              <a:t> for this reason, brothers, in all our distress and affliction we have been comforted about you through your faith. </a:t>
            </a:r>
            <a:r>
              <a:rPr lang="en-US" sz="3200" b="1" i="0" baseline="30000">
                <a:solidFill>
                  <a:schemeClr val="bg2"/>
                </a:solidFill>
                <a:effectLst/>
                <a:latin typeface="Dosis" pitchFamily="2" charset="0"/>
              </a:rPr>
              <a:t>8</a:t>
            </a:r>
            <a:r>
              <a:rPr lang="en-US" sz="3200" b="1" i="0">
                <a:solidFill>
                  <a:schemeClr val="bg2"/>
                </a:solidFill>
                <a:effectLst/>
                <a:latin typeface="Dosis" pitchFamily="2" charset="0"/>
              </a:rPr>
              <a:t> For now we live, if you are standing fast in the Lord. </a:t>
            </a:r>
            <a:endParaRPr lang="en-US" sz="3200" b="1">
              <a:solidFill>
                <a:schemeClr val="bg2"/>
              </a:solidFill>
              <a:latin typeface="Dosis" pitchFamily="2" charset="0"/>
            </a:endParaRPr>
          </a:p>
        </p:txBody>
      </p:sp>
      <p:sp>
        <p:nvSpPr>
          <p:cNvPr id="2" name="TextBox 1">
            <a:extLst>
              <a:ext uri="{FF2B5EF4-FFF2-40B4-BE49-F238E27FC236}">
                <a16:creationId xmlns:a16="http://schemas.microsoft.com/office/drawing/2014/main" id="{C7FE9AF1-6874-AC39-F6A6-043839F3D35F}"/>
              </a:ext>
            </a:extLst>
          </p:cNvPr>
          <p:cNvSpPr txBox="1"/>
          <p:nvPr/>
        </p:nvSpPr>
        <p:spPr>
          <a:xfrm>
            <a:off x="5181599" y="4469187"/>
            <a:ext cx="3727269" cy="584775"/>
          </a:xfrm>
          <a:prstGeom prst="rect">
            <a:avLst/>
          </a:prstGeom>
          <a:noFill/>
        </p:spPr>
        <p:txBody>
          <a:bodyPr wrap="square">
            <a:spAutoFit/>
          </a:bodyPr>
          <a:lstStyle/>
          <a:p>
            <a:pPr algn="r"/>
            <a:r>
              <a:rPr lang="en-US" sz="3200" b="1" i="0">
                <a:solidFill>
                  <a:schemeClr val="bg2"/>
                </a:solidFill>
                <a:effectLst/>
                <a:latin typeface="Dosis" pitchFamily="2" charset="0"/>
              </a:rPr>
              <a:t>1 Thessalonians 3:6-8</a:t>
            </a:r>
            <a:endParaRPr lang="en-US" sz="3200" b="1">
              <a:solidFill>
                <a:schemeClr val="bg2"/>
              </a:solidFill>
              <a:latin typeface="Dosis" pitchFamily="2" charset="0"/>
            </a:endParaRPr>
          </a:p>
        </p:txBody>
      </p:sp>
    </p:spTree>
    <p:extLst>
      <p:ext uri="{BB962C8B-B14F-4D97-AF65-F5344CB8AC3E}">
        <p14:creationId xmlns:p14="http://schemas.microsoft.com/office/powerpoint/2010/main" val="4140459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id="{2D90A667-9C99-E92C-C28A-6E80CC5785B8}"/>
              </a:ext>
            </a:extLst>
          </p:cNvPr>
          <p:cNvSpPr/>
          <p:nvPr/>
        </p:nvSpPr>
        <p:spPr>
          <a:xfrm>
            <a:off x="3231932" y="3987845"/>
            <a:ext cx="1413640" cy="4191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CDCB091C-644F-E2F6-01DD-E9A6AEBCBAA5}"/>
              </a:ext>
            </a:extLst>
          </p:cNvPr>
          <p:cNvSpPr/>
          <p:nvPr/>
        </p:nvSpPr>
        <p:spPr>
          <a:xfrm>
            <a:off x="1428425" y="3442562"/>
            <a:ext cx="2465658" cy="419100"/>
          </a:xfrm>
          <a:prstGeom prst="roundRect">
            <a:avLst/>
          </a:prstGeom>
          <a:solidFill>
            <a:srgbClr val="FF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37" name="Rectangle: Rounded Corners 36">
            <a:extLst>
              <a:ext uri="{FF2B5EF4-FFF2-40B4-BE49-F238E27FC236}">
                <a16:creationId xmlns:a16="http://schemas.microsoft.com/office/drawing/2014/main" id="{FF1E97A1-7FF9-9642-90C1-11CA4F1FBCC6}"/>
              </a:ext>
            </a:extLst>
          </p:cNvPr>
          <p:cNvSpPr/>
          <p:nvPr/>
        </p:nvSpPr>
        <p:spPr>
          <a:xfrm>
            <a:off x="3426372" y="1515114"/>
            <a:ext cx="3079531" cy="419100"/>
          </a:xfrm>
          <a:prstGeom prst="roundRect">
            <a:avLst/>
          </a:prstGeom>
          <a:solidFill>
            <a:srgbClr val="FF8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35" name="Rectangle: Rounded Corners 34">
            <a:extLst>
              <a:ext uri="{FF2B5EF4-FFF2-40B4-BE49-F238E27FC236}">
                <a16:creationId xmlns:a16="http://schemas.microsoft.com/office/drawing/2014/main" id="{79C30CE5-4373-E12D-E479-0FF42CC0A6C2}"/>
              </a:ext>
            </a:extLst>
          </p:cNvPr>
          <p:cNvSpPr/>
          <p:nvPr/>
        </p:nvSpPr>
        <p:spPr>
          <a:xfrm>
            <a:off x="3894083" y="905203"/>
            <a:ext cx="1392620" cy="4191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5C29E7AA-9533-EF68-1569-57AE81BADF4C}"/>
              </a:ext>
            </a:extLst>
          </p:cNvPr>
          <p:cNvSpPr/>
          <p:nvPr/>
        </p:nvSpPr>
        <p:spPr>
          <a:xfrm>
            <a:off x="1991588" y="2869050"/>
            <a:ext cx="1151003" cy="419100"/>
          </a:xfrm>
          <a:prstGeom prst="round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4BE160F4-F622-9CB0-BD4D-ACFEF666F7BF}"/>
              </a:ext>
            </a:extLst>
          </p:cNvPr>
          <p:cNvSpPr/>
          <p:nvPr/>
        </p:nvSpPr>
        <p:spPr>
          <a:xfrm>
            <a:off x="3972910" y="2869050"/>
            <a:ext cx="1492469" cy="419100"/>
          </a:xfrm>
          <a:prstGeom prst="round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22E937E4-E9CD-703C-271C-B3CC5512FCE8}"/>
              </a:ext>
            </a:extLst>
          </p:cNvPr>
          <p:cNvSpPr/>
          <p:nvPr/>
        </p:nvSpPr>
        <p:spPr>
          <a:xfrm>
            <a:off x="4803228" y="321880"/>
            <a:ext cx="2102069" cy="419100"/>
          </a:xfrm>
          <a:prstGeom prst="round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6979DC9E-5184-1BE0-0139-305847C4F1F6}"/>
              </a:ext>
            </a:extLst>
          </p:cNvPr>
          <p:cNvSpPr/>
          <p:nvPr/>
        </p:nvSpPr>
        <p:spPr>
          <a:xfrm>
            <a:off x="5150069" y="3464625"/>
            <a:ext cx="1571296" cy="4191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0C37A51F-F39F-95BE-CA72-BFD8F9AC9380}"/>
              </a:ext>
            </a:extLst>
          </p:cNvPr>
          <p:cNvSpPr/>
          <p:nvPr/>
        </p:nvSpPr>
        <p:spPr>
          <a:xfrm>
            <a:off x="756624" y="321880"/>
            <a:ext cx="1303406" cy="419100"/>
          </a:xfrm>
          <a:prstGeom prst="round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6B0B64C-0AC7-0B49-979E-9F02E37D3A8D}"/>
              </a:ext>
            </a:extLst>
          </p:cNvPr>
          <p:cNvSpPr txBox="1"/>
          <p:nvPr/>
        </p:nvSpPr>
        <p:spPr>
          <a:xfrm>
            <a:off x="155692" y="3390502"/>
            <a:ext cx="8557382" cy="523220"/>
          </a:xfrm>
          <a:prstGeom prst="rect">
            <a:avLst/>
          </a:prstGeom>
          <a:noFill/>
        </p:spPr>
        <p:txBody>
          <a:bodyPr wrap="square">
            <a:spAutoFit/>
          </a:bodyPr>
          <a:lstStyle/>
          <a:p>
            <a:r>
              <a:rPr lang="en-US" sz="2800" b="1">
                <a:latin typeface="Dosis" pitchFamily="2" charset="0"/>
              </a:rPr>
              <a:t>3:3 that no one be moved by these afflictions</a:t>
            </a:r>
          </a:p>
        </p:txBody>
      </p:sp>
      <p:sp>
        <p:nvSpPr>
          <p:cNvPr id="14" name="TextBox 13">
            <a:extLst>
              <a:ext uri="{FF2B5EF4-FFF2-40B4-BE49-F238E27FC236}">
                <a16:creationId xmlns:a16="http://schemas.microsoft.com/office/drawing/2014/main" id="{5E817F77-D2E6-4CC3-C75C-FFFBCDFA9F4F}"/>
              </a:ext>
            </a:extLst>
          </p:cNvPr>
          <p:cNvSpPr txBox="1"/>
          <p:nvPr/>
        </p:nvSpPr>
        <p:spPr>
          <a:xfrm>
            <a:off x="155692" y="1410994"/>
            <a:ext cx="8391178" cy="523220"/>
          </a:xfrm>
          <a:prstGeom prst="rect">
            <a:avLst/>
          </a:prstGeom>
          <a:noFill/>
        </p:spPr>
        <p:txBody>
          <a:bodyPr wrap="square">
            <a:spAutoFit/>
          </a:bodyPr>
          <a:lstStyle/>
          <a:p>
            <a:r>
              <a:rPr lang="en-US" sz="2800" b="1">
                <a:latin typeface="Dosis" pitchFamily="2" charset="0"/>
              </a:rPr>
              <a:t>3:8 For now we live, if you are standing fast in the Lord.</a:t>
            </a:r>
          </a:p>
        </p:txBody>
      </p:sp>
      <p:sp>
        <p:nvSpPr>
          <p:cNvPr id="21" name="Rectangle 20">
            <a:extLst>
              <a:ext uri="{FF2B5EF4-FFF2-40B4-BE49-F238E27FC236}">
                <a16:creationId xmlns:a16="http://schemas.microsoft.com/office/drawing/2014/main" id="{B2B9ED63-4A7F-3697-EBD4-1B2330661848}"/>
              </a:ext>
            </a:extLst>
          </p:cNvPr>
          <p:cNvSpPr/>
          <p:nvPr/>
        </p:nvSpPr>
        <p:spPr>
          <a:xfrm>
            <a:off x="1" y="2569576"/>
            <a:ext cx="9143999"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38C995D-4D41-87A3-4D80-A230A5255101}"/>
              </a:ext>
            </a:extLst>
          </p:cNvPr>
          <p:cNvSpPr txBox="1"/>
          <p:nvPr/>
        </p:nvSpPr>
        <p:spPr>
          <a:xfrm>
            <a:off x="155692" y="3935785"/>
            <a:ext cx="8557382" cy="523220"/>
          </a:xfrm>
          <a:prstGeom prst="rect">
            <a:avLst/>
          </a:prstGeom>
          <a:noFill/>
        </p:spPr>
        <p:txBody>
          <a:bodyPr wrap="square">
            <a:spAutoFit/>
          </a:bodyPr>
          <a:lstStyle/>
          <a:p>
            <a:r>
              <a:rPr lang="en-US" sz="2800" b="1">
                <a:latin typeface="Dosis" pitchFamily="2" charset="0"/>
              </a:rPr>
              <a:t>3:4 we were to suffer affliction</a:t>
            </a:r>
          </a:p>
        </p:txBody>
      </p:sp>
      <p:sp>
        <p:nvSpPr>
          <p:cNvPr id="28" name="TextBox 27">
            <a:extLst>
              <a:ext uri="{FF2B5EF4-FFF2-40B4-BE49-F238E27FC236}">
                <a16:creationId xmlns:a16="http://schemas.microsoft.com/office/drawing/2014/main" id="{D78BDDA9-2CFB-F47A-2098-4A6FF19EDA74}"/>
              </a:ext>
            </a:extLst>
          </p:cNvPr>
          <p:cNvSpPr txBox="1"/>
          <p:nvPr/>
        </p:nvSpPr>
        <p:spPr>
          <a:xfrm>
            <a:off x="155693" y="269820"/>
            <a:ext cx="7191038" cy="523220"/>
          </a:xfrm>
          <a:prstGeom prst="rect">
            <a:avLst/>
          </a:prstGeom>
          <a:noFill/>
        </p:spPr>
        <p:txBody>
          <a:bodyPr wrap="square">
            <a:spAutoFit/>
          </a:bodyPr>
          <a:lstStyle/>
          <a:p>
            <a:r>
              <a:rPr lang="en-US" sz="2800" b="1">
                <a:latin typeface="Dosis" pitchFamily="2" charset="0"/>
              </a:rPr>
              <a:t>3:6 Timothy has . . .  brought us the good news</a:t>
            </a:r>
          </a:p>
        </p:txBody>
      </p:sp>
      <p:sp>
        <p:nvSpPr>
          <p:cNvPr id="29" name="TextBox 28">
            <a:extLst>
              <a:ext uri="{FF2B5EF4-FFF2-40B4-BE49-F238E27FC236}">
                <a16:creationId xmlns:a16="http://schemas.microsoft.com/office/drawing/2014/main" id="{ABE385C6-59F6-4B12-A154-B2CA22891F5A}"/>
              </a:ext>
            </a:extLst>
          </p:cNvPr>
          <p:cNvSpPr txBox="1"/>
          <p:nvPr/>
        </p:nvSpPr>
        <p:spPr>
          <a:xfrm>
            <a:off x="155693" y="2808191"/>
            <a:ext cx="8557382" cy="523220"/>
          </a:xfrm>
          <a:prstGeom prst="rect">
            <a:avLst/>
          </a:prstGeom>
          <a:noFill/>
        </p:spPr>
        <p:txBody>
          <a:bodyPr wrap="square">
            <a:spAutoFit/>
          </a:bodyPr>
          <a:lstStyle/>
          <a:p>
            <a:r>
              <a:rPr lang="en-US" sz="2800" b="1">
                <a:latin typeface="Dosis" pitchFamily="2" charset="0"/>
              </a:rPr>
              <a:t>3:2 we sent Timothy . . . in the gospel of Christ</a:t>
            </a:r>
          </a:p>
        </p:txBody>
      </p:sp>
      <p:sp>
        <p:nvSpPr>
          <p:cNvPr id="33" name="TextBox 32">
            <a:extLst>
              <a:ext uri="{FF2B5EF4-FFF2-40B4-BE49-F238E27FC236}">
                <a16:creationId xmlns:a16="http://schemas.microsoft.com/office/drawing/2014/main" id="{ADD5B76A-0C15-7352-58A4-B6BA920447CB}"/>
              </a:ext>
            </a:extLst>
          </p:cNvPr>
          <p:cNvSpPr txBox="1"/>
          <p:nvPr/>
        </p:nvSpPr>
        <p:spPr>
          <a:xfrm>
            <a:off x="155692" y="850187"/>
            <a:ext cx="8872693" cy="523220"/>
          </a:xfrm>
          <a:prstGeom prst="rect">
            <a:avLst/>
          </a:prstGeom>
          <a:noFill/>
        </p:spPr>
        <p:txBody>
          <a:bodyPr wrap="square">
            <a:spAutoFit/>
          </a:bodyPr>
          <a:lstStyle/>
          <a:p>
            <a:r>
              <a:rPr lang="en-US" sz="2800" b="1">
                <a:latin typeface="Dosis" pitchFamily="2" charset="0"/>
              </a:rPr>
              <a:t>3:7  in all our distress and affliction we have been comforted</a:t>
            </a:r>
          </a:p>
        </p:txBody>
      </p:sp>
    </p:spTree>
    <p:extLst>
      <p:ext uri="{BB962C8B-B14F-4D97-AF65-F5344CB8AC3E}">
        <p14:creationId xmlns:p14="http://schemas.microsoft.com/office/powerpoint/2010/main" val="370273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37" grpId="0" animBg="1"/>
      <p:bldP spid="35" grpId="0" animBg="1"/>
      <p:bldP spid="32" grpId="0" animBg="1"/>
      <p:bldP spid="31" grpId="0" animBg="1"/>
      <p:bldP spid="30" grpId="0" animBg="1"/>
      <p:bldP spid="25" grpId="0" animBg="1"/>
      <p:bldP spid="24" grpId="0" animBg="1"/>
      <p:bldP spid="10" grpId="0"/>
      <p:bldP spid="14" grpId="0"/>
      <p:bldP spid="27" grpId="0"/>
      <p:bldP spid="29" grpId="0"/>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336967-EF2B-7120-DA10-397291A4952E}"/>
              </a:ext>
            </a:extLst>
          </p:cNvPr>
          <p:cNvSpPr txBox="1"/>
          <p:nvPr/>
        </p:nvSpPr>
        <p:spPr>
          <a:xfrm>
            <a:off x="482600" y="284718"/>
            <a:ext cx="8178800" cy="4031873"/>
          </a:xfrm>
          <a:prstGeom prst="rect">
            <a:avLst/>
          </a:prstGeom>
          <a:noFill/>
        </p:spPr>
        <p:txBody>
          <a:bodyPr wrap="square">
            <a:spAutoFit/>
          </a:bodyPr>
          <a:lstStyle/>
          <a:p>
            <a:r>
              <a:rPr lang="en-US" sz="3200" b="1" i="0" baseline="30000">
                <a:solidFill>
                  <a:schemeClr val="bg2"/>
                </a:solidFill>
                <a:effectLst/>
                <a:latin typeface="Dosis" pitchFamily="2" charset="0"/>
              </a:rPr>
              <a:t>6</a:t>
            </a:r>
            <a:r>
              <a:rPr lang="en-US" sz="3200" b="1" i="0">
                <a:solidFill>
                  <a:schemeClr val="bg2"/>
                </a:solidFill>
                <a:effectLst/>
                <a:latin typeface="Dosis" pitchFamily="2" charset="0"/>
              </a:rPr>
              <a:t> But now that Timothy has come to us from you, and has brought us the good news of your </a:t>
            </a:r>
            <a:r>
              <a:rPr lang="en-US" sz="3200" b="1" i="0">
                <a:solidFill>
                  <a:srgbClr val="FFFF00"/>
                </a:solidFill>
                <a:effectLst/>
                <a:latin typeface="Dosis" pitchFamily="2" charset="0"/>
              </a:rPr>
              <a:t>faith and love </a:t>
            </a:r>
            <a:r>
              <a:rPr lang="en-US" sz="3200" b="1" i="0">
                <a:solidFill>
                  <a:schemeClr val="bg2"/>
                </a:solidFill>
                <a:effectLst/>
                <a:latin typeface="Dosis" pitchFamily="2" charset="0"/>
              </a:rPr>
              <a:t>and reported that you always remember us kindly and long to see us, as we long to see you— </a:t>
            </a:r>
            <a:r>
              <a:rPr lang="en-US" sz="3200" b="1" i="0" baseline="30000">
                <a:solidFill>
                  <a:schemeClr val="bg2"/>
                </a:solidFill>
                <a:effectLst/>
                <a:latin typeface="Dosis" pitchFamily="2" charset="0"/>
              </a:rPr>
              <a:t>7</a:t>
            </a:r>
            <a:r>
              <a:rPr lang="en-US" sz="3200" b="1" i="0">
                <a:solidFill>
                  <a:schemeClr val="bg2"/>
                </a:solidFill>
                <a:effectLst/>
                <a:latin typeface="Dosis" pitchFamily="2" charset="0"/>
              </a:rPr>
              <a:t> for this reason, brothers, in all our distress and affliction we have been comforted about you through your faith. </a:t>
            </a:r>
            <a:r>
              <a:rPr lang="en-US" sz="3200" b="1" i="0" baseline="30000">
                <a:solidFill>
                  <a:schemeClr val="bg2"/>
                </a:solidFill>
                <a:effectLst/>
                <a:latin typeface="Dosis" pitchFamily="2" charset="0"/>
              </a:rPr>
              <a:t>8</a:t>
            </a:r>
            <a:r>
              <a:rPr lang="en-US" sz="3200" b="1" i="0">
                <a:solidFill>
                  <a:schemeClr val="bg2"/>
                </a:solidFill>
                <a:effectLst/>
                <a:latin typeface="Dosis" pitchFamily="2" charset="0"/>
              </a:rPr>
              <a:t> For now we live, if you are standing fast in the Lord. </a:t>
            </a:r>
            <a:endParaRPr lang="en-US" sz="3200" b="1">
              <a:solidFill>
                <a:schemeClr val="bg2"/>
              </a:solidFill>
              <a:latin typeface="Dosis" pitchFamily="2" charset="0"/>
            </a:endParaRPr>
          </a:p>
        </p:txBody>
      </p:sp>
      <p:sp>
        <p:nvSpPr>
          <p:cNvPr id="2" name="TextBox 1">
            <a:extLst>
              <a:ext uri="{FF2B5EF4-FFF2-40B4-BE49-F238E27FC236}">
                <a16:creationId xmlns:a16="http://schemas.microsoft.com/office/drawing/2014/main" id="{C7FE9AF1-6874-AC39-F6A6-043839F3D35F}"/>
              </a:ext>
            </a:extLst>
          </p:cNvPr>
          <p:cNvSpPr txBox="1"/>
          <p:nvPr/>
        </p:nvSpPr>
        <p:spPr>
          <a:xfrm>
            <a:off x="5181599" y="4469187"/>
            <a:ext cx="3727269" cy="584775"/>
          </a:xfrm>
          <a:prstGeom prst="rect">
            <a:avLst/>
          </a:prstGeom>
          <a:noFill/>
        </p:spPr>
        <p:txBody>
          <a:bodyPr wrap="square">
            <a:spAutoFit/>
          </a:bodyPr>
          <a:lstStyle/>
          <a:p>
            <a:pPr algn="r"/>
            <a:r>
              <a:rPr lang="en-US" sz="3200" b="1" i="0">
                <a:solidFill>
                  <a:schemeClr val="bg2"/>
                </a:solidFill>
                <a:effectLst/>
                <a:latin typeface="Dosis" pitchFamily="2" charset="0"/>
              </a:rPr>
              <a:t>1 Thessalonians 3:6-8</a:t>
            </a:r>
            <a:endParaRPr lang="en-US" sz="3200" b="1">
              <a:solidFill>
                <a:schemeClr val="bg2"/>
              </a:solidFill>
              <a:latin typeface="Dosis" pitchFamily="2" charset="0"/>
            </a:endParaRPr>
          </a:p>
        </p:txBody>
      </p:sp>
    </p:spTree>
    <p:extLst>
      <p:ext uri="{BB962C8B-B14F-4D97-AF65-F5344CB8AC3E}">
        <p14:creationId xmlns:p14="http://schemas.microsoft.com/office/powerpoint/2010/main" val="4275225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ngled shot of pen on a graph">
            <a:extLst>
              <a:ext uri="{FF2B5EF4-FFF2-40B4-BE49-F238E27FC236}">
                <a16:creationId xmlns:a16="http://schemas.microsoft.com/office/drawing/2014/main" id="{ED864798-1EBB-0AC7-9149-6765BC0A2F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761017" cy="4064000"/>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solidFill>
            <a:srgbClr val="5FA4E8"/>
          </a:solidFill>
        </p:spPr>
      </p:pic>
      <p:sp>
        <p:nvSpPr>
          <p:cNvPr id="4" name="Google Shape;964;p30">
            <a:extLst>
              <a:ext uri="{FF2B5EF4-FFF2-40B4-BE49-F238E27FC236}">
                <a16:creationId xmlns:a16="http://schemas.microsoft.com/office/drawing/2014/main" id="{8F801D5E-67A6-0127-1EE8-A77C94C58148}"/>
              </a:ext>
            </a:extLst>
          </p:cNvPr>
          <p:cNvSpPr txBox="1">
            <a:spLocks/>
          </p:cNvSpPr>
          <p:nvPr/>
        </p:nvSpPr>
        <p:spPr>
          <a:xfrm>
            <a:off x="3761017" y="199460"/>
            <a:ext cx="5312878" cy="277459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a:solidFill>
                  <a:srgbClr val="F3F3F3"/>
                </a:solidFill>
                <a:latin typeface="Tw Cen MT" panose="020B0602020104020603" pitchFamily="34" charset="0"/>
              </a:rPr>
              <a:t>Believers are encouraged when other believers stay strong in their faith </a:t>
            </a:r>
          </a:p>
        </p:txBody>
      </p:sp>
      <p:sp>
        <p:nvSpPr>
          <p:cNvPr id="3" name="TextBox 2">
            <a:extLst>
              <a:ext uri="{FF2B5EF4-FFF2-40B4-BE49-F238E27FC236}">
                <a16:creationId xmlns:a16="http://schemas.microsoft.com/office/drawing/2014/main" id="{7D379748-E6E2-6F79-F69E-02A911161400}"/>
              </a:ext>
            </a:extLst>
          </p:cNvPr>
          <p:cNvSpPr txBox="1"/>
          <p:nvPr/>
        </p:nvSpPr>
        <p:spPr>
          <a:xfrm>
            <a:off x="70106" y="4555988"/>
            <a:ext cx="2893811" cy="461665"/>
          </a:xfrm>
          <a:prstGeom prst="rect">
            <a:avLst/>
          </a:prstGeom>
          <a:noFill/>
        </p:spPr>
        <p:txBody>
          <a:bodyPr wrap="square">
            <a:spAutoFit/>
          </a:bodyPr>
          <a:lstStyle/>
          <a:p>
            <a:r>
              <a:rPr lang="en-US" sz="2400" b="1" i="0">
                <a:solidFill>
                  <a:srgbClr val="FFFFFF"/>
                </a:solidFill>
                <a:effectLst/>
                <a:latin typeface="Dosis" pitchFamily="2" charset="0"/>
              </a:rPr>
              <a:t>1 Thessalonians 3:6-8</a:t>
            </a:r>
            <a:endParaRPr lang="en-US" sz="2400" b="1">
              <a:solidFill>
                <a:srgbClr val="FFFFFF"/>
              </a:solidFill>
              <a:latin typeface="Dosis" pitchFamily="2" charset="0"/>
            </a:endParaRPr>
          </a:p>
        </p:txBody>
      </p:sp>
    </p:spTree>
    <p:extLst>
      <p:ext uri="{BB962C8B-B14F-4D97-AF65-F5344CB8AC3E}">
        <p14:creationId xmlns:p14="http://schemas.microsoft.com/office/powerpoint/2010/main" val="2810272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336967-EF2B-7120-DA10-397291A4952E}"/>
              </a:ext>
            </a:extLst>
          </p:cNvPr>
          <p:cNvSpPr txBox="1"/>
          <p:nvPr/>
        </p:nvSpPr>
        <p:spPr>
          <a:xfrm>
            <a:off x="482600" y="284718"/>
            <a:ext cx="8178800" cy="4031873"/>
          </a:xfrm>
          <a:prstGeom prst="rect">
            <a:avLst/>
          </a:prstGeom>
          <a:noFill/>
        </p:spPr>
        <p:txBody>
          <a:bodyPr wrap="square">
            <a:spAutoFit/>
          </a:bodyPr>
          <a:lstStyle/>
          <a:p>
            <a:r>
              <a:rPr lang="en-US" sz="3200" b="1" i="0" baseline="30000">
                <a:solidFill>
                  <a:schemeClr val="bg2"/>
                </a:solidFill>
                <a:effectLst/>
                <a:latin typeface="Dosis" pitchFamily="2" charset="0"/>
              </a:rPr>
              <a:t>6</a:t>
            </a:r>
            <a:r>
              <a:rPr lang="en-US" sz="3200" b="1" i="0">
                <a:solidFill>
                  <a:schemeClr val="bg2"/>
                </a:solidFill>
                <a:effectLst/>
                <a:latin typeface="Dosis" pitchFamily="2" charset="0"/>
              </a:rPr>
              <a:t> But now that Timothy has come to us from </a:t>
            </a:r>
            <a:r>
              <a:rPr lang="en-US" sz="3200" b="1" i="0">
                <a:solidFill>
                  <a:srgbClr val="FFFFFF"/>
                </a:solidFill>
                <a:effectLst/>
                <a:latin typeface="Dosis" pitchFamily="2" charset="0"/>
              </a:rPr>
              <a:t>you, and has brought us the good news of your faith and love and reported that you always remember us kindly </a:t>
            </a:r>
            <a:r>
              <a:rPr lang="en-US" sz="3200" b="1" i="0">
                <a:solidFill>
                  <a:schemeClr val="bg2"/>
                </a:solidFill>
                <a:effectLst/>
                <a:latin typeface="Dosis" pitchFamily="2" charset="0"/>
              </a:rPr>
              <a:t>and long to see us, as we long to see you— </a:t>
            </a:r>
            <a:r>
              <a:rPr lang="en-US" sz="3200" b="1" i="0" baseline="30000">
                <a:solidFill>
                  <a:schemeClr val="bg2"/>
                </a:solidFill>
                <a:effectLst/>
                <a:latin typeface="Dosis" pitchFamily="2" charset="0"/>
              </a:rPr>
              <a:t>7</a:t>
            </a:r>
            <a:r>
              <a:rPr lang="en-US" sz="3200" b="1" i="0">
                <a:solidFill>
                  <a:schemeClr val="bg2"/>
                </a:solidFill>
                <a:effectLst/>
                <a:latin typeface="Dosis" pitchFamily="2" charset="0"/>
              </a:rPr>
              <a:t> for this reason, brothers, in all our distress and affliction we have been </a:t>
            </a:r>
            <a:r>
              <a:rPr lang="en-US" sz="3200" b="1" i="0">
                <a:solidFill>
                  <a:srgbClr val="FFFF00"/>
                </a:solidFill>
                <a:effectLst/>
                <a:latin typeface="Dosis" pitchFamily="2" charset="0"/>
              </a:rPr>
              <a:t>comforted</a:t>
            </a:r>
            <a:r>
              <a:rPr lang="en-US" sz="3200" b="1" i="0">
                <a:solidFill>
                  <a:schemeClr val="bg2"/>
                </a:solidFill>
                <a:effectLst/>
                <a:latin typeface="Dosis" pitchFamily="2" charset="0"/>
              </a:rPr>
              <a:t> about you through your faith. </a:t>
            </a:r>
            <a:r>
              <a:rPr lang="en-US" sz="3200" b="1" i="0" baseline="30000">
                <a:solidFill>
                  <a:schemeClr val="bg2"/>
                </a:solidFill>
                <a:effectLst/>
                <a:latin typeface="Dosis" pitchFamily="2" charset="0"/>
              </a:rPr>
              <a:t>8</a:t>
            </a:r>
            <a:r>
              <a:rPr lang="en-US" sz="3200" b="1" i="0">
                <a:solidFill>
                  <a:schemeClr val="bg2"/>
                </a:solidFill>
                <a:effectLst/>
                <a:latin typeface="Dosis" pitchFamily="2" charset="0"/>
              </a:rPr>
              <a:t> For now we live, if you are standing fast in the Lord. </a:t>
            </a:r>
            <a:endParaRPr lang="en-US" sz="3200" b="1">
              <a:solidFill>
                <a:schemeClr val="bg2"/>
              </a:solidFill>
              <a:latin typeface="Dosis" pitchFamily="2" charset="0"/>
            </a:endParaRPr>
          </a:p>
        </p:txBody>
      </p:sp>
      <p:sp>
        <p:nvSpPr>
          <p:cNvPr id="2" name="TextBox 1">
            <a:extLst>
              <a:ext uri="{FF2B5EF4-FFF2-40B4-BE49-F238E27FC236}">
                <a16:creationId xmlns:a16="http://schemas.microsoft.com/office/drawing/2014/main" id="{C7FE9AF1-6874-AC39-F6A6-043839F3D35F}"/>
              </a:ext>
            </a:extLst>
          </p:cNvPr>
          <p:cNvSpPr txBox="1"/>
          <p:nvPr/>
        </p:nvSpPr>
        <p:spPr>
          <a:xfrm>
            <a:off x="5181599" y="4469187"/>
            <a:ext cx="3727269" cy="584775"/>
          </a:xfrm>
          <a:prstGeom prst="rect">
            <a:avLst/>
          </a:prstGeom>
          <a:noFill/>
        </p:spPr>
        <p:txBody>
          <a:bodyPr wrap="square">
            <a:spAutoFit/>
          </a:bodyPr>
          <a:lstStyle/>
          <a:p>
            <a:pPr algn="r"/>
            <a:r>
              <a:rPr lang="en-US" sz="3200" b="1" i="0">
                <a:solidFill>
                  <a:schemeClr val="bg2"/>
                </a:solidFill>
                <a:effectLst/>
                <a:latin typeface="Dosis" pitchFamily="2" charset="0"/>
              </a:rPr>
              <a:t>1 Thessalonians 3:6-8</a:t>
            </a:r>
            <a:endParaRPr lang="en-US" sz="3200" b="1">
              <a:solidFill>
                <a:schemeClr val="bg2"/>
              </a:solidFill>
              <a:latin typeface="Dosis" pitchFamily="2" charset="0"/>
            </a:endParaRPr>
          </a:p>
        </p:txBody>
      </p:sp>
    </p:spTree>
    <p:extLst>
      <p:ext uri="{BB962C8B-B14F-4D97-AF65-F5344CB8AC3E}">
        <p14:creationId xmlns:p14="http://schemas.microsoft.com/office/powerpoint/2010/main" val="3387381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78914A8F-C637-5C3E-C4ED-280FEEF69600}"/>
              </a:ext>
            </a:extLst>
          </p:cNvPr>
          <p:cNvSpPr/>
          <p:nvPr/>
        </p:nvSpPr>
        <p:spPr>
          <a:xfrm>
            <a:off x="3924299" y="2647481"/>
            <a:ext cx="2255783" cy="4191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E0621A1-386C-C4E5-2CBF-79E8745FFA5B}"/>
              </a:ext>
            </a:extLst>
          </p:cNvPr>
          <p:cNvSpPr/>
          <p:nvPr/>
        </p:nvSpPr>
        <p:spPr>
          <a:xfrm>
            <a:off x="293329" y="2611636"/>
            <a:ext cx="1409348" cy="62608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EBA4FF4-260F-4BD9-22CE-781B4A8538C1}"/>
              </a:ext>
            </a:extLst>
          </p:cNvPr>
          <p:cNvSpPr/>
          <p:nvPr/>
        </p:nvSpPr>
        <p:spPr>
          <a:xfrm>
            <a:off x="4061460" y="3237716"/>
            <a:ext cx="1971478" cy="96012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EF0962B-38C7-68C4-D25B-38F25C81DCA7}"/>
              </a:ext>
            </a:extLst>
          </p:cNvPr>
          <p:cNvSpPr/>
          <p:nvPr/>
        </p:nvSpPr>
        <p:spPr>
          <a:xfrm>
            <a:off x="1958340" y="3269246"/>
            <a:ext cx="1379222" cy="4191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6BFAEDCC-F2EB-30EF-277A-04FECBA52AB7}"/>
              </a:ext>
            </a:extLst>
          </p:cNvPr>
          <p:cNvPicPr>
            <a:picLocks noChangeAspect="1"/>
          </p:cNvPicPr>
          <p:nvPr/>
        </p:nvPicPr>
        <p:blipFill rotWithShape="1">
          <a:blip r:embed="rId3">
            <a:clrChange>
              <a:clrFrom>
                <a:srgbClr val="FFFFFF"/>
              </a:clrFrom>
              <a:clrTo>
                <a:srgbClr val="FFFFFF">
                  <a:alpha val="0"/>
                </a:srgbClr>
              </a:clrTo>
            </a:clrChange>
          </a:blip>
          <a:srcRect t="48102"/>
          <a:stretch/>
        </p:blipFill>
        <p:spPr>
          <a:xfrm>
            <a:off x="293328" y="2427890"/>
            <a:ext cx="8557344" cy="1944415"/>
          </a:xfrm>
          <a:prstGeom prst="rect">
            <a:avLst/>
          </a:prstGeom>
        </p:spPr>
      </p:pic>
      <p:sp>
        <p:nvSpPr>
          <p:cNvPr id="4" name="TextBox 3">
            <a:extLst>
              <a:ext uri="{FF2B5EF4-FFF2-40B4-BE49-F238E27FC236}">
                <a16:creationId xmlns:a16="http://schemas.microsoft.com/office/drawing/2014/main" id="{55A92375-C545-924F-0624-C3F651F39B6B}"/>
              </a:ext>
            </a:extLst>
          </p:cNvPr>
          <p:cNvSpPr txBox="1"/>
          <p:nvPr/>
        </p:nvSpPr>
        <p:spPr>
          <a:xfrm>
            <a:off x="208244" y="4452674"/>
            <a:ext cx="8935755" cy="523220"/>
          </a:xfrm>
          <a:prstGeom prst="rect">
            <a:avLst/>
          </a:prstGeom>
          <a:noFill/>
        </p:spPr>
        <p:txBody>
          <a:bodyPr wrap="square">
            <a:spAutoFit/>
          </a:bodyPr>
          <a:lstStyle/>
          <a:p>
            <a:r>
              <a:rPr lang="en-US" sz="2800" b="1">
                <a:latin typeface="Dosis" pitchFamily="2" charset="0"/>
              </a:rPr>
              <a:t>3:6  we </a:t>
            </a:r>
            <a:r>
              <a:rPr lang="en-US" sz="2800" b="1">
                <a:highlight>
                  <a:srgbClr val="FFFF00"/>
                </a:highlight>
                <a:latin typeface="Dosis" pitchFamily="2" charset="0"/>
              </a:rPr>
              <a:t>have been comforted </a:t>
            </a:r>
            <a:r>
              <a:rPr lang="en-US" sz="2800" b="1">
                <a:latin typeface="Dosis" pitchFamily="2" charset="0"/>
              </a:rPr>
              <a:t>about you through your faith</a:t>
            </a:r>
          </a:p>
        </p:txBody>
      </p:sp>
    </p:spTree>
    <p:extLst>
      <p:ext uri="{BB962C8B-B14F-4D97-AF65-F5344CB8AC3E}">
        <p14:creationId xmlns:p14="http://schemas.microsoft.com/office/powerpoint/2010/main" val="133852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2B41"/>
        </a:solidFill>
        <a:effectLst/>
      </p:bgPr>
    </p:bg>
    <p:spTree>
      <p:nvGrpSpPr>
        <p:cNvPr id="1" name=""/>
        <p:cNvGrpSpPr/>
        <p:nvPr/>
      </p:nvGrpSpPr>
      <p:grpSpPr>
        <a:xfrm>
          <a:off x="0" y="0"/>
          <a:ext cx="0" cy="0"/>
          <a:chOff x="0" y="0"/>
          <a:chExt cx="0" cy="0"/>
        </a:xfrm>
      </p:grpSpPr>
      <p:sp>
        <p:nvSpPr>
          <p:cNvPr id="6" name="Google Shape;964;p30">
            <a:extLst>
              <a:ext uri="{FF2B5EF4-FFF2-40B4-BE49-F238E27FC236}">
                <a16:creationId xmlns:a16="http://schemas.microsoft.com/office/drawing/2014/main" id="{979A73E7-D1C6-A681-31B9-82D06A568C25}"/>
              </a:ext>
            </a:extLst>
          </p:cNvPr>
          <p:cNvSpPr txBox="1">
            <a:spLocks/>
          </p:cNvSpPr>
          <p:nvPr/>
        </p:nvSpPr>
        <p:spPr>
          <a:xfrm>
            <a:off x="417423" y="2368907"/>
            <a:ext cx="8309113" cy="220309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85000"/>
              </a:lnSpc>
            </a:pPr>
            <a:r>
              <a:rPr lang="en-US" sz="4800" b="1">
                <a:solidFill>
                  <a:schemeClr val="bg2"/>
                </a:solidFill>
                <a:latin typeface="Tw Cen MT" panose="020B0602020104020603" pitchFamily="34" charset="0"/>
              </a:rPr>
              <a:t>The result of Paul’s concern for the Thessalonians was that Paul himself was comforted</a:t>
            </a:r>
          </a:p>
        </p:txBody>
      </p:sp>
      <p:sp>
        <p:nvSpPr>
          <p:cNvPr id="7" name="TextBox 6">
            <a:extLst>
              <a:ext uri="{FF2B5EF4-FFF2-40B4-BE49-F238E27FC236}">
                <a16:creationId xmlns:a16="http://schemas.microsoft.com/office/drawing/2014/main" id="{67289635-31D7-05AE-359C-E344660D269D}"/>
              </a:ext>
            </a:extLst>
          </p:cNvPr>
          <p:cNvSpPr txBox="1"/>
          <p:nvPr/>
        </p:nvSpPr>
        <p:spPr>
          <a:xfrm>
            <a:off x="5181599" y="4469187"/>
            <a:ext cx="3727269" cy="584775"/>
          </a:xfrm>
          <a:prstGeom prst="rect">
            <a:avLst/>
          </a:prstGeom>
          <a:noFill/>
        </p:spPr>
        <p:txBody>
          <a:bodyPr wrap="square">
            <a:spAutoFit/>
          </a:bodyPr>
          <a:lstStyle/>
          <a:p>
            <a:pPr algn="r"/>
            <a:r>
              <a:rPr lang="en-US" sz="3200" b="1" i="0">
                <a:solidFill>
                  <a:schemeClr val="bg2"/>
                </a:solidFill>
                <a:effectLst/>
                <a:latin typeface="Dosis" pitchFamily="2" charset="0"/>
              </a:rPr>
              <a:t>1 Thessalonians 3:1-10</a:t>
            </a:r>
            <a:endParaRPr lang="en-US" sz="3200" b="1">
              <a:solidFill>
                <a:schemeClr val="bg2"/>
              </a:solidFill>
              <a:latin typeface="Dosis" pitchFamily="2" charset="0"/>
            </a:endParaRPr>
          </a:p>
        </p:txBody>
      </p:sp>
    </p:spTree>
    <p:extLst>
      <p:ext uri="{BB962C8B-B14F-4D97-AF65-F5344CB8AC3E}">
        <p14:creationId xmlns:p14="http://schemas.microsoft.com/office/powerpoint/2010/main" val="3653825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80FF8FC-A5EC-137A-FE8E-51DD119AB9BB}"/>
              </a:ext>
            </a:extLst>
          </p:cNvPr>
          <p:cNvSpPr/>
          <p:nvPr/>
        </p:nvSpPr>
        <p:spPr>
          <a:xfrm>
            <a:off x="293329" y="1387185"/>
            <a:ext cx="1409348" cy="419100"/>
          </a:xfrm>
          <a:prstGeom prst="round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559FD5C-FF85-36F0-3389-AE526E17BC1C}"/>
              </a:ext>
            </a:extLst>
          </p:cNvPr>
          <p:cNvSpPr/>
          <p:nvPr/>
        </p:nvSpPr>
        <p:spPr>
          <a:xfrm>
            <a:off x="3924299" y="771195"/>
            <a:ext cx="2255783" cy="419100"/>
          </a:xfrm>
          <a:prstGeom prst="round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78914A8F-C637-5C3E-C4ED-280FEEF69600}"/>
              </a:ext>
            </a:extLst>
          </p:cNvPr>
          <p:cNvSpPr/>
          <p:nvPr/>
        </p:nvSpPr>
        <p:spPr>
          <a:xfrm>
            <a:off x="3924299" y="2647481"/>
            <a:ext cx="2255783" cy="4191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E0621A1-386C-C4E5-2CBF-79E8745FFA5B}"/>
              </a:ext>
            </a:extLst>
          </p:cNvPr>
          <p:cNvSpPr/>
          <p:nvPr/>
        </p:nvSpPr>
        <p:spPr>
          <a:xfrm>
            <a:off x="293329" y="2611636"/>
            <a:ext cx="1409348" cy="62608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EBA4FF4-260F-4BD9-22CE-781B4A8538C1}"/>
              </a:ext>
            </a:extLst>
          </p:cNvPr>
          <p:cNvSpPr/>
          <p:nvPr/>
        </p:nvSpPr>
        <p:spPr>
          <a:xfrm>
            <a:off x="4061460" y="3237716"/>
            <a:ext cx="1971478" cy="96012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115D8544-FB52-9094-12A9-897E71DCC623}"/>
              </a:ext>
            </a:extLst>
          </p:cNvPr>
          <p:cNvSpPr/>
          <p:nvPr/>
        </p:nvSpPr>
        <p:spPr>
          <a:xfrm>
            <a:off x="4061460" y="1341757"/>
            <a:ext cx="1971478" cy="10816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EF0962B-38C7-68C4-D25B-38F25C81DCA7}"/>
              </a:ext>
            </a:extLst>
          </p:cNvPr>
          <p:cNvSpPr/>
          <p:nvPr/>
        </p:nvSpPr>
        <p:spPr>
          <a:xfrm>
            <a:off x="1958340" y="3269246"/>
            <a:ext cx="1379222" cy="4191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8177214-E530-044D-F89C-69631FA90A10}"/>
              </a:ext>
            </a:extLst>
          </p:cNvPr>
          <p:cNvSpPr/>
          <p:nvPr/>
        </p:nvSpPr>
        <p:spPr>
          <a:xfrm>
            <a:off x="1958340" y="1463306"/>
            <a:ext cx="1379222" cy="4191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6BFAEDCC-F2EB-30EF-277A-04FECBA52AB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93328" y="625696"/>
            <a:ext cx="8557344" cy="3746609"/>
          </a:xfrm>
          <a:prstGeom prst="rect">
            <a:avLst/>
          </a:prstGeom>
        </p:spPr>
      </p:pic>
      <p:sp>
        <p:nvSpPr>
          <p:cNvPr id="4" name="TextBox 3">
            <a:extLst>
              <a:ext uri="{FF2B5EF4-FFF2-40B4-BE49-F238E27FC236}">
                <a16:creationId xmlns:a16="http://schemas.microsoft.com/office/drawing/2014/main" id="{55A92375-C545-924F-0624-C3F651F39B6B}"/>
              </a:ext>
            </a:extLst>
          </p:cNvPr>
          <p:cNvSpPr txBox="1"/>
          <p:nvPr/>
        </p:nvSpPr>
        <p:spPr>
          <a:xfrm>
            <a:off x="208244" y="4452674"/>
            <a:ext cx="8935755" cy="523220"/>
          </a:xfrm>
          <a:prstGeom prst="rect">
            <a:avLst/>
          </a:prstGeom>
          <a:noFill/>
        </p:spPr>
        <p:txBody>
          <a:bodyPr wrap="square">
            <a:spAutoFit/>
          </a:bodyPr>
          <a:lstStyle/>
          <a:p>
            <a:r>
              <a:rPr lang="en-US" sz="2800" b="1">
                <a:latin typeface="Dosis" pitchFamily="2" charset="0"/>
              </a:rPr>
              <a:t>3:6  we </a:t>
            </a:r>
            <a:r>
              <a:rPr lang="en-US" sz="2800" b="1">
                <a:highlight>
                  <a:srgbClr val="FFFF00"/>
                </a:highlight>
                <a:latin typeface="Dosis" pitchFamily="2" charset="0"/>
              </a:rPr>
              <a:t>have been comforted </a:t>
            </a:r>
            <a:r>
              <a:rPr lang="en-US" sz="2800" b="1">
                <a:latin typeface="Dosis" pitchFamily="2" charset="0"/>
              </a:rPr>
              <a:t>about you through your faith</a:t>
            </a:r>
          </a:p>
        </p:txBody>
      </p:sp>
      <p:sp>
        <p:nvSpPr>
          <p:cNvPr id="7" name="Rectangle: Rounded Corners 6">
            <a:extLst>
              <a:ext uri="{FF2B5EF4-FFF2-40B4-BE49-F238E27FC236}">
                <a16:creationId xmlns:a16="http://schemas.microsoft.com/office/drawing/2014/main" id="{F1ECEF22-C2DE-2E53-85B5-B3EC764520BD}"/>
              </a:ext>
            </a:extLst>
          </p:cNvPr>
          <p:cNvSpPr/>
          <p:nvPr/>
        </p:nvSpPr>
        <p:spPr>
          <a:xfrm>
            <a:off x="6032938" y="134374"/>
            <a:ext cx="1127891" cy="419100"/>
          </a:xfrm>
          <a:prstGeom prst="round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016501-9000-85C2-F94C-4CECFED982CF}"/>
              </a:ext>
            </a:extLst>
          </p:cNvPr>
          <p:cNvSpPr txBox="1"/>
          <p:nvPr/>
        </p:nvSpPr>
        <p:spPr>
          <a:xfrm>
            <a:off x="208243" y="53917"/>
            <a:ext cx="8935755" cy="523220"/>
          </a:xfrm>
          <a:prstGeom prst="rect">
            <a:avLst/>
          </a:prstGeom>
          <a:noFill/>
        </p:spPr>
        <p:txBody>
          <a:bodyPr wrap="square">
            <a:spAutoFit/>
          </a:bodyPr>
          <a:lstStyle/>
          <a:p>
            <a:r>
              <a:rPr lang="en-US" sz="2800" b="1">
                <a:latin typeface="Dosis" pitchFamily="2" charset="0"/>
              </a:rPr>
              <a:t>3:2  we sent Timothy, . . .to establish and exhort you</a:t>
            </a:r>
          </a:p>
        </p:txBody>
      </p:sp>
    </p:spTree>
    <p:extLst>
      <p:ext uri="{BB962C8B-B14F-4D97-AF65-F5344CB8AC3E}">
        <p14:creationId xmlns:p14="http://schemas.microsoft.com/office/powerpoint/2010/main" val="2548039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336967-EF2B-7120-DA10-397291A4952E}"/>
              </a:ext>
            </a:extLst>
          </p:cNvPr>
          <p:cNvSpPr txBox="1"/>
          <p:nvPr/>
        </p:nvSpPr>
        <p:spPr>
          <a:xfrm>
            <a:off x="482600" y="284718"/>
            <a:ext cx="8178800" cy="2554545"/>
          </a:xfrm>
          <a:prstGeom prst="rect">
            <a:avLst/>
          </a:prstGeom>
          <a:noFill/>
        </p:spPr>
        <p:txBody>
          <a:bodyPr wrap="square">
            <a:spAutoFit/>
          </a:bodyPr>
          <a:lstStyle/>
          <a:p>
            <a:r>
              <a:rPr lang="en-US" sz="3200" b="1" i="0" baseline="30000">
                <a:solidFill>
                  <a:schemeClr val="bg2"/>
                </a:solidFill>
                <a:effectLst/>
                <a:latin typeface="Dosis" pitchFamily="2" charset="0"/>
              </a:rPr>
              <a:t>9</a:t>
            </a:r>
            <a:r>
              <a:rPr lang="en-US" sz="3200" b="1" i="0">
                <a:solidFill>
                  <a:schemeClr val="bg2"/>
                </a:solidFill>
                <a:effectLst/>
                <a:latin typeface="Dosis" pitchFamily="2" charset="0"/>
              </a:rPr>
              <a:t> For what thanksgiving can we return to God for you, for all the joy that we feel for your sake before our God, </a:t>
            </a:r>
            <a:r>
              <a:rPr lang="en-US" sz="3200" b="1" i="0" baseline="30000">
                <a:solidFill>
                  <a:schemeClr val="bg2"/>
                </a:solidFill>
                <a:effectLst/>
                <a:latin typeface="Dosis" pitchFamily="2" charset="0"/>
              </a:rPr>
              <a:t>10</a:t>
            </a:r>
            <a:r>
              <a:rPr lang="en-US" sz="3200" b="1" i="0">
                <a:solidFill>
                  <a:schemeClr val="bg2"/>
                </a:solidFill>
                <a:effectLst/>
                <a:latin typeface="Dosis" pitchFamily="2" charset="0"/>
              </a:rPr>
              <a:t> as we pray most earnestly night and day that we may see you face to face and supply what is lacking in your faith?</a:t>
            </a:r>
            <a:endParaRPr lang="en-US" sz="3200" b="1">
              <a:solidFill>
                <a:schemeClr val="bg2"/>
              </a:solidFill>
              <a:latin typeface="Dosis" pitchFamily="2" charset="0"/>
            </a:endParaRPr>
          </a:p>
        </p:txBody>
      </p:sp>
      <p:sp>
        <p:nvSpPr>
          <p:cNvPr id="2" name="TextBox 1">
            <a:extLst>
              <a:ext uri="{FF2B5EF4-FFF2-40B4-BE49-F238E27FC236}">
                <a16:creationId xmlns:a16="http://schemas.microsoft.com/office/drawing/2014/main" id="{CBF68799-C9FB-17D1-FBD2-6AF29C5A6E4B}"/>
              </a:ext>
            </a:extLst>
          </p:cNvPr>
          <p:cNvSpPr txBox="1"/>
          <p:nvPr/>
        </p:nvSpPr>
        <p:spPr>
          <a:xfrm>
            <a:off x="4798423" y="4469187"/>
            <a:ext cx="4110445" cy="584775"/>
          </a:xfrm>
          <a:prstGeom prst="rect">
            <a:avLst/>
          </a:prstGeom>
          <a:noFill/>
        </p:spPr>
        <p:txBody>
          <a:bodyPr wrap="square">
            <a:spAutoFit/>
          </a:bodyPr>
          <a:lstStyle/>
          <a:p>
            <a:pPr algn="r"/>
            <a:r>
              <a:rPr lang="en-US" sz="3200" b="1" i="0">
                <a:solidFill>
                  <a:schemeClr val="bg2"/>
                </a:solidFill>
                <a:effectLst/>
                <a:latin typeface="Dosis" pitchFamily="2" charset="0"/>
              </a:rPr>
              <a:t>1 Thessalonians 3:9-10</a:t>
            </a:r>
            <a:endParaRPr lang="en-US" sz="3200" b="1">
              <a:solidFill>
                <a:schemeClr val="bg2"/>
              </a:solidFill>
              <a:latin typeface="Dosis" pitchFamily="2" charset="0"/>
            </a:endParaRPr>
          </a:p>
        </p:txBody>
      </p:sp>
    </p:spTree>
    <p:extLst>
      <p:ext uri="{BB962C8B-B14F-4D97-AF65-F5344CB8AC3E}">
        <p14:creationId xmlns:p14="http://schemas.microsoft.com/office/powerpoint/2010/main" val="1393503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8783C5E-E1AB-115B-215E-3A4D9D5EA44A}"/>
              </a:ext>
            </a:extLst>
          </p:cNvPr>
          <p:cNvPicPr>
            <a:picLocks noChangeAspect="1"/>
          </p:cNvPicPr>
          <p:nvPr/>
        </p:nvPicPr>
        <p:blipFill rotWithShape="1">
          <a:blip r:embed="rId3"/>
          <a:srcRect l="15619" t="14991" r="19880" b="14991"/>
          <a:stretch/>
        </p:blipFill>
        <p:spPr>
          <a:xfrm>
            <a:off x="-825500" y="101601"/>
            <a:ext cx="5041900" cy="50419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
        <p:nvSpPr>
          <p:cNvPr id="3" name="Google Shape;964;p30">
            <a:extLst>
              <a:ext uri="{FF2B5EF4-FFF2-40B4-BE49-F238E27FC236}">
                <a16:creationId xmlns:a16="http://schemas.microsoft.com/office/drawing/2014/main" id="{F81A0083-C86D-81AA-24D3-BD276D6F96A3}"/>
              </a:ext>
            </a:extLst>
          </p:cNvPr>
          <p:cNvSpPr txBox="1">
            <a:spLocks/>
          </p:cNvSpPr>
          <p:nvPr/>
        </p:nvSpPr>
        <p:spPr>
          <a:xfrm>
            <a:off x="3646717" y="567760"/>
            <a:ext cx="5312878" cy="277459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a:solidFill>
                  <a:srgbClr val="F3F3F3"/>
                </a:solidFill>
                <a:latin typeface="Tw Cen MT" panose="020B0602020104020603" pitchFamily="34" charset="0"/>
              </a:rPr>
              <a:t>Believers give all thanks to God and continue to pray for others </a:t>
            </a:r>
          </a:p>
        </p:txBody>
      </p:sp>
    </p:spTree>
    <p:extLst>
      <p:ext uri="{BB962C8B-B14F-4D97-AF65-F5344CB8AC3E}">
        <p14:creationId xmlns:p14="http://schemas.microsoft.com/office/powerpoint/2010/main" val="2460399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C28C550-6529-9DB6-0236-1C2FD4E9623F}"/>
              </a:ext>
            </a:extLst>
          </p:cNvPr>
          <p:cNvSpPr/>
          <p:nvPr/>
        </p:nvSpPr>
        <p:spPr>
          <a:xfrm>
            <a:off x="4572000" y="510117"/>
            <a:ext cx="4004732" cy="3490383"/>
          </a:xfrm>
          <a:prstGeom prst="roundRect">
            <a:avLst>
              <a:gd name="adj" fmla="val 3042"/>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4400" b="0" i="0" u="none" strike="noStrike" kern="1200" cap="none" spc="0" normalizeH="0" baseline="0" noProof="0">
                <a:ln>
                  <a:noFill/>
                </a:ln>
                <a:solidFill>
                  <a:srgbClr val="000000"/>
                </a:solidFill>
                <a:effectLst/>
                <a:uLnTx/>
                <a:uFillTx/>
                <a:latin typeface="Tw Cen MT"/>
                <a:ea typeface="+mj-ea"/>
                <a:cs typeface="+mj-cs"/>
              </a:rPr>
              <a:t>Comfort to Comfort</a:t>
            </a:r>
            <a:endParaRPr lang="en-US"/>
          </a:p>
        </p:txBody>
      </p:sp>
    </p:spTree>
    <p:extLst>
      <p:ext uri="{BB962C8B-B14F-4D97-AF65-F5344CB8AC3E}">
        <p14:creationId xmlns:p14="http://schemas.microsoft.com/office/powerpoint/2010/main" val="4019307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C28C550-6529-9DB6-0236-1C2FD4E9623F}"/>
              </a:ext>
            </a:extLst>
          </p:cNvPr>
          <p:cNvSpPr/>
          <p:nvPr/>
        </p:nvSpPr>
        <p:spPr>
          <a:xfrm>
            <a:off x="4572000" y="510117"/>
            <a:ext cx="4004732" cy="3490383"/>
          </a:xfrm>
          <a:prstGeom prst="roundRect">
            <a:avLst>
              <a:gd name="adj" fmla="val 3042"/>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7200" b="1" i="0" u="none" strike="noStrike" kern="1200" cap="none" spc="0" normalizeH="0" baseline="0" noProof="0">
                <a:ln>
                  <a:noFill/>
                </a:ln>
                <a:solidFill>
                  <a:srgbClr val="000000"/>
                </a:solidFill>
                <a:effectLst/>
                <a:uLnTx/>
                <a:uFillTx/>
                <a:latin typeface="Tw Cen MT"/>
                <a:ea typeface="+mj-ea"/>
                <a:cs typeface="+mj-cs"/>
              </a:rPr>
              <a:t>Faith Builds Faith</a:t>
            </a:r>
            <a:endParaRPr lang="en-US" sz="2800" b="1"/>
          </a:p>
        </p:txBody>
      </p:sp>
    </p:spTree>
    <p:extLst>
      <p:ext uri="{BB962C8B-B14F-4D97-AF65-F5344CB8AC3E}">
        <p14:creationId xmlns:p14="http://schemas.microsoft.com/office/powerpoint/2010/main" val="129004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2B41"/>
        </a:solidFill>
        <a:effectLst/>
      </p:bgPr>
    </p:bg>
    <p:spTree>
      <p:nvGrpSpPr>
        <p:cNvPr id="1" name=""/>
        <p:cNvGrpSpPr/>
        <p:nvPr/>
      </p:nvGrpSpPr>
      <p:grpSpPr>
        <a:xfrm>
          <a:off x="0" y="0"/>
          <a:ext cx="0" cy="0"/>
          <a:chOff x="0" y="0"/>
          <a:chExt cx="0" cy="0"/>
        </a:xfrm>
      </p:grpSpPr>
      <p:sp>
        <p:nvSpPr>
          <p:cNvPr id="6" name="Google Shape;964;p30">
            <a:extLst>
              <a:ext uri="{FF2B5EF4-FFF2-40B4-BE49-F238E27FC236}">
                <a16:creationId xmlns:a16="http://schemas.microsoft.com/office/drawing/2014/main" id="{979A73E7-D1C6-A681-31B9-82D06A568C25}"/>
              </a:ext>
            </a:extLst>
          </p:cNvPr>
          <p:cNvSpPr txBox="1">
            <a:spLocks/>
          </p:cNvSpPr>
          <p:nvPr/>
        </p:nvSpPr>
        <p:spPr>
          <a:xfrm>
            <a:off x="417423" y="2368907"/>
            <a:ext cx="8309113" cy="220309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85000"/>
              </a:lnSpc>
            </a:pPr>
            <a:r>
              <a:rPr lang="en-US" sz="4800" b="1">
                <a:solidFill>
                  <a:schemeClr val="bg2"/>
                </a:solidFill>
                <a:latin typeface="Tw Cen MT" panose="020B0602020104020603" pitchFamily="34" charset="0"/>
              </a:rPr>
              <a:t>The result of Paul’s concern for the Thessalonians was that Paul himself was comforted</a:t>
            </a:r>
          </a:p>
        </p:txBody>
      </p:sp>
      <p:sp>
        <p:nvSpPr>
          <p:cNvPr id="2" name="Rectangle 1">
            <a:extLst>
              <a:ext uri="{FF2B5EF4-FFF2-40B4-BE49-F238E27FC236}">
                <a16:creationId xmlns:a16="http://schemas.microsoft.com/office/drawing/2014/main" id="{04AF154A-56BC-0D9A-9095-7894B37AF9D7}"/>
              </a:ext>
            </a:extLst>
          </p:cNvPr>
          <p:cNvSpPr/>
          <p:nvPr/>
        </p:nvSpPr>
        <p:spPr>
          <a:xfrm>
            <a:off x="0" y="1"/>
            <a:ext cx="9144000" cy="5143500"/>
          </a:xfrm>
          <a:prstGeom prst="rect">
            <a:avLst/>
          </a:prstGeom>
          <a:solidFill>
            <a:srgbClr val="242B4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a:t>
            </a:r>
          </a:p>
        </p:txBody>
      </p:sp>
      <p:sp>
        <p:nvSpPr>
          <p:cNvPr id="7" name="TextBox 6">
            <a:extLst>
              <a:ext uri="{FF2B5EF4-FFF2-40B4-BE49-F238E27FC236}">
                <a16:creationId xmlns:a16="http://schemas.microsoft.com/office/drawing/2014/main" id="{67289635-31D7-05AE-359C-E344660D269D}"/>
              </a:ext>
            </a:extLst>
          </p:cNvPr>
          <p:cNvSpPr txBox="1"/>
          <p:nvPr/>
        </p:nvSpPr>
        <p:spPr>
          <a:xfrm>
            <a:off x="5181599" y="4469187"/>
            <a:ext cx="3727269" cy="584775"/>
          </a:xfrm>
          <a:prstGeom prst="rect">
            <a:avLst/>
          </a:prstGeom>
          <a:noFill/>
        </p:spPr>
        <p:txBody>
          <a:bodyPr wrap="square">
            <a:spAutoFit/>
          </a:bodyPr>
          <a:lstStyle/>
          <a:p>
            <a:pPr algn="r"/>
            <a:r>
              <a:rPr lang="en-US" sz="3200" b="1" i="0">
                <a:solidFill>
                  <a:schemeClr val="bg2"/>
                </a:solidFill>
                <a:effectLst/>
                <a:latin typeface="Dosis" pitchFamily="2" charset="0"/>
              </a:rPr>
              <a:t>1 Thessalonians 3:1-10</a:t>
            </a:r>
            <a:endParaRPr lang="en-US" sz="3200" b="1">
              <a:solidFill>
                <a:schemeClr val="bg2"/>
              </a:solidFill>
              <a:latin typeface="Dosis" pitchFamily="2" charset="0"/>
            </a:endParaRPr>
          </a:p>
        </p:txBody>
      </p:sp>
      <p:sp>
        <p:nvSpPr>
          <p:cNvPr id="3" name="TextBox 2">
            <a:extLst>
              <a:ext uri="{FF2B5EF4-FFF2-40B4-BE49-F238E27FC236}">
                <a16:creationId xmlns:a16="http://schemas.microsoft.com/office/drawing/2014/main" id="{A0EF7254-E528-B911-6A98-B32AB44D3BD5}"/>
              </a:ext>
            </a:extLst>
          </p:cNvPr>
          <p:cNvSpPr txBox="1"/>
          <p:nvPr/>
        </p:nvSpPr>
        <p:spPr>
          <a:xfrm>
            <a:off x="1835435" y="487770"/>
            <a:ext cx="5473087" cy="830997"/>
          </a:xfrm>
          <a:prstGeom prst="rect">
            <a:avLst/>
          </a:prstGeom>
          <a:noFill/>
        </p:spPr>
        <p:txBody>
          <a:bodyPr wrap="square">
            <a:spAutoFit/>
          </a:bodyPr>
          <a:lstStyle/>
          <a:p>
            <a:pPr algn="r"/>
            <a:r>
              <a:rPr lang="en-US" sz="4800" b="1" i="0">
                <a:solidFill>
                  <a:schemeClr val="bg2"/>
                </a:solidFill>
                <a:effectLst/>
                <a:latin typeface="Dosis" pitchFamily="2" charset="0"/>
              </a:rPr>
              <a:t>Wah!   </a:t>
            </a:r>
            <a:r>
              <a:rPr lang="en-US" sz="4800" b="1" i="0" err="1">
                <a:solidFill>
                  <a:schemeClr val="bg2"/>
                </a:solidFill>
                <a:effectLst/>
                <a:latin typeface="Dosis" pitchFamily="2" charset="0"/>
              </a:rPr>
              <a:t>Jialat</a:t>
            </a:r>
            <a:r>
              <a:rPr lang="en-US" sz="4800" b="1" i="0">
                <a:solidFill>
                  <a:schemeClr val="bg2"/>
                </a:solidFill>
                <a:effectLst/>
                <a:latin typeface="Dosis" pitchFamily="2" charset="0"/>
              </a:rPr>
              <a:t>  to  Joy</a:t>
            </a:r>
            <a:endParaRPr lang="en-US" sz="4800" b="1">
              <a:solidFill>
                <a:schemeClr val="bg2"/>
              </a:solidFill>
              <a:latin typeface="Dosis" pitchFamily="2" charset="0"/>
            </a:endParaRPr>
          </a:p>
        </p:txBody>
      </p:sp>
    </p:spTree>
    <p:extLst>
      <p:ext uri="{BB962C8B-B14F-4D97-AF65-F5344CB8AC3E}">
        <p14:creationId xmlns:p14="http://schemas.microsoft.com/office/powerpoint/2010/main" val="2821720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FFA98A-8F5E-04FB-4A34-B72A5720F545}"/>
              </a:ext>
            </a:extLst>
          </p:cNvPr>
          <p:cNvSpPr txBox="1"/>
          <p:nvPr/>
        </p:nvSpPr>
        <p:spPr>
          <a:xfrm>
            <a:off x="4403725" y="4183330"/>
            <a:ext cx="3943350" cy="584775"/>
          </a:xfrm>
          <a:prstGeom prst="rect">
            <a:avLst/>
          </a:prstGeom>
          <a:noFill/>
        </p:spPr>
        <p:txBody>
          <a:bodyPr wrap="square">
            <a:spAutoFit/>
          </a:bodyPr>
          <a:lstStyle/>
          <a:p>
            <a:pPr algn="ctr"/>
            <a:r>
              <a:rPr lang="en-US" sz="3200" b="1" i="0">
                <a:solidFill>
                  <a:schemeClr val="bg2"/>
                </a:solidFill>
                <a:effectLst/>
                <a:latin typeface="Dosis" pitchFamily="2" charset="0"/>
              </a:rPr>
              <a:t>Acts 20:29-30</a:t>
            </a:r>
            <a:endParaRPr lang="en-US" sz="3200" b="1">
              <a:solidFill>
                <a:schemeClr val="bg2"/>
              </a:solidFill>
              <a:latin typeface="Dosis" pitchFamily="2" charset="0"/>
            </a:endParaRPr>
          </a:p>
        </p:txBody>
      </p:sp>
      <p:sp>
        <p:nvSpPr>
          <p:cNvPr id="5" name="TextBox 4">
            <a:extLst>
              <a:ext uri="{FF2B5EF4-FFF2-40B4-BE49-F238E27FC236}">
                <a16:creationId xmlns:a16="http://schemas.microsoft.com/office/drawing/2014/main" id="{18282600-6073-1AB1-8D96-1B007AC1A0BA}"/>
              </a:ext>
            </a:extLst>
          </p:cNvPr>
          <p:cNvSpPr txBox="1"/>
          <p:nvPr/>
        </p:nvSpPr>
        <p:spPr>
          <a:xfrm>
            <a:off x="3835400" y="0"/>
            <a:ext cx="5080000" cy="4031873"/>
          </a:xfrm>
          <a:prstGeom prst="rect">
            <a:avLst/>
          </a:prstGeom>
          <a:noFill/>
        </p:spPr>
        <p:txBody>
          <a:bodyPr wrap="square">
            <a:spAutoFit/>
          </a:bodyPr>
          <a:lstStyle/>
          <a:p>
            <a:pPr algn="ctr"/>
            <a:r>
              <a:rPr lang="en-US" sz="3200" b="1" i="0">
                <a:solidFill>
                  <a:schemeClr val="bg2"/>
                </a:solidFill>
                <a:effectLst/>
                <a:latin typeface="Dosis" pitchFamily="2" charset="0"/>
              </a:rPr>
              <a:t> I know that after my departure fierce wolves will come in among you, not sparing the flock; and from among your own selves will arise men speaking twisted things, to draw away the disciples after them. </a:t>
            </a:r>
            <a:endParaRPr lang="en-US" sz="3200" b="1">
              <a:solidFill>
                <a:schemeClr val="bg2"/>
              </a:solidFill>
              <a:latin typeface="Dosis" pitchFamily="2" charset="0"/>
            </a:endParaRPr>
          </a:p>
        </p:txBody>
      </p:sp>
    </p:spTree>
    <p:extLst>
      <p:ext uri="{BB962C8B-B14F-4D97-AF65-F5344CB8AC3E}">
        <p14:creationId xmlns:p14="http://schemas.microsoft.com/office/powerpoint/2010/main" val="401529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E0B358A8-5839-E1C4-7E50-61995A1C87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TextBox 4">
            <a:extLst>
              <a:ext uri="{FF2B5EF4-FFF2-40B4-BE49-F238E27FC236}">
                <a16:creationId xmlns:a16="http://schemas.microsoft.com/office/drawing/2014/main" id="{22F23102-0CEB-C4FD-465B-BE4115784A8E}"/>
              </a:ext>
            </a:extLst>
          </p:cNvPr>
          <p:cNvSpPr txBox="1"/>
          <p:nvPr/>
        </p:nvSpPr>
        <p:spPr>
          <a:xfrm>
            <a:off x="1622425" y="887680"/>
            <a:ext cx="3943350" cy="707886"/>
          </a:xfrm>
          <a:prstGeom prst="rect">
            <a:avLst/>
          </a:prstGeom>
          <a:noFill/>
        </p:spPr>
        <p:txBody>
          <a:bodyPr wrap="square">
            <a:spAutoFit/>
          </a:bodyPr>
          <a:lstStyle/>
          <a:p>
            <a:pPr algn="ctr"/>
            <a:r>
              <a:rPr lang="en-US" sz="4000" b="1" i="0">
                <a:solidFill>
                  <a:schemeClr val="bg2"/>
                </a:solidFill>
                <a:effectLst>
                  <a:glow rad="127000">
                    <a:srgbClr val="000000"/>
                  </a:glow>
                </a:effectLst>
                <a:latin typeface="Dosis" pitchFamily="2" charset="0"/>
              </a:rPr>
              <a:t>Sermon Series</a:t>
            </a:r>
            <a:endParaRPr lang="en-US" sz="4000" b="1">
              <a:solidFill>
                <a:schemeClr val="bg2"/>
              </a:solidFill>
              <a:effectLst>
                <a:glow rad="127000">
                  <a:srgbClr val="000000"/>
                </a:glow>
              </a:effectLst>
              <a:latin typeface="Dosis" pitchFamily="2" charset="0"/>
            </a:endParaRPr>
          </a:p>
        </p:txBody>
      </p:sp>
      <p:sp>
        <p:nvSpPr>
          <p:cNvPr id="6" name="TextBox 5">
            <a:extLst>
              <a:ext uri="{FF2B5EF4-FFF2-40B4-BE49-F238E27FC236}">
                <a16:creationId xmlns:a16="http://schemas.microsoft.com/office/drawing/2014/main" id="{EF4DD99E-F3F7-07C2-F8A7-9C5C6B79D5AD}"/>
              </a:ext>
            </a:extLst>
          </p:cNvPr>
          <p:cNvSpPr txBox="1"/>
          <p:nvPr/>
        </p:nvSpPr>
        <p:spPr>
          <a:xfrm>
            <a:off x="174625" y="60860"/>
            <a:ext cx="5391150" cy="707886"/>
          </a:xfrm>
          <a:prstGeom prst="rect">
            <a:avLst/>
          </a:prstGeom>
          <a:noFill/>
        </p:spPr>
        <p:txBody>
          <a:bodyPr wrap="square">
            <a:spAutoFit/>
          </a:bodyPr>
          <a:lstStyle/>
          <a:p>
            <a:pPr algn="ctr"/>
            <a:r>
              <a:rPr lang="en-US" sz="4000" b="1" i="0">
                <a:solidFill>
                  <a:schemeClr val="bg2"/>
                </a:solidFill>
                <a:effectLst>
                  <a:glow rad="127000">
                    <a:srgbClr val="000000"/>
                  </a:glow>
                </a:effectLst>
                <a:latin typeface="Dosis" pitchFamily="2" charset="0"/>
              </a:rPr>
              <a:t>www.cicfamily.com</a:t>
            </a:r>
            <a:endParaRPr lang="en-US" sz="4000" b="1">
              <a:solidFill>
                <a:schemeClr val="bg2"/>
              </a:solidFill>
              <a:effectLst>
                <a:glow rad="127000">
                  <a:srgbClr val="000000"/>
                </a:glow>
              </a:effectLst>
              <a:latin typeface="Dosis" pitchFamily="2" charset="0"/>
            </a:endParaRPr>
          </a:p>
        </p:txBody>
      </p:sp>
    </p:spTree>
    <p:extLst>
      <p:ext uri="{BB962C8B-B14F-4D97-AF65-F5344CB8AC3E}">
        <p14:creationId xmlns:p14="http://schemas.microsoft.com/office/powerpoint/2010/main" val="2562129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alendar&#10;&#10;Description automatically generated">
            <a:extLst>
              <a:ext uri="{FF2B5EF4-FFF2-40B4-BE49-F238E27FC236}">
                <a16:creationId xmlns:a16="http://schemas.microsoft.com/office/drawing/2014/main" id="{9CEC218C-7CC0-F966-5C6F-534D5D0855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44000" cy="5161359"/>
          </a:xfrm>
          <a:prstGeom prst="rect">
            <a:avLst/>
          </a:prstGeom>
        </p:spPr>
      </p:pic>
    </p:spTree>
    <p:extLst>
      <p:ext uri="{BB962C8B-B14F-4D97-AF65-F5344CB8AC3E}">
        <p14:creationId xmlns:p14="http://schemas.microsoft.com/office/powerpoint/2010/main" val="445801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336967-EF2B-7120-DA10-397291A4952E}"/>
              </a:ext>
            </a:extLst>
          </p:cNvPr>
          <p:cNvSpPr txBox="1"/>
          <p:nvPr/>
        </p:nvSpPr>
        <p:spPr>
          <a:xfrm>
            <a:off x="482600" y="284718"/>
            <a:ext cx="8178800" cy="2554545"/>
          </a:xfrm>
          <a:prstGeom prst="rect">
            <a:avLst/>
          </a:prstGeom>
          <a:noFill/>
        </p:spPr>
        <p:txBody>
          <a:bodyPr wrap="square">
            <a:spAutoFit/>
          </a:bodyPr>
          <a:lstStyle/>
          <a:p>
            <a:r>
              <a:rPr lang="en-US" sz="3200" b="1" i="0" baseline="30000">
                <a:solidFill>
                  <a:srgbClr val="FFFF00"/>
                </a:solidFill>
                <a:effectLst/>
                <a:latin typeface="Dosis" pitchFamily="2" charset="0"/>
              </a:rPr>
              <a:t>1 </a:t>
            </a:r>
            <a:r>
              <a:rPr lang="en-US" sz="3200" b="1" i="0">
                <a:solidFill>
                  <a:srgbClr val="FFFF00"/>
                </a:solidFill>
                <a:effectLst/>
                <a:latin typeface="Dosis" pitchFamily="2" charset="0"/>
              </a:rPr>
              <a:t>Therefore when we could bear it no longer,</a:t>
            </a:r>
            <a:r>
              <a:rPr lang="en-US" sz="3200" b="1" i="0">
                <a:solidFill>
                  <a:schemeClr val="bg2"/>
                </a:solidFill>
                <a:effectLst/>
                <a:latin typeface="Dosis" pitchFamily="2" charset="0"/>
              </a:rPr>
              <a:t> we were willing to be left behind at Athens alone, </a:t>
            </a:r>
            <a:r>
              <a:rPr lang="en-US" sz="3200" b="1" i="0" baseline="30000">
                <a:solidFill>
                  <a:schemeClr val="bg2"/>
                </a:solidFill>
                <a:effectLst/>
                <a:latin typeface="Dosis" pitchFamily="2" charset="0"/>
              </a:rPr>
              <a:t>2 </a:t>
            </a:r>
            <a:r>
              <a:rPr lang="en-US" sz="3200" b="1" i="0">
                <a:solidFill>
                  <a:schemeClr val="bg2"/>
                </a:solidFill>
                <a:effectLst/>
                <a:latin typeface="Dosis" pitchFamily="2" charset="0"/>
              </a:rPr>
              <a:t>and we sent Timothy, our brother and God's coworker in the gospel of Christ, to establish and exhort you in your faith,</a:t>
            </a:r>
            <a:endParaRPr lang="en-US" sz="3200" b="1">
              <a:solidFill>
                <a:schemeClr val="bg2"/>
              </a:solidFill>
              <a:latin typeface="Dosis" pitchFamily="2" charset="0"/>
            </a:endParaRPr>
          </a:p>
        </p:txBody>
      </p:sp>
      <p:sp>
        <p:nvSpPr>
          <p:cNvPr id="2" name="TextBox 1">
            <a:extLst>
              <a:ext uri="{FF2B5EF4-FFF2-40B4-BE49-F238E27FC236}">
                <a16:creationId xmlns:a16="http://schemas.microsoft.com/office/drawing/2014/main" id="{45F36A5B-8D62-29C2-1A51-A1BCBE1696AE}"/>
              </a:ext>
            </a:extLst>
          </p:cNvPr>
          <p:cNvSpPr txBox="1"/>
          <p:nvPr/>
        </p:nvSpPr>
        <p:spPr>
          <a:xfrm>
            <a:off x="5181599" y="4469187"/>
            <a:ext cx="3727269" cy="584775"/>
          </a:xfrm>
          <a:prstGeom prst="rect">
            <a:avLst/>
          </a:prstGeom>
          <a:noFill/>
        </p:spPr>
        <p:txBody>
          <a:bodyPr wrap="square">
            <a:spAutoFit/>
          </a:bodyPr>
          <a:lstStyle/>
          <a:p>
            <a:pPr algn="r"/>
            <a:r>
              <a:rPr lang="en-US" sz="3200" b="1" i="0">
                <a:solidFill>
                  <a:schemeClr val="bg2"/>
                </a:solidFill>
                <a:effectLst/>
                <a:latin typeface="Dosis" pitchFamily="2" charset="0"/>
              </a:rPr>
              <a:t>1 Thessalonians 3:1-2</a:t>
            </a:r>
            <a:endParaRPr lang="en-US" sz="3200" b="1">
              <a:solidFill>
                <a:schemeClr val="bg2"/>
              </a:solidFill>
              <a:latin typeface="Dosis" pitchFamily="2" charset="0"/>
            </a:endParaRPr>
          </a:p>
        </p:txBody>
      </p:sp>
    </p:spTree>
    <p:extLst>
      <p:ext uri="{BB962C8B-B14F-4D97-AF65-F5344CB8AC3E}">
        <p14:creationId xmlns:p14="http://schemas.microsoft.com/office/powerpoint/2010/main" val="2921970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oden human figure">
            <a:extLst>
              <a:ext uri="{FF2B5EF4-FFF2-40B4-BE49-F238E27FC236}">
                <a16:creationId xmlns:a16="http://schemas.microsoft.com/office/drawing/2014/main" id="{FD0AD678-6054-603F-9EFA-8D6BAD36E2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3984921" y="10"/>
            <a:ext cx="5159079"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Freeform: Shape 2">
            <a:extLst>
              <a:ext uri="{FF2B5EF4-FFF2-40B4-BE49-F238E27FC236}">
                <a16:creationId xmlns:a16="http://schemas.microsoft.com/office/drawing/2014/main" id="{94F1A945-132B-FE4D-2709-66C54DF44609}"/>
              </a:ext>
            </a:extLst>
          </p:cNvPr>
          <p:cNvSpPr/>
          <p:nvPr/>
        </p:nvSpPr>
        <p:spPr>
          <a:xfrm flipV="1">
            <a:off x="235132" y="2981421"/>
            <a:ext cx="3474719" cy="45719"/>
          </a:xfrm>
          <a:custGeom>
            <a:avLst/>
            <a:gdLst>
              <a:gd name="connsiteX0" fmla="*/ 0 w 1986116"/>
              <a:gd name="connsiteY0" fmla="*/ 29497 h 60316"/>
              <a:gd name="connsiteX1" fmla="*/ 226142 w 1986116"/>
              <a:gd name="connsiteY1" fmla="*/ 19665 h 60316"/>
              <a:gd name="connsiteX2" fmla="*/ 275303 w 1986116"/>
              <a:gd name="connsiteY2" fmla="*/ 9832 h 60316"/>
              <a:gd name="connsiteX3" fmla="*/ 589936 w 1986116"/>
              <a:gd name="connsiteY3" fmla="*/ 19665 h 60316"/>
              <a:gd name="connsiteX4" fmla="*/ 973394 w 1986116"/>
              <a:gd name="connsiteY4" fmla="*/ 9832 h 60316"/>
              <a:gd name="connsiteX5" fmla="*/ 1071716 w 1986116"/>
              <a:gd name="connsiteY5" fmla="*/ 0 h 60316"/>
              <a:gd name="connsiteX6" fmla="*/ 1268362 w 1986116"/>
              <a:gd name="connsiteY6" fmla="*/ 9832 h 60316"/>
              <a:gd name="connsiteX7" fmla="*/ 1347020 w 1986116"/>
              <a:gd name="connsiteY7" fmla="*/ 49161 h 60316"/>
              <a:gd name="connsiteX8" fmla="*/ 1406013 w 1986116"/>
              <a:gd name="connsiteY8" fmla="*/ 58994 h 60316"/>
              <a:gd name="connsiteX9" fmla="*/ 1986116 w 1986116"/>
              <a:gd name="connsiteY9" fmla="*/ 58994 h 6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6116" h="60316">
                <a:moveTo>
                  <a:pt x="0" y="29497"/>
                </a:moveTo>
                <a:cubicBezTo>
                  <a:pt x="75381" y="26220"/>
                  <a:pt x="150882" y="25041"/>
                  <a:pt x="226142" y="19665"/>
                </a:cubicBezTo>
                <a:cubicBezTo>
                  <a:pt x="242811" y="18474"/>
                  <a:pt x="258591" y="9832"/>
                  <a:pt x="275303" y="9832"/>
                </a:cubicBezTo>
                <a:cubicBezTo>
                  <a:pt x="380232" y="9832"/>
                  <a:pt x="485058" y="16387"/>
                  <a:pt x="589936" y="19665"/>
                </a:cubicBezTo>
                <a:lnTo>
                  <a:pt x="973394" y="9832"/>
                </a:lnTo>
                <a:cubicBezTo>
                  <a:pt x="1006304" y="8489"/>
                  <a:pt x="1038779" y="0"/>
                  <a:pt x="1071716" y="0"/>
                </a:cubicBezTo>
                <a:cubicBezTo>
                  <a:pt x="1137347" y="0"/>
                  <a:pt x="1202813" y="6555"/>
                  <a:pt x="1268362" y="9832"/>
                </a:cubicBezTo>
                <a:cubicBezTo>
                  <a:pt x="1294581" y="22942"/>
                  <a:pt x="1319414" y="39301"/>
                  <a:pt x="1347020" y="49161"/>
                </a:cubicBezTo>
                <a:cubicBezTo>
                  <a:pt x="1365794" y="55866"/>
                  <a:pt x="1386080" y="58687"/>
                  <a:pt x="1406013" y="58994"/>
                </a:cubicBezTo>
                <a:cubicBezTo>
                  <a:pt x="1599358" y="61969"/>
                  <a:pt x="1792748" y="58994"/>
                  <a:pt x="1986116" y="58994"/>
                </a:cubicBezTo>
              </a:path>
            </a:pathLst>
          </a:custGeom>
          <a:noFill/>
          <a:ln w="76200">
            <a:solidFill>
              <a:srgbClr val="CD8F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964;p30">
            <a:extLst>
              <a:ext uri="{FF2B5EF4-FFF2-40B4-BE49-F238E27FC236}">
                <a16:creationId xmlns:a16="http://schemas.microsoft.com/office/drawing/2014/main" id="{2BBDABD8-5A65-53D6-4AC4-704F0206A3C5}"/>
              </a:ext>
            </a:extLst>
          </p:cNvPr>
          <p:cNvSpPr txBox="1">
            <a:spLocks/>
          </p:cNvSpPr>
          <p:nvPr/>
        </p:nvSpPr>
        <p:spPr>
          <a:xfrm>
            <a:off x="169817" y="312711"/>
            <a:ext cx="3605348" cy="240491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a:latin typeface="Tw Cen MT" panose="020B0602020104020603" pitchFamily="34" charset="0"/>
              </a:rPr>
              <a:t>Ministry does not have to be in-person</a:t>
            </a:r>
          </a:p>
        </p:txBody>
      </p:sp>
      <p:sp>
        <p:nvSpPr>
          <p:cNvPr id="7" name="TextBox 6">
            <a:extLst>
              <a:ext uri="{FF2B5EF4-FFF2-40B4-BE49-F238E27FC236}">
                <a16:creationId xmlns:a16="http://schemas.microsoft.com/office/drawing/2014/main" id="{4E82F114-584D-EFA5-0D30-B03A17432CD8}"/>
              </a:ext>
            </a:extLst>
          </p:cNvPr>
          <p:cNvSpPr txBox="1"/>
          <p:nvPr/>
        </p:nvSpPr>
        <p:spPr>
          <a:xfrm>
            <a:off x="5999967" y="4469187"/>
            <a:ext cx="2908901" cy="461665"/>
          </a:xfrm>
          <a:prstGeom prst="rect">
            <a:avLst/>
          </a:prstGeom>
          <a:noFill/>
        </p:spPr>
        <p:txBody>
          <a:bodyPr wrap="square">
            <a:spAutoFit/>
          </a:bodyPr>
          <a:lstStyle/>
          <a:p>
            <a:pPr algn="r"/>
            <a:r>
              <a:rPr lang="en-US" sz="2400" b="1" i="0">
                <a:effectLst/>
                <a:latin typeface="Dosis" pitchFamily="2" charset="0"/>
              </a:rPr>
              <a:t>1 Thessalonians 3:1-2</a:t>
            </a:r>
            <a:endParaRPr lang="en-US" sz="2400" b="1">
              <a:latin typeface="Dosis" pitchFamily="2" charset="0"/>
            </a:endParaRPr>
          </a:p>
        </p:txBody>
      </p:sp>
    </p:spTree>
    <p:extLst>
      <p:ext uri="{BB962C8B-B14F-4D97-AF65-F5344CB8AC3E}">
        <p14:creationId xmlns:p14="http://schemas.microsoft.com/office/powerpoint/2010/main" val="575506729"/>
      </p:ext>
    </p:extLst>
  </p:cSld>
  <p:clrMapOvr>
    <a:masterClrMapping/>
  </p:clrMapOvr>
</p:sld>
</file>

<file path=ppt/theme/theme1.xml><?xml version="1.0" encoding="utf-8"?>
<a:theme xmlns:a="http://schemas.openxmlformats.org/drawingml/2006/main" name="Christmas Presents  XL by Slidesgo">
  <a:themeElements>
    <a:clrScheme name="Simple Light">
      <a:dk1>
        <a:srgbClr val="082F3D"/>
      </a:dk1>
      <a:lt1>
        <a:srgbClr val="144055"/>
      </a:lt1>
      <a:dk2>
        <a:srgbClr val="F3F3F3"/>
      </a:dk2>
      <a:lt2>
        <a:srgbClr val="F2E394"/>
      </a:lt2>
      <a:accent1>
        <a:srgbClr val="EA843F"/>
      </a:accent1>
      <a:accent2>
        <a:srgbClr val="ED472F"/>
      </a:accent2>
      <a:accent3>
        <a:srgbClr val="D96459"/>
      </a:accent3>
      <a:accent4>
        <a:srgbClr val="A13939"/>
      </a:accent4>
      <a:accent5>
        <a:srgbClr val="82C6AF"/>
      </a:accent5>
      <a:accent6>
        <a:srgbClr val="69B79B"/>
      </a:accent6>
      <a:hlink>
        <a:srgbClr val="F3F3F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4990</Words>
  <Application>Microsoft Office PowerPoint</Application>
  <PresentationFormat>On-screen Show (16:9)</PresentationFormat>
  <Paragraphs>463</Paragraphs>
  <Slides>34</Slides>
  <Notes>34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Times New Roman</vt:lpstr>
      <vt:lpstr>Dosis</vt:lpstr>
      <vt:lpstr>Bahiana</vt:lpstr>
      <vt:lpstr>Tw Cen MT</vt:lpstr>
      <vt:lpstr>Avenir Next LT Pro</vt:lpstr>
      <vt:lpstr>Christmas Presents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Scriptural references</dc:title>
  <dc:creator>Tiffany Tan</dc:creator>
  <cp:lastModifiedBy>Matt Lyle</cp:lastModifiedBy>
  <cp:revision>1</cp:revision>
  <dcterms:modified xsi:type="dcterms:W3CDTF">2022-10-30T05:31:38Z</dcterms:modified>
</cp:coreProperties>
</file>