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92" y="0"/>
            <a:ext cx="1214981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05" y="773703"/>
            <a:ext cx="6832280" cy="4539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85627" y="763833"/>
            <a:ext cx="6832281" cy="4559411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Commencement"/>
          <p:cNvSpPr txBox="1"/>
          <p:nvPr/>
        </p:nvSpPr>
        <p:spPr>
          <a:xfrm>
            <a:off x="7534554" y="5643426"/>
            <a:ext cx="329315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Commencement </a:t>
            </a:r>
          </a:p>
        </p:txBody>
      </p:sp>
      <p:sp>
        <p:nvSpPr>
          <p:cNvPr id="34" name="Congratulations"/>
          <p:cNvSpPr txBox="1"/>
          <p:nvPr/>
        </p:nvSpPr>
        <p:spPr>
          <a:xfrm>
            <a:off x="1408369" y="5643426"/>
            <a:ext cx="314380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Congratulations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05" y="773703"/>
            <a:ext cx="6832280" cy="4539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85627" y="763833"/>
            <a:ext cx="6832281" cy="455941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Commencement"/>
          <p:cNvSpPr txBox="1"/>
          <p:nvPr/>
        </p:nvSpPr>
        <p:spPr>
          <a:xfrm>
            <a:off x="7534554" y="5390888"/>
            <a:ext cx="329315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Commencement </a:t>
            </a:r>
          </a:p>
        </p:txBody>
      </p:sp>
      <p:sp>
        <p:nvSpPr>
          <p:cNvPr id="39" name="Congratulations"/>
          <p:cNvSpPr txBox="1"/>
          <p:nvPr/>
        </p:nvSpPr>
        <p:spPr>
          <a:xfrm>
            <a:off x="1408369" y="5390888"/>
            <a:ext cx="314380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Congratulations </a:t>
            </a:r>
          </a:p>
        </p:txBody>
      </p:sp>
      <p:sp>
        <p:nvSpPr>
          <p:cNvPr id="40" name="Celebrate"/>
          <p:cNvSpPr txBox="1"/>
          <p:nvPr/>
        </p:nvSpPr>
        <p:spPr>
          <a:xfrm>
            <a:off x="1984333" y="5979414"/>
            <a:ext cx="199187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Celebrate </a:t>
            </a:r>
          </a:p>
        </p:txBody>
      </p:sp>
      <p:sp>
        <p:nvSpPr>
          <p:cNvPr id="41" name="Run"/>
          <p:cNvSpPr txBox="1"/>
          <p:nvPr/>
        </p:nvSpPr>
        <p:spPr>
          <a:xfrm>
            <a:off x="8764730" y="5979414"/>
            <a:ext cx="83280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Run</a:t>
            </a:r>
          </a:p>
        </p:txBody>
      </p:sp>
      <p:sp>
        <p:nvSpPr>
          <p:cNvPr id="42" name="Arrow"/>
          <p:cNvSpPr/>
          <p:nvPr/>
        </p:nvSpPr>
        <p:spPr>
          <a:xfrm flipH="1">
            <a:off x="5263636" y="5390276"/>
            <a:ext cx="1668692" cy="1308176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433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4605" y="773703"/>
            <a:ext cx="6832280" cy="4539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85627" y="763833"/>
            <a:ext cx="6832281" cy="455941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Commencement"/>
          <p:cNvSpPr txBox="1"/>
          <p:nvPr/>
        </p:nvSpPr>
        <p:spPr>
          <a:xfrm>
            <a:off x="7534554" y="5390888"/>
            <a:ext cx="329315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Commencement </a:t>
            </a:r>
          </a:p>
        </p:txBody>
      </p:sp>
      <p:sp>
        <p:nvSpPr>
          <p:cNvPr id="47" name="Congratulations"/>
          <p:cNvSpPr txBox="1"/>
          <p:nvPr/>
        </p:nvSpPr>
        <p:spPr>
          <a:xfrm>
            <a:off x="1408369" y="5390888"/>
            <a:ext cx="314380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Congratulations </a:t>
            </a:r>
          </a:p>
        </p:txBody>
      </p:sp>
      <p:sp>
        <p:nvSpPr>
          <p:cNvPr id="48" name="Celebrate"/>
          <p:cNvSpPr txBox="1"/>
          <p:nvPr/>
        </p:nvSpPr>
        <p:spPr>
          <a:xfrm>
            <a:off x="1984333" y="5979414"/>
            <a:ext cx="199187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Celebrate </a:t>
            </a:r>
          </a:p>
        </p:txBody>
      </p:sp>
      <p:sp>
        <p:nvSpPr>
          <p:cNvPr id="49" name="Run"/>
          <p:cNvSpPr txBox="1"/>
          <p:nvPr/>
        </p:nvSpPr>
        <p:spPr>
          <a:xfrm>
            <a:off x="8764730" y="5979414"/>
            <a:ext cx="83280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Run</a:t>
            </a:r>
          </a:p>
        </p:txBody>
      </p:sp>
      <p:sp>
        <p:nvSpPr>
          <p:cNvPr id="50" name="Arrow"/>
          <p:cNvSpPr/>
          <p:nvPr/>
        </p:nvSpPr>
        <p:spPr>
          <a:xfrm>
            <a:off x="5263636" y="5390276"/>
            <a:ext cx="1668692" cy="1308176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433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satOff val="-19091"/>
            <a:lumOff val="-1192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7060" y="970553"/>
            <a:ext cx="6870264" cy="4580176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Now that you're saved,…"/>
          <p:cNvSpPr txBox="1"/>
          <p:nvPr/>
        </p:nvSpPr>
        <p:spPr>
          <a:xfrm>
            <a:off x="553386" y="2037006"/>
            <a:ext cx="4108839" cy="207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i="1" sz="3200"/>
            </a:pPr>
            <a:r>
              <a:t>Now that you're saved, </a:t>
            </a:r>
          </a:p>
          <a:p>
            <a:pPr algn="ctr">
              <a:defRPr b="1" i="1" sz="3200"/>
            </a:pPr>
            <a:r>
              <a:t>what’s next?</a:t>
            </a:r>
          </a:p>
          <a:p>
            <a:pPr algn="ctr">
              <a:defRPr b="1" i="1" sz="3200"/>
            </a:pPr>
          </a:p>
          <a:p>
            <a:pPr algn="ctr">
              <a:defRPr b="1" i="1" sz="3200"/>
            </a:pPr>
            <a:r>
              <a:t>1 Thessalonians 2:1-12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satOff val="-19091"/>
            <a:lumOff val="-1192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4156" y="3550613"/>
            <a:ext cx="4999437" cy="3332959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Let us appreciate what God has given us (vs. 1-2)"/>
          <p:cNvSpPr txBox="1"/>
          <p:nvPr/>
        </p:nvSpPr>
        <p:spPr>
          <a:xfrm>
            <a:off x="80951" y="668387"/>
            <a:ext cx="7962117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i="1" sz="2800">
                <a:latin typeface="Arial"/>
                <a:ea typeface="Arial"/>
                <a:cs typeface="Arial"/>
                <a:sym typeface="Arial"/>
              </a:defRPr>
            </a:pPr>
            <a:r>
              <a:t>Let us appreciate what God has given us</a:t>
            </a:r>
            <a:r>
              <a:rPr i="0">
                <a:latin typeface="+mj-lt"/>
                <a:ea typeface="+mj-ea"/>
                <a:cs typeface="+mj-cs"/>
                <a:sym typeface="Calibri"/>
              </a:rPr>
              <a:t> (vs. 1-2)</a:t>
            </a:r>
          </a:p>
        </p:txBody>
      </p:sp>
      <p:sp>
        <p:nvSpPr>
          <p:cNvPr id="57" name="Let us boldly share God's goodness with pure intentions (v. 3)"/>
          <p:cNvSpPr txBox="1"/>
          <p:nvPr/>
        </p:nvSpPr>
        <p:spPr>
          <a:xfrm>
            <a:off x="38861" y="1725776"/>
            <a:ext cx="9687284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i="1" sz="2800">
                <a:latin typeface="Arial"/>
                <a:ea typeface="Arial"/>
                <a:cs typeface="Arial"/>
                <a:sym typeface="Arial"/>
              </a:defRPr>
            </a:pPr>
            <a:r>
              <a:t>Let us boldly share God's goodness with pure intentions</a:t>
            </a:r>
            <a:r>
              <a:rPr i="0">
                <a:latin typeface="+mj-lt"/>
                <a:ea typeface="+mj-ea"/>
                <a:cs typeface="+mj-cs"/>
                <a:sym typeface="Calibri"/>
              </a:rPr>
              <a:t> (v. 3)</a:t>
            </a:r>
          </a:p>
        </p:txBody>
      </p:sp>
      <p:sp>
        <p:nvSpPr>
          <p:cNvPr id="58" name="Let us please God and not please man (vs. 4-6)"/>
          <p:cNvSpPr txBox="1"/>
          <p:nvPr/>
        </p:nvSpPr>
        <p:spPr>
          <a:xfrm>
            <a:off x="32706" y="2783165"/>
            <a:ext cx="7446552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i="1" sz="2800">
                <a:latin typeface="Arial"/>
                <a:ea typeface="Arial"/>
                <a:cs typeface="Arial"/>
                <a:sym typeface="Arial"/>
              </a:defRPr>
            </a:pPr>
            <a:r>
              <a:t>Let us please God and not please man</a:t>
            </a:r>
            <a:r>
              <a:rPr i="0">
                <a:latin typeface="+mj-lt"/>
                <a:ea typeface="+mj-ea"/>
                <a:cs typeface="+mj-cs"/>
                <a:sym typeface="Calibri"/>
              </a:rPr>
              <a:t> (vs. 4-6)</a:t>
            </a:r>
          </a:p>
        </p:txBody>
      </p:sp>
      <p:sp>
        <p:nvSpPr>
          <p:cNvPr id="59" name="Let us care for one another (vs. 7-9)"/>
          <p:cNvSpPr txBox="1"/>
          <p:nvPr/>
        </p:nvSpPr>
        <p:spPr>
          <a:xfrm>
            <a:off x="60766" y="3840554"/>
            <a:ext cx="560778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i="1" sz="2800">
                <a:latin typeface="Arial"/>
                <a:ea typeface="Arial"/>
                <a:cs typeface="Arial"/>
                <a:sym typeface="Arial"/>
              </a:defRPr>
            </a:pPr>
            <a:r>
              <a:t>Let us care for one another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i="0">
                <a:latin typeface="+mj-lt"/>
                <a:ea typeface="+mj-ea"/>
                <a:cs typeface="+mj-cs"/>
                <a:sym typeface="Calibri"/>
              </a:rPr>
              <a:t>(vs. 7-9)</a:t>
            </a:r>
          </a:p>
        </p:txBody>
      </p:sp>
      <p:sp>
        <p:nvSpPr>
          <p:cNvPr id="60" name="Let us encourage one another (vs. 10-12)"/>
          <p:cNvSpPr txBox="1"/>
          <p:nvPr/>
        </p:nvSpPr>
        <p:spPr>
          <a:xfrm>
            <a:off x="18676" y="4897943"/>
            <a:ext cx="6461706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i="1" sz="2800">
                <a:latin typeface="Arial"/>
                <a:ea typeface="Arial"/>
                <a:cs typeface="Arial"/>
                <a:sym typeface="Arial"/>
              </a:defRPr>
            </a:pPr>
            <a:r>
              <a:t>Let us encourage one another </a:t>
            </a:r>
            <a:r>
              <a:rPr i="0">
                <a:latin typeface="+mj-lt"/>
                <a:ea typeface="+mj-ea"/>
                <a:cs typeface="+mj-cs"/>
                <a:sym typeface="Calibri"/>
              </a:rPr>
              <a:t>(vs. 10-12)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" grpId="3"/>
      <p:bldP build="p" bldLvl="5" animBg="1" rev="0" advAuto="0" spid="56" grpId="1"/>
      <p:bldP build="whole" bldLvl="1" animBg="1" rev="0" advAuto="0" spid="57" grpId="2"/>
      <p:bldP build="whole" bldLvl="1" animBg="1" rev="0" advAuto="0" spid="59" grpId="4"/>
      <p:bldP build="whole" bldLvl="1" animBg="1" rev="0" advAuto="0" spid="60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