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7" r:id="rId2"/>
    <p:sldMasterId id="2147483730" r:id="rId3"/>
    <p:sldMasterId id="2147483742" r:id="rId4"/>
  </p:sldMasterIdLst>
  <p:notesMasterIdLst>
    <p:notesMasterId r:id="rId25"/>
  </p:notesMasterIdLst>
  <p:sldIdLst>
    <p:sldId id="305" r:id="rId5"/>
    <p:sldId id="318" r:id="rId6"/>
    <p:sldId id="263" r:id="rId7"/>
    <p:sldId id="264" r:id="rId8"/>
    <p:sldId id="261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37B9C-28A4-49B5-B6E8-4D8ECF86290F}" v="14" dt="2022-07-30T07:15:36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81" d="100"/>
          <a:sy n="81" d="100"/>
        </p:scale>
        <p:origin x="378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39537B9C-28A4-49B5-B6E8-4D8ECF86290F}"/>
    <pc:docChg chg="undo redo custSel addSld delSld modSld addMainMaster delMainMaster">
      <pc:chgData name="Matt Lyle" userId="a96e7d453dd11193" providerId="LiveId" clId="{39537B9C-28A4-49B5-B6E8-4D8ECF86290F}" dt="2022-07-30T07:14:01.613" v="28" actId="478"/>
      <pc:docMkLst>
        <pc:docMk/>
      </pc:docMkLst>
      <pc:sldChg chg="addSp delSp modSp add del mod">
        <pc:chgData name="Matt Lyle" userId="a96e7d453dd11193" providerId="LiveId" clId="{39537B9C-28A4-49B5-B6E8-4D8ECF86290F}" dt="2022-07-30T07:10:54.835" v="10" actId="47"/>
        <pc:sldMkLst>
          <pc:docMk/>
          <pc:sldMk cId="73775365" sldId="257"/>
        </pc:sldMkLst>
        <pc:picChg chg="mod">
          <ac:chgData name="Matt Lyle" userId="a96e7d453dd11193" providerId="LiveId" clId="{39537B9C-28A4-49B5-B6E8-4D8ECF86290F}" dt="2022-07-30T07:09:48.693" v="3" actId="1076"/>
          <ac:picMkLst>
            <pc:docMk/>
            <pc:sldMk cId="73775365" sldId="257"/>
            <ac:picMk id="4" creationId="{FB2F085E-F977-C8CE-EC97-5225BE84504B}"/>
          </ac:picMkLst>
        </pc:picChg>
        <pc:picChg chg="add del mod">
          <ac:chgData name="Matt Lyle" userId="a96e7d453dd11193" providerId="LiveId" clId="{39537B9C-28A4-49B5-B6E8-4D8ECF86290F}" dt="2022-07-30T07:09:40.359" v="1"/>
          <ac:picMkLst>
            <pc:docMk/>
            <pc:sldMk cId="73775365" sldId="257"/>
            <ac:picMk id="7" creationId="{FEBD1650-1B6D-2B89-459A-3CDD1FEBC654}"/>
          </ac:picMkLst>
        </pc:picChg>
        <pc:picChg chg="del">
          <ac:chgData name="Matt Lyle" userId="a96e7d453dd11193" providerId="LiveId" clId="{39537B9C-28A4-49B5-B6E8-4D8ECF86290F}" dt="2022-07-30T07:10:07.629" v="4"/>
          <ac:picMkLst>
            <pc:docMk/>
            <pc:sldMk cId="73775365" sldId="257"/>
            <ac:picMk id="8" creationId="{C6115B21-9C8A-2D87-9417-6ADAEC2A25B1}"/>
          </ac:picMkLst>
        </pc:picChg>
      </pc:sldChg>
      <pc:sldChg chg="delSp modSp mod delAnim">
        <pc:chgData name="Matt Lyle" userId="a96e7d453dd11193" providerId="LiveId" clId="{39537B9C-28A4-49B5-B6E8-4D8ECF86290F}" dt="2022-07-30T07:10:33.233" v="7" actId="14100"/>
        <pc:sldMkLst>
          <pc:docMk/>
          <pc:sldMk cId="1229532669" sldId="305"/>
        </pc:sldMkLst>
        <pc:spChg chg="mod">
          <ac:chgData name="Matt Lyle" userId="a96e7d453dd11193" providerId="LiveId" clId="{39537B9C-28A4-49B5-B6E8-4D8ECF86290F}" dt="2022-07-30T07:10:33.233" v="7" actId="14100"/>
          <ac:spMkLst>
            <pc:docMk/>
            <pc:sldMk cId="1229532669" sldId="305"/>
            <ac:spMk id="7" creationId="{E1F5F513-6705-4B8E-28B5-1F7D8A53EB90}"/>
          </ac:spMkLst>
        </pc:spChg>
        <pc:spChg chg="mod">
          <ac:chgData name="Matt Lyle" userId="a96e7d453dd11193" providerId="LiveId" clId="{39537B9C-28A4-49B5-B6E8-4D8ECF86290F}" dt="2022-07-30T07:10:30.662" v="6" actId="1076"/>
          <ac:spMkLst>
            <pc:docMk/>
            <pc:sldMk cId="1229532669" sldId="305"/>
            <ac:spMk id="8" creationId="{57853361-D7B8-C43A-6590-3205A6CFAE69}"/>
          </ac:spMkLst>
        </pc:spChg>
        <pc:spChg chg="del">
          <ac:chgData name="Matt Lyle" userId="a96e7d453dd11193" providerId="LiveId" clId="{39537B9C-28A4-49B5-B6E8-4D8ECF86290F}" dt="2022-07-30T07:10:28.136" v="5" actId="478"/>
          <ac:spMkLst>
            <pc:docMk/>
            <pc:sldMk cId="1229532669" sldId="305"/>
            <ac:spMk id="12" creationId="{C26B3061-52DC-88B8-0204-D7E87911DB5D}"/>
          </ac:spMkLst>
        </pc:spChg>
      </pc:sldChg>
      <pc:sldChg chg="addSp delSp mod">
        <pc:chgData name="Matt Lyle" userId="a96e7d453dd11193" providerId="LiveId" clId="{39537B9C-28A4-49B5-B6E8-4D8ECF86290F}" dt="2022-07-30T07:11:25.867" v="13" actId="478"/>
        <pc:sldMkLst>
          <pc:docMk/>
          <pc:sldMk cId="60597622" sldId="323"/>
        </pc:sldMkLst>
        <pc:spChg chg="add del">
          <ac:chgData name="Matt Lyle" userId="a96e7d453dd11193" providerId="LiveId" clId="{39537B9C-28A4-49B5-B6E8-4D8ECF86290F}" dt="2022-07-30T07:11:25.867" v="13" actId="478"/>
          <ac:spMkLst>
            <pc:docMk/>
            <pc:sldMk cId="60597622" sldId="323"/>
            <ac:spMk id="2" creationId="{FF0B7A47-8DC7-9070-9BDE-8F8660EF9C3D}"/>
          </ac:spMkLst>
        </pc:spChg>
        <pc:spChg chg="add del">
          <ac:chgData name="Matt Lyle" userId="a96e7d453dd11193" providerId="LiveId" clId="{39537B9C-28A4-49B5-B6E8-4D8ECF86290F}" dt="2022-07-30T07:11:25.867" v="13" actId="478"/>
          <ac:spMkLst>
            <pc:docMk/>
            <pc:sldMk cId="60597622" sldId="323"/>
            <ac:spMk id="3" creationId="{590F676C-C923-93FE-862D-A5B4207EC572}"/>
          </ac:spMkLst>
        </pc:spChg>
      </pc:sldChg>
      <pc:sldChg chg="delSp mod">
        <pc:chgData name="Matt Lyle" userId="a96e7d453dd11193" providerId="LiveId" clId="{39537B9C-28A4-49B5-B6E8-4D8ECF86290F}" dt="2022-07-30T07:11:52.149" v="14" actId="478"/>
        <pc:sldMkLst>
          <pc:docMk/>
          <pc:sldMk cId="1952866394" sldId="326"/>
        </pc:sldMkLst>
        <pc:spChg chg="del">
          <ac:chgData name="Matt Lyle" userId="a96e7d453dd11193" providerId="LiveId" clId="{39537B9C-28A4-49B5-B6E8-4D8ECF86290F}" dt="2022-07-30T07:11:52.149" v="14" actId="478"/>
          <ac:spMkLst>
            <pc:docMk/>
            <pc:sldMk cId="1952866394" sldId="326"/>
            <ac:spMk id="2" creationId="{7ADCA2AA-D289-759F-69F5-F9F357F1DA52}"/>
          </ac:spMkLst>
        </pc:spChg>
        <pc:spChg chg="del">
          <ac:chgData name="Matt Lyle" userId="a96e7d453dd11193" providerId="LiveId" clId="{39537B9C-28A4-49B5-B6E8-4D8ECF86290F}" dt="2022-07-30T07:11:52.149" v="14" actId="478"/>
          <ac:spMkLst>
            <pc:docMk/>
            <pc:sldMk cId="1952866394" sldId="326"/>
            <ac:spMk id="3" creationId="{314F6CFC-A919-E76A-5DAD-8D2040942B26}"/>
          </ac:spMkLst>
        </pc:spChg>
      </pc:sldChg>
      <pc:sldChg chg="addSp delSp modSp mod">
        <pc:chgData name="Matt Lyle" userId="a96e7d453dd11193" providerId="LiveId" clId="{39537B9C-28A4-49B5-B6E8-4D8ECF86290F}" dt="2022-07-30T07:14:01.613" v="28" actId="478"/>
        <pc:sldMkLst>
          <pc:docMk/>
          <pc:sldMk cId="4061092063" sldId="333"/>
        </pc:sldMkLst>
        <pc:spChg chg="add del mod">
          <ac:chgData name="Matt Lyle" userId="a96e7d453dd11193" providerId="LiveId" clId="{39537B9C-28A4-49B5-B6E8-4D8ECF86290F}" dt="2022-07-30T07:14:01.613" v="28" actId="478"/>
          <ac:spMkLst>
            <pc:docMk/>
            <pc:sldMk cId="4061092063" sldId="333"/>
            <ac:spMk id="5" creationId="{9C76C177-0E66-619F-6CEE-980ADE3CCDEB}"/>
          </ac:spMkLst>
        </pc:spChg>
        <pc:picChg chg="add mod ord">
          <ac:chgData name="Matt Lyle" userId="a96e7d453dd11193" providerId="LiveId" clId="{39537B9C-28A4-49B5-B6E8-4D8ECF86290F}" dt="2022-07-30T07:13:57.118" v="26" actId="167"/>
          <ac:picMkLst>
            <pc:docMk/>
            <pc:sldMk cId="4061092063" sldId="333"/>
            <ac:picMk id="4" creationId="{DCC0DF95-9CCA-F8F9-C75B-80D391DEB994}"/>
          </ac:picMkLst>
        </pc:picChg>
        <pc:picChg chg="del mod">
          <ac:chgData name="Matt Lyle" userId="a96e7d453dd11193" providerId="LiveId" clId="{39537B9C-28A4-49B5-B6E8-4D8ECF86290F}" dt="2022-07-30T07:13:59.218" v="27" actId="478"/>
          <ac:picMkLst>
            <pc:docMk/>
            <pc:sldMk cId="4061092063" sldId="333"/>
            <ac:picMk id="21506" creationId="{1F82A831-EBD7-645A-03E3-EB5C75152A88}"/>
          </ac:picMkLst>
        </pc:picChg>
      </pc:sldChg>
      <pc:sldMasterChg chg="add del addSldLayout delSldLayout">
        <pc:chgData name="Matt Lyle" userId="a96e7d453dd11193" providerId="LiveId" clId="{39537B9C-28A4-49B5-B6E8-4D8ECF86290F}" dt="2022-07-30T07:10:54.835" v="10" actId="47"/>
        <pc:sldMasterMkLst>
          <pc:docMk/>
          <pc:sldMasterMk cId="3478834359" sldId="2147483660"/>
        </pc:sldMasterMkLst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2584611091" sldId="2147483661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886631111" sldId="2147483662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914788265" sldId="2147483663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442183929" sldId="2147483664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4072728668" sldId="2147483665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369362106" sldId="2147483666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2767299424" sldId="2147483667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2260927107" sldId="2147483668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910319812" sldId="2147483669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3392292092" sldId="2147483670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44413352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1F13-A6F7-C144-8FF1-B93AEBDCA4FE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1685-0213-B14D-A9AA-96A819A89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3263" y="177800"/>
            <a:ext cx="2911475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why Peter calls on us to show hospitality. </a:t>
            </a:r>
          </a:p>
          <a:p>
            <a:endParaRPr lang="en-US" dirty="0"/>
          </a:p>
          <a:p>
            <a:r>
              <a:rPr lang="en-US" dirty="0"/>
              <a:t>That is why Peter asks us to live effectively for the Lord in an unbelieving world. </a:t>
            </a:r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CLK</a:t>
            </a:r>
            <a:r>
              <a:rPr lang="en-US" b="1" dirty="0"/>
              <a:t>)</a:t>
            </a:r>
            <a:r>
              <a:rPr lang="en-US" dirty="0"/>
              <a:t> There are two challenges with this command.</a:t>
            </a:r>
          </a:p>
          <a:p>
            <a:r>
              <a:rPr lang="en-US" dirty="0"/>
              <a:t>		The first is stated quite clearly by Peter.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	He tells us to show hospitality without grumbling.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It’s easy to get caught up in grumbling.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Especially if you are a hospitable person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and you end up taking on too much work.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I have an example from my own life. 20 years ago, I was one of four department heads on a Navy ship.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In addition to your primary job, the navy assigns collateral duties, which are distributed to even out the workload. Often these get overlooked. Shortly after arriving, the Captain realized I could fix broken programs, and get things back on track, so as others left, I ended up taking on extra collateral duties.  Pretty soon, I had most of the DH-level collateral duties. It began to wear on me. I began to grumble and complain.  Instead of grumbling and complaining, I should have said; I can’t handle anymore. Instead, I was not a good witness. I did not glorify God with my life.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But now, most of you know I am a full-time student. I also lead a small group on Sunday Evenings. How often have you seen an announcement that we are having a game night?  Or we are taking a short break. Rather than complain, I cheerfully admit when I am overloaded.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first challenge is to be hospitable without grumbling.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</a:t>
            </a:r>
            <a:r>
              <a:rPr lang="en-US" b="1" dirty="0" err="1"/>
              <a:t>CLK</a:t>
            </a:r>
            <a:r>
              <a:rPr lang="en-US" b="1" dirty="0"/>
              <a:t>) </a:t>
            </a:r>
            <a:r>
              <a:rPr lang="en-US" dirty="0"/>
              <a:t>The second challenge is that hospitality is frequently viewed as the recreational sharing of fellowship, lodging, and provisions </a:t>
            </a:r>
            <a:r>
              <a:rPr lang="en-US" b="1" dirty="0"/>
              <a:t>AMONG FRIENDS OR RELATIVES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in the Bible (and for luxury hotels),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hospitality involves receiving </a:t>
            </a:r>
            <a:r>
              <a:rPr lang="en-US" b="1" dirty="0"/>
              <a:t>STRANGERS</a:t>
            </a:r>
          </a:p>
          <a:p>
            <a:r>
              <a:rPr lang="en-US" dirty="0"/>
              <a:t>		—rather than merely reinforcing pre-existing friendships or bonds of affection.</a:t>
            </a:r>
          </a:p>
          <a:p>
            <a:r>
              <a:rPr lang="en-US" dirty="0"/>
              <a:t>	hospitality involves receiving </a:t>
            </a:r>
            <a:r>
              <a:rPr lang="en-US" b="1" dirty="0"/>
              <a:t>STRANGERS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—especially travelers, who then become guests or are treated as friends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3263" y="177800"/>
            <a:ext cx="2911475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this new nature </a:t>
            </a:r>
          </a:p>
          <a:p>
            <a:r>
              <a:rPr lang="en-US" dirty="0"/>
              <a:t>	brought about by the power of the Holy Spirit</a:t>
            </a:r>
          </a:p>
          <a:p>
            <a:r>
              <a:rPr lang="en-US" dirty="0"/>
              <a:t>		that allows us to be self-controlled and sober-minded. </a:t>
            </a:r>
          </a:p>
          <a:p>
            <a:endParaRPr lang="en-US" dirty="0"/>
          </a:p>
          <a:p>
            <a:r>
              <a:rPr lang="en-US" dirty="0"/>
              <a:t>Then we can glorify God in our own lives.</a:t>
            </a:r>
          </a:p>
          <a:p>
            <a:endParaRPr lang="en-US" dirty="0"/>
          </a:p>
          <a:p>
            <a:r>
              <a:rPr lang="en-US" dirty="0"/>
              <a:t>It is this new nature that allows us to love one another earnestly</a:t>
            </a:r>
          </a:p>
          <a:p>
            <a:r>
              <a:rPr lang="en-US" dirty="0"/>
              <a:t>	and be hospitable with one another</a:t>
            </a:r>
          </a:p>
          <a:p>
            <a:r>
              <a:rPr lang="en-US" dirty="0"/>
              <a:t>		even strangers</a:t>
            </a:r>
          </a:p>
          <a:p>
            <a:endParaRPr lang="en-US" dirty="0"/>
          </a:p>
          <a:p>
            <a:r>
              <a:rPr lang="en-US" dirty="0"/>
              <a:t>Then we can glorify God in our relationships.</a:t>
            </a:r>
          </a:p>
          <a:p>
            <a:endParaRPr lang="en-US" dirty="0"/>
          </a:p>
          <a:p>
            <a:r>
              <a:rPr lang="en-US" dirty="0"/>
              <a:t>It is this new nature that allows us to </a:t>
            </a:r>
          </a:p>
          <a:p>
            <a:r>
              <a:rPr lang="en-US" dirty="0"/>
              <a:t>	draw on God’s words and rely on God’s strength</a:t>
            </a:r>
          </a:p>
          <a:p>
            <a:r>
              <a:rPr lang="en-US" dirty="0"/>
              <a:t>		and empowers us with spiritual gifts</a:t>
            </a:r>
          </a:p>
          <a:p>
            <a:endParaRPr lang="en-US" dirty="0"/>
          </a:p>
          <a:p>
            <a:r>
              <a:rPr lang="en-US" dirty="0"/>
              <a:t>Then we can glorify God in Christian Service.</a:t>
            </a:r>
          </a:p>
          <a:p>
            <a:endParaRPr lang="en-US" dirty="0"/>
          </a:p>
          <a:p>
            <a:r>
              <a:rPr lang="en-US" dirty="0"/>
              <a:t>We know that time is short, and the end is near. </a:t>
            </a:r>
          </a:p>
          <a:p>
            <a:endParaRPr lang="en-US" dirty="0"/>
          </a:p>
          <a:p>
            <a:r>
              <a:rPr lang="en-US" dirty="0"/>
              <a:t>Therefore, </a:t>
            </a:r>
          </a:p>
          <a:p>
            <a:r>
              <a:rPr lang="en-US" b="1" dirty="0"/>
              <a:t>(</a:t>
            </a:r>
            <a:r>
              <a:rPr lang="en-US" b="1" dirty="0" err="1"/>
              <a:t>CLK</a:t>
            </a:r>
            <a:r>
              <a:rPr lang="en-US" b="1" dirty="0"/>
              <a:t>) </a:t>
            </a:r>
            <a:r>
              <a:rPr lang="en-US" dirty="0"/>
              <a:t>Now is the Time to Glorify God!</a:t>
            </a:r>
          </a:p>
          <a:p>
            <a:r>
              <a:rPr lang="en-US" dirty="0"/>
              <a:t>We give glory to God in all things!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3263" y="177800"/>
            <a:ext cx="2911475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sermon today, </a:t>
            </a:r>
          </a:p>
          <a:p>
            <a:r>
              <a:rPr lang="en-US" dirty="0"/>
              <a:t>	we will see that hospitality is just one of four “commands” mentioned. </a:t>
            </a:r>
          </a:p>
          <a:p>
            <a:endParaRPr lang="en-US" dirty="0"/>
          </a:p>
          <a:p>
            <a:r>
              <a:rPr lang="en-US" dirty="0"/>
              <a:t>The sermon title is “Live with the Proper Perspective of Time.”</a:t>
            </a:r>
          </a:p>
          <a:p>
            <a:endParaRPr lang="en-US" dirty="0"/>
          </a:p>
          <a:p>
            <a:r>
              <a:rPr lang="en-US" dirty="0"/>
              <a:t>In addition to these four commands, </a:t>
            </a:r>
          </a:p>
          <a:p>
            <a:r>
              <a:rPr lang="en-US" dirty="0"/>
              <a:t>	Peter also gives us a goal to pursue.  </a:t>
            </a:r>
          </a:p>
          <a:p>
            <a:r>
              <a:rPr lang="en-US" dirty="0"/>
              <a:t>		That goal is to glorify God!</a:t>
            </a:r>
          </a:p>
          <a:p>
            <a:endParaRPr lang="en-US" dirty="0"/>
          </a:p>
          <a:p>
            <a:r>
              <a:rPr lang="en-US" dirty="0"/>
              <a:t>When we follow these four commands and direct our lives towards glorifying God, </a:t>
            </a:r>
          </a:p>
          <a:p>
            <a:r>
              <a:rPr lang="en-US" dirty="0"/>
              <a:t>	we will live with the proper perspective of time. </a:t>
            </a:r>
          </a:p>
          <a:p>
            <a:endParaRPr lang="en-US" dirty="0"/>
          </a:p>
          <a:p>
            <a:r>
              <a:rPr lang="en-US" dirty="0"/>
              <a:t>This message was needed when Peter wrote it two thousand years ago.  </a:t>
            </a:r>
          </a:p>
          <a:p>
            <a:r>
              <a:rPr lang="en-US" dirty="0"/>
              <a:t>	It is also needed today.  The reason?  </a:t>
            </a:r>
          </a:p>
          <a:p>
            <a:r>
              <a:rPr lang="en-US" dirty="0"/>
              <a:t>		Because we, like the early church, are enduring suffering. </a:t>
            </a:r>
          </a:p>
          <a:p>
            <a:endParaRPr lang="en-US" dirty="0"/>
          </a:p>
          <a:p>
            <a:r>
              <a:rPr lang="en-US" dirty="0"/>
              <a:t>A famous movie quote tells us that “Life is Pain.  </a:t>
            </a:r>
          </a:p>
          <a:p>
            <a:r>
              <a:rPr lang="en-US" dirty="0"/>
              <a:t>	Anyone who tells you differently is selling something.”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---------------------------------------------------------------------</a:t>
            </a:r>
          </a:p>
          <a:p>
            <a:r>
              <a:rPr lang="en-US" sz="1000" dirty="0"/>
              <a:t>Move Quote is from The Princess Bride, but it’s “inconceivable” that someone would not know </a:t>
            </a:r>
            <a:r>
              <a:rPr lang="en-US" sz="1000" dirty="0">
                <a:sym typeface="Wingdings" panose="05000000000000000000" pitchFamily="2" charset="2"/>
              </a:rPr>
              <a:t>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471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51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6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EFDEA52-B0F5-2CA4-35B9-55A435A6F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1088C-05F5-FDF0-B0D7-776A2E638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10304-2E0A-78A5-F8F6-5FED8680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B2EA43-41EF-6D6B-B189-165465AEE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yellow flowers&#10;&#10;Description automatically generated">
            <a:extLst>
              <a:ext uri="{FF2B5EF4-FFF2-40B4-BE49-F238E27FC236}">
                <a16:creationId xmlns:a16="http://schemas.microsoft.com/office/drawing/2014/main" id="{7FDDAC1D-98D8-9B70-8B10-8F1066070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67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93F41-CD97-4FDC-B1BE-DFD36C6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5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2C70-E4AB-9993-749B-30D04299F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70497-CF42-33F7-120F-913B3845A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05FA-438F-5DBE-C085-9B51B9F1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4CD4-397C-37AC-E577-68017084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1714-4828-D997-6E30-BD008009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8EFD-AF65-881D-3A9F-2EDBC119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401D-B48D-0389-C37B-6ED1408A9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3311-B296-2722-361D-ADEE6871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53C3C-AD11-26E6-1163-A3E0BC4E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856F9-A086-D769-D385-99DBD977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AC31-CC23-A0E3-C88C-D7AEAA9F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FE8C5-E00C-D056-1BEA-5DE1D254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A2F92-AF77-AFAF-8C8A-C4D5A745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2EE5-680D-FA08-7E94-A5386DDD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A5A6-8232-85E5-CD0B-A38EF8A4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B591-FD5B-BB8A-7E83-F44F8C70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1DD0-F69F-963E-3470-9AED1A357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17BAD-727C-76C9-30BB-F6DEF9622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55CC9-95F5-90E9-E703-62514987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16812-57F6-6D69-8C28-7BBA19E4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5ECD-D6BB-4E42-7B6E-29F72448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CAD2-DE20-7900-E952-63258D15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BB3BE-FDE8-7F09-6B32-CD7442C3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1820E-5933-DB98-EB88-0D6D148BD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793A1-36A9-7002-3620-50A09ED80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2D4F8-797A-093D-EF0B-2C3E88AC4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33F1-87D3-68B5-24F0-9BEE22BB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12864-A353-1CF3-63A1-D0463165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040E2-7DA8-A73D-ED90-FBD34407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40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F319-901A-3FE4-587C-29733BB8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F0775-7835-B25F-37E6-78CAFD1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D8966-756D-F35E-12C0-370F7C11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945B5-5A2B-1D5E-4971-23F7318A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8DA35-9681-46A5-B65F-21C01586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5F0A7-39B3-A6F3-715F-ABEDC70D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533A6-183C-F35E-BBAC-CC6BFB87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E9E4-12F0-A5C8-5B4C-53848B10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473B-93AB-2D64-BEC4-083AE7CF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2DF6-E732-F0ED-50E0-39D927C31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CC2A1-11E2-6DD9-A8EA-BDFD78ED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1A056-3E12-4BD5-1F49-C425FD12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2A83B-F9B3-555F-7035-A491E613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BF720-4BCC-6A04-6777-B28A57BBF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3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E1DF-C79B-F213-B236-3B0197E4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B1E44-800E-5B9B-01EE-8A262DFCB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9AEFC-F7AF-EB47-A2F4-F4B16B8C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C8129-57B5-A53C-E103-E6AC203A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1F329-1714-9961-FBE3-22F4506A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BCF45-FE70-5B3D-47B6-7988412B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3668-35A4-D90C-99F9-564DB32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506EB-AE0A-299C-F435-E981DA021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FA34-7FA1-CAD5-5D34-C0EBFF5F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DAAB-7ADA-DCAD-F75D-8EBCD2B3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666F-DA94-198A-8C68-63CC946D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AFE23-9153-F396-F1C6-B84EC130E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CD0FE-E933-328C-CD69-6C9556D66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B72B-C13E-22A5-BE08-38112636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DD32-A5D3-2ADE-6F95-92102AF2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103B-177C-ADD0-4245-52B221CF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4C69E2D-C9A4-1532-B44C-CEE145AD9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mug on a table&#10;&#10;Description automatically generated with low confidence">
            <a:extLst>
              <a:ext uri="{FF2B5EF4-FFF2-40B4-BE49-F238E27FC236}">
                <a16:creationId xmlns:a16="http://schemas.microsoft.com/office/drawing/2014/main" id="{3883B8C3-7025-4E98-B73C-BDF286F97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7294A6-4420-F445-6F12-F06079C1F90F}"/>
              </a:ext>
            </a:extLst>
          </p:cNvPr>
          <p:cNvSpPr/>
          <p:nvPr userDrawn="1"/>
        </p:nvSpPr>
        <p:spPr>
          <a:xfrm>
            <a:off x="1" y="0"/>
            <a:ext cx="12191999" cy="6858002"/>
          </a:xfrm>
          <a:prstGeom prst="rect">
            <a:avLst/>
          </a:prstGeom>
          <a:gradFill>
            <a:gsLst>
              <a:gs pos="0">
                <a:srgbClr val="000000">
                  <a:alpha val="75000"/>
                </a:srgbClr>
              </a:gs>
              <a:gs pos="54856">
                <a:srgbClr val="000000">
                  <a:alpha val="49000"/>
                </a:srgbClr>
              </a:gs>
              <a:gs pos="3400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21594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0D842CB-1821-02DF-FD98-FC6305A8FD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322660E-CE84-96E5-6AAA-7147F5F4C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unset, clouds&#10;&#10;Description automatically generated">
            <a:extLst>
              <a:ext uri="{FF2B5EF4-FFF2-40B4-BE49-F238E27FC236}">
                <a16:creationId xmlns:a16="http://schemas.microsoft.com/office/drawing/2014/main" id="{519E8F02-DEAE-048E-26EB-5C909F742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C250-AECE-04DC-F5B8-36FE5001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17A6-1A89-9701-B182-F7B8FB62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152E3-72B5-B530-ECAA-E38706E6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B140-AAE2-B73D-37D1-50B2A817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F0B2-EFB3-B51D-B31B-E93B9BC0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3507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142F9-1828-7671-0FA6-8946902A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2732-D02F-A4EE-26DB-B02DE05A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BB25-5527-3BCE-721B-0B1FAFCF9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36FC-B4DD-EED2-7512-5F5BE08C3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573B-414F-FA39-2D37-53B68C8A0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a/ab/Alexorig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579BAF-FD49-069E-5BED-7ED7F00FE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965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rgbClr val="D9D9D9"/>
          </a:solidFill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5F513-6705-4B8E-28B5-1F7D8A53EB90}"/>
              </a:ext>
            </a:extLst>
          </p:cNvPr>
          <p:cNvSpPr txBox="1"/>
          <p:nvPr/>
        </p:nvSpPr>
        <p:spPr>
          <a:xfrm>
            <a:off x="5598503" y="1002082"/>
            <a:ext cx="5807088" cy="21028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 Peter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The Sojourner’s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53361-D7B8-C43A-6590-3205A6CFAE69}"/>
              </a:ext>
            </a:extLst>
          </p:cNvPr>
          <p:cNvSpPr txBox="1"/>
          <p:nvPr/>
        </p:nvSpPr>
        <p:spPr>
          <a:xfrm>
            <a:off x="5806527" y="4031910"/>
            <a:ext cx="5391039" cy="1077218"/>
          </a:xfrm>
          <a:prstGeom prst="rect">
            <a:avLst/>
          </a:prstGeom>
          <a:noFill/>
          <a:ln>
            <a:solidFill>
              <a:srgbClr val="99AA74">
                <a:lumMod val="60000"/>
                <a:lumOff val="40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Living effectively for the Lord in an unbelieving world</a:t>
            </a:r>
          </a:p>
        </p:txBody>
      </p:sp>
      <p:pic>
        <p:nvPicPr>
          <p:cNvPr id="9" name="Picture 8" descr="A person walking o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A668D6A7-D7AB-374E-43D3-B63A61FEBF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 Delgado (@Cheetalake) / Twitter">
            <a:extLst>
              <a:ext uri="{FF2B5EF4-FFF2-40B4-BE49-F238E27FC236}">
                <a16:creationId xmlns:a16="http://schemas.microsoft.com/office/drawing/2014/main" id="{60C6533A-228A-627F-A3EC-41908EE4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835" y="0"/>
            <a:ext cx="5577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Verse 13:  “But rejoice insofar as you share Christ's sufferings, that you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may also rejoice and be glad when his glory is revealed.  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(See also James 1:2-4)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We need a long-term view of suffering (see Hebrews 11:2 and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2 Corinthians 4:17).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5800" b="1" dirty="0">
                <a:highlight>
                  <a:srgbClr val="FFFF00"/>
                </a:highlight>
                <a:latin typeface="Comic Sans MS" panose="030F0902030302020204" pitchFamily="66" charset="0"/>
              </a:rPr>
              <a:t>Never evaluate in the </a:t>
            </a:r>
            <a:r>
              <a:rPr lang="en-US" sz="5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darkness</a:t>
            </a:r>
            <a:r>
              <a:rPr lang="en-US" sz="5800" b="1" dirty="0">
                <a:highlight>
                  <a:srgbClr val="FFFF00"/>
                </a:highlight>
                <a:latin typeface="Comic Sans MS" panose="030F0902030302020204" pitchFamily="66" charset="0"/>
              </a:rPr>
              <a:t> of your struggles today, what can only be understood in the </a:t>
            </a:r>
            <a:r>
              <a:rPr lang="en-US" sz="5800" b="1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light</a:t>
            </a:r>
            <a:r>
              <a:rPr lang="en-US" sz="5800" b="1" dirty="0">
                <a:highlight>
                  <a:srgbClr val="FFFF00"/>
                </a:highlight>
                <a:latin typeface="Comic Sans MS" panose="030F0902030302020204" pitchFamily="66" charset="0"/>
              </a:rPr>
              <a:t> of God's glory tomorrow. 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0010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14:  “ If you are insulted for the name of Christ, you are </a:t>
            </a:r>
            <a:r>
              <a:rPr lang="en-US" sz="2800" b="1" u="sng" dirty="0">
                <a:solidFill>
                  <a:schemeClr val="tx1"/>
                </a:solidFill>
              </a:rPr>
              <a:t>blessed</a:t>
            </a:r>
            <a:r>
              <a:rPr lang="en-US" sz="2800" b="1" dirty="0">
                <a:solidFill>
                  <a:schemeClr val="tx1"/>
                </a:solidFill>
              </a:rPr>
              <a:t>, because the </a:t>
            </a:r>
            <a:r>
              <a:rPr lang="en-US" sz="2800" b="1" u="sng" dirty="0">
                <a:solidFill>
                  <a:schemeClr val="tx1"/>
                </a:solidFill>
              </a:rPr>
              <a:t>Spirit of glory and of God </a:t>
            </a:r>
            <a:r>
              <a:rPr lang="en-US" sz="2800" b="1" dirty="0">
                <a:solidFill>
                  <a:schemeClr val="tx1"/>
                </a:solidFill>
              </a:rPr>
              <a:t>rests upon you.”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Calls to mind Isaiah 11:2 – the Spirit that rested on Messiah is now on us.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Also Matthew 5:11-12.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9190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thew 5:11-12 | Lesson quotes, Rejoice and be glad, Bible facts">
            <a:extLst>
              <a:ext uri="{FF2B5EF4-FFF2-40B4-BE49-F238E27FC236}">
                <a16:creationId xmlns:a16="http://schemas.microsoft.com/office/drawing/2014/main" id="{E6E97ED4-705B-849A-9CF3-4B8B35B5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15 – the caveat.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Verse 16 – Glorify God as a Christian (‘Christian’ only used here and in Acts 11:26 and 26:28).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 Christian is one who belongs to Christ.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1186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F6CFC-A919-E76A-5DAD-8D204094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420414"/>
            <a:ext cx="4845270" cy="57565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 </a:t>
            </a:r>
            <a:r>
              <a:rPr lang="en-US" b="1" u="sng" dirty="0" err="1"/>
              <a:t>Alexamenos</a:t>
            </a:r>
            <a:r>
              <a:rPr lang="en-US" b="1" u="sng" dirty="0"/>
              <a:t> Graffito</a:t>
            </a:r>
          </a:p>
          <a:p>
            <a:r>
              <a:rPr lang="en-US" b="1" dirty="0"/>
              <a:t>The Inscription reads: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</a:t>
            </a:r>
            <a:r>
              <a:rPr lang="en-US" b="1" dirty="0" err="1"/>
              <a:t>Alexamenos</a:t>
            </a:r>
            <a:r>
              <a:rPr lang="en-US" b="1" dirty="0"/>
              <a:t> worships his god”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DD602A-1665-8327-3074-5C29FCE9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45139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>
            <a:extLst>
              <a:ext uri="{FF2B5EF4-FFF2-40B4-BE49-F238E27FC236}">
                <a16:creationId xmlns:a16="http://schemas.microsoft.com/office/drawing/2014/main" id="{C32F7ABC-A0E4-92EF-3922-AFBBA62A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30" y="144517"/>
            <a:ext cx="5716505" cy="6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44A7735-33F4-E47D-878A-E1D43057DFA5}"/>
              </a:ext>
            </a:extLst>
          </p:cNvPr>
          <p:cNvSpPr/>
          <p:nvPr/>
        </p:nvSpPr>
        <p:spPr>
          <a:xfrm>
            <a:off x="1923393" y="231228"/>
            <a:ext cx="3500469" cy="3468413"/>
          </a:xfrm>
          <a:custGeom>
            <a:avLst/>
            <a:gdLst>
              <a:gd name="connsiteX0" fmla="*/ 1208690 w 3500469"/>
              <a:gd name="connsiteY0" fmla="*/ 283779 h 3468413"/>
              <a:gd name="connsiteX1" fmla="*/ 1124607 w 3500469"/>
              <a:gd name="connsiteY1" fmla="*/ 294289 h 3468413"/>
              <a:gd name="connsiteX2" fmla="*/ 977462 w 3500469"/>
              <a:gd name="connsiteY2" fmla="*/ 304800 h 3468413"/>
              <a:gd name="connsiteX3" fmla="*/ 945931 w 3500469"/>
              <a:gd name="connsiteY3" fmla="*/ 315310 h 3468413"/>
              <a:gd name="connsiteX4" fmla="*/ 872359 w 3500469"/>
              <a:gd name="connsiteY4" fmla="*/ 336331 h 3468413"/>
              <a:gd name="connsiteX5" fmla="*/ 830317 w 3500469"/>
              <a:gd name="connsiteY5" fmla="*/ 346841 h 3468413"/>
              <a:gd name="connsiteX6" fmla="*/ 767255 w 3500469"/>
              <a:gd name="connsiteY6" fmla="*/ 367862 h 3468413"/>
              <a:gd name="connsiteX7" fmla="*/ 714704 w 3500469"/>
              <a:gd name="connsiteY7" fmla="*/ 378372 h 3468413"/>
              <a:gd name="connsiteX8" fmla="*/ 683173 w 3500469"/>
              <a:gd name="connsiteY8" fmla="*/ 399393 h 3468413"/>
              <a:gd name="connsiteX9" fmla="*/ 641131 w 3500469"/>
              <a:gd name="connsiteY9" fmla="*/ 409903 h 3468413"/>
              <a:gd name="connsiteX10" fmla="*/ 609600 w 3500469"/>
              <a:gd name="connsiteY10" fmla="*/ 441434 h 3468413"/>
              <a:gd name="connsiteX11" fmla="*/ 578069 w 3500469"/>
              <a:gd name="connsiteY11" fmla="*/ 462455 h 3468413"/>
              <a:gd name="connsiteX12" fmla="*/ 557048 w 3500469"/>
              <a:gd name="connsiteY12" fmla="*/ 493986 h 3468413"/>
              <a:gd name="connsiteX13" fmla="*/ 525517 w 3500469"/>
              <a:gd name="connsiteY13" fmla="*/ 536027 h 3468413"/>
              <a:gd name="connsiteX14" fmla="*/ 462455 w 3500469"/>
              <a:gd name="connsiteY14" fmla="*/ 641131 h 3468413"/>
              <a:gd name="connsiteX15" fmla="*/ 441435 w 3500469"/>
              <a:gd name="connsiteY15" fmla="*/ 672662 h 3468413"/>
              <a:gd name="connsiteX16" fmla="*/ 399393 w 3500469"/>
              <a:gd name="connsiteY16" fmla="*/ 735724 h 3468413"/>
              <a:gd name="connsiteX17" fmla="*/ 388883 w 3500469"/>
              <a:gd name="connsiteY17" fmla="*/ 767255 h 3468413"/>
              <a:gd name="connsiteX18" fmla="*/ 325821 w 3500469"/>
              <a:gd name="connsiteY18" fmla="*/ 851338 h 3468413"/>
              <a:gd name="connsiteX19" fmla="*/ 283779 w 3500469"/>
              <a:gd name="connsiteY19" fmla="*/ 924910 h 3468413"/>
              <a:gd name="connsiteX20" fmla="*/ 273269 w 3500469"/>
              <a:gd name="connsiteY20" fmla="*/ 956441 h 3468413"/>
              <a:gd name="connsiteX21" fmla="*/ 262759 w 3500469"/>
              <a:gd name="connsiteY21" fmla="*/ 998482 h 3468413"/>
              <a:gd name="connsiteX22" fmla="*/ 241738 w 3500469"/>
              <a:gd name="connsiteY22" fmla="*/ 1051034 h 3468413"/>
              <a:gd name="connsiteX23" fmla="*/ 220717 w 3500469"/>
              <a:gd name="connsiteY23" fmla="*/ 1114096 h 3468413"/>
              <a:gd name="connsiteX24" fmla="*/ 210207 w 3500469"/>
              <a:gd name="connsiteY24" fmla="*/ 1145627 h 3468413"/>
              <a:gd name="connsiteX25" fmla="*/ 199697 w 3500469"/>
              <a:gd name="connsiteY25" fmla="*/ 1177158 h 3468413"/>
              <a:gd name="connsiteX26" fmla="*/ 189186 w 3500469"/>
              <a:gd name="connsiteY26" fmla="*/ 1250731 h 3468413"/>
              <a:gd name="connsiteX27" fmla="*/ 178676 w 3500469"/>
              <a:gd name="connsiteY27" fmla="*/ 1282262 h 3468413"/>
              <a:gd name="connsiteX28" fmla="*/ 157655 w 3500469"/>
              <a:gd name="connsiteY28" fmla="*/ 1355834 h 3468413"/>
              <a:gd name="connsiteX29" fmla="*/ 147145 w 3500469"/>
              <a:gd name="connsiteY29" fmla="*/ 1429406 h 3468413"/>
              <a:gd name="connsiteX30" fmla="*/ 115614 w 3500469"/>
              <a:gd name="connsiteY30" fmla="*/ 1513489 h 3468413"/>
              <a:gd name="connsiteX31" fmla="*/ 105104 w 3500469"/>
              <a:gd name="connsiteY31" fmla="*/ 1545020 h 3468413"/>
              <a:gd name="connsiteX32" fmla="*/ 73573 w 3500469"/>
              <a:gd name="connsiteY32" fmla="*/ 1597572 h 3468413"/>
              <a:gd name="connsiteX33" fmla="*/ 42041 w 3500469"/>
              <a:gd name="connsiteY33" fmla="*/ 1660634 h 3468413"/>
              <a:gd name="connsiteX34" fmla="*/ 21021 w 3500469"/>
              <a:gd name="connsiteY34" fmla="*/ 1723696 h 3468413"/>
              <a:gd name="connsiteX35" fmla="*/ 10510 w 3500469"/>
              <a:gd name="connsiteY35" fmla="*/ 1755227 h 3468413"/>
              <a:gd name="connsiteX36" fmla="*/ 0 w 3500469"/>
              <a:gd name="connsiteY36" fmla="*/ 1797269 h 3468413"/>
              <a:gd name="connsiteX37" fmla="*/ 21021 w 3500469"/>
              <a:gd name="connsiteY37" fmla="*/ 1954924 h 3468413"/>
              <a:gd name="connsiteX38" fmla="*/ 31531 w 3500469"/>
              <a:gd name="connsiteY38" fmla="*/ 1986455 h 3468413"/>
              <a:gd name="connsiteX39" fmla="*/ 73573 w 3500469"/>
              <a:gd name="connsiteY39" fmla="*/ 2049517 h 3468413"/>
              <a:gd name="connsiteX40" fmla="*/ 94593 w 3500469"/>
              <a:gd name="connsiteY40" fmla="*/ 2091558 h 3468413"/>
              <a:gd name="connsiteX41" fmla="*/ 126124 w 3500469"/>
              <a:gd name="connsiteY41" fmla="*/ 2165131 h 3468413"/>
              <a:gd name="connsiteX42" fmla="*/ 168166 w 3500469"/>
              <a:gd name="connsiteY42" fmla="*/ 2228193 h 3468413"/>
              <a:gd name="connsiteX43" fmla="*/ 189186 w 3500469"/>
              <a:gd name="connsiteY43" fmla="*/ 2259724 h 3468413"/>
              <a:gd name="connsiteX44" fmla="*/ 199697 w 3500469"/>
              <a:gd name="connsiteY44" fmla="*/ 2291255 h 3468413"/>
              <a:gd name="connsiteX45" fmla="*/ 231228 w 3500469"/>
              <a:gd name="connsiteY45" fmla="*/ 2333296 h 3468413"/>
              <a:gd name="connsiteX46" fmla="*/ 273269 w 3500469"/>
              <a:gd name="connsiteY46" fmla="*/ 2438400 h 3468413"/>
              <a:gd name="connsiteX47" fmla="*/ 315310 w 3500469"/>
              <a:gd name="connsiteY47" fmla="*/ 2522482 h 3468413"/>
              <a:gd name="connsiteX48" fmla="*/ 325821 w 3500469"/>
              <a:gd name="connsiteY48" fmla="*/ 2564524 h 3468413"/>
              <a:gd name="connsiteX49" fmla="*/ 346841 w 3500469"/>
              <a:gd name="connsiteY49" fmla="*/ 2596055 h 3468413"/>
              <a:gd name="connsiteX50" fmla="*/ 378373 w 3500469"/>
              <a:gd name="connsiteY50" fmla="*/ 2680138 h 3468413"/>
              <a:gd name="connsiteX51" fmla="*/ 420414 w 3500469"/>
              <a:gd name="connsiteY51" fmla="*/ 2743200 h 3468413"/>
              <a:gd name="connsiteX52" fmla="*/ 472966 w 3500469"/>
              <a:gd name="connsiteY52" fmla="*/ 2827282 h 3468413"/>
              <a:gd name="connsiteX53" fmla="*/ 515007 w 3500469"/>
              <a:gd name="connsiteY53" fmla="*/ 2890344 h 3468413"/>
              <a:gd name="connsiteX54" fmla="*/ 672662 w 3500469"/>
              <a:gd name="connsiteY54" fmla="*/ 3026979 h 3468413"/>
              <a:gd name="connsiteX55" fmla="*/ 746235 w 3500469"/>
              <a:gd name="connsiteY55" fmla="*/ 3079531 h 3468413"/>
              <a:gd name="connsiteX56" fmla="*/ 830317 w 3500469"/>
              <a:gd name="connsiteY56" fmla="*/ 3121572 h 3468413"/>
              <a:gd name="connsiteX57" fmla="*/ 903890 w 3500469"/>
              <a:gd name="connsiteY57" fmla="*/ 3153103 h 3468413"/>
              <a:gd name="connsiteX58" fmla="*/ 945931 w 3500469"/>
              <a:gd name="connsiteY58" fmla="*/ 3174124 h 3468413"/>
              <a:gd name="connsiteX59" fmla="*/ 1051035 w 3500469"/>
              <a:gd name="connsiteY59" fmla="*/ 3195144 h 3468413"/>
              <a:gd name="connsiteX60" fmla="*/ 1166648 w 3500469"/>
              <a:gd name="connsiteY60" fmla="*/ 3226675 h 3468413"/>
              <a:gd name="connsiteX61" fmla="*/ 1282262 w 3500469"/>
              <a:gd name="connsiteY61" fmla="*/ 3258206 h 3468413"/>
              <a:gd name="connsiteX62" fmla="*/ 1387366 w 3500469"/>
              <a:gd name="connsiteY62" fmla="*/ 3300248 h 3468413"/>
              <a:gd name="connsiteX63" fmla="*/ 1439917 w 3500469"/>
              <a:gd name="connsiteY63" fmla="*/ 3321269 h 3468413"/>
              <a:gd name="connsiteX64" fmla="*/ 1534510 w 3500469"/>
              <a:gd name="connsiteY64" fmla="*/ 3373820 h 3468413"/>
              <a:gd name="connsiteX65" fmla="*/ 1576552 w 3500469"/>
              <a:gd name="connsiteY65" fmla="*/ 3384331 h 3468413"/>
              <a:gd name="connsiteX66" fmla="*/ 1618593 w 3500469"/>
              <a:gd name="connsiteY66" fmla="*/ 3405351 h 3468413"/>
              <a:gd name="connsiteX67" fmla="*/ 1660635 w 3500469"/>
              <a:gd name="connsiteY67" fmla="*/ 3415862 h 3468413"/>
              <a:gd name="connsiteX68" fmla="*/ 1702676 w 3500469"/>
              <a:gd name="connsiteY68" fmla="*/ 3436882 h 3468413"/>
              <a:gd name="connsiteX69" fmla="*/ 1744717 w 3500469"/>
              <a:gd name="connsiteY69" fmla="*/ 3447393 h 3468413"/>
              <a:gd name="connsiteX70" fmla="*/ 1860331 w 3500469"/>
              <a:gd name="connsiteY70" fmla="*/ 3468413 h 3468413"/>
              <a:gd name="connsiteX71" fmla="*/ 2333297 w 3500469"/>
              <a:gd name="connsiteY71" fmla="*/ 3457903 h 3468413"/>
              <a:gd name="connsiteX72" fmla="*/ 2417379 w 3500469"/>
              <a:gd name="connsiteY72" fmla="*/ 3436882 h 3468413"/>
              <a:gd name="connsiteX73" fmla="*/ 2575035 w 3500469"/>
              <a:gd name="connsiteY73" fmla="*/ 3384331 h 3468413"/>
              <a:gd name="connsiteX74" fmla="*/ 2648607 w 3500469"/>
              <a:gd name="connsiteY74" fmla="*/ 3342289 h 3468413"/>
              <a:gd name="connsiteX75" fmla="*/ 2732690 w 3500469"/>
              <a:gd name="connsiteY75" fmla="*/ 3300248 h 3468413"/>
              <a:gd name="connsiteX76" fmla="*/ 3090041 w 3500469"/>
              <a:gd name="connsiteY76" fmla="*/ 2984938 h 3468413"/>
              <a:gd name="connsiteX77" fmla="*/ 3195145 w 3500469"/>
              <a:gd name="connsiteY77" fmla="*/ 2869324 h 3468413"/>
              <a:gd name="connsiteX78" fmla="*/ 3426373 w 3500469"/>
              <a:gd name="connsiteY78" fmla="*/ 2554013 h 3468413"/>
              <a:gd name="connsiteX79" fmla="*/ 3468414 w 3500469"/>
              <a:gd name="connsiteY79" fmla="*/ 2459420 h 3468413"/>
              <a:gd name="connsiteX80" fmla="*/ 3489435 w 3500469"/>
              <a:gd name="connsiteY80" fmla="*/ 2354317 h 3468413"/>
              <a:gd name="connsiteX81" fmla="*/ 3478924 w 3500469"/>
              <a:gd name="connsiteY81" fmla="*/ 1954924 h 3468413"/>
              <a:gd name="connsiteX82" fmla="*/ 3394841 w 3500469"/>
              <a:gd name="connsiteY82" fmla="*/ 1608082 h 3468413"/>
              <a:gd name="connsiteX83" fmla="*/ 3352800 w 3500469"/>
              <a:gd name="connsiteY83" fmla="*/ 1408386 h 3468413"/>
              <a:gd name="connsiteX84" fmla="*/ 3321269 w 3500469"/>
              <a:gd name="connsiteY84" fmla="*/ 1208689 h 3468413"/>
              <a:gd name="connsiteX85" fmla="*/ 3237186 w 3500469"/>
              <a:gd name="connsiteY85" fmla="*/ 893379 h 3468413"/>
              <a:gd name="connsiteX86" fmla="*/ 3195145 w 3500469"/>
              <a:gd name="connsiteY86" fmla="*/ 746234 h 3468413"/>
              <a:gd name="connsiteX87" fmla="*/ 3132083 w 3500469"/>
              <a:gd name="connsiteY87" fmla="*/ 515006 h 3468413"/>
              <a:gd name="connsiteX88" fmla="*/ 3111062 w 3500469"/>
              <a:gd name="connsiteY88" fmla="*/ 399393 h 3468413"/>
              <a:gd name="connsiteX89" fmla="*/ 3069021 w 3500469"/>
              <a:gd name="connsiteY89" fmla="*/ 336331 h 3468413"/>
              <a:gd name="connsiteX90" fmla="*/ 2963917 w 3500469"/>
              <a:gd name="connsiteY90" fmla="*/ 283779 h 3468413"/>
              <a:gd name="connsiteX91" fmla="*/ 2911366 w 3500469"/>
              <a:gd name="connsiteY91" fmla="*/ 262758 h 3468413"/>
              <a:gd name="connsiteX92" fmla="*/ 2848304 w 3500469"/>
              <a:gd name="connsiteY92" fmla="*/ 241738 h 3468413"/>
              <a:gd name="connsiteX93" fmla="*/ 2722179 w 3500469"/>
              <a:gd name="connsiteY93" fmla="*/ 178675 h 3468413"/>
              <a:gd name="connsiteX94" fmla="*/ 2606566 w 3500469"/>
              <a:gd name="connsiteY94" fmla="*/ 126124 h 3468413"/>
              <a:gd name="connsiteX95" fmla="*/ 2543504 w 3500469"/>
              <a:gd name="connsiteY95" fmla="*/ 94593 h 3468413"/>
              <a:gd name="connsiteX96" fmla="*/ 2490952 w 3500469"/>
              <a:gd name="connsiteY96" fmla="*/ 73572 h 3468413"/>
              <a:gd name="connsiteX97" fmla="*/ 2448910 w 3500469"/>
              <a:gd name="connsiteY97" fmla="*/ 42041 h 3468413"/>
              <a:gd name="connsiteX98" fmla="*/ 2406869 w 3500469"/>
              <a:gd name="connsiteY98" fmla="*/ 21020 h 3468413"/>
              <a:gd name="connsiteX99" fmla="*/ 2343807 w 3500469"/>
              <a:gd name="connsiteY99" fmla="*/ 0 h 3468413"/>
              <a:gd name="connsiteX100" fmla="*/ 2112579 w 3500469"/>
              <a:gd name="connsiteY100" fmla="*/ 21020 h 3468413"/>
              <a:gd name="connsiteX101" fmla="*/ 1933904 w 3500469"/>
              <a:gd name="connsiteY101" fmla="*/ 84082 h 3468413"/>
              <a:gd name="connsiteX102" fmla="*/ 1870841 w 3500469"/>
              <a:gd name="connsiteY102" fmla="*/ 115613 h 3468413"/>
              <a:gd name="connsiteX103" fmla="*/ 1755228 w 3500469"/>
              <a:gd name="connsiteY103" fmla="*/ 147144 h 3468413"/>
              <a:gd name="connsiteX104" fmla="*/ 1713186 w 3500469"/>
              <a:gd name="connsiteY104" fmla="*/ 168165 h 3468413"/>
              <a:gd name="connsiteX105" fmla="*/ 1629104 w 3500469"/>
              <a:gd name="connsiteY105" fmla="*/ 189186 h 3468413"/>
              <a:gd name="connsiteX106" fmla="*/ 1587062 w 3500469"/>
              <a:gd name="connsiteY106" fmla="*/ 199696 h 3468413"/>
              <a:gd name="connsiteX107" fmla="*/ 1524000 w 3500469"/>
              <a:gd name="connsiteY107" fmla="*/ 220717 h 3468413"/>
              <a:gd name="connsiteX108" fmla="*/ 1492469 w 3500469"/>
              <a:gd name="connsiteY108" fmla="*/ 231227 h 3468413"/>
              <a:gd name="connsiteX109" fmla="*/ 1429407 w 3500469"/>
              <a:gd name="connsiteY109" fmla="*/ 241738 h 3468413"/>
              <a:gd name="connsiteX110" fmla="*/ 1366345 w 3500469"/>
              <a:gd name="connsiteY110" fmla="*/ 262758 h 3468413"/>
              <a:gd name="connsiteX111" fmla="*/ 1271752 w 3500469"/>
              <a:gd name="connsiteY111" fmla="*/ 294289 h 3468413"/>
              <a:gd name="connsiteX112" fmla="*/ 1240221 w 3500469"/>
              <a:gd name="connsiteY112" fmla="*/ 304800 h 3468413"/>
              <a:gd name="connsiteX113" fmla="*/ 1156138 w 3500469"/>
              <a:gd name="connsiteY113" fmla="*/ 346841 h 3468413"/>
              <a:gd name="connsiteX114" fmla="*/ 1114097 w 3500469"/>
              <a:gd name="connsiteY114" fmla="*/ 357351 h 3468413"/>
              <a:gd name="connsiteX115" fmla="*/ 1051035 w 3500469"/>
              <a:gd name="connsiteY115" fmla="*/ 378372 h 3468413"/>
              <a:gd name="connsiteX116" fmla="*/ 956441 w 3500469"/>
              <a:gd name="connsiteY116" fmla="*/ 367862 h 3468413"/>
              <a:gd name="connsiteX117" fmla="*/ 945931 w 3500469"/>
              <a:gd name="connsiteY117" fmla="*/ 336331 h 3468413"/>
              <a:gd name="connsiteX118" fmla="*/ 924910 w 3500469"/>
              <a:gd name="connsiteY118" fmla="*/ 325820 h 34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00469" h="3468413">
                <a:moveTo>
                  <a:pt x="1208690" y="283779"/>
                </a:moveTo>
                <a:cubicBezTo>
                  <a:pt x="1180662" y="287282"/>
                  <a:pt x="1152737" y="291732"/>
                  <a:pt x="1124607" y="294289"/>
                </a:cubicBezTo>
                <a:cubicBezTo>
                  <a:pt x="1075636" y="298741"/>
                  <a:pt x="1026298" y="299054"/>
                  <a:pt x="977462" y="304800"/>
                </a:cubicBezTo>
                <a:cubicBezTo>
                  <a:pt x="966459" y="306094"/>
                  <a:pt x="956543" y="312127"/>
                  <a:pt x="945931" y="315310"/>
                </a:cubicBezTo>
                <a:cubicBezTo>
                  <a:pt x="921501" y="322639"/>
                  <a:pt x="896966" y="329620"/>
                  <a:pt x="872359" y="336331"/>
                </a:cubicBezTo>
                <a:cubicBezTo>
                  <a:pt x="858423" y="340132"/>
                  <a:pt x="844153" y="342690"/>
                  <a:pt x="830317" y="346841"/>
                </a:cubicBezTo>
                <a:cubicBezTo>
                  <a:pt x="809094" y="353208"/>
                  <a:pt x="788982" y="363517"/>
                  <a:pt x="767255" y="367862"/>
                </a:cubicBezTo>
                <a:lnTo>
                  <a:pt x="714704" y="378372"/>
                </a:lnTo>
                <a:cubicBezTo>
                  <a:pt x="704194" y="385379"/>
                  <a:pt x="694784" y="394417"/>
                  <a:pt x="683173" y="399393"/>
                </a:cubicBezTo>
                <a:cubicBezTo>
                  <a:pt x="669896" y="405083"/>
                  <a:pt x="653673" y="402736"/>
                  <a:pt x="641131" y="409903"/>
                </a:cubicBezTo>
                <a:cubicBezTo>
                  <a:pt x="628226" y="417277"/>
                  <a:pt x="621019" y="431918"/>
                  <a:pt x="609600" y="441434"/>
                </a:cubicBezTo>
                <a:cubicBezTo>
                  <a:pt x="599896" y="449521"/>
                  <a:pt x="588579" y="455448"/>
                  <a:pt x="578069" y="462455"/>
                </a:cubicBezTo>
                <a:cubicBezTo>
                  <a:pt x="571062" y="472965"/>
                  <a:pt x="564390" y="483707"/>
                  <a:pt x="557048" y="493986"/>
                </a:cubicBezTo>
                <a:cubicBezTo>
                  <a:pt x="546866" y="508240"/>
                  <a:pt x="534990" y="521292"/>
                  <a:pt x="525517" y="536027"/>
                </a:cubicBezTo>
                <a:cubicBezTo>
                  <a:pt x="503423" y="570395"/>
                  <a:pt x="483868" y="606335"/>
                  <a:pt x="462455" y="641131"/>
                </a:cubicBezTo>
                <a:cubicBezTo>
                  <a:pt x="455835" y="651889"/>
                  <a:pt x="448442" y="662152"/>
                  <a:pt x="441435" y="672662"/>
                </a:cubicBezTo>
                <a:lnTo>
                  <a:pt x="399393" y="735724"/>
                </a:lnTo>
                <a:cubicBezTo>
                  <a:pt x="395890" y="746234"/>
                  <a:pt x="394755" y="757860"/>
                  <a:pt x="388883" y="767255"/>
                </a:cubicBezTo>
                <a:cubicBezTo>
                  <a:pt x="369526" y="798226"/>
                  <a:pt x="342067" y="818846"/>
                  <a:pt x="325821" y="851338"/>
                </a:cubicBezTo>
                <a:cubicBezTo>
                  <a:pt x="285701" y="931579"/>
                  <a:pt x="360014" y="823265"/>
                  <a:pt x="283779" y="924910"/>
                </a:cubicBezTo>
                <a:cubicBezTo>
                  <a:pt x="280276" y="935420"/>
                  <a:pt x="276313" y="945788"/>
                  <a:pt x="273269" y="956441"/>
                </a:cubicBezTo>
                <a:cubicBezTo>
                  <a:pt x="269301" y="970330"/>
                  <a:pt x="267327" y="984778"/>
                  <a:pt x="262759" y="998482"/>
                </a:cubicBezTo>
                <a:cubicBezTo>
                  <a:pt x="256793" y="1016381"/>
                  <a:pt x="248186" y="1033303"/>
                  <a:pt x="241738" y="1051034"/>
                </a:cubicBezTo>
                <a:cubicBezTo>
                  <a:pt x="234166" y="1071858"/>
                  <a:pt x="227724" y="1093075"/>
                  <a:pt x="220717" y="1114096"/>
                </a:cubicBezTo>
                <a:lnTo>
                  <a:pt x="210207" y="1145627"/>
                </a:lnTo>
                <a:lnTo>
                  <a:pt x="199697" y="1177158"/>
                </a:lnTo>
                <a:cubicBezTo>
                  <a:pt x="196193" y="1201682"/>
                  <a:pt x="194044" y="1226439"/>
                  <a:pt x="189186" y="1250731"/>
                </a:cubicBezTo>
                <a:cubicBezTo>
                  <a:pt x="187013" y="1261595"/>
                  <a:pt x="181720" y="1271609"/>
                  <a:pt x="178676" y="1282262"/>
                </a:cubicBezTo>
                <a:cubicBezTo>
                  <a:pt x="152290" y="1374617"/>
                  <a:pt x="182850" y="1280253"/>
                  <a:pt x="157655" y="1355834"/>
                </a:cubicBezTo>
                <a:cubicBezTo>
                  <a:pt x="154152" y="1380358"/>
                  <a:pt x="152003" y="1405114"/>
                  <a:pt x="147145" y="1429406"/>
                </a:cubicBezTo>
                <a:cubicBezTo>
                  <a:pt x="143735" y="1446454"/>
                  <a:pt x="118500" y="1505794"/>
                  <a:pt x="115614" y="1513489"/>
                </a:cubicBezTo>
                <a:cubicBezTo>
                  <a:pt x="111724" y="1523862"/>
                  <a:pt x="110059" y="1535111"/>
                  <a:pt x="105104" y="1545020"/>
                </a:cubicBezTo>
                <a:cubicBezTo>
                  <a:pt x="95968" y="1563292"/>
                  <a:pt x="82709" y="1579300"/>
                  <a:pt x="73573" y="1597572"/>
                </a:cubicBezTo>
                <a:cubicBezTo>
                  <a:pt x="30060" y="1684596"/>
                  <a:pt x="102280" y="1570277"/>
                  <a:pt x="42041" y="1660634"/>
                </a:cubicBezTo>
                <a:lnTo>
                  <a:pt x="21021" y="1723696"/>
                </a:lnTo>
                <a:cubicBezTo>
                  <a:pt x="17518" y="1734206"/>
                  <a:pt x="13197" y="1744479"/>
                  <a:pt x="10510" y="1755227"/>
                </a:cubicBezTo>
                <a:lnTo>
                  <a:pt x="0" y="1797269"/>
                </a:lnTo>
                <a:cubicBezTo>
                  <a:pt x="8266" y="1888195"/>
                  <a:pt x="2450" y="1889927"/>
                  <a:pt x="21021" y="1954924"/>
                </a:cubicBezTo>
                <a:cubicBezTo>
                  <a:pt x="24065" y="1965577"/>
                  <a:pt x="26151" y="1976770"/>
                  <a:pt x="31531" y="1986455"/>
                </a:cubicBezTo>
                <a:cubicBezTo>
                  <a:pt x="43800" y="2008540"/>
                  <a:pt x="62275" y="2026920"/>
                  <a:pt x="73573" y="2049517"/>
                </a:cubicBezTo>
                <a:cubicBezTo>
                  <a:pt x="80580" y="2063531"/>
                  <a:pt x="88421" y="2077157"/>
                  <a:pt x="94593" y="2091558"/>
                </a:cubicBezTo>
                <a:cubicBezTo>
                  <a:pt x="116335" y="2142290"/>
                  <a:pt x="91274" y="2107047"/>
                  <a:pt x="126124" y="2165131"/>
                </a:cubicBezTo>
                <a:cubicBezTo>
                  <a:pt x="139122" y="2186795"/>
                  <a:pt x="154152" y="2207172"/>
                  <a:pt x="168166" y="2228193"/>
                </a:cubicBezTo>
                <a:cubicBezTo>
                  <a:pt x="175173" y="2238703"/>
                  <a:pt x="185191" y="2247741"/>
                  <a:pt x="189186" y="2259724"/>
                </a:cubicBezTo>
                <a:cubicBezTo>
                  <a:pt x="192690" y="2270234"/>
                  <a:pt x="194200" y="2281636"/>
                  <a:pt x="199697" y="2291255"/>
                </a:cubicBezTo>
                <a:cubicBezTo>
                  <a:pt x="208388" y="2306464"/>
                  <a:pt x="223394" y="2317628"/>
                  <a:pt x="231228" y="2333296"/>
                </a:cubicBezTo>
                <a:cubicBezTo>
                  <a:pt x="248103" y="2367046"/>
                  <a:pt x="256394" y="2404650"/>
                  <a:pt x="273269" y="2438400"/>
                </a:cubicBezTo>
                <a:cubicBezTo>
                  <a:pt x="287283" y="2466427"/>
                  <a:pt x="307710" y="2492082"/>
                  <a:pt x="315310" y="2522482"/>
                </a:cubicBezTo>
                <a:cubicBezTo>
                  <a:pt x="318814" y="2536496"/>
                  <a:pt x="320131" y="2551247"/>
                  <a:pt x="325821" y="2564524"/>
                </a:cubicBezTo>
                <a:cubicBezTo>
                  <a:pt x="330797" y="2576134"/>
                  <a:pt x="341192" y="2584757"/>
                  <a:pt x="346841" y="2596055"/>
                </a:cubicBezTo>
                <a:cubicBezTo>
                  <a:pt x="403128" y="2708629"/>
                  <a:pt x="285444" y="2509767"/>
                  <a:pt x="378373" y="2680138"/>
                </a:cubicBezTo>
                <a:cubicBezTo>
                  <a:pt x="390471" y="2702317"/>
                  <a:pt x="409116" y="2720604"/>
                  <a:pt x="420414" y="2743200"/>
                </a:cubicBezTo>
                <a:cubicBezTo>
                  <a:pt x="455372" y="2813115"/>
                  <a:pt x="425211" y="2759060"/>
                  <a:pt x="472966" y="2827282"/>
                </a:cubicBezTo>
                <a:cubicBezTo>
                  <a:pt x="487454" y="2847979"/>
                  <a:pt x="497143" y="2872480"/>
                  <a:pt x="515007" y="2890344"/>
                </a:cubicBezTo>
                <a:cubicBezTo>
                  <a:pt x="613351" y="2988689"/>
                  <a:pt x="560834" y="2943109"/>
                  <a:pt x="672662" y="3026979"/>
                </a:cubicBezTo>
                <a:cubicBezTo>
                  <a:pt x="686915" y="3037668"/>
                  <a:pt x="727455" y="3069287"/>
                  <a:pt x="746235" y="3079531"/>
                </a:cubicBezTo>
                <a:cubicBezTo>
                  <a:pt x="773744" y="3094536"/>
                  <a:pt x="804244" y="3104190"/>
                  <a:pt x="830317" y="3121572"/>
                </a:cubicBezTo>
                <a:cubicBezTo>
                  <a:pt x="873867" y="3150606"/>
                  <a:pt x="849593" y="3139529"/>
                  <a:pt x="903890" y="3153103"/>
                </a:cubicBezTo>
                <a:cubicBezTo>
                  <a:pt x="917904" y="3160110"/>
                  <a:pt x="931261" y="3168623"/>
                  <a:pt x="945931" y="3174124"/>
                </a:cubicBezTo>
                <a:cubicBezTo>
                  <a:pt x="971015" y="3183531"/>
                  <a:pt x="1029242" y="3191512"/>
                  <a:pt x="1051035" y="3195144"/>
                </a:cubicBezTo>
                <a:cubicBezTo>
                  <a:pt x="1241605" y="3258668"/>
                  <a:pt x="1003234" y="3182107"/>
                  <a:pt x="1166648" y="3226675"/>
                </a:cubicBezTo>
                <a:cubicBezTo>
                  <a:pt x="1313328" y="3266679"/>
                  <a:pt x="1154231" y="3232601"/>
                  <a:pt x="1282262" y="3258206"/>
                </a:cubicBezTo>
                <a:lnTo>
                  <a:pt x="1387366" y="3300248"/>
                </a:lnTo>
                <a:cubicBezTo>
                  <a:pt x="1404883" y="3307255"/>
                  <a:pt x="1423739" y="3311562"/>
                  <a:pt x="1439917" y="3321269"/>
                </a:cubicBezTo>
                <a:cubicBezTo>
                  <a:pt x="1462218" y="3334650"/>
                  <a:pt x="1507702" y="3363767"/>
                  <a:pt x="1534510" y="3373820"/>
                </a:cubicBezTo>
                <a:cubicBezTo>
                  <a:pt x="1548036" y="3378892"/>
                  <a:pt x="1563026" y="3379259"/>
                  <a:pt x="1576552" y="3384331"/>
                </a:cubicBezTo>
                <a:cubicBezTo>
                  <a:pt x="1591222" y="3389832"/>
                  <a:pt x="1603923" y="3399850"/>
                  <a:pt x="1618593" y="3405351"/>
                </a:cubicBezTo>
                <a:cubicBezTo>
                  <a:pt x="1632119" y="3410423"/>
                  <a:pt x="1647109" y="3410790"/>
                  <a:pt x="1660635" y="3415862"/>
                </a:cubicBezTo>
                <a:cubicBezTo>
                  <a:pt x="1675305" y="3421363"/>
                  <a:pt x="1688006" y="3431381"/>
                  <a:pt x="1702676" y="3436882"/>
                </a:cubicBezTo>
                <a:cubicBezTo>
                  <a:pt x="1716201" y="3441954"/>
                  <a:pt x="1730616" y="3444259"/>
                  <a:pt x="1744717" y="3447393"/>
                </a:cubicBezTo>
                <a:cubicBezTo>
                  <a:pt x="1788776" y="3457184"/>
                  <a:pt x="1814707" y="3460809"/>
                  <a:pt x="1860331" y="3468413"/>
                </a:cubicBezTo>
                <a:cubicBezTo>
                  <a:pt x="2017986" y="3464910"/>
                  <a:pt x="2175855" y="3466815"/>
                  <a:pt x="2333297" y="3457903"/>
                </a:cubicBezTo>
                <a:cubicBezTo>
                  <a:pt x="2362141" y="3456270"/>
                  <a:pt x="2389465" y="3444326"/>
                  <a:pt x="2417379" y="3436882"/>
                </a:cubicBezTo>
                <a:cubicBezTo>
                  <a:pt x="2467826" y="3423430"/>
                  <a:pt x="2527990" y="3406286"/>
                  <a:pt x="2575035" y="3384331"/>
                </a:cubicBezTo>
                <a:cubicBezTo>
                  <a:pt x="2600631" y="3372386"/>
                  <a:pt x="2623684" y="3355581"/>
                  <a:pt x="2648607" y="3342289"/>
                </a:cubicBezTo>
                <a:cubicBezTo>
                  <a:pt x="2676256" y="3327543"/>
                  <a:pt x="2706443" y="3317366"/>
                  <a:pt x="2732690" y="3300248"/>
                </a:cubicBezTo>
                <a:cubicBezTo>
                  <a:pt x="2901327" y="3190268"/>
                  <a:pt x="2938060" y="3142160"/>
                  <a:pt x="3090041" y="2984938"/>
                </a:cubicBezTo>
                <a:cubicBezTo>
                  <a:pt x="3126240" y="2947491"/>
                  <a:pt x="3162609" y="2909994"/>
                  <a:pt x="3195145" y="2869324"/>
                </a:cubicBezTo>
                <a:cubicBezTo>
                  <a:pt x="3302712" y="2734865"/>
                  <a:pt x="3356356" y="2687045"/>
                  <a:pt x="3426373" y="2554013"/>
                </a:cubicBezTo>
                <a:cubicBezTo>
                  <a:pt x="3442444" y="2523479"/>
                  <a:pt x="3454400" y="2490951"/>
                  <a:pt x="3468414" y="2459420"/>
                </a:cubicBezTo>
                <a:cubicBezTo>
                  <a:pt x="3475421" y="2424386"/>
                  <a:pt x="3484608" y="2389718"/>
                  <a:pt x="3489435" y="2354317"/>
                </a:cubicBezTo>
                <a:cubicBezTo>
                  <a:pt x="3507904" y="2218875"/>
                  <a:pt x="3502373" y="2093275"/>
                  <a:pt x="3478924" y="1954924"/>
                </a:cubicBezTo>
                <a:cubicBezTo>
                  <a:pt x="3459044" y="1837634"/>
                  <a:pt x="3419348" y="1724493"/>
                  <a:pt x="3394841" y="1608082"/>
                </a:cubicBezTo>
                <a:cubicBezTo>
                  <a:pt x="3380827" y="1541517"/>
                  <a:pt x="3365123" y="1475285"/>
                  <a:pt x="3352800" y="1408386"/>
                </a:cubicBezTo>
                <a:cubicBezTo>
                  <a:pt x="3340591" y="1342111"/>
                  <a:pt x="3336030" y="1274443"/>
                  <a:pt x="3321269" y="1208689"/>
                </a:cubicBezTo>
                <a:cubicBezTo>
                  <a:pt x="3297443" y="1102554"/>
                  <a:pt x="3265807" y="998322"/>
                  <a:pt x="3237186" y="893379"/>
                </a:cubicBezTo>
                <a:cubicBezTo>
                  <a:pt x="3223764" y="844165"/>
                  <a:pt x="3206615" y="795939"/>
                  <a:pt x="3195145" y="746234"/>
                </a:cubicBezTo>
                <a:cubicBezTo>
                  <a:pt x="3156140" y="577214"/>
                  <a:pt x="3178395" y="653943"/>
                  <a:pt x="3132083" y="515006"/>
                </a:cubicBezTo>
                <a:cubicBezTo>
                  <a:pt x="3131547" y="511791"/>
                  <a:pt x="3114930" y="407902"/>
                  <a:pt x="3111062" y="399393"/>
                </a:cubicBezTo>
                <a:cubicBezTo>
                  <a:pt x="3100608" y="376394"/>
                  <a:pt x="3091617" y="347629"/>
                  <a:pt x="3069021" y="336331"/>
                </a:cubicBezTo>
                <a:cubicBezTo>
                  <a:pt x="3033986" y="318814"/>
                  <a:pt x="3000285" y="298327"/>
                  <a:pt x="2963917" y="283779"/>
                </a:cubicBezTo>
                <a:cubicBezTo>
                  <a:pt x="2946400" y="276772"/>
                  <a:pt x="2929097" y="269205"/>
                  <a:pt x="2911366" y="262758"/>
                </a:cubicBezTo>
                <a:cubicBezTo>
                  <a:pt x="2890542" y="255186"/>
                  <a:pt x="2868552" y="250737"/>
                  <a:pt x="2848304" y="241738"/>
                </a:cubicBezTo>
                <a:cubicBezTo>
                  <a:pt x="2805351" y="222648"/>
                  <a:pt x="2766771" y="193539"/>
                  <a:pt x="2722179" y="178675"/>
                </a:cubicBezTo>
                <a:cubicBezTo>
                  <a:pt x="2619780" y="144543"/>
                  <a:pt x="2696516" y="175188"/>
                  <a:pt x="2606566" y="126124"/>
                </a:cubicBezTo>
                <a:cubicBezTo>
                  <a:pt x="2585934" y="114870"/>
                  <a:pt x="2564899" y="104318"/>
                  <a:pt x="2543504" y="94593"/>
                </a:cubicBezTo>
                <a:cubicBezTo>
                  <a:pt x="2526328" y="86786"/>
                  <a:pt x="2507445" y="82734"/>
                  <a:pt x="2490952" y="73572"/>
                </a:cubicBezTo>
                <a:cubicBezTo>
                  <a:pt x="2475639" y="65065"/>
                  <a:pt x="2463765" y="51325"/>
                  <a:pt x="2448910" y="42041"/>
                </a:cubicBezTo>
                <a:cubicBezTo>
                  <a:pt x="2435624" y="33737"/>
                  <a:pt x="2421416" y="26839"/>
                  <a:pt x="2406869" y="21020"/>
                </a:cubicBezTo>
                <a:cubicBezTo>
                  <a:pt x="2386296" y="12791"/>
                  <a:pt x="2343807" y="0"/>
                  <a:pt x="2343807" y="0"/>
                </a:cubicBezTo>
                <a:cubicBezTo>
                  <a:pt x="2266731" y="7007"/>
                  <a:pt x="2188795" y="7570"/>
                  <a:pt x="2112579" y="21020"/>
                </a:cubicBezTo>
                <a:cubicBezTo>
                  <a:pt x="2092977" y="24479"/>
                  <a:pt x="1974632" y="65570"/>
                  <a:pt x="1933904" y="84082"/>
                </a:cubicBezTo>
                <a:cubicBezTo>
                  <a:pt x="1912508" y="93807"/>
                  <a:pt x="1892535" y="106574"/>
                  <a:pt x="1870841" y="115613"/>
                </a:cubicBezTo>
                <a:cubicBezTo>
                  <a:pt x="1821602" y="136129"/>
                  <a:pt x="1804699" y="137250"/>
                  <a:pt x="1755228" y="147144"/>
                </a:cubicBezTo>
                <a:cubicBezTo>
                  <a:pt x="1741214" y="154151"/>
                  <a:pt x="1728050" y="163210"/>
                  <a:pt x="1713186" y="168165"/>
                </a:cubicBezTo>
                <a:cubicBezTo>
                  <a:pt x="1685779" y="177301"/>
                  <a:pt x="1657131" y="182179"/>
                  <a:pt x="1629104" y="189186"/>
                </a:cubicBezTo>
                <a:cubicBezTo>
                  <a:pt x="1615090" y="192689"/>
                  <a:pt x="1600766" y="195128"/>
                  <a:pt x="1587062" y="199696"/>
                </a:cubicBezTo>
                <a:lnTo>
                  <a:pt x="1524000" y="220717"/>
                </a:lnTo>
                <a:cubicBezTo>
                  <a:pt x="1513490" y="224220"/>
                  <a:pt x="1503397" y="229406"/>
                  <a:pt x="1492469" y="231227"/>
                </a:cubicBezTo>
                <a:cubicBezTo>
                  <a:pt x="1471448" y="234731"/>
                  <a:pt x="1450081" y="236569"/>
                  <a:pt x="1429407" y="241738"/>
                </a:cubicBezTo>
                <a:cubicBezTo>
                  <a:pt x="1407911" y="247112"/>
                  <a:pt x="1387366" y="255751"/>
                  <a:pt x="1366345" y="262758"/>
                </a:cubicBezTo>
                <a:lnTo>
                  <a:pt x="1271752" y="294289"/>
                </a:lnTo>
                <a:cubicBezTo>
                  <a:pt x="1261242" y="297793"/>
                  <a:pt x="1250130" y="299845"/>
                  <a:pt x="1240221" y="304800"/>
                </a:cubicBezTo>
                <a:cubicBezTo>
                  <a:pt x="1212193" y="318814"/>
                  <a:pt x="1186538" y="339241"/>
                  <a:pt x="1156138" y="346841"/>
                </a:cubicBezTo>
                <a:cubicBezTo>
                  <a:pt x="1142124" y="350344"/>
                  <a:pt x="1127933" y="353200"/>
                  <a:pt x="1114097" y="357351"/>
                </a:cubicBezTo>
                <a:cubicBezTo>
                  <a:pt x="1092874" y="363718"/>
                  <a:pt x="1051035" y="378372"/>
                  <a:pt x="1051035" y="378372"/>
                </a:cubicBezTo>
                <a:cubicBezTo>
                  <a:pt x="1019504" y="374869"/>
                  <a:pt x="985897" y="379644"/>
                  <a:pt x="956441" y="367862"/>
                </a:cubicBezTo>
                <a:cubicBezTo>
                  <a:pt x="946155" y="363747"/>
                  <a:pt x="952578" y="345194"/>
                  <a:pt x="945931" y="336331"/>
                </a:cubicBezTo>
                <a:cubicBezTo>
                  <a:pt x="941231" y="330064"/>
                  <a:pt x="931917" y="329324"/>
                  <a:pt x="924910" y="3258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GREATEST NAME OF ALL | Christ Embassy">
            <a:extLst>
              <a:ext uri="{FF2B5EF4-FFF2-40B4-BE49-F238E27FC236}">
                <a16:creationId xmlns:a16="http://schemas.microsoft.com/office/drawing/2014/main" id="{5F62AE86-5149-A350-1513-034DB0D6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17-18 – “It is time for judgement to being at the household of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God.”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Judgement = Gk. “</a:t>
            </a:r>
            <a:r>
              <a:rPr lang="en-SG" sz="2800" i="1" dirty="0" err="1"/>
              <a:t>krima</a:t>
            </a:r>
            <a:r>
              <a:rPr lang="en-SG" sz="2800" i="1" dirty="0"/>
              <a:t>” </a:t>
            </a:r>
            <a:r>
              <a:rPr lang="en-US" sz="2800" b="1" dirty="0">
                <a:solidFill>
                  <a:schemeClr val="tx1"/>
                </a:solidFill>
              </a:rPr>
              <a:t>meaning sentence or decree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God’s people do experience trials of various kinds and the judgement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of God first (Jeremiah 5:29; Zechariah 13:7-9; Mark 13:19-20;  Acts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14:22; 1 Thessalonians 3:3-4; 2 Thessalonians 1:5-10; Rev 2:10).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</a:t>
            </a:r>
            <a:r>
              <a:rPr lang="en-US" sz="2800" b="1" u="sng" dirty="0">
                <a:solidFill>
                  <a:schemeClr val="tx1"/>
                </a:solidFill>
              </a:rPr>
              <a:t>But</a:t>
            </a:r>
            <a:r>
              <a:rPr lang="en-US" sz="2800" b="1" dirty="0">
                <a:solidFill>
                  <a:schemeClr val="tx1"/>
                </a:solidFill>
              </a:rPr>
              <a:t> we will ALL one day stand before the judgement seat of God (2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Cor 5:10, 1 Peter 4:5)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7312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20: “Therefore let those who suffer according to God’s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                will entrust their souls to a faithful Creator while doing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                 good.”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2 things we must do: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1) ‘Entrust their souls to a faithful creator’ and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2) continue to 'do good’. 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42588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1977-BDBF-75E1-65CE-EA59DBC8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5602"/>
            <a:ext cx="7729728" cy="1188720"/>
          </a:xfrm>
        </p:spPr>
        <p:txBody>
          <a:bodyPr/>
          <a:lstStyle/>
          <a:p>
            <a:r>
              <a:rPr lang="en-US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71B3E-2A11-DFC0-2E39-73CAD271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702676"/>
            <a:ext cx="11771586" cy="5155324"/>
          </a:xfrm>
        </p:spPr>
        <p:txBody>
          <a:bodyPr>
            <a:normAutofit/>
          </a:bodyPr>
          <a:lstStyle/>
          <a:p>
            <a:r>
              <a:rPr lang="en-US" sz="2800" b="1" dirty="0"/>
              <a:t>Summary:</a:t>
            </a:r>
          </a:p>
          <a:p>
            <a:r>
              <a:rPr lang="en-US" sz="2800" b="1" dirty="0"/>
              <a:t>1. As we share in Christ's sufferings today, so we will rejoice when his glory is revealed tomorrow. (vs 13)</a:t>
            </a:r>
            <a:endParaRPr lang="en-SG" sz="2800" b="1" dirty="0"/>
          </a:p>
          <a:p>
            <a:r>
              <a:rPr lang="en-US" sz="2800" b="1" dirty="0"/>
              <a:t>2. We are blessed when we are insulted for the name of Christ. God's glorious Spirit rests on us.  (vs 14)</a:t>
            </a:r>
            <a:endParaRPr lang="en-SG" sz="2800" b="1" dirty="0"/>
          </a:p>
          <a:p>
            <a:r>
              <a:rPr lang="en-US" sz="2800" b="1" dirty="0"/>
              <a:t>3. We need to glorify God as we bear the name of Christ (vs 16).</a:t>
            </a:r>
            <a:endParaRPr lang="en-SG" sz="2800" b="1" dirty="0"/>
          </a:p>
          <a:p>
            <a:r>
              <a:rPr lang="en-US" sz="2800" b="1" dirty="0"/>
              <a:t>4. Judgement begins with us for our good, but ends with terrifying consequences for the ungodly and sinner. (vs 17-18).</a:t>
            </a:r>
            <a:endParaRPr lang="en-SG" sz="2800" b="1" dirty="0"/>
          </a:p>
          <a:p>
            <a:r>
              <a:rPr lang="en-US" sz="2800" b="1" dirty="0"/>
              <a:t>5. Let us entrust ourselves to God and keep on doing good, we were suffer according to God's will.</a:t>
            </a:r>
            <a:endParaRPr lang="en-SG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FA4111-0E00-4349-E652-29C32C2C8BD8}"/>
              </a:ext>
            </a:extLst>
          </p:cNvPr>
          <p:cNvSpPr txBox="1"/>
          <p:nvPr/>
        </p:nvSpPr>
        <p:spPr>
          <a:xfrm>
            <a:off x="1259744" y="1315071"/>
            <a:ext cx="109322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Glorify God in your own lives.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has a distinctly different lifestyle.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Glorify God in relationships.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prioritizes relationships of love and forgiveness.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Glorify God through Christian Service.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(vs. 10-11)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exercises the gifts of the spirit in 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17ED-715D-5E86-F127-5CC438BF0048}"/>
              </a:ext>
            </a:extLst>
          </p:cNvPr>
          <p:cNvSpPr txBox="1"/>
          <p:nvPr/>
        </p:nvSpPr>
        <p:spPr>
          <a:xfrm>
            <a:off x="230901" y="211363"/>
            <a:ext cx="8503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Calibri" panose="020F0502020204030204"/>
              </a:rPr>
              <a:t>Last Week: 1 Peter 4:7-11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54566A-BAB2-A341-473C-60F674DFAC0A}"/>
              </a:ext>
            </a:extLst>
          </p:cNvPr>
          <p:cNvGrpSpPr/>
          <p:nvPr/>
        </p:nvGrpSpPr>
        <p:grpSpPr>
          <a:xfrm rot="10800000">
            <a:off x="250094" y="1123018"/>
            <a:ext cx="10839450" cy="4851195"/>
            <a:chOff x="250094" y="1123018"/>
            <a:chExt cx="10839450" cy="4851195"/>
          </a:xfrm>
        </p:grpSpPr>
        <p:sp>
          <p:nvSpPr>
            <p:cNvPr id="2" name="Arrow: Up 1">
              <a:extLst>
                <a:ext uri="{FF2B5EF4-FFF2-40B4-BE49-F238E27FC236}">
                  <a16:creationId xmlns:a16="http://schemas.microsoft.com/office/drawing/2014/main" id="{2EC3E491-DC7E-2466-5030-7B4A8154672F}"/>
                </a:ext>
              </a:extLst>
            </p:cNvPr>
            <p:cNvSpPr/>
            <p:nvPr/>
          </p:nvSpPr>
          <p:spPr>
            <a:xfrm>
              <a:off x="250094" y="1326787"/>
              <a:ext cx="1009650" cy="4647426"/>
            </a:xfrm>
            <a:prstGeom prst="upArrow">
              <a:avLst/>
            </a:prstGeom>
            <a:solidFill>
              <a:srgbClr val="969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FF3CF8CB-1120-A369-54B2-988122C113AC}"/>
                </a:ext>
              </a:extLst>
            </p:cNvPr>
            <p:cNvSpPr/>
            <p:nvPr/>
          </p:nvSpPr>
          <p:spPr>
            <a:xfrm>
              <a:off x="10079894" y="1123018"/>
              <a:ext cx="1009650" cy="4647426"/>
            </a:xfrm>
            <a:prstGeom prst="upArrow">
              <a:avLst/>
            </a:prstGeom>
            <a:solidFill>
              <a:srgbClr val="969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74A293-48F6-6437-AE20-76F6E752498E}"/>
              </a:ext>
            </a:extLst>
          </p:cNvPr>
          <p:cNvSpPr txBox="1"/>
          <p:nvPr/>
        </p:nvSpPr>
        <p:spPr>
          <a:xfrm>
            <a:off x="2148840" y="4954220"/>
            <a:ext cx="829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is the Time to Glorify God!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gives glory to God in all things.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2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C0DF95-9CCA-F8F9-C75B-80D391DEB9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169" y="1665938"/>
            <a:ext cx="7273148" cy="5192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D873E-CEB4-F8B7-7088-638FAA64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01" y="334071"/>
            <a:ext cx="7729728" cy="1188720"/>
          </a:xfrm>
        </p:spPr>
        <p:txBody>
          <a:bodyPr/>
          <a:lstStyle/>
          <a:p>
            <a:r>
              <a:rPr lang="en-US" b="1" dirty="0"/>
              <a:t>APPLICATION - DECIDE TODAY!</a:t>
            </a:r>
          </a:p>
        </p:txBody>
      </p:sp>
    </p:spTree>
    <p:extLst>
      <p:ext uri="{BB962C8B-B14F-4D97-AF65-F5344CB8AC3E}">
        <p14:creationId xmlns:p14="http://schemas.microsoft.com/office/powerpoint/2010/main" val="40610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B4DE2E-E076-9C0C-5E7C-4A7B4A839230}"/>
              </a:ext>
            </a:extLst>
          </p:cNvPr>
          <p:cNvSpPr txBox="1"/>
          <p:nvPr/>
        </p:nvSpPr>
        <p:spPr>
          <a:xfrm>
            <a:off x="399247" y="2722398"/>
            <a:ext cx="3143250" cy="3295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prstClr val="white"/>
                </a:solidFill>
                <a:cs typeface="Calibri Light" panose="020F0302020204030204" pitchFamily="34" charset="0"/>
              </a:rPr>
              <a:t>Where in the world was Peter writing to?</a:t>
            </a:r>
          </a:p>
        </p:txBody>
      </p:sp>
      <p:pic>
        <p:nvPicPr>
          <p:cNvPr id="1026" name="Picture 2" descr="I Peter 1:1-2 — Who we are. Who we are called to be. | Through the Bible in  who knows how many days">
            <a:extLst>
              <a:ext uri="{FF2B5EF4-FFF2-40B4-BE49-F238E27FC236}">
                <a16:creationId xmlns:a16="http://schemas.microsoft.com/office/drawing/2014/main" id="{E1965BAE-7692-291C-A97C-44D40E1E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684" y="1239345"/>
            <a:ext cx="7855402" cy="47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C7F40-0866-5179-1692-B987AD670DEE}"/>
              </a:ext>
            </a:extLst>
          </p:cNvPr>
          <p:cNvSpPr txBox="1"/>
          <p:nvPr/>
        </p:nvSpPr>
        <p:spPr>
          <a:xfrm>
            <a:off x="86916" y="314435"/>
            <a:ext cx="3532974" cy="1346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sto MT" panose="02040603050505030304" pitchFamily="18" charset="77"/>
              </a:rPr>
              <a:t>1 </a:t>
            </a:r>
            <a:r>
              <a:rPr lang="en-US" sz="4000" b="1" u="sng" kern="0" dirty="0">
                <a:solidFill>
                  <a:srgbClr val="FFC000"/>
                </a:solidFill>
                <a:latin typeface="Calisto MT" panose="02040603050505030304" pitchFamily="18" charset="77"/>
              </a:rPr>
              <a:t>Peter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sto MT" panose="02040603050505030304" pitchFamily="18" charset="77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sto MT" panose="02040603050505030304" pitchFamily="18" charset="77"/>
              </a:rPr>
              <a:t>The Sojourner’s Life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119E7CF-FC96-E1FA-A9E1-AEF92B09FB9C}"/>
              </a:ext>
            </a:extLst>
          </p:cNvPr>
          <p:cNvSpPr/>
          <p:nvPr/>
        </p:nvSpPr>
        <p:spPr>
          <a:xfrm rot="20465506">
            <a:off x="3484489" y="3766416"/>
            <a:ext cx="3114776" cy="12076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6C9E-F389-5681-1B41-B5CF1C9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8127-D3E9-1171-609B-ED568DD0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Calm before storm of ship's final voyage">
            <a:extLst>
              <a:ext uri="{FF2B5EF4-FFF2-40B4-BE49-F238E27FC236}">
                <a16:creationId xmlns:a16="http://schemas.microsoft.com/office/drawing/2014/main" id="{3679ECE4-3FAF-5FC1-9F2E-059E9934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634" y="-212834"/>
            <a:ext cx="12192000" cy="61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CFE5F-C63F-71F4-1A84-8EED62009B2C}"/>
              </a:ext>
            </a:extLst>
          </p:cNvPr>
          <p:cNvSpPr txBox="1"/>
          <p:nvPr/>
        </p:nvSpPr>
        <p:spPr>
          <a:xfrm>
            <a:off x="2270234" y="5896303"/>
            <a:ext cx="103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pple Braille" pitchFamily="2" charset="0"/>
              </a:rPr>
              <a:t>“You are not Home yet.”</a:t>
            </a:r>
            <a:r>
              <a:rPr lang="en-SG" sz="5400" b="1" dirty="0">
                <a:solidFill>
                  <a:srgbClr val="0070C0"/>
                </a:solidFill>
                <a:effectLst/>
                <a:latin typeface="Apple Braille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The theme of ‘Suffering’</a:t>
            </a:r>
            <a:endParaRPr lang="en-US" sz="28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  <p:pic>
        <p:nvPicPr>
          <p:cNvPr id="3074" name="Picture 2" descr="Depression statistics hide male suffering | Science | In-depth reporting on  science and technology | DW | 16.04.2015">
            <a:extLst>
              <a:ext uri="{FF2B5EF4-FFF2-40B4-BE49-F238E27FC236}">
                <a16:creationId xmlns:a16="http://schemas.microsoft.com/office/drawing/2014/main" id="{FC2790FA-E466-EA2C-6AF2-C1893574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009" y="2088359"/>
            <a:ext cx="8473981" cy="4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3466D-4681-60A8-6038-6735C06C7656}"/>
              </a:ext>
            </a:extLst>
          </p:cNvPr>
          <p:cNvSpPr txBox="1"/>
          <p:nvPr/>
        </p:nvSpPr>
        <p:spPr>
          <a:xfrm>
            <a:off x="3920357" y="5737293"/>
            <a:ext cx="435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rattatello" panose="020F0403020200020303" pitchFamily="34" charset="0"/>
              </a:rPr>
              <a:t>Why, O Lord?</a:t>
            </a:r>
          </a:p>
        </p:txBody>
      </p:sp>
    </p:spTree>
    <p:extLst>
      <p:ext uri="{BB962C8B-B14F-4D97-AF65-F5344CB8AC3E}">
        <p14:creationId xmlns:p14="http://schemas.microsoft.com/office/powerpoint/2010/main" val="3998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2"/>
            <a:ext cx="12110977" cy="4114936"/>
          </a:xfrm>
        </p:spPr>
        <p:txBody>
          <a:bodyPr>
            <a:normAutofit fontScale="70000" lnSpcReduction="20000"/>
          </a:bodyPr>
          <a:lstStyle/>
          <a:p>
            <a:r>
              <a:rPr lang="en-SG" sz="4000" b="1" dirty="0">
                <a:solidFill>
                  <a:schemeClr val="tx1"/>
                </a:solidFill>
              </a:rPr>
              <a:t>Is suffering:</a:t>
            </a:r>
          </a:p>
          <a:p>
            <a:r>
              <a:rPr lang="en-SG" sz="4000" b="1" dirty="0">
                <a:solidFill>
                  <a:schemeClr val="tx1"/>
                </a:solidFill>
              </a:rPr>
              <a:t>A) punishment for sin OR</a:t>
            </a:r>
          </a:p>
          <a:p>
            <a:r>
              <a:rPr lang="en-SG" sz="4000" b="1" dirty="0">
                <a:solidFill>
                  <a:schemeClr val="tx1"/>
                </a:solidFill>
              </a:rPr>
              <a:t>B) the result of a lack of faith?</a:t>
            </a:r>
          </a:p>
          <a:p>
            <a:pPr marL="0" indent="0">
              <a:buNone/>
            </a:pPr>
            <a:endParaRPr lang="en-SG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Peter was writing to Christians who were suffering because of their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faith in Christ, not a lack of it. </a:t>
            </a:r>
          </a:p>
          <a:p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  <p:pic>
        <p:nvPicPr>
          <p:cNvPr id="4100" name="Picture 4" descr="2,471 Rejection Stamp Stock Photos, Pictures &amp; Royalty-Free Images - iStock">
            <a:extLst>
              <a:ext uri="{FF2B5EF4-FFF2-40B4-BE49-F238E27FC236}">
                <a16:creationId xmlns:a16="http://schemas.microsoft.com/office/drawing/2014/main" id="{10D822D6-6186-B4BD-0573-898A6314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588" y="2162617"/>
            <a:ext cx="1977540" cy="9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AC145-AB2E-1D37-90F5-A742B1A03342}"/>
              </a:ext>
            </a:extLst>
          </p:cNvPr>
          <p:cNvSpPr txBox="1"/>
          <p:nvPr/>
        </p:nvSpPr>
        <p:spPr>
          <a:xfrm>
            <a:off x="786747" y="5072198"/>
            <a:ext cx="1211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 the Scriptures, suffering      meaningless</a:t>
            </a:r>
            <a:r>
              <a:rPr lang="en-US" sz="4000" dirty="0"/>
              <a:t>.</a:t>
            </a:r>
          </a:p>
        </p:txBody>
      </p:sp>
      <p:pic>
        <p:nvPicPr>
          <p:cNvPr id="4104" name="Picture 8" descr="Does not equal sign clipart - ClipArt Best - ClipArt Best">
            <a:extLst>
              <a:ext uri="{FF2B5EF4-FFF2-40B4-BE49-F238E27FC236}">
                <a16:creationId xmlns:a16="http://schemas.microsoft.com/office/drawing/2014/main" id="{A283943F-7051-C187-4385-99AEB2CB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628" y="5078409"/>
            <a:ext cx="63062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2"/>
            <a:ext cx="12110977" cy="3732114"/>
          </a:xfrm>
        </p:spPr>
        <p:txBody>
          <a:bodyPr>
            <a:normAutofit/>
          </a:bodyPr>
          <a:lstStyle/>
          <a:p>
            <a:r>
              <a:rPr lang="en-SG" sz="2800" b="1" dirty="0">
                <a:solidFill>
                  <a:schemeClr val="tx1"/>
                </a:solidFill>
              </a:rPr>
              <a:t>Obedience to God may involve suffering.</a:t>
            </a:r>
          </a:p>
          <a:p>
            <a:r>
              <a:rPr lang="en-US" sz="2800" b="1" dirty="0"/>
              <a:t>"Although (Jesus) was a son, he learned obedience through what he suffered." (Hebrews 5:8 – </a:t>
            </a:r>
            <a:r>
              <a:rPr lang="en-US" sz="2800" b="1" dirty="0" err="1"/>
              <a:t>cf</a:t>
            </a:r>
            <a:r>
              <a:rPr lang="en-US" sz="2800" b="1" dirty="0"/>
              <a:t> 1 Peter 2:21-23).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6089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Suffering with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97" y="1387365"/>
            <a:ext cx="8143328" cy="6621517"/>
          </a:xfrm>
        </p:spPr>
        <p:txBody>
          <a:bodyPr>
            <a:normAutofit fontScale="55000" lnSpcReduction="20000"/>
          </a:bodyPr>
          <a:lstStyle/>
          <a:p>
            <a:r>
              <a:rPr lang="en-SG" sz="4000" b="1" dirty="0"/>
              <a:t>1) The Discipline of the Father - </a:t>
            </a:r>
          </a:p>
          <a:p>
            <a:pPr marL="0" indent="0">
              <a:buNone/>
            </a:pPr>
            <a:r>
              <a:rPr lang="en-SG" sz="4000" b="1" dirty="0"/>
              <a:t>    (</a:t>
            </a:r>
            <a:r>
              <a:rPr lang="en-SG" sz="4000" b="1" dirty="0" err="1"/>
              <a:t>Heb</a:t>
            </a:r>
            <a:r>
              <a:rPr lang="en-SG" sz="4000" b="1" dirty="0"/>
              <a:t> 12:5-11 from </a:t>
            </a:r>
            <a:r>
              <a:rPr lang="en-SG" sz="4000" b="1" dirty="0" err="1"/>
              <a:t>Deut</a:t>
            </a:r>
            <a:r>
              <a:rPr lang="en-SG" sz="4000" b="1" dirty="0"/>
              <a:t> 8:5, </a:t>
            </a:r>
            <a:r>
              <a:rPr lang="en-SG" sz="4000" b="1" dirty="0" err="1"/>
              <a:t>Prov</a:t>
            </a:r>
            <a:r>
              <a:rPr lang="en-SG" sz="4000" b="1" dirty="0"/>
              <a:t> 3:11-12)</a:t>
            </a:r>
          </a:p>
          <a:p>
            <a:pPr marL="0" indent="0">
              <a:buNone/>
            </a:pPr>
            <a:endParaRPr lang="en-SG" sz="4000" b="1" dirty="0"/>
          </a:p>
          <a:p>
            <a:r>
              <a:rPr lang="en-SG" sz="4000" b="1" dirty="0"/>
              <a:t>2) The Refiner of Silver and Gold</a:t>
            </a:r>
          </a:p>
          <a:p>
            <a:pPr marL="0" indent="0">
              <a:buNone/>
            </a:pPr>
            <a:r>
              <a:rPr lang="en-SG" sz="4000" b="1" dirty="0"/>
              <a:t>    (Ps 66:10; Isa 48:10, </a:t>
            </a:r>
            <a:r>
              <a:rPr lang="en-SG" sz="4000" b="1" dirty="0" err="1"/>
              <a:t>Zech</a:t>
            </a:r>
            <a:r>
              <a:rPr lang="en-SG" sz="4000" b="1" dirty="0"/>
              <a:t> 13:9 - </a:t>
            </a:r>
          </a:p>
          <a:p>
            <a:pPr marL="0" indent="0">
              <a:buNone/>
            </a:pPr>
            <a:r>
              <a:rPr lang="en-SG" sz="4000" b="1" dirty="0"/>
              <a:t>    1 Pet 1:6-7) </a:t>
            </a:r>
          </a:p>
          <a:p>
            <a:endParaRPr lang="en-SG" sz="4000" b="1" dirty="0"/>
          </a:p>
          <a:p>
            <a:r>
              <a:rPr lang="en-US" sz="4000" b="1" dirty="0"/>
              <a:t>3) The Pruner of the Vine</a:t>
            </a:r>
          </a:p>
          <a:p>
            <a:pPr marL="0" indent="0">
              <a:buNone/>
            </a:pPr>
            <a:r>
              <a:rPr lang="en-US" sz="4000" b="1" dirty="0"/>
              <a:t>    (John 15:1-8)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     </a:t>
            </a:r>
            <a:r>
              <a:rPr lang="en-US" sz="2500" b="1" dirty="0"/>
              <a:t>From John Stott, </a:t>
            </a:r>
            <a:r>
              <a:rPr lang="en-US" sz="2500" b="1" i="1" dirty="0"/>
              <a:t>The Cross of Christ</a:t>
            </a:r>
            <a:r>
              <a:rPr lang="en-US" sz="2500" b="1" dirty="0"/>
              <a:t>, IVP: Nottingham 1986, page 365-366.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  <p:pic>
        <p:nvPicPr>
          <p:cNvPr id="6146" name="Picture 2" descr="What You Need to Know About Disciplining Your Child - PsychAlive">
            <a:extLst>
              <a:ext uri="{FF2B5EF4-FFF2-40B4-BE49-F238E27FC236}">
                <a16:creationId xmlns:a16="http://schemas.microsoft.com/office/drawing/2014/main" id="{83ED933C-7160-F3EE-BBA5-8C5FBAFA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797" y="991760"/>
            <a:ext cx="2451976" cy="15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od As The Refiner | Kitwe Church">
            <a:extLst>
              <a:ext uri="{FF2B5EF4-FFF2-40B4-BE49-F238E27FC236}">
                <a16:creationId xmlns:a16="http://schemas.microsoft.com/office/drawing/2014/main" id="{6BCEFF80-6F57-03AB-77AF-557F56FF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797" y="2750268"/>
            <a:ext cx="2388476" cy="21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uning and Maintaining Your Grape Vines - Dave's Garden">
            <a:extLst>
              <a:ext uri="{FF2B5EF4-FFF2-40B4-BE49-F238E27FC236}">
                <a16:creationId xmlns:a16="http://schemas.microsoft.com/office/drawing/2014/main" id="{2575F681-A044-6722-04D7-3BF514B6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572" y="5021714"/>
            <a:ext cx="2537201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2"/>
            <a:ext cx="12110977" cy="37321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12:  ‘Beloved, do not be </a:t>
            </a:r>
            <a:r>
              <a:rPr lang="en-US" sz="2800" b="1" u="sng" dirty="0">
                <a:solidFill>
                  <a:schemeClr val="tx1"/>
                </a:solidFill>
              </a:rPr>
              <a:t>surprised</a:t>
            </a:r>
            <a:r>
              <a:rPr lang="en-US" sz="2800" b="1" dirty="0">
                <a:solidFill>
                  <a:schemeClr val="tx1"/>
                </a:solidFill>
              </a:rPr>
              <a:t> at the </a:t>
            </a:r>
            <a:r>
              <a:rPr lang="en-US" sz="2800" b="1" u="sng" dirty="0">
                <a:solidFill>
                  <a:schemeClr val="tx1"/>
                </a:solidFill>
              </a:rPr>
              <a:t>fiery trial </a:t>
            </a:r>
            <a:r>
              <a:rPr lang="en-US" sz="2800" b="1" dirty="0">
                <a:solidFill>
                  <a:schemeClr val="tx1"/>
                </a:solidFill>
              </a:rPr>
              <a:t>when it comes upon you to test you, as though something strange were happening to you.”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‘Fiery trial’ = refining fire (</a:t>
            </a:r>
            <a:r>
              <a:rPr lang="en-US" sz="2800" b="1" dirty="0" err="1">
                <a:solidFill>
                  <a:schemeClr val="tx1"/>
                </a:solidFill>
              </a:rPr>
              <a:t>cf</a:t>
            </a:r>
            <a:r>
              <a:rPr lang="en-US" sz="2800" b="1" dirty="0">
                <a:solidFill>
                  <a:schemeClr val="tx1"/>
                </a:solidFill>
              </a:rPr>
              <a:t> 1 Peter 1:6-7, Proverbs 27:21).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Including accusations of doing wrong (2:12), physical abuse (2:18-20), insults (2:23, 3:9), threats (3:14) and ridicule (4:49). 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1441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1529</Words>
  <Application>Microsoft Office PowerPoint</Application>
  <PresentationFormat>Widescreen</PresentationFormat>
  <Paragraphs>175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Malgun Gothic Semilight</vt:lpstr>
      <vt:lpstr>Meiryo</vt:lpstr>
      <vt:lpstr>Apple Braille</vt:lpstr>
      <vt:lpstr>Arial</vt:lpstr>
      <vt:lpstr>Arial Rounded MT Bold</vt:lpstr>
      <vt:lpstr>Calibri</vt:lpstr>
      <vt:lpstr>Calibri Light</vt:lpstr>
      <vt:lpstr>Calisto MT</vt:lpstr>
      <vt:lpstr>Comic Sans MS</vt:lpstr>
      <vt:lpstr>Gill Sans MT</vt:lpstr>
      <vt:lpstr>MS Shell Dlg 2</vt:lpstr>
      <vt:lpstr>Trattatello</vt:lpstr>
      <vt:lpstr>Wingdings</vt:lpstr>
      <vt:lpstr>Wingdings 3</vt:lpstr>
      <vt:lpstr>Office Theme</vt:lpstr>
      <vt:lpstr>Parcel</vt:lpstr>
      <vt:lpstr>Madison</vt:lpstr>
      <vt:lpstr>2_Office Theme</vt:lpstr>
      <vt:lpstr>PowerPoint Presentation</vt:lpstr>
      <vt:lpstr>PowerPoint Presentation</vt:lpstr>
      <vt:lpstr>PowerPoint Presentation</vt:lpstr>
      <vt:lpstr>PowerPoint Presentation</vt:lpstr>
      <vt:lpstr> 1 Peter 4:12-19 </vt:lpstr>
      <vt:lpstr> 1 Peter 4:12-19 </vt:lpstr>
      <vt:lpstr> 1 Peter 4:12-19 </vt:lpstr>
      <vt:lpstr>Suffering with Purpose</vt:lpstr>
      <vt:lpstr> 1 Peter 4:12-19 </vt:lpstr>
      <vt:lpstr>PowerPoint Presentation</vt:lpstr>
      <vt:lpstr> 1 Peter 4:12-19 </vt:lpstr>
      <vt:lpstr> 1 Peter 4:12-19 </vt:lpstr>
      <vt:lpstr>PowerPoint Presentation</vt:lpstr>
      <vt:lpstr> 1 Peter 4:12-19 </vt:lpstr>
      <vt:lpstr>PowerPoint Presentation</vt:lpstr>
      <vt:lpstr>PowerPoint Presentation</vt:lpstr>
      <vt:lpstr> 1 Peter 4:12-19 </vt:lpstr>
      <vt:lpstr> 1 Peter 4:12-19 </vt:lpstr>
      <vt:lpstr>APPLICATION</vt:lpstr>
      <vt:lpstr>APPLICATION - DECIDE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Matt Lyle</cp:lastModifiedBy>
  <cp:revision>5</cp:revision>
  <cp:lastPrinted>2022-07-30T02:18:52Z</cp:lastPrinted>
  <dcterms:created xsi:type="dcterms:W3CDTF">2022-07-29T06:52:30Z</dcterms:created>
  <dcterms:modified xsi:type="dcterms:W3CDTF">2022-07-30T07:15:37Z</dcterms:modified>
</cp:coreProperties>
</file>