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3" r:id="rId1"/>
  </p:sldMasterIdLst>
  <p:sldIdLst>
    <p:sldId id="256" r:id="rId2"/>
    <p:sldId id="257" r:id="rId3"/>
    <p:sldId id="258" r:id="rId4"/>
    <p:sldId id="261" r:id="rId5"/>
    <p:sldId id="259" r:id="rId6"/>
    <p:sldId id="262" r:id="rId7"/>
    <p:sldId id="260" r:id="rId8"/>
    <p:sldId id="263" r:id="rId9"/>
    <p:sldId id="264" r:id="rId10"/>
    <p:sldId id="265" r:id="rId11"/>
    <p:sldId id="267" r:id="rId12"/>
    <p:sldId id="268" r:id="rId13"/>
    <p:sldId id="269" r:id="rId14"/>
    <p:sldId id="271" r:id="rId15"/>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browse/>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278" autoAdjust="0"/>
    <p:restoredTop sz="94660"/>
  </p:normalViewPr>
  <p:slideViewPr>
    <p:cSldViewPr snapToGrid="0">
      <p:cViewPr>
        <p:scale>
          <a:sx n="75" d="100"/>
          <a:sy n="75" d="100"/>
        </p:scale>
        <p:origin x="132"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bg>
      <p:bgPr>
        <a:solidFill>
          <a:schemeClr val="tx1"/>
        </a:solidFill>
        <a:effectLst/>
      </p:bgPr>
    </p:bg>
    <p:spTree>
      <p:nvGrpSpPr>
        <p:cNvPr id="1" name=""/>
        <p:cNvGrpSpPr/>
        <p:nvPr/>
      </p:nvGrpSpPr>
      <p:grpSpPr>
        <a:xfrm>
          <a:off x="0" y="0"/>
          <a:ext cx="0" cy="0"/>
          <a:chOff x="0" y="0"/>
          <a:chExt cx="0" cy="0"/>
        </a:xfrm>
      </p:grpSpPr>
      <p:pic>
        <p:nvPicPr>
          <p:cNvPr id="6" name="Picture 3">
            <a:extLst>
              <a:ext uri="{FF2B5EF4-FFF2-40B4-BE49-F238E27FC236}">
                <a16:creationId xmlns:a16="http://schemas.microsoft.com/office/drawing/2014/main" id="{F0E1FBE5-0139-425D-87A7-E55C75CB1050}"/>
              </a:ext>
            </a:extLst>
          </p:cNvPr>
          <p:cNvPicPr>
            <a:picLocks noChangeAspect="1"/>
          </p:cNvPicPr>
          <p:nvPr userDrawn="1"/>
        </p:nvPicPr>
        <p:blipFill>
          <a:blip r:embed="rId2"/>
          <a:stretch>
            <a:fillRect/>
          </a:stretch>
        </p:blipFill>
        <p:spPr>
          <a:xfrm>
            <a:off x="5572613" y="1676207"/>
            <a:ext cx="3279287" cy="4140393"/>
          </a:xfrm>
          <a:prstGeom prst="rect">
            <a:avLst/>
          </a:prstGeom>
        </p:spPr>
      </p:pic>
    </p:spTree>
    <p:extLst>
      <p:ext uri="{BB962C8B-B14F-4D97-AF65-F5344CB8AC3E}">
        <p14:creationId xmlns:p14="http://schemas.microsoft.com/office/powerpoint/2010/main" val="26699833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Custom Layout">
    <p:bg>
      <p:bgPr>
        <a:solidFill>
          <a:schemeClr val="tx1"/>
        </a:solidFill>
        <a:effectLst/>
      </p:bgPr>
    </p:bg>
    <p:spTree>
      <p:nvGrpSpPr>
        <p:cNvPr id="1" name=""/>
        <p:cNvGrpSpPr/>
        <p:nvPr/>
      </p:nvGrpSpPr>
      <p:grpSpPr>
        <a:xfrm>
          <a:off x="0" y="0"/>
          <a:ext cx="0" cy="0"/>
          <a:chOff x="0" y="0"/>
          <a:chExt cx="0" cy="0"/>
        </a:xfrm>
      </p:grpSpPr>
      <p:pic>
        <p:nvPicPr>
          <p:cNvPr id="3" name="Picture 5">
            <a:extLst>
              <a:ext uri="{FF2B5EF4-FFF2-40B4-BE49-F238E27FC236}">
                <a16:creationId xmlns:a16="http://schemas.microsoft.com/office/drawing/2014/main" id="{16022830-0B60-4A5D-8E58-20EFB4E4880C}"/>
              </a:ext>
            </a:extLst>
          </p:cNvPr>
          <p:cNvPicPr>
            <a:picLocks noChangeAspect="1"/>
          </p:cNvPicPr>
          <p:nvPr userDrawn="1"/>
        </p:nvPicPr>
        <p:blipFill rotWithShape="1">
          <a:blip r:embed="rId2" cstate="email">
            <a:extLst>
              <a:ext uri="{28A0092B-C50C-407E-A947-70E740481C1C}">
                <a14:useLocalDpi xmlns:a14="http://schemas.microsoft.com/office/drawing/2010/main"/>
              </a:ext>
            </a:extLst>
          </a:blip>
          <a:srcRect b="-185"/>
          <a:stretch/>
        </p:blipFill>
        <p:spPr>
          <a:xfrm>
            <a:off x="6258710" y="425450"/>
            <a:ext cx="2885290" cy="6007100"/>
          </a:xfrm>
          <a:prstGeom prst="rect">
            <a:avLst/>
          </a:prstGeom>
          <a:ln>
            <a:noFill/>
          </a:ln>
          <a:effectLst>
            <a:softEdge rad="112500"/>
          </a:effectLst>
        </p:spPr>
      </p:pic>
    </p:spTree>
    <p:extLst>
      <p:ext uri="{BB962C8B-B14F-4D97-AF65-F5344CB8AC3E}">
        <p14:creationId xmlns:p14="http://schemas.microsoft.com/office/powerpoint/2010/main" val="8944147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3_Custom Layout">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9622747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Custom Layout">
    <p:bg>
      <p:bgPr>
        <a:solidFill>
          <a:schemeClr val="tx1"/>
        </a:solidFill>
        <a:effectLst/>
      </p:bgPr>
    </p:bg>
    <p:spTree>
      <p:nvGrpSpPr>
        <p:cNvPr id="1" name=""/>
        <p:cNvGrpSpPr/>
        <p:nvPr/>
      </p:nvGrpSpPr>
      <p:grpSpPr>
        <a:xfrm>
          <a:off x="0" y="0"/>
          <a:ext cx="0" cy="0"/>
          <a:chOff x="0" y="0"/>
          <a:chExt cx="0" cy="0"/>
        </a:xfrm>
      </p:grpSpPr>
      <p:pic>
        <p:nvPicPr>
          <p:cNvPr id="4" name="Picture 4" descr="A picture containing sky, outdoor, way, scene&#10;&#10;Description automatically generated">
            <a:extLst>
              <a:ext uri="{FF2B5EF4-FFF2-40B4-BE49-F238E27FC236}">
                <a16:creationId xmlns:a16="http://schemas.microsoft.com/office/drawing/2014/main" id="{A2FB82EC-7369-4C63-ADB6-1C0269F22BA0}"/>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l="-43" b="-51"/>
          <a:stretch/>
        </p:blipFill>
        <p:spPr>
          <a:xfrm>
            <a:off x="0" y="0"/>
            <a:ext cx="9144000" cy="6858000"/>
          </a:xfrm>
          <a:prstGeom prst="rect">
            <a:avLst/>
          </a:prstGeom>
          <a:ln>
            <a:noFill/>
          </a:ln>
          <a:effectLst>
            <a:softEdge rad="112500"/>
          </a:effectLst>
        </p:spPr>
      </p:pic>
    </p:spTree>
    <p:extLst>
      <p:ext uri="{BB962C8B-B14F-4D97-AF65-F5344CB8AC3E}">
        <p14:creationId xmlns:p14="http://schemas.microsoft.com/office/powerpoint/2010/main" val="393202449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23912683"/>
      </p:ext>
    </p:extLst>
  </p:cSld>
  <p:clrMap bg1="lt1" tx1="dk1" bg2="lt2" tx2="dk2" accent1="accent1" accent2="accent2" accent3="accent3" accent4="accent4" accent5="accent5" accent6="accent6" hlink="hlink" folHlink="folHlink"/>
  <p:sldLayoutIdLst>
    <p:sldLayoutId id="2147483666" r:id="rId1"/>
    <p:sldLayoutId id="2147483667" r:id="rId2"/>
    <p:sldLayoutId id="2147483669" r:id="rId3"/>
    <p:sldLayoutId id="2147483668" r:id="rId4"/>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7" name="Picture 7" descr="A picture containing text, nature&#10;&#10;Description automatically generated">
            <a:extLst>
              <a:ext uri="{FF2B5EF4-FFF2-40B4-BE49-F238E27FC236}">
                <a16:creationId xmlns:a16="http://schemas.microsoft.com/office/drawing/2014/main" id="{9EFD1CD8-CC76-450E-A414-11D65B4A4B37}"/>
              </a:ext>
            </a:extLst>
          </p:cNvPr>
          <p:cNvPicPr>
            <a:picLocks noChangeAspect="1"/>
          </p:cNvPicPr>
          <p:nvPr/>
        </p:nvPicPr>
        <p:blipFill rotWithShape="1">
          <a:blip r:embed="rId2" cstate="email">
            <a:extLst>
              <a:ext uri="{28A0092B-C50C-407E-A947-70E740481C1C}">
                <a14:useLocalDpi xmlns:a14="http://schemas.microsoft.com/office/drawing/2010/main"/>
              </a:ext>
            </a:extLst>
          </a:blip>
          <a:srcRect l="-347"/>
          <a:stretch/>
        </p:blipFill>
        <p:spPr>
          <a:xfrm>
            <a:off x="0" y="2345984"/>
            <a:ext cx="9144000" cy="4512016"/>
          </a:xfrm>
          <a:prstGeom prst="rect">
            <a:avLst/>
          </a:prstGeom>
        </p:spPr>
      </p:pic>
      <p:sp>
        <p:nvSpPr>
          <p:cNvPr id="5" name="TextBox 4">
            <a:extLst>
              <a:ext uri="{FF2B5EF4-FFF2-40B4-BE49-F238E27FC236}">
                <a16:creationId xmlns:a16="http://schemas.microsoft.com/office/drawing/2014/main" id="{8F7B9A04-5F88-4BAE-8706-D31B8B6B8A9C}"/>
              </a:ext>
            </a:extLst>
          </p:cNvPr>
          <p:cNvSpPr txBox="1"/>
          <p:nvPr/>
        </p:nvSpPr>
        <p:spPr>
          <a:xfrm>
            <a:off x="127569" y="389665"/>
            <a:ext cx="8888861" cy="90024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5400" b="1" dirty="0">
                <a:solidFill>
                  <a:srgbClr val="FFFFFF"/>
                </a:solidFill>
                <a:latin typeface="Engravers MT"/>
                <a:cs typeface="Times New Roman"/>
              </a:rPr>
              <a:t>T h e    T e s t I n g</a:t>
            </a:r>
          </a:p>
        </p:txBody>
      </p:sp>
      <p:sp>
        <p:nvSpPr>
          <p:cNvPr id="8" name="TextBox 7">
            <a:extLst>
              <a:ext uri="{FF2B5EF4-FFF2-40B4-BE49-F238E27FC236}">
                <a16:creationId xmlns:a16="http://schemas.microsoft.com/office/drawing/2014/main" id="{0D0A3F12-2AA2-422B-A0B3-A61381A4491C}"/>
              </a:ext>
            </a:extLst>
          </p:cNvPr>
          <p:cNvSpPr txBox="1"/>
          <p:nvPr/>
        </p:nvSpPr>
        <p:spPr>
          <a:xfrm>
            <a:off x="327258" y="1689942"/>
            <a:ext cx="8489482" cy="500137"/>
          </a:xfrm>
          <a:prstGeom prst="rect">
            <a:avLst/>
          </a:prstGeom>
          <a:solidFill>
            <a:srgbClr val="000000">
              <a:alpha val="50196"/>
            </a:srgbClr>
          </a:solidFill>
          <a:ln>
            <a:solidFill>
              <a:srgbClr val="FFFF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spc="600" dirty="0">
                <a:solidFill>
                  <a:srgbClr val="FFFFFF"/>
                </a:solidFill>
              </a:rPr>
              <a:t>Developing Abraham’s Righteousness</a:t>
            </a:r>
          </a:p>
        </p:txBody>
      </p:sp>
    </p:spTree>
    <p:extLst>
      <p:ext uri="{BB962C8B-B14F-4D97-AF65-F5344CB8AC3E}">
        <p14:creationId xmlns:p14="http://schemas.microsoft.com/office/powerpoint/2010/main" val="1098572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58EBE699-4F5D-4393-84C8-1861D74F4FBE}"/>
              </a:ext>
            </a:extLst>
          </p:cNvPr>
          <p:cNvSpPr txBox="1"/>
          <p:nvPr/>
        </p:nvSpPr>
        <p:spPr>
          <a:xfrm>
            <a:off x="3632200" y="692150"/>
            <a:ext cx="5170884" cy="5239896"/>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dirty="0">
                <a:solidFill>
                  <a:srgbClr val="FFFFFF"/>
                </a:solidFill>
                <a:latin typeface="Times New Roman"/>
                <a:cs typeface="Times New Roman"/>
              </a:rPr>
              <a:t>"In short, the call was to abandon all natural connections, to surrender all social customs and traditions, to leave land, clan and family. These were the very areas of strong attachment that in the ancient world would have been thought to provide ultimate personal security. Whatever binds him to the past is to be discarded in this call which now comes to him to be the father of a new nation."</a:t>
            </a:r>
          </a:p>
        </p:txBody>
      </p:sp>
      <p:pic>
        <p:nvPicPr>
          <p:cNvPr id="4" name="Picture 4" descr="Text, letter&#10;&#10;Description automatically generated">
            <a:extLst>
              <a:ext uri="{FF2B5EF4-FFF2-40B4-BE49-F238E27FC236}">
                <a16:creationId xmlns:a16="http://schemas.microsoft.com/office/drawing/2014/main" id="{66D5119F-0C67-4C9F-9ED0-B2FC32289B6D}"/>
              </a:ext>
            </a:extLst>
          </p:cNvPr>
          <p:cNvPicPr>
            <a:picLocks noChangeAspect="1"/>
          </p:cNvPicPr>
          <p:nvPr/>
        </p:nvPicPr>
        <p:blipFill>
          <a:blip r:embed="rId2"/>
          <a:stretch>
            <a:fillRect/>
          </a:stretch>
        </p:blipFill>
        <p:spPr>
          <a:xfrm>
            <a:off x="429816" y="1127566"/>
            <a:ext cx="2935684" cy="4602868"/>
          </a:xfrm>
          <a:prstGeom prst="rect">
            <a:avLst/>
          </a:prstGeom>
        </p:spPr>
      </p:pic>
    </p:spTree>
    <p:extLst>
      <p:ext uri="{BB962C8B-B14F-4D97-AF65-F5344CB8AC3E}">
        <p14:creationId xmlns:p14="http://schemas.microsoft.com/office/powerpoint/2010/main" val="13886424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D608DD60-1FD9-4E9A-81A3-55CFD0A3C17B}"/>
              </a:ext>
            </a:extLst>
          </p:cNvPr>
          <p:cNvSpPr txBox="1"/>
          <p:nvPr/>
        </p:nvSpPr>
        <p:spPr>
          <a:xfrm>
            <a:off x="2460609" y="4117895"/>
            <a:ext cx="5326664" cy="1915909"/>
          </a:xfrm>
          <a:prstGeom prst="rect">
            <a:avLst/>
          </a:prstGeom>
          <a:solidFill>
            <a:schemeClr val="tx1"/>
          </a:solidFill>
          <a:ln>
            <a:solidFill>
              <a:schemeClr val="accent1"/>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400" b="1" dirty="0">
                <a:solidFill>
                  <a:schemeClr val="bg1"/>
                </a:solidFill>
                <a:latin typeface="Times New Roman" panose="02020603050405020304" pitchFamily="18" charset="0"/>
                <a:cs typeface="Times New Roman" panose="02020603050405020304" pitchFamily="18" charset="0"/>
              </a:rPr>
              <a:t>Hebrews 11:8</a:t>
            </a:r>
          </a:p>
          <a:p>
            <a:pPr algn="ctr"/>
            <a:r>
              <a:rPr lang="en-US" sz="2400" dirty="0">
                <a:solidFill>
                  <a:schemeClr val="bg1"/>
                </a:solidFill>
                <a:latin typeface="Times New Roman" panose="02020603050405020304" pitchFamily="18" charset="0"/>
                <a:cs typeface="Times New Roman" panose="02020603050405020304" pitchFamily="18" charset="0"/>
              </a:rPr>
              <a:t>"By faith Abraham obeyed when he was called to go out to a place that he was to receive as an inheritance. And he went out, not knowing where he was going."</a:t>
            </a:r>
          </a:p>
        </p:txBody>
      </p:sp>
      <p:sp>
        <p:nvSpPr>
          <p:cNvPr id="8" name="TextBox 7">
            <a:extLst>
              <a:ext uri="{FF2B5EF4-FFF2-40B4-BE49-F238E27FC236}">
                <a16:creationId xmlns:a16="http://schemas.microsoft.com/office/drawing/2014/main" id="{3646C51C-CFC0-4754-90AC-960B6BDEF7C0}"/>
              </a:ext>
            </a:extLst>
          </p:cNvPr>
          <p:cNvSpPr txBox="1"/>
          <p:nvPr/>
        </p:nvSpPr>
        <p:spPr>
          <a:xfrm>
            <a:off x="852366" y="176930"/>
            <a:ext cx="7439267" cy="623248"/>
          </a:xfrm>
          <a:prstGeom prst="rect">
            <a:avLst/>
          </a:prstGeom>
          <a:solidFill>
            <a:schemeClr val="tx1"/>
          </a:solidFill>
          <a:ln>
            <a:solidFill>
              <a:schemeClr val="accent2"/>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it-IT" sz="3600" i="1" dirty="0">
                <a:solidFill>
                  <a:srgbClr val="FFFFFF"/>
                </a:solidFill>
                <a:latin typeface="Times New Roman"/>
              </a:rPr>
              <a:t>Challenges to following </a:t>
            </a:r>
            <a:r>
              <a:rPr lang="it-IT" sz="3600" i="1" dirty="0" err="1">
                <a:solidFill>
                  <a:srgbClr val="FFFFFF"/>
                </a:solidFill>
                <a:latin typeface="Times New Roman"/>
              </a:rPr>
              <a:t>God’s</a:t>
            </a:r>
            <a:r>
              <a:rPr lang="it-IT" sz="3600" i="1" dirty="0">
                <a:solidFill>
                  <a:srgbClr val="FFFFFF"/>
                </a:solidFill>
                <a:latin typeface="Times New Roman"/>
              </a:rPr>
              <a:t> </a:t>
            </a:r>
            <a:r>
              <a:rPr lang="it-IT" sz="3600" i="1" dirty="0" err="1">
                <a:solidFill>
                  <a:srgbClr val="FFFFFF"/>
                </a:solidFill>
                <a:latin typeface="Times New Roman"/>
              </a:rPr>
              <a:t>leading</a:t>
            </a:r>
            <a:endParaRPr lang="it-IT" sz="3600" i="1" dirty="0" err="1">
              <a:solidFill>
                <a:srgbClr val="FFFFFF"/>
              </a:solidFill>
              <a:latin typeface="Times New Roman"/>
              <a:cs typeface="Times New Roman"/>
            </a:endParaRPr>
          </a:p>
        </p:txBody>
      </p:sp>
      <p:sp>
        <p:nvSpPr>
          <p:cNvPr id="11" name="TextBox 10">
            <a:extLst>
              <a:ext uri="{FF2B5EF4-FFF2-40B4-BE49-F238E27FC236}">
                <a16:creationId xmlns:a16="http://schemas.microsoft.com/office/drawing/2014/main" id="{63F15643-71F3-4E51-AF46-0C321D0D8DC1}"/>
              </a:ext>
            </a:extLst>
          </p:cNvPr>
          <p:cNvSpPr txBox="1"/>
          <p:nvPr/>
        </p:nvSpPr>
        <p:spPr>
          <a:xfrm>
            <a:off x="1272601" y="1676272"/>
            <a:ext cx="6598796"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latin typeface="Times New Roman"/>
              </a:rPr>
              <a:t>Impossible demands to fulfill by human ability</a:t>
            </a:r>
            <a:endParaRPr lang="en-US" sz="1600" dirty="0">
              <a:cs typeface="Calibri" panose="020F0502020204030204"/>
            </a:endParaRPr>
          </a:p>
        </p:txBody>
      </p:sp>
      <p:sp>
        <p:nvSpPr>
          <p:cNvPr id="13" name="TextBox 12">
            <a:extLst>
              <a:ext uri="{FF2B5EF4-FFF2-40B4-BE49-F238E27FC236}">
                <a16:creationId xmlns:a16="http://schemas.microsoft.com/office/drawing/2014/main" id="{93B143C8-5011-408D-B715-46D97544ECA5}"/>
              </a:ext>
            </a:extLst>
          </p:cNvPr>
          <p:cNvSpPr txBox="1"/>
          <p:nvPr/>
        </p:nvSpPr>
        <p:spPr>
          <a:xfrm>
            <a:off x="1671773" y="2776109"/>
            <a:ext cx="6904336" cy="500137"/>
          </a:xfrm>
          <a:prstGeom prst="rect">
            <a:avLst/>
          </a:prstGeom>
          <a:solidFill>
            <a:srgbClr val="00206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solidFill>
                  <a:srgbClr val="FFFFFF"/>
                </a:solidFill>
                <a:latin typeface="Times New Roman"/>
              </a:rPr>
              <a:t>Leave comfortable and familiar surroundings</a:t>
            </a:r>
          </a:p>
        </p:txBody>
      </p:sp>
      <p:sp>
        <p:nvSpPr>
          <p:cNvPr id="14" name="TextBox 13">
            <a:extLst>
              <a:ext uri="{FF2B5EF4-FFF2-40B4-BE49-F238E27FC236}">
                <a16:creationId xmlns:a16="http://schemas.microsoft.com/office/drawing/2014/main" id="{4B4FAF17-7DF8-4FE9-8630-93E7A77414BF}"/>
              </a:ext>
            </a:extLst>
          </p:cNvPr>
          <p:cNvSpPr txBox="1"/>
          <p:nvPr/>
        </p:nvSpPr>
        <p:spPr>
          <a:xfrm>
            <a:off x="1671773" y="3361538"/>
            <a:ext cx="6904336" cy="500137"/>
          </a:xfrm>
          <a:prstGeom prst="rect">
            <a:avLst/>
          </a:prstGeom>
          <a:solidFill>
            <a:srgbClr val="002060"/>
          </a:solidFill>
          <a:ln>
            <a:no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solidFill>
                  <a:srgbClr val="FFFFFF"/>
                </a:solidFill>
                <a:latin typeface="Times New Roman"/>
              </a:rPr>
              <a:t>Receive few details concerning process</a:t>
            </a:r>
          </a:p>
        </p:txBody>
      </p:sp>
    </p:spTree>
    <p:extLst>
      <p:ext uri="{BB962C8B-B14F-4D97-AF65-F5344CB8AC3E}">
        <p14:creationId xmlns:p14="http://schemas.microsoft.com/office/powerpoint/2010/main" val="5134581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10" name="TextBox 9">
            <a:extLst>
              <a:ext uri="{FF2B5EF4-FFF2-40B4-BE49-F238E27FC236}">
                <a16:creationId xmlns:a16="http://schemas.microsoft.com/office/drawing/2014/main" id="{7D09C828-2D9E-4904-B4EC-B4FAA78C982E}"/>
              </a:ext>
            </a:extLst>
          </p:cNvPr>
          <p:cNvSpPr txBox="1"/>
          <p:nvPr/>
        </p:nvSpPr>
        <p:spPr>
          <a:xfrm>
            <a:off x="852366" y="176930"/>
            <a:ext cx="7439267" cy="623248"/>
          </a:xfrm>
          <a:prstGeom prst="rect">
            <a:avLst/>
          </a:prstGeom>
          <a:solidFill>
            <a:schemeClr val="tx1"/>
          </a:solidFill>
          <a:ln>
            <a:solidFill>
              <a:schemeClr val="accent2"/>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it-IT" sz="3600" i="1" dirty="0">
                <a:solidFill>
                  <a:srgbClr val="FFFFFF"/>
                </a:solidFill>
                <a:latin typeface="Times New Roman"/>
              </a:rPr>
              <a:t>Challenges to following </a:t>
            </a:r>
            <a:r>
              <a:rPr lang="it-IT" sz="3600" i="1" dirty="0" err="1">
                <a:solidFill>
                  <a:srgbClr val="FFFFFF"/>
                </a:solidFill>
                <a:latin typeface="Times New Roman"/>
              </a:rPr>
              <a:t>God’s</a:t>
            </a:r>
            <a:r>
              <a:rPr lang="it-IT" sz="3600" i="1" dirty="0">
                <a:solidFill>
                  <a:srgbClr val="FFFFFF"/>
                </a:solidFill>
                <a:latin typeface="Times New Roman"/>
              </a:rPr>
              <a:t> </a:t>
            </a:r>
            <a:r>
              <a:rPr lang="it-IT" sz="3600" i="1" dirty="0" err="1">
                <a:solidFill>
                  <a:srgbClr val="FFFFFF"/>
                </a:solidFill>
                <a:latin typeface="Times New Roman"/>
              </a:rPr>
              <a:t>leading</a:t>
            </a:r>
            <a:endParaRPr lang="it-IT" sz="3600" i="1" dirty="0" err="1">
              <a:solidFill>
                <a:srgbClr val="FFFFFF"/>
              </a:solidFill>
              <a:latin typeface="Times New Roman"/>
              <a:cs typeface="Times New Roman"/>
            </a:endParaRPr>
          </a:p>
        </p:txBody>
      </p:sp>
      <p:sp>
        <p:nvSpPr>
          <p:cNvPr id="14" name="TextBox 13">
            <a:extLst>
              <a:ext uri="{FF2B5EF4-FFF2-40B4-BE49-F238E27FC236}">
                <a16:creationId xmlns:a16="http://schemas.microsoft.com/office/drawing/2014/main" id="{25C2E25B-B88A-4EEB-AFF9-B2E3413795A3}"/>
              </a:ext>
            </a:extLst>
          </p:cNvPr>
          <p:cNvSpPr txBox="1"/>
          <p:nvPr/>
        </p:nvSpPr>
        <p:spPr>
          <a:xfrm>
            <a:off x="1272601" y="1676272"/>
            <a:ext cx="6598796"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latin typeface="Times New Roman"/>
              </a:rPr>
              <a:t>Impossible demands to fulfill by human ability</a:t>
            </a:r>
            <a:endParaRPr lang="en-US" sz="1600" dirty="0">
              <a:cs typeface="Calibri" panose="020F0502020204030204"/>
            </a:endParaRPr>
          </a:p>
        </p:txBody>
      </p:sp>
      <p:sp>
        <p:nvSpPr>
          <p:cNvPr id="15" name="TextBox 14">
            <a:extLst>
              <a:ext uri="{FF2B5EF4-FFF2-40B4-BE49-F238E27FC236}">
                <a16:creationId xmlns:a16="http://schemas.microsoft.com/office/drawing/2014/main" id="{0D0F0361-434E-4EA4-BDDF-618EAF4B6F02}"/>
              </a:ext>
            </a:extLst>
          </p:cNvPr>
          <p:cNvSpPr txBox="1"/>
          <p:nvPr/>
        </p:nvSpPr>
        <p:spPr>
          <a:xfrm>
            <a:off x="1671773" y="2776109"/>
            <a:ext cx="6904336" cy="500137"/>
          </a:xfrm>
          <a:prstGeom prst="rect">
            <a:avLst/>
          </a:prstGeom>
          <a:solidFill>
            <a:srgbClr val="00206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a:solidFill>
                  <a:srgbClr val="FFFFFF"/>
                </a:solidFill>
                <a:latin typeface="Times New Roman"/>
              </a:rPr>
              <a:t>Leave comfortable and familiar surroundings</a:t>
            </a:r>
          </a:p>
        </p:txBody>
      </p:sp>
      <p:sp>
        <p:nvSpPr>
          <p:cNvPr id="16" name="TextBox 15">
            <a:extLst>
              <a:ext uri="{FF2B5EF4-FFF2-40B4-BE49-F238E27FC236}">
                <a16:creationId xmlns:a16="http://schemas.microsoft.com/office/drawing/2014/main" id="{53BD7743-8E02-4F30-9BEE-8E4EBF69B73E}"/>
              </a:ext>
            </a:extLst>
          </p:cNvPr>
          <p:cNvSpPr txBox="1"/>
          <p:nvPr/>
        </p:nvSpPr>
        <p:spPr>
          <a:xfrm>
            <a:off x="1671773" y="3361538"/>
            <a:ext cx="6904336" cy="500137"/>
          </a:xfrm>
          <a:prstGeom prst="rect">
            <a:avLst/>
          </a:prstGeom>
          <a:solidFill>
            <a:srgbClr val="002060"/>
          </a:solidFill>
          <a:ln>
            <a:no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solidFill>
                  <a:srgbClr val="FFFFFF"/>
                </a:solidFill>
                <a:latin typeface="Times New Roman"/>
              </a:rPr>
              <a:t>Receive few details concerning process</a:t>
            </a:r>
          </a:p>
        </p:txBody>
      </p:sp>
      <p:sp>
        <p:nvSpPr>
          <p:cNvPr id="18" name="TextBox 17">
            <a:extLst>
              <a:ext uri="{FF2B5EF4-FFF2-40B4-BE49-F238E27FC236}">
                <a16:creationId xmlns:a16="http://schemas.microsoft.com/office/drawing/2014/main" id="{0A626D23-C667-4FFF-9C98-658AFE4B9E7B}"/>
              </a:ext>
            </a:extLst>
          </p:cNvPr>
          <p:cNvSpPr txBox="1"/>
          <p:nvPr/>
        </p:nvSpPr>
        <p:spPr>
          <a:xfrm>
            <a:off x="1671773" y="3946967"/>
            <a:ext cx="6904336" cy="500137"/>
          </a:xfrm>
          <a:prstGeom prst="rect">
            <a:avLst/>
          </a:prstGeom>
          <a:solidFill>
            <a:srgbClr val="00206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a:solidFill>
                  <a:srgbClr val="FFFFFF"/>
                </a:solidFill>
                <a:latin typeface="Times New Roman"/>
              </a:rPr>
              <a:t>Attempt something unlikely to succeed</a:t>
            </a:r>
          </a:p>
        </p:txBody>
      </p:sp>
      <p:sp>
        <p:nvSpPr>
          <p:cNvPr id="19" name="TextBox 18">
            <a:extLst>
              <a:ext uri="{FF2B5EF4-FFF2-40B4-BE49-F238E27FC236}">
                <a16:creationId xmlns:a16="http://schemas.microsoft.com/office/drawing/2014/main" id="{E000BCC2-3950-4F4B-87AB-7E982A533B22}"/>
              </a:ext>
            </a:extLst>
          </p:cNvPr>
          <p:cNvSpPr txBox="1"/>
          <p:nvPr/>
        </p:nvSpPr>
        <p:spPr>
          <a:xfrm>
            <a:off x="1671773" y="4532396"/>
            <a:ext cx="6904336" cy="500137"/>
          </a:xfrm>
          <a:prstGeom prst="rect">
            <a:avLst/>
          </a:prstGeom>
          <a:solidFill>
            <a:srgbClr val="00206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a:solidFill>
                  <a:srgbClr val="FFFFFF"/>
                </a:solidFill>
                <a:latin typeface="Times New Roman"/>
              </a:rPr>
              <a:t>Recognize potential danger</a:t>
            </a:r>
          </a:p>
        </p:txBody>
      </p:sp>
    </p:spTree>
    <p:extLst>
      <p:ext uri="{BB962C8B-B14F-4D97-AF65-F5344CB8AC3E}">
        <p14:creationId xmlns:p14="http://schemas.microsoft.com/office/powerpoint/2010/main" val="26714799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fade">
                                      <p:cBhvr>
                                        <p:cTn id="7"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B7224DD3-4A24-42E7-865E-23B5B8A9420F}"/>
              </a:ext>
            </a:extLst>
          </p:cNvPr>
          <p:cNvSpPr txBox="1"/>
          <p:nvPr/>
        </p:nvSpPr>
        <p:spPr>
          <a:xfrm>
            <a:off x="852366" y="176930"/>
            <a:ext cx="7439267" cy="623248"/>
          </a:xfrm>
          <a:prstGeom prst="rect">
            <a:avLst/>
          </a:prstGeom>
          <a:solidFill>
            <a:schemeClr val="tx1"/>
          </a:solidFill>
          <a:ln>
            <a:solidFill>
              <a:schemeClr val="accent2"/>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it-IT" sz="3600" i="1" dirty="0">
                <a:solidFill>
                  <a:srgbClr val="FFFFFF"/>
                </a:solidFill>
                <a:latin typeface="Times New Roman"/>
              </a:rPr>
              <a:t>Challenges to following </a:t>
            </a:r>
            <a:r>
              <a:rPr lang="it-IT" sz="3600" i="1" dirty="0" err="1">
                <a:solidFill>
                  <a:srgbClr val="FFFFFF"/>
                </a:solidFill>
                <a:latin typeface="Times New Roman"/>
              </a:rPr>
              <a:t>God’s</a:t>
            </a:r>
            <a:r>
              <a:rPr lang="it-IT" sz="3600" i="1" dirty="0">
                <a:solidFill>
                  <a:srgbClr val="FFFFFF"/>
                </a:solidFill>
                <a:latin typeface="Times New Roman"/>
              </a:rPr>
              <a:t> </a:t>
            </a:r>
            <a:r>
              <a:rPr lang="it-IT" sz="3600" i="1" dirty="0" err="1">
                <a:solidFill>
                  <a:srgbClr val="FFFFFF"/>
                </a:solidFill>
                <a:latin typeface="Times New Roman"/>
              </a:rPr>
              <a:t>leading</a:t>
            </a:r>
            <a:endParaRPr lang="it-IT" sz="3600" i="1" dirty="0" err="1">
              <a:solidFill>
                <a:srgbClr val="FFFFFF"/>
              </a:solidFill>
              <a:latin typeface="Times New Roman"/>
              <a:cs typeface="Times New Roman"/>
            </a:endParaRPr>
          </a:p>
        </p:txBody>
      </p:sp>
      <p:sp>
        <p:nvSpPr>
          <p:cNvPr id="8" name="TextBox 7">
            <a:extLst>
              <a:ext uri="{FF2B5EF4-FFF2-40B4-BE49-F238E27FC236}">
                <a16:creationId xmlns:a16="http://schemas.microsoft.com/office/drawing/2014/main" id="{FE433B1C-6CCD-4D94-876D-FDA95744228A}"/>
              </a:ext>
            </a:extLst>
          </p:cNvPr>
          <p:cNvSpPr txBox="1"/>
          <p:nvPr/>
        </p:nvSpPr>
        <p:spPr>
          <a:xfrm>
            <a:off x="1272599" y="2726965"/>
            <a:ext cx="6598797"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latin typeface="Times New Roman"/>
              </a:rPr>
              <a:t>The fruit of following God is not always immediately realized</a:t>
            </a:r>
          </a:p>
        </p:txBody>
      </p:sp>
      <p:sp>
        <p:nvSpPr>
          <p:cNvPr id="10" name="TextBox 9">
            <a:extLst>
              <a:ext uri="{FF2B5EF4-FFF2-40B4-BE49-F238E27FC236}">
                <a16:creationId xmlns:a16="http://schemas.microsoft.com/office/drawing/2014/main" id="{B189D630-740F-403B-8A51-C543D242F3EF}"/>
              </a:ext>
            </a:extLst>
          </p:cNvPr>
          <p:cNvSpPr txBox="1"/>
          <p:nvPr/>
        </p:nvSpPr>
        <p:spPr>
          <a:xfrm>
            <a:off x="1272601" y="1676272"/>
            <a:ext cx="6598796"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latin typeface="Times New Roman"/>
              </a:rPr>
              <a:t>Impossible demands to fulfill by human ability</a:t>
            </a:r>
            <a:endParaRPr lang="en-US" sz="1600" dirty="0">
              <a:cs typeface="Calibri" panose="020F0502020204030204"/>
            </a:endParaRPr>
          </a:p>
        </p:txBody>
      </p:sp>
      <p:sp>
        <p:nvSpPr>
          <p:cNvPr id="12" name="TextBox 11">
            <a:extLst>
              <a:ext uri="{FF2B5EF4-FFF2-40B4-BE49-F238E27FC236}">
                <a16:creationId xmlns:a16="http://schemas.microsoft.com/office/drawing/2014/main" id="{247B3974-0D52-420F-92AF-D8F567033C8F}"/>
              </a:ext>
            </a:extLst>
          </p:cNvPr>
          <p:cNvSpPr txBox="1"/>
          <p:nvPr/>
        </p:nvSpPr>
        <p:spPr>
          <a:xfrm>
            <a:off x="1272600" y="3777658"/>
            <a:ext cx="6598797"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en-US" sz="2800" dirty="0">
                <a:latin typeface="Times New Roman"/>
              </a:rPr>
              <a:t>Confusion and fear tempt us to reconsider God’s leading</a:t>
            </a:r>
            <a:endParaRPr lang="en-US" sz="2800" dirty="0">
              <a:latin typeface="Times New Roman"/>
              <a:cs typeface="Times New Roman"/>
            </a:endParaRPr>
          </a:p>
        </p:txBody>
      </p:sp>
    </p:spTree>
    <p:extLst>
      <p:ext uri="{BB962C8B-B14F-4D97-AF65-F5344CB8AC3E}">
        <p14:creationId xmlns:p14="http://schemas.microsoft.com/office/powerpoint/2010/main" val="39456104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076814-BC76-4926-A474-6160400F206C}"/>
              </a:ext>
            </a:extLst>
          </p:cNvPr>
          <p:cNvSpPr txBox="1"/>
          <p:nvPr/>
        </p:nvSpPr>
        <p:spPr>
          <a:xfrm>
            <a:off x="1023815" y="488273"/>
            <a:ext cx="4330699" cy="1177245"/>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600" i="1" dirty="0">
                <a:solidFill>
                  <a:srgbClr val="FFFFFF"/>
                </a:solidFill>
                <a:latin typeface="Times New Roman"/>
              </a:rPr>
              <a:t>What do we learn from this testing?</a:t>
            </a:r>
            <a:endParaRPr lang="en-US" sz="3600" dirty="0"/>
          </a:p>
        </p:txBody>
      </p:sp>
      <p:sp>
        <p:nvSpPr>
          <p:cNvPr id="2" name="TextBox 1">
            <a:extLst>
              <a:ext uri="{FF2B5EF4-FFF2-40B4-BE49-F238E27FC236}">
                <a16:creationId xmlns:a16="http://schemas.microsoft.com/office/drawing/2014/main" id="{2BF34CC0-E5A1-48CC-B754-4E13E25BC200}"/>
              </a:ext>
            </a:extLst>
          </p:cNvPr>
          <p:cNvSpPr txBox="1"/>
          <p:nvPr/>
        </p:nvSpPr>
        <p:spPr>
          <a:xfrm>
            <a:off x="117230" y="2140927"/>
            <a:ext cx="6143871" cy="500137"/>
          </a:xfrm>
          <a:prstGeom prst="rect">
            <a:avLst/>
          </a:prstGeom>
          <a:solidFill>
            <a:srgbClr val="C00000"/>
          </a:solidFill>
          <a:ln>
            <a:solidFill>
              <a:srgbClr val="C0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i="1" dirty="0">
                <a:solidFill>
                  <a:srgbClr val="FFFFFF"/>
                </a:solidFill>
                <a:latin typeface="Times New Roman"/>
              </a:rPr>
              <a:t>We are weak: don’t compromise principle</a:t>
            </a:r>
            <a:endParaRPr lang="en-US" sz="1600"/>
          </a:p>
        </p:txBody>
      </p:sp>
      <p:sp>
        <p:nvSpPr>
          <p:cNvPr id="6" name="TextBox 5">
            <a:extLst>
              <a:ext uri="{FF2B5EF4-FFF2-40B4-BE49-F238E27FC236}">
                <a16:creationId xmlns:a16="http://schemas.microsoft.com/office/drawing/2014/main" id="{5352698F-58B9-41D1-B867-11DB24ED6FD4}"/>
              </a:ext>
            </a:extLst>
          </p:cNvPr>
          <p:cNvSpPr txBox="1"/>
          <p:nvPr/>
        </p:nvSpPr>
        <p:spPr>
          <a:xfrm>
            <a:off x="117230" y="2858524"/>
            <a:ext cx="6143870" cy="500137"/>
          </a:xfrm>
          <a:prstGeom prst="rect">
            <a:avLst/>
          </a:prstGeom>
          <a:solidFill>
            <a:srgbClr val="C0000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i="1" dirty="0">
                <a:solidFill>
                  <a:srgbClr val="FFFFFF"/>
                </a:solidFill>
                <a:latin typeface="Times New Roman"/>
              </a:rPr>
              <a:t>God is sovereign: He will guide</a:t>
            </a:r>
            <a:endParaRPr lang="en-US" sz="1600" dirty="0"/>
          </a:p>
        </p:txBody>
      </p:sp>
      <p:sp>
        <p:nvSpPr>
          <p:cNvPr id="7" name="TextBox 6">
            <a:extLst>
              <a:ext uri="{FF2B5EF4-FFF2-40B4-BE49-F238E27FC236}">
                <a16:creationId xmlns:a16="http://schemas.microsoft.com/office/drawing/2014/main" id="{E8A7BC76-1619-4BDE-B86C-4C523776D4CD}"/>
              </a:ext>
            </a:extLst>
          </p:cNvPr>
          <p:cNvSpPr txBox="1"/>
          <p:nvPr/>
        </p:nvSpPr>
        <p:spPr>
          <a:xfrm>
            <a:off x="117230" y="3576121"/>
            <a:ext cx="6143870" cy="500137"/>
          </a:xfrm>
          <a:prstGeom prst="rect">
            <a:avLst/>
          </a:prstGeom>
          <a:solidFill>
            <a:srgbClr val="C0000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i="1" dirty="0">
                <a:solidFill>
                  <a:srgbClr val="FFFFFF"/>
                </a:solidFill>
                <a:latin typeface="Times New Roman"/>
              </a:rPr>
              <a:t>God protects: He will rescue</a:t>
            </a:r>
          </a:p>
        </p:txBody>
      </p:sp>
      <p:sp>
        <p:nvSpPr>
          <p:cNvPr id="8" name="TextBox 7">
            <a:extLst>
              <a:ext uri="{FF2B5EF4-FFF2-40B4-BE49-F238E27FC236}">
                <a16:creationId xmlns:a16="http://schemas.microsoft.com/office/drawing/2014/main" id="{CC2F7871-D3C1-496B-B933-9F6F0AD3EBE9}"/>
              </a:ext>
            </a:extLst>
          </p:cNvPr>
          <p:cNvSpPr txBox="1"/>
          <p:nvPr/>
        </p:nvSpPr>
        <p:spPr>
          <a:xfrm>
            <a:off x="117230" y="4293718"/>
            <a:ext cx="6143870" cy="500137"/>
          </a:xfrm>
          <a:prstGeom prst="rect">
            <a:avLst/>
          </a:prstGeom>
          <a:solidFill>
            <a:srgbClr val="C0000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i="1">
                <a:solidFill>
                  <a:srgbClr val="FFFFFF"/>
                </a:solidFill>
                <a:latin typeface="Times New Roman"/>
              </a:rPr>
              <a:t>God will provide: He will supply</a:t>
            </a:r>
          </a:p>
        </p:txBody>
      </p:sp>
    </p:spTree>
    <p:extLst>
      <p:ext uri="{BB962C8B-B14F-4D97-AF65-F5344CB8AC3E}">
        <p14:creationId xmlns:p14="http://schemas.microsoft.com/office/powerpoint/2010/main" val="4422765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6" grpId="0" animBg="1"/>
      <p:bldP spid="7" grpId="0" animBg="1"/>
      <p:bldP spid="8"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DFA03734-B934-4D86-AA1B-5547A1CCD9F5}"/>
              </a:ext>
            </a:extLst>
          </p:cNvPr>
          <p:cNvSpPr txBox="1"/>
          <p:nvPr/>
        </p:nvSpPr>
        <p:spPr>
          <a:xfrm>
            <a:off x="889000" y="735814"/>
            <a:ext cx="7366000" cy="2654573"/>
          </a:xfrm>
          <a:prstGeom prst="rect">
            <a:avLst/>
          </a:prstGeom>
          <a:noFill/>
          <a:ln>
            <a:solidFill>
              <a:srgbClr val="4472C4"/>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b="1" dirty="0">
                <a:solidFill>
                  <a:srgbClr val="FFFFFF"/>
                </a:solidFill>
                <a:latin typeface="Times New Roman"/>
                <a:cs typeface="Times New Roman"/>
              </a:rPr>
              <a:t>James 1:2-4</a:t>
            </a:r>
            <a:endParaRPr lang="en-US" sz="2800" dirty="0">
              <a:solidFill>
                <a:srgbClr val="FFFFFF"/>
              </a:solidFill>
              <a:latin typeface="Times New Roman"/>
              <a:cs typeface="Times New Roman"/>
            </a:endParaRPr>
          </a:p>
          <a:p>
            <a:pPr algn="ctr"/>
            <a:r>
              <a:rPr lang="en-US" sz="2800" dirty="0">
                <a:solidFill>
                  <a:srgbClr val="FFFFFF"/>
                </a:solidFill>
                <a:latin typeface="Times New Roman"/>
                <a:cs typeface="Times New Roman"/>
              </a:rPr>
              <a:t>2 Count it all joy, my brothers, when you meet trials of various kinds, 3 for you know that the testing of your faith produces steadfastness. 4</a:t>
            </a:r>
            <a:r>
              <a:rPr lang="en-US" sz="2800" b="1" dirty="0">
                <a:solidFill>
                  <a:srgbClr val="FFFFFF"/>
                </a:solidFill>
                <a:latin typeface="Times New Roman"/>
                <a:cs typeface="Times New Roman"/>
              </a:rPr>
              <a:t> </a:t>
            </a:r>
            <a:r>
              <a:rPr lang="en-US" sz="2800" dirty="0">
                <a:solidFill>
                  <a:srgbClr val="FFFFFF"/>
                </a:solidFill>
                <a:latin typeface="Times New Roman"/>
                <a:cs typeface="Times New Roman"/>
              </a:rPr>
              <a:t>And let steadfastness have its full effect, that you may be perfect and complete, lacking in nothing.</a:t>
            </a:r>
          </a:p>
        </p:txBody>
      </p:sp>
    </p:spTree>
    <p:extLst>
      <p:ext uri="{BB962C8B-B14F-4D97-AF65-F5344CB8AC3E}">
        <p14:creationId xmlns:p14="http://schemas.microsoft.com/office/powerpoint/2010/main" val="418158342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0731D23-02FD-421B-8692-528F7BCFC762}"/>
              </a:ext>
            </a:extLst>
          </p:cNvPr>
          <p:cNvSpPr txBox="1"/>
          <p:nvPr/>
        </p:nvSpPr>
        <p:spPr>
          <a:xfrm>
            <a:off x="444500" y="506553"/>
            <a:ext cx="5715000"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600" b="1" i="1" dirty="0">
                <a:solidFill>
                  <a:srgbClr val="FFFFFF"/>
                </a:solidFill>
                <a:latin typeface="Times New Roman"/>
              </a:rPr>
              <a:t>Why is Abraham Important?</a:t>
            </a:r>
            <a:endParaRPr lang="en-US" sz="3600" dirty="0"/>
          </a:p>
        </p:txBody>
      </p:sp>
      <p:sp>
        <p:nvSpPr>
          <p:cNvPr id="5" name="TextBox 4">
            <a:extLst>
              <a:ext uri="{FF2B5EF4-FFF2-40B4-BE49-F238E27FC236}">
                <a16:creationId xmlns:a16="http://schemas.microsoft.com/office/drawing/2014/main" id="{9290C053-1472-4495-958B-78044661F32C}"/>
              </a:ext>
            </a:extLst>
          </p:cNvPr>
          <p:cNvSpPr txBox="1"/>
          <p:nvPr/>
        </p:nvSpPr>
        <p:spPr>
          <a:xfrm>
            <a:off x="1428943" y="2382221"/>
            <a:ext cx="3272692" cy="1546577"/>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marL="342900" indent="-342900">
              <a:buFont typeface="Arial"/>
              <a:buChar char="•"/>
            </a:pPr>
            <a:r>
              <a:rPr lang="en-US" sz="3200" i="1" dirty="0">
                <a:solidFill>
                  <a:srgbClr val="FFFFFF"/>
                </a:solidFill>
                <a:latin typeface="Times New Roman" panose="02020603050405020304" pitchFamily="18" charset="0"/>
                <a:cs typeface="Times New Roman" panose="02020603050405020304" pitchFamily="18" charset="0"/>
              </a:rPr>
              <a:t>Descendants</a:t>
            </a:r>
            <a:endParaRPr lang="en-US" sz="3200" dirty="0">
              <a:solidFill>
                <a:srgbClr val="000000"/>
              </a:solidFill>
              <a:latin typeface="Times New Roman" panose="02020603050405020304" pitchFamily="18" charset="0"/>
              <a:cs typeface="Times New Roman" panose="02020603050405020304" pitchFamily="18" charset="0"/>
            </a:endParaRPr>
          </a:p>
          <a:p>
            <a:pPr marL="342900" indent="-342900">
              <a:buFont typeface="Arial"/>
              <a:buChar char="•"/>
            </a:pPr>
            <a:r>
              <a:rPr lang="en-US" sz="3200" i="1" dirty="0">
                <a:solidFill>
                  <a:srgbClr val="FFFFFF"/>
                </a:solidFill>
                <a:latin typeface="Times New Roman" panose="02020603050405020304" pitchFamily="18" charset="0"/>
                <a:cs typeface="Times New Roman" panose="02020603050405020304" pitchFamily="18" charset="0"/>
              </a:rPr>
              <a:t>Land</a:t>
            </a:r>
          </a:p>
          <a:p>
            <a:pPr marL="342900" indent="-342900">
              <a:buFont typeface="Arial"/>
              <a:buChar char="•"/>
            </a:pPr>
            <a:r>
              <a:rPr lang="en-US" sz="3200" i="1" dirty="0">
                <a:solidFill>
                  <a:srgbClr val="FFFFFF"/>
                </a:solidFill>
                <a:latin typeface="Times New Roman" panose="02020603050405020304" pitchFamily="18" charset="0"/>
                <a:cs typeface="Times New Roman" panose="02020603050405020304" pitchFamily="18" charset="0"/>
              </a:rPr>
              <a:t>Blessing</a:t>
            </a:r>
          </a:p>
        </p:txBody>
      </p:sp>
      <p:sp>
        <p:nvSpPr>
          <p:cNvPr id="6" name="TextBox 5">
            <a:extLst>
              <a:ext uri="{FF2B5EF4-FFF2-40B4-BE49-F238E27FC236}">
                <a16:creationId xmlns:a16="http://schemas.microsoft.com/office/drawing/2014/main" id="{71BC1081-A5D9-47DE-B08D-436B766F5E09}"/>
              </a:ext>
            </a:extLst>
          </p:cNvPr>
          <p:cNvSpPr txBox="1"/>
          <p:nvPr/>
        </p:nvSpPr>
        <p:spPr>
          <a:xfrm>
            <a:off x="774648" y="1671510"/>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God’s Promise</a:t>
            </a:r>
          </a:p>
        </p:txBody>
      </p:sp>
    </p:spTree>
    <p:extLst>
      <p:ext uri="{BB962C8B-B14F-4D97-AF65-F5344CB8AC3E}">
        <p14:creationId xmlns:p14="http://schemas.microsoft.com/office/powerpoint/2010/main" val="299424501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4F55A6DB-C9FB-4204-87AD-BA12D5560E0C}"/>
              </a:ext>
            </a:extLst>
          </p:cNvPr>
          <p:cNvSpPr txBox="1"/>
          <p:nvPr/>
        </p:nvSpPr>
        <p:spPr>
          <a:xfrm>
            <a:off x="481373" y="3429000"/>
            <a:ext cx="4846489" cy="2039020"/>
          </a:xfrm>
          <a:prstGeom prst="rect">
            <a:avLst/>
          </a:prstGeom>
          <a:noFill/>
          <a:ln>
            <a:solidFill>
              <a:srgbClr val="4472C4"/>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b="1" dirty="0">
                <a:solidFill>
                  <a:schemeClr val="bg1"/>
                </a:solidFill>
                <a:latin typeface="Times New Roman" panose="02020603050405020304" pitchFamily="18" charset="0"/>
                <a:cs typeface="Times New Roman" panose="02020603050405020304" pitchFamily="18" charset="0"/>
              </a:rPr>
              <a:t>Genesis 15:6</a:t>
            </a:r>
          </a:p>
          <a:p>
            <a:pPr algn="ctr"/>
            <a:r>
              <a:rPr lang="en-US" sz="3200" dirty="0">
                <a:solidFill>
                  <a:schemeClr val="bg1"/>
                </a:solidFill>
                <a:latin typeface="Times New Roman" panose="02020603050405020304" pitchFamily="18" charset="0"/>
                <a:cs typeface="Times New Roman" panose="02020603050405020304" pitchFamily="18" charset="0"/>
              </a:rPr>
              <a:t>"And he believed the Lord, and he counted it to him as righteousness."</a:t>
            </a:r>
          </a:p>
        </p:txBody>
      </p:sp>
      <p:sp>
        <p:nvSpPr>
          <p:cNvPr id="10" name="TextBox 9">
            <a:extLst>
              <a:ext uri="{FF2B5EF4-FFF2-40B4-BE49-F238E27FC236}">
                <a16:creationId xmlns:a16="http://schemas.microsoft.com/office/drawing/2014/main" id="{1B8F6E22-05C2-4098-8091-B737B49C2AB8}"/>
              </a:ext>
            </a:extLst>
          </p:cNvPr>
          <p:cNvSpPr txBox="1"/>
          <p:nvPr/>
        </p:nvSpPr>
        <p:spPr>
          <a:xfrm>
            <a:off x="444500" y="506553"/>
            <a:ext cx="5715000"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600" b="1" i="1" dirty="0">
                <a:solidFill>
                  <a:srgbClr val="FFFFFF"/>
                </a:solidFill>
                <a:latin typeface="Times New Roman"/>
              </a:rPr>
              <a:t>Why is Abraham Important?</a:t>
            </a:r>
            <a:endParaRPr lang="en-US" sz="3600" dirty="0"/>
          </a:p>
        </p:txBody>
      </p:sp>
      <p:sp>
        <p:nvSpPr>
          <p:cNvPr id="6" name="TextBox 5">
            <a:extLst>
              <a:ext uri="{FF2B5EF4-FFF2-40B4-BE49-F238E27FC236}">
                <a16:creationId xmlns:a16="http://schemas.microsoft.com/office/drawing/2014/main" id="{CA101E72-7E26-4ED0-811F-A1517C5854CF}"/>
              </a:ext>
            </a:extLst>
          </p:cNvPr>
          <p:cNvSpPr txBox="1"/>
          <p:nvPr/>
        </p:nvSpPr>
        <p:spPr>
          <a:xfrm>
            <a:off x="774648" y="1671510"/>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God’s Promise</a:t>
            </a:r>
          </a:p>
        </p:txBody>
      </p:sp>
      <p:sp>
        <p:nvSpPr>
          <p:cNvPr id="7" name="TextBox 6">
            <a:extLst>
              <a:ext uri="{FF2B5EF4-FFF2-40B4-BE49-F238E27FC236}">
                <a16:creationId xmlns:a16="http://schemas.microsoft.com/office/drawing/2014/main" id="{8DC96F8A-0517-45E0-AA06-5B5B2E2B53AC}"/>
              </a:ext>
            </a:extLst>
          </p:cNvPr>
          <p:cNvSpPr txBox="1"/>
          <p:nvPr/>
        </p:nvSpPr>
        <p:spPr>
          <a:xfrm>
            <a:off x="774648" y="2315546"/>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Abraham's Faith</a:t>
            </a:r>
            <a:endParaRPr lang="en-US" sz="3200" dirty="0"/>
          </a:p>
        </p:txBody>
      </p:sp>
    </p:spTree>
    <p:extLst>
      <p:ext uri="{BB962C8B-B14F-4D97-AF65-F5344CB8AC3E}">
        <p14:creationId xmlns:p14="http://schemas.microsoft.com/office/powerpoint/2010/main" val="17164373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1">
            <a:extLst>
              <a:ext uri="{FF2B5EF4-FFF2-40B4-BE49-F238E27FC236}">
                <a16:creationId xmlns:a16="http://schemas.microsoft.com/office/drawing/2014/main" id="{EC087B47-F474-4084-AF12-78F28F965644}"/>
              </a:ext>
            </a:extLst>
          </p:cNvPr>
          <p:cNvSpPr txBox="1"/>
          <p:nvPr/>
        </p:nvSpPr>
        <p:spPr>
          <a:xfrm>
            <a:off x="433136" y="732395"/>
            <a:ext cx="8277727" cy="4809009"/>
          </a:xfrm>
          <a:prstGeom prst="rect">
            <a:avLst/>
          </a:prstGeom>
          <a:noFill/>
          <a:ln>
            <a:solidFill>
              <a:srgbClr val="4472C4"/>
            </a:solidFill>
          </a:ln>
        </p:spPr>
        <p:txBody>
          <a:bodyPr rot="0" spcFirstLastPara="0" vert="horz" wrap="square" lIns="68580" tIns="34290" rIns="68580" bIns="34290" numCol="1" spcCol="0" rtlCol="0" fromWordArt="0" anchor="t" anchorCtr="0" forceAA="0" compatLnSpc="1">
            <a:prstTxWarp prst="textNoShape">
              <a:avLst/>
            </a:prstTxWarp>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US" sz="2800" b="1" dirty="0">
                <a:solidFill>
                  <a:schemeClr val="bg1"/>
                </a:solidFill>
                <a:latin typeface="Times New Roman" panose="02020603050405020304" pitchFamily="18" charset="0"/>
                <a:cs typeface="Times New Roman" panose="02020603050405020304" pitchFamily="18" charset="0"/>
              </a:rPr>
              <a:t>Romans 4:1-5</a:t>
            </a:r>
          </a:p>
          <a:p>
            <a:pPr algn="ctr"/>
            <a:r>
              <a:rPr lang="en-US" sz="2800" b="1" baseline="30000" dirty="0">
                <a:solidFill>
                  <a:schemeClr val="bg1"/>
                </a:solidFill>
                <a:latin typeface="Times New Roman" panose="02020603050405020304" pitchFamily="18" charset="0"/>
                <a:ea typeface="+mn-lt"/>
                <a:cs typeface="Times New Roman" panose="02020603050405020304" pitchFamily="18" charset="0"/>
              </a:rPr>
              <a:t>1</a:t>
            </a:r>
            <a:r>
              <a:rPr lang="en-US" sz="2800" dirty="0">
                <a:solidFill>
                  <a:schemeClr val="bg1"/>
                </a:solidFill>
                <a:latin typeface="Times New Roman" panose="02020603050405020304" pitchFamily="18" charset="0"/>
                <a:ea typeface="+mn-lt"/>
                <a:cs typeface="Times New Roman" panose="02020603050405020304" pitchFamily="18" charset="0"/>
              </a:rPr>
              <a:t> What then shall we say was gained by Abraham, our forefather according to the flesh? </a:t>
            </a:r>
            <a:r>
              <a:rPr lang="en-US" sz="2800" b="1" baseline="30000" dirty="0">
                <a:solidFill>
                  <a:schemeClr val="bg1"/>
                </a:solidFill>
                <a:latin typeface="Times New Roman" panose="02020603050405020304" pitchFamily="18" charset="0"/>
                <a:ea typeface="+mn-lt"/>
                <a:cs typeface="Times New Roman" panose="02020603050405020304" pitchFamily="18" charset="0"/>
              </a:rPr>
              <a:t>2</a:t>
            </a:r>
            <a:r>
              <a:rPr lang="en-US" sz="2800" baseline="30000" dirty="0">
                <a:solidFill>
                  <a:schemeClr val="bg1"/>
                </a:solidFill>
                <a:latin typeface="Times New Roman" panose="02020603050405020304" pitchFamily="18" charset="0"/>
                <a:ea typeface="+mn-lt"/>
                <a:cs typeface="Times New Roman" panose="02020603050405020304" pitchFamily="18" charset="0"/>
              </a:rPr>
              <a:t> </a:t>
            </a:r>
            <a:r>
              <a:rPr lang="en-US" sz="2800" dirty="0">
                <a:solidFill>
                  <a:schemeClr val="bg1"/>
                </a:solidFill>
                <a:latin typeface="Times New Roman" panose="02020603050405020304" pitchFamily="18" charset="0"/>
                <a:ea typeface="+mn-lt"/>
                <a:cs typeface="Times New Roman" panose="02020603050405020304" pitchFamily="18" charset="0"/>
              </a:rPr>
              <a:t>For if Abraham was justified by works, he has something to boast about, but not before God. </a:t>
            </a:r>
            <a:r>
              <a:rPr lang="en-US" sz="2800" b="1" baseline="30000" dirty="0">
                <a:solidFill>
                  <a:schemeClr val="bg1"/>
                </a:solidFill>
                <a:latin typeface="Times New Roman" panose="02020603050405020304" pitchFamily="18" charset="0"/>
                <a:ea typeface="+mn-lt"/>
                <a:cs typeface="Times New Roman" panose="02020603050405020304" pitchFamily="18" charset="0"/>
              </a:rPr>
              <a:t>3</a:t>
            </a:r>
            <a:r>
              <a:rPr lang="en-US" sz="2800" baseline="30000" dirty="0">
                <a:solidFill>
                  <a:schemeClr val="bg1"/>
                </a:solidFill>
                <a:latin typeface="Times New Roman" panose="02020603050405020304" pitchFamily="18" charset="0"/>
                <a:ea typeface="+mn-lt"/>
                <a:cs typeface="Times New Roman" panose="02020603050405020304" pitchFamily="18" charset="0"/>
              </a:rPr>
              <a:t> </a:t>
            </a:r>
            <a:r>
              <a:rPr lang="en-US" sz="2800" dirty="0">
                <a:solidFill>
                  <a:schemeClr val="bg1"/>
                </a:solidFill>
                <a:latin typeface="Times New Roman" panose="02020603050405020304" pitchFamily="18" charset="0"/>
                <a:ea typeface="+mn-lt"/>
                <a:cs typeface="Times New Roman" panose="02020603050405020304" pitchFamily="18" charset="0"/>
              </a:rPr>
              <a:t>For what does the Scripture say? “Abraham believed God, and it was counted to him as righteousness.” </a:t>
            </a:r>
            <a:r>
              <a:rPr lang="en-US" sz="2800" b="1" baseline="30000" dirty="0">
                <a:solidFill>
                  <a:schemeClr val="bg1"/>
                </a:solidFill>
                <a:latin typeface="Times New Roman" panose="02020603050405020304" pitchFamily="18" charset="0"/>
                <a:ea typeface="+mn-lt"/>
                <a:cs typeface="Times New Roman" panose="02020603050405020304" pitchFamily="18" charset="0"/>
              </a:rPr>
              <a:t>4</a:t>
            </a:r>
            <a:r>
              <a:rPr lang="en-US" sz="2800" baseline="30000" dirty="0">
                <a:solidFill>
                  <a:schemeClr val="bg1"/>
                </a:solidFill>
                <a:latin typeface="Times New Roman" panose="02020603050405020304" pitchFamily="18" charset="0"/>
                <a:ea typeface="+mn-lt"/>
                <a:cs typeface="Times New Roman" panose="02020603050405020304" pitchFamily="18" charset="0"/>
              </a:rPr>
              <a:t> </a:t>
            </a:r>
            <a:r>
              <a:rPr lang="en-US" sz="2800" dirty="0">
                <a:solidFill>
                  <a:schemeClr val="bg1"/>
                </a:solidFill>
                <a:latin typeface="Times New Roman" panose="02020603050405020304" pitchFamily="18" charset="0"/>
                <a:ea typeface="+mn-lt"/>
                <a:cs typeface="Times New Roman" panose="02020603050405020304" pitchFamily="18" charset="0"/>
              </a:rPr>
              <a:t>Now to the one who works, his wages are not counted as a gift but as his due. </a:t>
            </a:r>
            <a:r>
              <a:rPr lang="en-US" sz="2800" b="1" baseline="30000" dirty="0">
                <a:solidFill>
                  <a:schemeClr val="bg1"/>
                </a:solidFill>
                <a:latin typeface="Times New Roman" panose="02020603050405020304" pitchFamily="18" charset="0"/>
                <a:ea typeface="+mn-lt"/>
                <a:cs typeface="Times New Roman" panose="02020603050405020304" pitchFamily="18" charset="0"/>
              </a:rPr>
              <a:t>5</a:t>
            </a:r>
            <a:r>
              <a:rPr lang="en-US" sz="2800" baseline="30000" dirty="0">
                <a:solidFill>
                  <a:schemeClr val="bg1"/>
                </a:solidFill>
                <a:latin typeface="Times New Roman" panose="02020603050405020304" pitchFamily="18" charset="0"/>
                <a:ea typeface="+mn-lt"/>
                <a:cs typeface="Times New Roman" panose="02020603050405020304" pitchFamily="18" charset="0"/>
              </a:rPr>
              <a:t> </a:t>
            </a:r>
            <a:r>
              <a:rPr lang="en-US" sz="2800" dirty="0">
                <a:solidFill>
                  <a:schemeClr val="bg1"/>
                </a:solidFill>
                <a:latin typeface="Times New Roman" panose="02020603050405020304" pitchFamily="18" charset="0"/>
                <a:ea typeface="+mn-lt"/>
                <a:cs typeface="Times New Roman" panose="02020603050405020304" pitchFamily="18" charset="0"/>
              </a:rPr>
              <a:t>And to the one who does not work but believes in him who justifies the ungodly, his faith is counted as righteousness,</a:t>
            </a:r>
            <a:endParaRPr lang="en-US" sz="2800" dirty="0">
              <a:solidFill>
                <a:schemeClr val="bg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4169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C7695274-932D-44BE-9CC6-7E121D40BEA4}"/>
              </a:ext>
            </a:extLst>
          </p:cNvPr>
          <p:cNvSpPr txBox="1"/>
          <p:nvPr/>
        </p:nvSpPr>
        <p:spPr>
          <a:xfrm>
            <a:off x="774648" y="1671510"/>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God’s Promise</a:t>
            </a:r>
          </a:p>
        </p:txBody>
      </p:sp>
      <p:sp>
        <p:nvSpPr>
          <p:cNvPr id="7" name="TextBox 6">
            <a:extLst>
              <a:ext uri="{FF2B5EF4-FFF2-40B4-BE49-F238E27FC236}">
                <a16:creationId xmlns:a16="http://schemas.microsoft.com/office/drawing/2014/main" id="{F21CBF0A-EF2C-4AA5-BD2C-603C17F18CDD}"/>
              </a:ext>
            </a:extLst>
          </p:cNvPr>
          <p:cNvSpPr txBox="1"/>
          <p:nvPr/>
        </p:nvSpPr>
        <p:spPr>
          <a:xfrm>
            <a:off x="774648" y="2315546"/>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Abraham's Faith</a:t>
            </a:r>
            <a:endParaRPr lang="en-US" sz="3200" dirty="0"/>
          </a:p>
        </p:txBody>
      </p:sp>
      <p:sp>
        <p:nvSpPr>
          <p:cNvPr id="9" name="TextBox 8">
            <a:extLst>
              <a:ext uri="{FF2B5EF4-FFF2-40B4-BE49-F238E27FC236}">
                <a16:creationId xmlns:a16="http://schemas.microsoft.com/office/drawing/2014/main" id="{324EE2AD-C783-44A3-B28F-E8A0FE351951}"/>
              </a:ext>
            </a:extLst>
          </p:cNvPr>
          <p:cNvSpPr txBox="1"/>
          <p:nvPr/>
        </p:nvSpPr>
        <p:spPr>
          <a:xfrm>
            <a:off x="774648" y="2959582"/>
            <a:ext cx="3901587" cy="561692"/>
          </a:xfrm>
          <a:prstGeom prst="rect">
            <a:avLst/>
          </a:prstGeom>
          <a:noFill/>
          <a:ln>
            <a:solidFill>
              <a:srgbClr val="FF0000"/>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200" b="1" i="1" dirty="0">
                <a:solidFill>
                  <a:srgbClr val="FFFFFF"/>
                </a:solidFill>
                <a:latin typeface="Times New Roman"/>
              </a:rPr>
              <a:t>God's Testing</a:t>
            </a:r>
            <a:endParaRPr lang="en-US" sz="3200" dirty="0"/>
          </a:p>
        </p:txBody>
      </p:sp>
      <p:sp>
        <p:nvSpPr>
          <p:cNvPr id="11" name="TextBox 10">
            <a:extLst>
              <a:ext uri="{FF2B5EF4-FFF2-40B4-BE49-F238E27FC236}">
                <a16:creationId xmlns:a16="http://schemas.microsoft.com/office/drawing/2014/main" id="{770E461E-2B4E-4401-9597-82D81F6F80C5}"/>
              </a:ext>
            </a:extLst>
          </p:cNvPr>
          <p:cNvSpPr txBox="1"/>
          <p:nvPr/>
        </p:nvSpPr>
        <p:spPr>
          <a:xfrm>
            <a:off x="444500" y="506553"/>
            <a:ext cx="8324200" cy="623248"/>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3600" b="1" i="1" dirty="0">
                <a:solidFill>
                  <a:srgbClr val="FFFFFF"/>
                </a:solidFill>
                <a:latin typeface="Times New Roman"/>
              </a:rPr>
              <a:t>Why is Abraham Important?</a:t>
            </a:r>
            <a:endParaRPr lang="en-US" sz="3600" dirty="0"/>
          </a:p>
        </p:txBody>
      </p:sp>
    </p:spTree>
    <p:extLst>
      <p:ext uri="{BB962C8B-B14F-4D97-AF65-F5344CB8AC3E}">
        <p14:creationId xmlns:p14="http://schemas.microsoft.com/office/powerpoint/2010/main" val="902799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BEC0629-6E9D-417F-B7B0-DD7BCBB6641A}"/>
              </a:ext>
            </a:extLst>
          </p:cNvPr>
          <p:cNvSpPr txBox="1"/>
          <p:nvPr/>
        </p:nvSpPr>
        <p:spPr>
          <a:xfrm>
            <a:off x="375385" y="732395"/>
            <a:ext cx="8393230" cy="4378122"/>
          </a:xfrm>
          <a:prstGeom prst="rect">
            <a:avLst/>
          </a:prstGeom>
          <a:noFill/>
          <a:ln>
            <a:solidFill>
              <a:srgbClr val="4472C4"/>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en-US" sz="2800" b="1" dirty="0">
                <a:solidFill>
                  <a:srgbClr val="FFFFFF"/>
                </a:solidFill>
                <a:latin typeface="Times New Roman" panose="02020603050405020304" pitchFamily="18" charset="0"/>
                <a:cs typeface="Times New Roman" panose="02020603050405020304" pitchFamily="18" charset="0"/>
              </a:rPr>
              <a:t>Romans 4:11-12</a:t>
            </a:r>
            <a:endParaRPr lang="en-US" sz="2800" b="1" dirty="0">
              <a:solidFill>
                <a:srgbClr val="000000"/>
              </a:solidFill>
              <a:latin typeface="Times New Roman" panose="02020603050405020304" pitchFamily="18" charset="0"/>
              <a:cs typeface="Times New Roman" panose="02020603050405020304" pitchFamily="18" charset="0"/>
            </a:endParaRPr>
          </a:p>
          <a:p>
            <a:pPr algn="ctr"/>
            <a:r>
              <a:rPr lang="en-US" sz="2800" b="1" baseline="30000" dirty="0">
                <a:solidFill>
                  <a:srgbClr val="FFFFFF"/>
                </a:solidFill>
                <a:latin typeface="Times New Roman" panose="02020603050405020304" pitchFamily="18" charset="0"/>
                <a:cs typeface="Times New Roman" panose="02020603050405020304" pitchFamily="18" charset="0"/>
              </a:rPr>
              <a:t>11</a:t>
            </a:r>
            <a:r>
              <a:rPr lang="en-US" sz="2800" dirty="0">
                <a:solidFill>
                  <a:srgbClr val="FFFFFF"/>
                </a:solidFill>
                <a:latin typeface="Times New Roman" panose="02020603050405020304" pitchFamily="18" charset="0"/>
                <a:cs typeface="Times New Roman" panose="02020603050405020304" pitchFamily="18" charset="0"/>
              </a:rPr>
              <a:t> He received the sign of circumcision as a seal of the righteousness that he had by faith while he was still uncircumcised. The purpose was to make him the father of all who believe without being circumcised, so that righteousness would be counted to them as well, </a:t>
            </a:r>
            <a:r>
              <a:rPr lang="en-US" sz="2800" b="1" baseline="30000" dirty="0">
                <a:solidFill>
                  <a:srgbClr val="FFFFFF"/>
                </a:solidFill>
                <a:latin typeface="Times New Roman" panose="02020603050405020304" pitchFamily="18" charset="0"/>
                <a:cs typeface="Times New Roman" panose="02020603050405020304" pitchFamily="18" charset="0"/>
              </a:rPr>
              <a:t>12</a:t>
            </a:r>
            <a:r>
              <a:rPr lang="en-US" sz="2800" dirty="0">
                <a:solidFill>
                  <a:srgbClr val="FFFFFF"/>
                </a:solidFill>
                <a:latin typeface="Times New Roman" panose="02020603050405020304" pitchFamily="18" charset="0"/>
                <a:cs typeface="Times New Roman" panose="02020603050405020304" pitchFamily="18" charset="0"/>
              </a:rPr>
              <a:t> and to make him the father of the circumcised who are not merely circumcised but who also </a:t>
            </a:r>
            <a:r>
              <a:rPr lang="en-US" sz="2800" u="sng" dirty="0">
                <a:solidFill>
                  <a:srgbClr val="FFFFFF"/>
                </a:solidFill>
                <a:latin typeface="Times New Roman" panose="02020603050405020304" pitchFamily="18" charset="0"/>
                <a:cs typeface="Times New Roman" panose="02020603050405020304" pitchFamily="18" charset="0"/>
              </a:rPr>
              <a:t>walk in the footsteps of the faith that our father Abraham had </a:t>
            </a:r>
            <a:r>
              <a:rPr lang="en-US" sz="2800" dirty="0">
                <a:solidFill>
                  <a:srgbClr val="FFFFFF"/>
                </a:solidFill>
                <a:latin typeface="Times New Roman" panose="02020603050405020304" pitchFamily="18" charset="0"/>
                <a:cs typeface="Times New Roman" panose="02020603050405020304" pitchFamily="18" charset="0"/>
              </a:rPr>
              <a:t>before he was circumcised.</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618102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D7076814-BC76-4926-A474-6160400F206C}"/>
              </a:ext>
            </a:extLst>
          </p:cNvPr>
          <p:cNvSpPr txBox="1"/>
          <p:nvPr/>
        </p:nvSpPr>
        <p:spPr>
          <a:xfrm>
            <a:off x="963731" y="1392115"/>
            <a:ext cx="4027370" cy="1762021"/>
          </a:xfrm>
          <a:prstGeom prst="rect">
            <a:avLst/>
          </a:prstGeom>
          <a:no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spcAft>
                <a:spcPts val="1200"/>
              </a:spcAft>
            </a:pPr>
            <a:r>
              <a:rPr lang="en-US" sz="3600" i="1" dirty="0">
                <a:solidFill>
                  <a:srgbClr val="FFFFFF"/>
                </a:solidFill>
                <a:latin typeface="Times New Roman" panose="02020603050405020304" pitchFamily="18" charset="0"/>
                <a:cs typeface="Times New Roman" panose="02020603050405020304" pitchFamily="18" charset="0"/>
              </a:rPr>
              <a:t>Will you follow God's leading? </a:t>
            </a:r>
            <a:endParaRPr lang="en-US" sz="3600" dirty="0">
              <a:solidFill>
                <a:srgbClr val="000000"/>
              </a:solidFill>
              <a:latin typeface="Times New Roman" panose="02020603050405020304" pitchFamily="18" charset="0"/>
              <a:cs typeface="Times New Roman" panose="02020603050405020304" pitchFamily="18" charset="0"/>
            </a:endParaRPr>
          </a:p>
          <a:p>
            <a:pPr algn="ctr"/>
            <a:r>
              <a:rPr lang="en-US" sz="2800" dirty="0">
                <a:solidFill>
                  <a:srgbClr val="FFFFFF"/>
                </a:solidFill>
                <a:latin typeface="Times New Roman" panose="02020603050405020304" pitchFamily="18" charset="0"/>
                <a:cs typeface="Times New Roman" panose="02020603050405020304" pitchFamily="18" charset="0"/>
              </a:rPr>
              <a:t>(Genesis 12)</a:t>
            </a:r>
            <a:endParaRPr lang="en-US"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17721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CF6E9F03-AEA2-4F6E-9E1E-72A4420C18F0}"/>
              </a:ext>
            </a:extLst>
          </p:cNvPr>
          <p:cNvSpPr txBox="1"/>
          <p:nvPr/>
        </p:nvSpPr>
        <p:spPr>
          <a:xfrm>
            <a:off x="852366" y="176930"/>
            <a:ext cx="7439267" cy="623248"/>
          </a:xfrm>
          <a:prstGeom prst="rect">
            <a:avLst/>
          </a:prstGeom>
          <a:solidFill>
            <a:schemeClr val="tx1"/>
          </a:solidFill>
          <a:ln>
            <a:solidFill>
              <a:schemeClr val="accent2"/>
            </a:solidFill>
          </a:ln>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pPr algn="ctr"/>
            <a:r>
              <a:rPr lang="it-IT" sz="3600" i="1" dirty="0">
                <a:solidFill>
                  <a:srgbClr val="FFFFFF"/>
                </a:solidFill>
                <a:latin typeface="Times New Roman"/>
              </a:rPr>
              <a:t>Challenges to following </a:t>
            </a:r>
            <a:r>
              <a:rPr lang="it-IT" sz="3600" i="1" dirty="0" err="1">
                <a:solidFill>
                  <a:srgbClr val="FFFFFF"/>
                </a:solidFill>
                <a:latin typeface="Times New Roman"/>
              </a:rPr>
              <a:t>God’s</a:t>
            </a:r>
            <a:r>
              <a:rPr lang="it-IT" sz="3600" i="1" dirty="0">
                <a:solidFill>
                  <a:srgbClr val="FFFFFF"/>
                </a:solidFill>
                <a:latin typeface="Times New Roman"/>
              </a:rPr>
              <a:t> </a:t>
            </a:r>
            <a:r>
              <a:rPr lang="it-IT" sz="3600" i="1" dirty="0" err="1">
                <a:solidFill>
                  <a:srgbClr val="FFFFFF"/>
                </a:solidFill>
                <a:latin typeface="Times New Roman"/>
              </a:rPr>
              <a:t>leading</a:t>
            </a:r>
            <a:endParaRPr lang="it-IT" sz="3600" i="1" dirty="0" err="1">
              <a:solidFill>
                <a:srgbClr val="FFFFFF"/>
              </a:solidFill>
              <a:latin typeface="Times New Roman"/>
              <a:cs typeface="Times New Roman"/>
            </a:endParaRPr>
          </a:p>
        </p:txBody>
      </p:sp>
      <p:sp>
        <p:nvSpPr>
          <p:cNvPr id="8" name="TextBox 7">
            <a:extLst>
              <a:ext uri="{FF2B5EF4-FFF2-40B4-BE49-F238E27FC236}">
                <a16:creationId xmlns:a16="http://schemas.microsoft.com/office/drawing/2014/main" id="{39C3C4C3-935D-4C34-A2C1-87D0F09AA1A3}"/>
              </a:ext>
            </a:extLst>
          </p:cNvPr>
          <p:cNvSpPr txBox="1"/>
          <p:nvPr/>
        </p:nvSpPr>
        <p:spPr>
          <a:xfrm>
            <a:off x="1272601" y="1676272"/>
            <a:ext cx="6598796" cy="931024"/>
          </a:xfrm>
          <a:prstGeom prst="rect">
            <a:avLst/>
          </a:prstGeom>
          <a:solidFill>
            <a:schemeClr val="bg1"/>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latin typeface="Times New Roman"/>
              </a:rPr>
              <a:t>Impossible demands to fulfill by human ability</a:t>
            </a:r>
            <a:endParaRPr lang="en-US" sz="1600" dirty="0">
              <a:cs typeface="Calibri" panose="020F0502020204030204"/>
            </a:endParaRPr>
          </a:p>
        </p:txBody>
      </p:sp>
      <p:sp>
        <p:nvSpPr>
          <p:cNvPr id="9" name="TextBox 8">
            <a:extLst>
              <a:ext uri="{FF2B5EF4-FFF2-40B4-BE49-F238E27FC236}">
                <a16:creationId xmlns:a16="http://schemas.microsoft.com/office/drawing/2014/main" id="{76DA0931-6273-46AB-B789-67F2157F42A1}"/>
              </a:ext>
            </a:extLst>
          </p:cNvPr>
          <p:cNvSpPr txBox="1"/>
          <p:nvPr/>
        </p:nvSpPr>
        <p:spPr>
          <a:xfrm>
            <a:off x="1671773" y="2776109"/>
            <a:ext cx="6904336" cy="500137"/>
          </a:xfrm>
          <a:prstGeom prst="rect">
            <a:avLst/>
          </a:prstGeom>
          <a:solidFill>
            <a:srgbClr val="002060"/>
          </a:solidFill>
        </p:spPr>
        <p:txBody>
          <a:bodyPr rot="0" spcFirstLastPara="0" vertOverflow="overflow" horzOverflow="overflow" vert="horz" wrap="square" lIns="68580" tIns="34290" rIns="68580" bIns="34290" numCol="1" spcCol="0" rtlCol="0" fromWordArt="0" anchor="t" anchorCtr="0" forceAA="0" compatLnSpc="1">
            <a:prstTxWarp prst="textNoShape">
              <a:avLst/>
            </a:prstTxWarp>
            <a:spAutoFit/>
          </a:bodyPr>
          <a:lstStyle/>
          <a:p>
            <a:r>
              <a:rPr lang="it-IT" sz="2800" dirty="0">
                <a:solidFill>
                  <a:srgbClr val="FFFFFF"/>
                </a:solidFill>
                <a:latin typeface="Times New Roman"/>
              </a:rPr>
              <a:t>Leave comfortable and familiar surroundings</a:t>
            </a:r>
          </a:p>
        </p:txBody>
      </p:sp>
    </p:spTree>
    <p:extLst>
      <p:ext uri="{BB962C8B-B14F-4D97-AF65-F5344CB8AC3E}">
        <p14:creationId xmlns:p14="http://schemas.microsoft.com/office/powerpoint/2010/main" val="82976958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39</TotalTime>
  <Words>573</Words>
  <Application>Microsoft Office PowerPoint</Application>
  <PresentationFormat>On-screen Show (4:3)</PresentationFormat>
  <Paragraphs>49</Paragraphs>
  <Slides>14</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14</vt:i4>
      </vt:variant>
    </vt:vector>
  </HeadingPairs>
  <TitlesOfParts>
    <vt:vector size="19" baseType="lpstr">
      <vt:lpstr>Arial</vt:lpstr>
      <vt:lpstr>Calibri</vt:lpstr>
      <vt:lpstr>Engravers MT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
  <cp:lastModifiedBy>Matt</cp:lastModifiedBy>
  <cp:revision>337</cp:revision>
  <dcterms:created xsi:type="dcterms:W3CDTF">2022-02-02T05:31:28Z</dcterms:created>
  <dcterms:modified xsi:type="dcterms:W3CDTF">2022-02-04T04:07:39Z</dcterms:modified>
</cp:coreProperties>
</file>