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handoutMasterIdLst>
    <p:handoutMasterId r:id="rId63"/>
  </p:handoutMasterIdLst>
  <p:sldIdLst>
    <p:sldId id="4914" r:id="rId2"/>
    <p:sldId id="4986" r:id="rId3"/>
    <p:sldId id="4985" r:id="rId4"/>
    <p:sldId id="4988" r:id="rId5"/>
    <p:sldId id="4989" r:id="rId6"/>
    <p:sldId id="4990" r:id="rId7"/>
    <p:sldId id="4814" r:id="rId8"/>
    <p:sldId id="4911" r:id="rId9"/>
    <p:sldId id="4994" r:id="rId10"/>
    <p:sldId id="4993" r:id="rId11"/>
    <p:sldId id="4997" r:id="rId12"/>
    <p:sldId id="4995" r:id="rId13"/>
    <p:sldId id="4924" r:id="rId14"/>
    <p:sldId id="4954" r:id="rId15"/>
    <p:sldId id="4953" r:id="rId16"/>
    <p:sldId id="4955" r:id="rId17"/>
    <p:sldId id="4956" r:id="rId18"/>
    <p:sldId id="4966" r:id="rId19"/>
    <p:sldId id="4969" r:id="rId20"/>
    <p:sldId id="4968" r:id="rId21"/>
    <p:sldId id="4998" r:id="rId22"/>
    <p:sldId id="4999" r:id="rId23"/>
    <p:sldId id="5000" r:id="rId24"/>
    <p:sldId id="5001" r:id="rId25"/>
    <p:sldId id="4922" r:id="rId26"/>
    <p:sldId id="4931" r:id="rId27"/>
    <p:sldId id="5004" r:id="rId28"/>
    <p:sldId id="5003" r:id="rId29"/>
    <p:sldId id="5002" r:id="rId30"/>
    <p:sldId id="5009" r:id="rId31"/>
    <p:sldId id="5010" r:id="rId32"/>
    <p:sldId id="5011" r:id="rId33"/>
    <p:sldId id="5012" r:id="rId34"/>
    <p:sldId id="5007" r:id="rId35"/>
    <p:sldId id="5006" r:id="rId36"/>
    <p:sldId id="5005" r:id="rId37"/>
    <p:sldId id="5020" r:id="rId38"/>
    <p:sldId id="4984" r:id="rId39"/>
    <p:sldId id="5013" r:id="rId40"/>
    <p:sldId id="5014" r:id="rId41"/>
    <p:sldId id="5015" r:id="rId42"/>
    <p:sldId id="5016" r:id="rId43"/>
    <p:sldId id="4982" r:id="rId44"/>
    <p:sldId id="4970" r:id="rId45"/>
    <p:sldId id="5018" r:id="rId46"/>
    <p:sldId id="5017" r:id="rId47"/>
    <p:sldId id="5019" r:id="rId48"/>
    <p:sldId id="4976" r:id="rId49"/>
    <p:sldId id="4980" r:id="rId50"/>
    <p:sldId id="4977" r:id="rId51"/>
    <p:sldId id="5021" r:id="rId52"/>
    <p:sldId id="4983" r:id="rId53"/>
    <p:sldId id="4971" r:id="rId54"/>
    <p:sldId id="4958" r:id="rId55"/>
    <p:sldId id="5024" r:id="rId56"/>
    <p:sldId id="5025" r:id="rId57"/>
    <p:sldId id="5026" r:id="rId58"/>
    <p:sldId id="5027" r:id="rId59"/>
    <p:sldId id="5022" r:id="rId60"/>
    <p:sldId id="4941"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2F2F2"/>
    <a:srgbClr val="F8F8F8"/>
    <a:srgbClr val="FFFFFF"/>
    <a:srgbClr val="E5E5E5"/>
    <a:srgbClr val="FFDE7C"/>
    <a:srgbClr val="ACC6D6"/>
    <a:srgbClr val="A0B6E0"/>
    <a:srgbClr val="667AAA"/>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3" autoAdjust="0"/>
    <p:restoredTop sz="73307" autoAdjust="0"/>
  </p:normalViewPr>
  <p:slideViewPr>
    <p:cSldViewPr snapToGrid="0">
      <p:cViewPr>
        <p:scale>
          <a:sx n="50" d="100"/>
          <a:sy n="50" d="100"/>
        </p:scale>
        <p:origin x="162" y="342"/>
      </p:cViewPr>
      <p:guideLst/>
    </p:cSldViewPr>
  </p:slideViewPr>
  <p:notesTextViewPr>
    <p:cViewPr>
      <p:scale>
        <a:sx n="125" d="100"/>
        <a:sy n="125" d="100"/>
      </p:scale>
      <p:origin x="0" y="0"/>
    </p:cViewPr>
  </p:notesTextViewPr>
  <p:sorterViewPr>
    <p:cViewPr>
      <p:scale>
        <a:sx n="100" d="100"/>
        <a:sy n="100" d="100"/>
      </p:scale>
      <p:origin x="0" y="-10032"/>
    </p:cViewPr>
  </p:sorter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1/29/2022</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1/29/2022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idea of transformation is quite popular in today’s culture.</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2032061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miracles mentioned in the gospels were performed by people, such as the 12 disciples casting out demons and healing the sick, peter walking on water, even an unnamed person casting out demons. </a:t>
            </a:r>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3927349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most of the miracles mentioned in the gospels are performed by Jesus.  Some 61 out of 76 miracles were Jesus making the blind see, the lame walk, the deaf hear, and the dead rise from the grave. These miracles were announcing Jesus as the Messiah, the Christ, the son of the Living God.</a:t>
            </a:r>
          </a:p>
          <a:p>
            <a:endParaRPr lang="en-US" dirty="0"/>
          </a:p>
          <a:p>
            <a:r>
              <a:rPr lang="en-US" dirty="0"/>
              <a:t>A list of all the miracles in the gospels is available in an excel file that has been uploaded into this zoom chat, out Church WhatsApp group, and will be placed on our website, along with the slides, notes, and audio for this and the other sermons.</a:t>
            </a:r>
          </a:p>
        </p:txBody>
      </p:sp>
      <p:sp>
        <p:nvSpPr>
          <p:cNvPr id="4" name="Slide Number Placeholder 3"/>
          <p:cNvSpPr>
            <a:spLocks noGrp="1"/>
          </p:cNvSpPr>
          <p:nvPr>
            <p:ph type="sldNum" sz="quarter" idx="5"/>
          </p:nvPr>
        </p:nvSpPr>
        <p:spPr/>
        <p:txBody>
          <a:bodyPr/>
          <a:lstStyle/>
          <a:p>
            <a:fld id="{116B70DC-70D4-4E47-A650-AEA54912CCC6}" type="slidenum">
              <a:rPr lang="en-US" smtClean="0"/>
              <a:t>11</a:t>
            </a:fld>
            <a:endParaRPr lang="en-US" dirty="0"/>
          </a:p>
        </p:txBody>
      </p:sp>
    </p:spTree>
    <p:extLst>
      <p:ext uri="{BB962C8B-B14F-4D97-AF65-F5344CB8AC3E}">
        <p14:creationId xmlns:p14="http://schemas.microsoft.com/office/powerpoint/2010/main" val="1825709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short survey on Jesus’ miracles has focused on the accounts presented in Matthew, Luke, and John.  But today we will look at Mark’s gospel account. </a:t>
            </a:r>
          </a:p>
        </p:txBody>
      </p:sp>
      <p:sp>
        <p:nvSpPr>
          <p:cNvPr id="4" name="Slide Number Placeholder 3"/>
          <p:cNvSpPr>
            <a:spLocks noGrp="1"/>
          </p:cNvSpPr>
          <p:nvPr>
            <p:ph type="sldNum" sz="quarter" idx="5"/>
          </p:nvPr>
        </p:nvSpPr>
        <p:spPr/>
        <p:txBody>
          <a:bodyPr/>
          <a:lstStyle/>
          <a:p>
            <a:fld id="{116B70DC-70D4-4E47-A650-AEA54912CCC6}" type="slidenum">
              <a:rPr lang="en-US" smtClean="0"/>
              <a:t>12</a:t>
            </a:fld>
            <a:endParaRPr lang="en-US" dirty="0"/>
          </a:p>
        </p:txBody>
      </p:sp>
    </p:spTree>
    <p:extLst>
      <p:ext uri="{BB962C8B-B14F-4D97-AF65-F5344CB8AC3E}">
        <p14:creationId xmlns:p14="http://schemas.microsoft.com/office/powerpoint/2010/main" val="361988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“gospel” just simply means good news. The 4 gospel accounts by Matthew, Mark, Luke, and John give us 4 perspectives on this good news.</a:t>
            </a:r>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2578704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sermons in this series looked at John’s account of feeding of the 5,000 and turning water into wine. As you wind your way through John, you will come to the statement found in John 20:31 telling us why he wrote his gospel. He states that these are written so that you may continue to believe that Jesus is the Messiah, the Son of God, and that by believing in him you will have life by the power of his name.</a:t>
            </a:r>
          </a:p>
        </p:txBody>
      </p:sp>
      <p:sp>
        <p:nvSpPr>
          <p:cNvPr id="4" name="Slide Number Placeholder 3"/>
          <p:cNvSpPr>
            <a:spLocks noGrp="1"/>
          </p:cNvSpPr>
          <p:nvPr>
            <p:ph type="sldNum" sz="quarter" idx="5"/>
          </p:nvPr>
        </p:nvSpPr>
        <p:spPr/>
        <p:txBody>
          <a:bodyPr/>
          <a:lstStyle/>
          <a:p>
            <a:fld id="{116B70DC-70D4-4E47-A650-AEA54912CCC6}" type="slidenum">
              <a:rPr lang="en-US" smtClean="0"/>
              <a:t>14</a:t>
            </a:fld>
            <a:endParaRPr lang="en-US" dirty="0"/>
          </a:p>
        </p:txBody>
      </p:sp>
    </p:spTree>
    <p:extLst>
      <p:ext uri="{BB962C8B-B14F-4D97-AF65-F5344CB8AC3E}">
        <p14:creationId xmlns:p14="http://schemas.microsoft.com/office/powerpoint/2010/main" val="1873956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looked at Matthew’s account of calming the storm and casting out demons, we saw the main thrust of his gospel was to preach “repent of your sins and turn to God for the Kingdom of heaven is near” as mentioned by both John the Baptist and Jesus with both near the beginning of his gospel account</a:t>
            </a:r>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1990401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looked at Luke’s account at a miraculous catch of fish and the virgin birth. There, we saw that Luke starts his gospel by telling us why he wrote his gospel, stating that . . .</a:t>
            </a:r>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320109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similar manner as Luke, Mark starts his gospel telling us why he wrote his gospel. Unlike Luke though, Mark does not waste words, he jumps straight in the deep end of the pool, he states that “This is the Good News about Jesus the Messiah, the Son of God”</a:t>
            </a:r>
          </a:p>
          <a:p>
            <a:endParaRPr lang="en-US" dirty="0"/>
          </a:p>
          <a:p>
            <a:r>
              <a:rPr lang="en-US" dirty="0"/>
              <a:t>This sense of urgency or immediacy sets Mark’s gospel apart from the others. </a:t>
            </a:r>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1507227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Greek word </a:t>
            </a:r>
            <a:r>
              <a:rPr lang="el-GR" dirty="0"/>
              <a:t>εὐθύς</a:t>
            </a:r>
            <a:r>
              <a:rPr lang="en-US" dirty="0"/>
              <a:t> when used  adverbially (of time) means at once, immediately, forthwith, straightway.</a:t>
            </a:r>
          </a:p>
          <a:p>
            <a:endParaRPr lang="en-US" dirty="0"/>
          </a:p>
          <a:p>
            <a:r>
              <a:rPr lang="en-US" dirty="0"/>
              <a:t>Although it is used a total of 9 times by Matthew, Luke, and John, . . . </a:t>
            </a:r>
          </a:p>
        </p:txBody>
      </p:sp>
      <p:sp>
        <p:nvSpPr>
          <p:cNvPr id="4" name="Slide Number Placeholder 3"/>
          <p:cNvSpPr>
            <a:spLocks noGrp="1"/>
          </p:cNvSpPr>
          <p:nvPr>
            <p:ph type="sldNum" sz="quarter" idx="5"/>
          </p:nvPr>
        </p:nvSpPr>
        <p:spPr/>
        <p:txBody>
          <a:bodyPr/>
          <a:lstStyle/>
          <a:p>
            <a:fld id="{116B70DC-70D4-4E47-A650-AEA54912CCC6}" type="slidenum">
              <a:rPr lang="en-US" smtClean="0"/>
              <a:t>18</a:t>
            </a:fld>
            <a:endParaRPr lang="en-US" dirty="0"/>
          </a:p>
        </p:txBody>
      </p:sp>
    </p:spTree>
    <p:extLst>
      <p:ext uri="{BB962C8B-B14F-4D97-AF65-F5344CB8AC3E}">
        <p14:creationId xmlns:p14="http://schemas.microsoft.com/office/powerpoint/2010/main" val="285501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used 40 times by Mark. So when you start with Mark </a:t>
            </a:r>
            <a:r>
              <a:rPr lang="en-US" dirty="0" err="1"/>
              <a:t>ch</a:t>
            </a:r>
            <a:r>
              <a:rPr lang="en-US" dirty="0"/>
              <a:t> 1, the account is fast paced, it just keeps moving non-stop.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19</a:t>
            </a:fld>
            <a:endParaRPr lang="en-US" dirty="0"/>
          </a:p>
        </p:txBody>
      </p:sp>
    </p:spTree>
    <p:extLst>
      <p:ext uri="{BB962C8B-B14F-4D97-AF65-F5344CB8AC3E}">
        <p14:creationId xmlns:p14="http://schemas.microsoft.com/office/powerpoint/2010/main" val="1075781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TV shows such as Extreme Makeover, Home Edition and The Biggest Loser are watched by millions of viewers in many different countries. </a:t>
            </a:r>
          </a:p>
          <a:p>
            <a:endParaRPr lang="en-US" dirty="0"/>
          </a:p>
          <a:p>
            <a:r>
              <a:rPr lang="en-US" dirty="0"/>
              <a:t>People watch because they want to see the transformation.</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292879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have young kids, you can tell how excited they are about something by how fast they talk.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people outgrow that. But not me. I just turned 50, and I still tend to speed up when I get to talking about something that excites me.  If you listen to some of my older sermons, this is very apparent, especially when I go through 60 slides in 20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And today I am excited about transformation, seeing Jesus transformed, and seeing how we can go from sin and suffering to being called, justified, and glorified</a:t>
            </a:r>
          </a:p>
        </p:txBody>
      </p:sp>
      <p:sp>
        <p:nvSpPr>
          <p:cNvPr id="4" name="Slide Number Placeholder 3"/>
          <p:cNvSpPr>
            <a:spLocks noGrp="1"/>
          </p:cNvSpPr>
          <p:nvPr>
            <p:ph type="sldNum" sz="quarter" idx="5"/>
          </p:nvPr>
        </p:nvSpPr>
        <p:spPr/>
        <p:txBody>
          <a:bodyPr/>
          <a:lstStyle/>
          <a:p>
            <a:fld id="{116B70DC-70D4-4E47-A650-AEA54912CCC6}" type="slidenum">
              <a:rPr lang="en-US" smtClean="0"/>
              <a:t>20</a:t>
            </a:fld>
            <a:endParaRPr lang="en-US" dirty="0"/>
          </a:p>
        </p:txBody>
      </p:sp>
    </p:spTree>
    <p:extLst>
      <p:ext uri="{BB962C8B-B14F-4D97-AF65-F5344CB8AC3E}">
        <p14:creationId xmlns:p14="http://schemas.microsoft.com/office/powerpoint/2010/main" val="1646835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21</a:t>
            </a:fld>
            <a:endParaRPr lang="en-US" dirty="0"/>
          </a:p>
        </p:txBody>
      </p:sp>
    </p:spTree>
    <p:extLst>
      <p:ext uri="{BB962C8B-B14F-4D97-AF65-F5344CB8AC3E}">
        <p14:creationId xmlns:p14="http://schemas.microsoft.com/office/powerpoint/2010/main" val="3750134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scripture today falls within a section of Mark that is book-ended by stories of healing the blind. In the first story, in Bethsaida Jesus is led to a blind man, Jesus spits on the blind man’s eyes, then touched his eyes. But the blind man is only partially healed. He sees people but they look like trees walking. Jesus touches his eyes again and now he is completely healed! He can see everything clearly!   </a:t>
            </a:r>
          </a:p>
          <a:p>
            <a:endParaRPr lang="en-US" dirty="0"/>
          </a:p>
          <a:p>
            <a:r>
              <a:rPr lang="en-US" dirty="0"/>
              <a:t>This two-stage healing shows the progression of the disciples understanding, they partially understand, but not clearly.   </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22</a:t>
            </a:fld>
            <a:endParaRPr lang="en-US" dirty="0"/>
          </a:p>
        </p:txBody>
      </p:sp>
    </p:spTree>
    <p:extLst>
      <p:ext uri="{BB962C8B-B14F-4D97-AF65-F5344CB8AC3E}">
        <p14:creationId xmlns:p14="http://schemas.microsoft.com/office/powerpoint/2010/main" val="1467538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disciples un-clear understanding is shown in a series of events where Jesus foretells his death 3 times.  Each time Jesus foretells his death, the disciples do not understand as shown by their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first time Jesus foretells his death, Peter rebukes Jesus for saying he must suffer and be killed. That is where Jesus tells Peter “get behind me Satan.”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second time Jesus foretells his death, all the disciples are arguing about who is the greatest.  That is where Jesus uses a child to illustrate that who ever would be first, he must be last of all and servant of all.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the third time Jesus foretells his death, James and John ask to be seated at Jesus’ right hand. That is where Jesus responds with The cup that I drink you will drink, and with the baptism with which I am baptized, you will be baptized, 40 but to sit at my right hand or at my left is not mine to grant, but it is for those for whom it has been prepared.”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23</a:t>
            </a:fld>
            <a:endParaRPr lang="en-US" dirty="0"/>
          </a:p>
        </p:txBody>
      </p:sp>
    </p:spTree>
    <p:extLst>
      <p:ext uri="{BB962C8B-B14F-4D97-AF65-F5344CB8AC3E}">
        <p14:creationId xmlns:p14="http://schemas.microsoft.com/office/powerpoint/2010/main" val="3032817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Our story on the transfiguration takes place after the first rebuke.  That story about rebuking Peter actually ends with a promise.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promise is that there are some standing here who will not taste death until they see the kingdom of God after it has come with power.”</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24</a:t>
            </a:fld>
            <a:endParaRPr lang="en-US" dirty="0"/>
          </a:p>
        </p:txBody>
      </p:sp>
    </p:spTree>
    <p:extLst>
      <p:ext uri="{BB962C8B-B14F-4D97-AF65-F5344CB8AC3E}">
        <p14:creationId xmlns:p14="http://schemas.microsoft.com/office/powerpoint/2010/main" val="212123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25</a:t>
            </a:fld>
            <a:endParaRPr lang="en-US" dirty="0"/>
          </a:p>
        </p:txBody>
      </p:sp>
    </p:spTree>
    <p:extLst>
      <p:ext uri="{BB962C8B-B14F-4D97-AF65-F5344CB8AC3E}">
        <p14:creationId xmlns:p14="http://schemas.microsoft.com/office/powerpoint/2010/main" val="31125056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26</a:t>
            </a:fld>
            <a:endParaRPr lang="en-US" dirty="0"/>
          </a:p>
        </p:txBody>
      </p:sp>
    </p:spTree>
    <p:extLst>
      <p:ext uri="{BB962C8B-B14F-4D97-AF65-F5344CB8AC3E}">
        <p14:creationId xmlns:p14="http://schemas.microsoft.com/office/powerpoint/2010/main" val="3466912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27</a:t>
            </a:fld>
            <a:endParaRPr lang="en-US" dirty="0"/>
          </a:p>
        </p:txBody>
      </p:sp>
    </p:spTree>
    <p:extLst>
      <p:ext uri="{BB962C8B-B14F-4D97-AF65-F5344CB8AC3E}">
        <p14:creationId xmlns:p14="http://schemas.microsoft.com/office/powerpoint/2010/main" val="1873141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29</a:t>
            </a:fld>
            <a:endParaRPr lang="en-US" dirty="0"/>
          </a:p>
        </p:txBody>
      </p:sp>
    </p:spTree>
    <p:extLst>
      <p:ext uri="{BB962C8B-B14F-4D97-AF65-F5344CB8AC3E}">
        <p14:creationId xmlns:p14="http://schemas.microsoft.com/office/powerpoint/2010/main" val="3989884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30</a:t>
            </a:fld>
            <a:endParaRPr lang="en-US" dirty="0"/>
          </a:p>
        </p:txBody>
      </p:sp>
    </p:spTree>
    <p:extLst>
      <p:ext uri="{BB962C8B-B14F-4D97-AF65-F5344CB8AC3E}">
        <p14:creationId xmlns:p14="http://schemas.microsoft.com/office/powerpoint/2010/main" val="3393346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extreme Makeover, Home Edition, the transformation features a family that has faced some sort of recent or ongoing hardship who then receive a makeover of their home.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984107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32</a:t>
            </a:fld>
            <a:endParaRPr lang="en-US" dirty="0"/>
          </a:p>
        </p:txBody>
      </p:sp>
    </p:spTree>
    <p:extLst>
      <p:ext uri="{BB962C8B-B14F-4D97-AF65-F5344CB8AC3E}">
        <p14:creationId xmlns:p14="http://schemas.microsoft.com/office/powerpoint/2010/main" val="11658916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pick in in Mark </a:t>
            </a:r>
            <a:r>
              <a:rPr lang="en-US" dirty="0" err="1"/>
              <a:t>ch</a:t>
            </a:r>
            <a:r>
              <a:rPr lang="en-US" dirty="0"/>
              <a:t> 9 vs 2</a:t>
            </a:r>
          </a:p>
        </p:txBody>
      </p:sp>
      <p:sp>
        <p:nvSpPr>
          <p:cNvPr id="4" name="Slide Number Placeholder 3"/>
          <p:cNvSpPr>
            <a:spLocks noGrp="1"/>
          </p:cNvSpPr>
          <p:nvPr>
            <p:ph type="sldNum" sz="quarter" idx="5"/>
          </p:nvPr>
        </p:nvSpPr>
        <p:spPr/>
        <p:txBody>
          <a:bodyPr/>
          <a:lstStyle/>
          <a:p>
            <a:fld id="{116B70DC-70D4-4E47-A650-AEA54912CCC6}" type="slidenum">
              <a:rPr lang="en-US" smtClean="0"/>
              <a:t>34</a:t>
            </a:fld>
            <a:endParaRPr lang="en-US" dirty="0"/>
          </a:p>
        </p:txBody>
      </p:sp>
    </p:spTree>
    <p:extLst>
      <p:ext uri="{BB962C8B-B14F-4D97-AF65-F5344CB8AC3E}">
        <p14:creationId xmlns:p14="http://schemas.microsoft.com/office/powerpoint/2010/main" val="466033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disciples respond?</a:t>
            </a:r>
          </a:p>
        </p:txBody>
      </p:sp>
      <p:sp>
        <p:nvSpPr>
          <p:cNvPr id="4" name="Slide Number Placeholder 3"/>
          <p:cNvSpPr>
            <a:spLocks noGrp="1"/>
          </p:cNvSpPr>
          <p:nvPr>
            <p:ph type="sldNum" sz="quarter" idx="5"/>
          </p:nvPr>
        </p:nvSpPr>
        <p:spPr/>
        <p:txBody>
          <a:bodyPr/>
          <a:lstStyle/>
          <a:p>
            <a:fld id="{116B70DC-70D4-4E47-A650-AEA54912CCC6}" type="slidenum">
              <a:rPr lang="en-US" smtClean="0"/>
              <a:t>36</a:t>
            </a:fld>
            <a:endParaRPr lang="en-US" dirty="0"/>
          </a:p>
        </p:txBody>
      </p:sp>
    </p:spTree>
    <p:extLst>
      <p:ext uri="{BB962C8B-B14F-4D97-AF65-F5344CB8AC3E}">
        <p14:creationId xmlns:p14="http://schemas.microsoft.com/office/powerpoint/2010/main" val="2367047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 disciples respond?</a:t>
            </a:r>
          </a:p>
        </p:txBody>
      </p:sp>
      <p:sp>
        <p:nvSpPr>
          <p:cNvPr id="4" name="Slide Number Placeholder 3"/>
          <p:cNvSpPr>
            <a:spLocks noGrp="1"/>
          </p:cNvSpPr>
          <p:nvPr>
            <p:ph type="sldNum" sz="quarter" idx="5"/>
          </p:nvPr>
        </p:nvSpPr>
        <p:spPr/>
        <p:txBody>
          <a:bodyPr/>
          <a:lstStyle/>
          <a:p>
            <a:fld id="{116B70DC-70D4-4E47-A650-AEA54912CCC6}" type="slidenum">
              <a:rPr lang="en-US" smtClean="0"/>
              <a:t>37</a:t>
            </a:fld>
            <a:endParaRPr lang="en-US" dirty="0"/>
          </a:p>
        </p:txBody>
      </p:sp>
    </p:spTree>
    <p:extLst>
      <p:ext uri="{BB962C8B-B14F-4D97-AF65-F5344CB8AC3E}">
        <p14:creationId xmlns:p14="http://schemas.microsoft.com/office/powerpoint/2010/main" val="1982037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were terrified!  </a:t>
            </a:r>
          </a:p>
          <a:p>
            <a:endParaRPr lang="en-US" dirty="0"/>
          </a:p>
          <a:p>
            <a:r>
              <a:rPr lang="en-US" dirty="0"/>
              <a:t>How do you feel when you are terrified?  </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38</a:t>
            </a:fld>
            <a:endParaRPr lang="en-US" dirty="0"/>
          </a:p>
        </p:txBody>
      </p:sp>
    </p:spTree>
    <p:extLst>
      <p:ext uri="{BB962C8B-B14F-4D97-AF65-F5344CB8AC3E}">
        <p14:creationId xmlns:p14="http://schemas.microsoft.com/office/powerpoint/2010/main" val="375069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emoji’s now to express our emotions.  But can an emoji truly express being terrified?</a:t>
            </a:r>
          </a:p>
        </p:txBody>
      </p:sp>
      <p:sp>
        <p:nvSpPr>
          <p:cNvPr id="4" name="Slide Number Placeholder 3"/>
          <p:cNvSpPr>
            <a:spLocks noGrp="1"/>
          </p:cNvSpPr>
          <p:nvPr>
            <p:ph type="sldNum" sz="quarter" idx="5"/>
          </p:nvPr>
        </p:nvSpPr>
        <p:spPr/>
        <p:txBody>
          <a:bodyPr/>
          <a:lstStyle/>
          <a:p>
            <a:fld id="{116B70DC-70D4-4E47-A650-AEA54912CCC6}" type="slidenum">
              <a:rPr lang="en-US" smtClean="0"/>
              <a:t>39</a:t>
            </a:fld>
            <a:endParaRPr lang="en-US" dirty="0"/>
          </a:p>
        </p:txBody>
      </p:sp>
    </p:spTree>
    <p:extLst>
      <p:ext uri="{BB962C8B-B14F-4D97-AF65-F5344CB8AC3E}">
        <p14:creationId xmlns:p14="http://schemas.microsoft.com/office/powerpoint/2010/main" val="2795248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40</a:t>
            </a:fld>
            <a:endParaRPr lang="en-US" dirty="0"/>
          </a:p>
        </p:txBody>
      </p:sp>
    </p:spTree>
    <p:extLst>
      <p:ext uri="{BB962C8B-B14F-4D97-AF65-F5344CB8AC3E}">
        <p14:creationId xmlns:p14="http://schemas.microsoft.com/office/powerpoint/2010/main" val="4052430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Gen 3 Adam and Eve were afraid.  </a:t>
            </a:r>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21475596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43</a:t>
            </a:fld>
            <a:endParaRPr lang="en-US" dirty="0"/>
          </a:p>
        </p:txBody>
      </p:sp>
    </p:spTree>
    <p:extLst>
      <p:ext uri="{BB962C8B-B14F-4D97-AF65-F5344CB8AC3E}">
        <p14:creationId xmlns:p14="http://schemas.microsoft.com/office/powerpoint/2010/main" val="1259332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6B70DC-70D4-4E47-A650-AEA54912CC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8603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theme of transforming homes is not limited to reality TV shows as seen in an Extreme Makeover of a 5-room HDB flat in Singapore featured on a Singapore home improvement website. </a:t>
            </a:r>
          </a:p>
          <a:p>
            <a:endParaRPr lang="en-US" dirty="0"/>
          </a:p>
          <a:p>
            <a:r>
              <a:rPr lang="en-US" dirty="0"/>
              <a:t>https://www.redbrickhomes.sg/extreme-makeover-this-5-room-hdb-flaunts-a-simple-and-luxurious-look/</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16661639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60</a:t>
            </a:fld>
            <a:endParaRPr lang="en-US" dirty="0"/>
          </a:p>
        </p:txBody>
      </p:sp>
    </p:spTree>
    <p:extLst>
      <p:ext uri="{BB962C8B-B14F-4D97-AF65-F5344CB8AC3E}">
        <p14:creationId xmlns:p14="http://schemas.microsoft.com/office/powerpoint/2010/main" val="4101164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Houses are not the only things we like to see transformed. In the Biggest Loser, contestants can lose up to half of their original bodyweight.</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367453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scripture, found in Mark chapter 9, vs 2-13 is also about a transformation.  This transformation is known as the Transfiguration of Jesus.</a:t>
            </a:r>
          </a:p>
          <a:p>
            <a:endParaRPr lang="en-US" dirty="0"/>
          </a:p>
          <a:p>
            <a:r>
              <a:rPr lang="en-US" dirty="0"/>
              <a:t>Transformation is an important theme in the Bible. The passage we read together earlier was from Paul’s letter to the Romans, </a:t>
            </a:r>
            <a:r>
              <a:rPr lang="en-US" dirty="0" err="1"/>
              <a:t>ch</a:t>
            </a:r>
            <a:r>
              <a:rPr lang="en-US" dirty="0"/>
              <a:t> 8 vs 19-30 was about transformation.  As we saw in Romans 8:30, reading now from the ESV, Paul writes that “and those whom he predestined he also called, and those whom he called he also justified, and those whom he justified he also glorified.” </a:t>
            </a:r>
          </a:p>
          <a:p>
            <a:endParaRPr lang="en-US" dirty="0"/>
          </a:p>
          <a:p>
            <a:r>
              <a:rPr lang="en-US" dirty="0"/>
              <a:t>To go from sin and suffering to being called, justified, and glorified is an extreme transformation.  So how do we get to that transformation?  We look to Jesus.  That is what we are going to do today.  We will look at Jesus and his “transfiguration” or “transformation.”</a:t>
            </a:r>
          </a:p>
          <a:p>
            <a:endParaRPr lang="en-US" dirty="0"/>
          </a:p>
          <a:p>
            <a:r>
              <a:rPr lang="en-US" dirty="0"/>
              <a:t>We will see how it affected the disciples and how it should affect us.</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1064784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the final part of our 10-part series on some of the Miracles of Jesus.</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these 10 miracles represent just a small number of the miracles proclaimed in the four gospels.</a:t>
            </a:r>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4153804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miracles in the gospels are performed by God. In the sermon the Sunday before Christmas, we read about Elizabeth becoming pregnant and Jesus’ virgin birth. In that story we also saw the angel Gabriel causing Zechariah to become mute.</a:t>
            </a:r>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1510460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5_Blank">
    <p:bg>
      <p:bgPr>
        <a:solidFill>
          <a:schemeClr val="bg1"/>
        </a:solidFill>
        <a:effectLst/>
      </p:bgPr>
    </p:bg>
    <p:spTree>
      <p:nvGrpSpPr>
        <p:cNvPr id="1" name=""/>
        <p:cNvGrpSpPr/>
        <p:nvPr/>
      </p:nvGrpSpPr>
      <p:grpSpPr>
        <a:xfrm>
          <a:off x="0" y="0"/>
          <a:ext cx="0" cy="0"/>
          <a:chOff x="0" y="0"/>
          <a:chExt cx="0" cy="0"/>
        </a:xfrm>
      </p:grpSpPr>
      <p:pic>
        <p:nvPicPr>
          <p:cNvPr id="4" name="Picture 3" descr="Light trails of traffic at night">
            <a:extLst>
              <a:ext uri="{FF2B5EF4-FFF2-40B4-BE49-F238E27FC236}">
                <a16:creationId xmlns:a16="http://schemas.microsoft.com/office/drawing/2014/main" id="{372DB6D1-58AD-4220-84EE-9B3A5227373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9018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3E8EB1-481E-4BBA-9E94-A2F2E768833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341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4" name="Picture 3" descr="Glacial flow with an orange path">
            <a:extLst>
              <a:ext uri="{FF2B5EF4-FFF2-40B4-BE49-F238E27FC236}">
                <a16:creationId xmlns:a16="http://schemas.microsoft.com/office/drawing/2014/main" id="{50DD6C01-0AD7-454A-8B08-34BFF3E3258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20" y="10"/>
            <a:ext cx="9143980" cy="6856614"/>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0862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41660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3_Blank">
    <p:bg>
      <p:bgPr>
        <a:solidFill>
          <a:schemeClr val="bg1"/>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AF901F96-5ED0-4711-AE17-7C9245AEC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0" y="1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82761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4_Blank">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94850D-BE1E-4371-8FE1-646B5D09EF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a:stretch/>
        </p:blipFill>
        <p:spPr>
          <a:xfrm>
            <a:off x="2306" y="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56090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Blank">
    <p:bg>
      <p:bgPr>
        <a:solidFill>
          <a:schemeClr val="bg1"/>
        </a:solidFill>
        <a:effectLst/>
      </p:bgPr>
    </p:bg>
    <p:spTree>
      <p:nvGrpSpPr>
        <p:cNvPr id="1" name=""/>
        <p:cNvGrpSpPr/>
        <p:nvPr/>
      </p:nvGrpSpPr>
      <p:grpSpPr>
        <a:xfrm>
          <a:off x="0" y="0"/>
          <a:ext cx="0" cy="0"/>
          <a:chOff x="0" y="0"/>
          <a:chExt cx="0" cy="0"/>
        </a:xfrm>
      </p:grpSpPr>
      <p:pic>
        <p:nvPicPr>
          <p:cNvPr id="2" name="Picture 1" descr="A network made up of connected lines and dots">
            <a:extLst>
              <a:ext uri="{FF2B5EF4-FFF2-40B4-BE49-F238E27FC236}">
                <a16:creationId xmlns:a16="http://schemas.microsoft.com/office/drawing/2014/main" id="{CB177CE1-9F26-43B5-A00E-E5BD8B96A2D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 b="-1"/>
          <a:stretch/>
        </p:blipFill>
        <p:spPr>
          <a:xfrm>
            <a:off x="2286" y="10"/>
            <a:ext cx="9141714" cy="6857990"/>
          </a:xfrm>
          <a:prstGeom prst="rect">
            <a:avLst/>
          </a:prstGeom>
        </p:spPr>
      </p:pic>
      <p:sp>
        <p:nvSpPr>
          <p:cNvPr id="3" name="Rectangle 2">
            <a:extLst>
              <a:ext uri="{FF2B5EF4-FFF2-40B4-BE49-F238E27FC236}">
                <a16:creationId xmlns:a16="http://schemas.microsoft.com/office/drawing/2014/main" id="{C301904A-13D1-4A06-94C2-58BC0520067E}"/>
              </a:ext>
            </a:extLst>
          </p:cNvPr>
          <p:cNvSpPr/>
          <p:nvPr userDrawn="1"/>
        </p:nvSpPr>
        <p:spPr>
          <a:xfrm>
            <a:off x="390708" y="6200642"/>
            <a:ext cx="6515100" cy="149279"/>
          </a:xfrm>
          <a:prstGeom prst="rect">
            <a:avLst/>
          </a:prstGeom>
          <a:solidFill>
            <a:srgbClr val="ED756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545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5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9BE9C527-5211-42E1-85BB-B56D3165E4E2}"/>
              </a:ext>
            </a:extLst>
          </p:cNvPr>
          <p:cNvSpPr txBox="1">
            <a:spLocks/>
          </p:cNvSpPr>
          <p:nvPr userDrawn="1"/>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457952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9BAFB5"/>
        </a:solidFill>
        <a:effectLst/>
      </p:bgPr>
    </p:bg>
    <p:spTree>
      <p:nvGrpSpPr>
        <p:cNvPr id="1" name=""/>
        <p:cNvGrpSpPr/>
        <p:nvPr/>
      </p:nvGrpSpPr>
      <p:grpSpPr>
        <a:xfrm>
          <a:off x="0" y="0"/>
          <a:ext cx="0" cy="0"/>
          <a:chOff x="0" y="0"/>
          <a:chExt cx="0" cy="0"/>
        </a:xfrm>
      </p:grpSpPr>
      <p:pic>
        <p:nvPicPr>
          <p:cNvPr id="2" name="Picture 2" descr="Timelapse Photography Off Water Fountain">
            <a:extLst>
              <a:ext uri="{FF2B5EF4-FFF2-40B4-BE49-F238E27FC236}">
                <a16:creationId xmlns:a16="http://schemas.microsoft.com/office/drawing/2014/main" id="{5AAEC7A2-F2B6-42FF-B890-59450FD51E22}"/>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silhouette photo of man on cliff during sunset">
            <a:extLst>
              <a:ext uri="{FF2B5EF4-FFF2-40B4-BE49-F238E27FC236}">
                <a16:creationId xmlns:a16="http://schemas.microsoft.com/office/drawing/2014/main" id="{73C69D56-71A3-495A-882B-D39F75DD1D0E}"/>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blue and brown painted wall">
            <a:extLst>
              <a:ext uri="{FF2B5EF4-FFF2-40B4-BE49-F238E27FC236}">
                <a16:creationId xmlns:a16="http://schemas.microsoft.com/office/drawing/2014/main" id="{B821515F-AAB1-4480-BFB3-9E40227049B9}"/>
              </a:ext>
            </a:extLst>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217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169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tx1"/>
        </a:solidFill>
        <a:effectLst/>
      </p:bgPr>
    </p:bg>
    <p:spTree>
      <p:nvGrpSpPr>
        <p:cNvPr id="1" name=""/>
        <p:cNvGrpSpPr/>
        <p:nvPr/>
      </p:nvGrpSpPr>
      <p:grpSpPr>
        <a:xfrm>
          <a:off x="0" y="0"/>
          <a:ext cx="0" cy="0"/>
          <a:chOff x="0" y="0"/>
          <a:chExt cx="0" cy="0"/>
        </a:xfrm>
      </p:grpSpPr>
      <p:pic>
        <p:nvPicPr>
          <p:cNvPr id="3" name="Picture 2" descr="Question mark on green pastel background">
            <a:extLst>
              <a:ext uri="{FF2B5EF4-FFF2-40B4-BE49-F238E27FC236}">
                <a16:creationId xmlns:a16="http://schemas.microsoft.com/office/drawing/2014/main" id="{66C3B878-1147-4DE9-AB5E-1191107A91E1}"/>
              </a:ext>
            </a:extLst>
          </p:cNvPr>
          <p:cNvPicPr>
            <a:picLocks noChangeAspect="1"/>
          </p:cNvPicPr>
          <p:nvPr userDrawn="1"/>
        </p:nvPicPr>
        <p:blipFill rotWithShape="1">
          <a:blip r:embed="rId2" cstate="email">
            <a:alphaModFix amt="50000"/>
            <a:extLst>
              <a:ext uri="{28A0092B-C50C-407E-A947-70E740481C1C}">
                <a14:useLocalDpi xmlns:a14="http://schemas.microsoft.com/office/drawing/2010/main"/>
              </a:ext>
            </a:extLst>
          </a:blip>
          <a:srcRect/>
          <a:stretch/>
        </p:blipFill>
        <p:spPr>
          <a:xfrm>
            <a:off x="5648769" y="0"/>
            <a:ext cx="3486687" cy="6858000"/>
          </a:xfrm>
          <a:prstGeom prst="rect">
            <a:avLst/>
          </a:prstGeom>
        </p:spPr>
      </p:pic>
      <p:pic>
        <p:nvPicPr>
          <p:cNvPr id="4" name="Picture 3" descr="Question mark on green pastel background">
            <a:extLst>
              <a:ext uri="{FF2B5EF4-FFF2-40B4-BE49-F238E27FC236}">
                <a16:creationId xmlns:a16="http://schemas.microsoft.com/office/drawing/2014/main" id="{491624BB-4465-46F3-9ECD-BABD7DB6F66F}"/>
              </a:ext>
            </a:extLst>
          </p:cNvPr>
          <p:cNvPicPr>
            <a:picLocks noChangeAspect="1"/>
          </p:cNvPicPr>
          <p:nvPr userDrawn="1"/>
        </p:nvPicPr>
        <p:blipFill rotWithShape="1">
          <a:blip r:embed="rId3" cstate="email">
            <a:alphaModFix amt="50000"/>
            <a:extLst>
              <a:ext uri="{28A0092B-C50C-407E-A947-70E740481C1C}">
                <a14:useLocalDpi xmlns:a14="http://schemas.microsoft.com/office/drawing/2010/main"/>
              </a:ext>
            </a:extLst>
          </a:blip>
          <a:srcRect/>
          <a:stretch/>
        </p:blipFill>
        <p:spPr>
          <a:xfrm>
            <a:off x="8543" y="1"/>
            <a:ext cx="5640225" cy="6857999"/>
          </a:xfrm>
          <a:prstGeom prst="rect">
            <a:avLst/>
          </a:prstGeom>
        </p:spPr>
      </p:pic>
    </p:spTree>
    <p:extLst>
      <p:ext uri="{BB962C8B-B14F-4D97-AF65-F5344CB8AC3E}">
        <p14:creationId xmlns:p14="http://schemas.microsoft.com/office/powerpoint/2010/main" val="2074871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5AAD9-F5B6-4BBA-AC1E-C7704D2E09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312160" cy="6858000"/>
          </a:xfrm>
          <a:prstGeom prst="rect">
            <a:avLst/>
          </a:prstGeom>
        </p:spPr>
      </p:pic>
    </p:spTree>
    <p:extLst>
      <p:ext uri="{BB962C8B-B14F-4D97-AF65-F5344CB8AC3E}">
        <p14:creationId xmlns:p14="http://schemas.microsoft.com/office/powerpoint/2010/main" val="615001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solidFill>
        <a:effectLst/>
      </p:bgPr>
    </p:bg>
    <p:spTree>
      <p:nvGrpSpPr>
        <p:cNvPr id="1" name=""/>
        <p:cNvGrpSpPr/>
        <p:nvPr/>
      </p:nvGrpSpPr>
      <p:grpSpPr>
        <a:xfrm>
          <a:off x="0" y="0"/>
          <a:ext cx="0" cy="0"/>
          <a:chOff x="0" y="0"/>
          <a:chExt cx="0" cy="0"/>
        </a:xfrm>
      </p:grpSpPr>
      <p:pic>
        <p:nvPicPr>
          <p:cNvPr id="2" name="Picture 1" descr="Snow-covered mountain peak">
            <a:extLst>
              <a:ext uri="{FF2B5EF4-FFF2-40B4-BE49-F238E27FC236}">
                <a16:creationId xmlns:a16="http://schemas.microsoft.com/office/drawing/2014/main" id="{69FC2946-6EB8-45BC-863F-47EE4C52BA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306" y="10"/>
            <a:ext cx="9141694"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254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6_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057337-F1C1-4743-9DD2-698598C915C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 b="-2"/>
          <a:stretch/>
        </p:blipFill>
        <p:spPr>
          <a:xfrm>
            <a:off x="20" y="10"/>
            <a:ext cx="9143980" cy="6857990"/>
          </a:xfrm>
          <a:prstGeom prst="rect">
            <a:avLst/>
          </a:prstGeom>
        </p:spPr>
      </p:pic>
      <p:sp>
        <p:nvSpPr>
          <p:cNvPr id="3" name="Rectangle 2">
            <a:extLst>
              <a:ext uri="{FF2B5EF4-FFF2-40B4-BE49-F238E27FC236}">
                <a16:creationId xmlns:a16="http://schemas.microsoft.com/office/drawing/2014/main" id="{E8AD38AF-757F-42D0-94E6-A727D3CEFA77}"/>
              </a:ext>
            </a:extLst>
          </p:cNvPr>
          <p:cNvSpPr/>
          <p:nvPr userDrawn="1"/>
        </p:nvSpPr>
        <p:spPr>
          <a:xfrm>
            <a:off x="390708" y="6200642"/>
            <a:ext cx="6515100" cy="149279"/>
          </a:xfrm>
          <a:prstGeom prst="rect">
            <a:avLst/>
          </a:prstGeom>
          <a:solidFill>
            <a:srgbClr val="C1AC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840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709" r:id="rId2"/>
    <p:sldLayoutId id="2147483676" r:id="rId3"/>
    <p:sldLayoutId id="2147483671" r:id="rId4"/>
    <p:sldLayoutId id="2147483722" r:id="rId5"/>
    <p:sldLayoutId id="2147483730" r:id="rId6"/>
    <p:sldLayoutId id="2147483729" r:id="rId7"/>
    <p:sldLayoutId id="2147483721" r:id="rId8"/>
    <p:sldLayoutId id="2147483726" r:id="rId9"/>
    <p:sldLayoutId id="2147483725" r:id="rId10"/>
    <p:sldLayoutId id="2147483727" r:id="rId11"/>
    <p:sldLayoutId id="2147483728" r:id="rId12"/>
    <p:sldLayoutId id="2147483723" r:id="rId13"/>
    <p:sldLayoutId id="2147483724" r:id="rId14"/>
    <p:sldLayoutId id="2147483719" r:id="rId15"/>
    <p:sldLayoutId id="2147483717" r:id="rId16"/>
    <p:sldLayoutId id="2147483718" r:id="rId17"/>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6.jpeg"/><Relationship Id="rId4" Type="http://schemas.openxmlformats.org/officeDocument/2006/relationships/image" Target="../media/image2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with red strings">
            <a:extLst>
              <a:ext uri="{FF2B5EF4-FFF2-40B4-BE49-F238E27FC236}">
                <a16:creationId xmlns:a16="http://schemas.microsoft.com/office/drawing/2014/main" id="{A0DFC264-EDAF-426B-B093-D3F104B14376}"/>
              </a:ext>
            </a:extLst>
          </p:cNvPr>
          <p:cNvPicPr>
            <a:picLocks noChangeAspect="1"/>
          </p:cNvPicPr>
          <p:nvPr/>
        </p:nvPicPr>
        <p:blipFill rotWithShape="1">
          <a:blip r:embed="rId3" cstate="email">
            <a:alphaModFix amt="45000"/>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24" name="Rectangle 23">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6" name="Rectangle 25">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
        <p:nvSpPr>
          <p:cNvPr id="17" name="TextBox 16">
            <a:extLst>
              <a:ext uri="{FF2B5EF4-FFF2-40B4-BE49-F238E27FC236}">
                <a16:creationId xmlns:a16="http://schemas.microsoft.com/office/drawing/2014/main" id="{07D3AD49-C725-4FF1-B641-6C78385C259B}"/>
              </a:ext>
            </a:extLst>
          </p:cNvPr>
          <p:cNvSpPr txBox="1"/>
          <p:nvPr/>
        </p:nvSpPr>
        <p:spPr>
          <a:xfrm>
            <a:off x="1085850" y="1411614"/>
            <a:ext cx="6972299" cy="40347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200" b="1" dirty="0">
                <a:effectLst>
                  <a:glow rad="127000">
                    <a:schemeClr val="bg1"/>
                  </a:glow>
                </a:effectLst>
                <a:ea typeface="+mj-ea"/>
                <a:cs typeface="+mj-cs"/>
              </a:rPr>
              <a:t>Transformation</a:t>
            </a:r>
          </a:p>
        </p:txBody>
      </p:sp>
    </p:spTree>
    <p:extLst>
      <p:ext uri="{BB962C8B-B14F-4D97-AF65-F5344CB8AC3E}">
        <p14:creationId xmlns:p14="http://schemas.microsoft.com/office/powerpoint/2010/main" val="42718672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842565206"/>
              </p:ext>
            </p:extLst>
          </p:nvPr>
        </p:nvGraphicFramePr>
        <p:xfrm>
          <a:off x="482599" y="836080"/>
          <a:ext cx="8178801" cy="3773649"/>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Mk</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r" fontAlgn="b"/>
                      <a:r>
                        <a:rPr lang="en-US" sz="2100" u="none" strike="noStrike" cap="none" spc="0" dirty="0">
                          <a:solidFill>
                            <a:schemeClr val="tx1"/>
                          </a:solidFill>
                          <a:effectLst/>
                        </a:rPr>
                        <a:t>1</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dirty="0">
                          <a:solidFill>
                            <a:schemeClr val="tx1"/>
                          </a:solidFill>
                          <a:effectLst/>
                        </a:rPr>
                        <a:t>The Twelve Cast Out Demons and heal the sick</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a:solidFill>
                            <a:schemeClr val="tx1"/>
                          </a:solidFill>
                          <a:effectLst/>
                        </a:rPr>
                        <a:t>Mk 6:13</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r" fontAlgn="b"/>
                      <a:r>
                        <a:rPr lang="en-US" sz="2100" u="none" strike="noStrike" cap="none" spc="0">
                          <a:solidFill>
                            <a:schemeClr val="tx1"/>
                          </a:solidFill>
                          <a:effectLst/>
                        </a:rPr>
                        <a:t>2</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Unknown Man Casts Out Demons</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Mk 9:38–41</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a:solidFill>
                            <a:schemeClr val="tx1"/>
                          </a:solidFill>
                          <a:effectLst/>
                        </a:rPr>
                        <a:t>Lk 9:49–50</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r" fontAlgn="b"/>
                      <a:r>
                        <a:rPr lang="en-US" sz="2100" u="none" strike="noStrike" cap="none" spc="0">
                          <a:solidFill>
                            <a:schemeClr val="tx1"/>
                          </a:solidFill>
                          <a:effectLst/>
                        </a:rPr>
                        <a:t>3</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dirty="0">
                          <a:solidFill>
                            <a:schemeClr val="tx1"/>
                          </a:solidFill>
                          <a:effectLst/>
                        </a:rPr>
                        <a:t>Seventy Followers of Jesus Cast Out Demons</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100" u="none" strike="noStrike" cap="none" spc="0" dirty="0">
                          <a:solidFill>
                            <a:schemeClr val="tx1"/>
                          </a:solidFill>
                          <a:effectLst/>
                        </a:rPr>
                        <a:t>Lk 10:17</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r" fontAlgn="b"/>
                      <a:r>
                        <a:rPr lang="en-US" sz="2100" u="none" strike="noStrike" cap="none" spc="0">
                          <a:solidFill>
                            <a:schemeClr val="tx1"/>
                          </a:solidFill>
                          <a:effectLst/>
                        </a:rPr>
                        <a:t>4</a:t>
                      </a:r>
                      <a:endParaRPr lang="en-US" sz="2100" b="0" i="0" u="none" strike="noStrike" cap="none" spc="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Peter Walks on Water</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100" u="none" strike="noStrike" cap="none" spc="0" dirty="0">
                          <a:solidFill>
                            <a:schemeClr val="tx1"/>
                          </a:solidFill>
                          <a:effectLst/>
                        </a:rPr>
                        <a:t>Mt 14:29</a:t>
                      </a:r>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bl>
          </a:graphicData>
        </a:graphic>
      </p:graphicFrame>
    </p:spTree>
    <p:extLst>
      <p:ext uri="{BB962C8B-B14F-4D97-AF65-F5344CB8AC3E}">
        <p14:creationId xmlns:p14="http://schemas.microsoft.com/office/powerpoint/2010/main" val="15700515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2460165605"/>
              </p:ext>
            </p:extLst>
          </p:nvPr>
        </p:nvGraphicFramePr>
        <p:xfrm>
          <a:off x="482599" y="836080"/>
          <a:ext cx="8178801" cy="4805238"/>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Mk</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dirty="0">
                          <a:solidFill>
                            <a:srgbClr val="000000"/>
                          </a:solidFill>
                          <a:effectLst/>
                          <a:latin typeface="Calibri" panose="020F0502020204030204" pitchFamily="34" charset="0"/>
                        </a:rPr>
                        <a:t>Jesus Heals Many</a:t>
                      </a:r>
                    </a:p>
                  </a:txBody>
                  <a:tcPr marL="9525" marR="9525" marT="9525" marB="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4:23–24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1:32–34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Casts Out Demons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4:24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Mk 1:39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7:18–23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en-US" sz="2000" b="0" i="0" u="none" strike="noStrike">
                          <a:solidFill>
                            <a:srgbClr val="000000"/>
                          </a:solidFill>
                          <a:effectLst/>
                          <a:latin typeface="Calibri" panose="020F0502020204030204" pitchFamily="34" charset="0"/>
                        </a:rPr>
                        <a:t>3</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a:solidFill>
                            <a:srgbClr val="000000"/>
                          </a:solidFill>
                          <a:effectLst/>
                          <a:latin typeface="Calibri" panose="020F0502020204030204" pitchFamily="34" charset="0"/>
                        </a:rPr>
                        <a:t>Jesus Cleanses a Leper</a:t>
                      </a: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8:1–4</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1:40–45</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Lk 5:12–16</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Heals a Centurion’s Servant</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8:5–13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7:1–10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359983">
                <a:tc gridSpan="6">
                  <a:txBody>
                    <a:bodyPr/>
                    <a:lstStyle/>
                    <a:p>
                      <a:pPr algn="ctr" fontAlgn="b"/>
                      <a:r>
                        <a:rPr lang="en-US" sz="2000" b="0" i="0" u="none" strike="noStrike" cap="none" spc="0" dirty="0">
                          <a:solidFill>
                            <a:schemeClr val="tx1"/>
                          </a:solidFill>
                          <a:effectLst/>
                          <a:latin typeface="Calibri" panose="020F0502020204030204" pitchFamily="34" charset="0"/>
                        </a:rPr>
                        <a:t>-----------------------------------------</a:t>
                      </a: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20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702653"/>
                  </a:ext>
                </a:extLst>
              </a:tr>
              <a:tr h="359983">
                <a:tc>
                  <a:txBody>
                    <a:bodyPr/>
                    <a:lstStyle/>
                    <a:p>
                      <a:pPr algn="ctr" fontAlgn="b"/>
                      <a:r>
                        <a:rPr lang="en-US" sz="2000" b="0" i="0" u="none" strike="noStrike" dirty="0">
                          <a:solidFill>
                            <a:srgbClr val="000000"/>
                          </a:solidFill>
                          <a:effectLst/>
                          <a:latin typeface="Calibri" panose="020F0502020204030204" pitchFamily="34" charset="0"/>
                        </a:rPr>
                        <a:t>59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a:solidFill>
                            <a:srgbClr val="000000"/>
                          </a:solidFill>
                          <a:effectLst/>
                          <a:latin typeface="Calibri" panose="020F0502020204030204" pitchFamily="34" charset="0"/>
                        </a:rPr>
                        <a:t>Jesus Appears in a Locked Room</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20:19–23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899302"/>
                  </a:ext>
                </a:extLst>
              </a:tr>
              <a:tr h="359983">
                <a:tc>
                  <a:txBody>
                    <a:bodyPr/>
                    <a:lstStyle/>
                    <a:p>
                      <a:pPr algn="ctr" fontAlgn="b"/>
                      <a:r>
                        <a:rPr lang="en-US" sz="2000" b="0" i="0" u="none" strike="noStrike" dirty="0">
                          <a:solidFill>
                            <a:srgbClr val="000000"/>
                          </a:solidFill>
                          <a:effectLst/>
                          <a:latin typeface="Calibri" panose="020F0502020204030204" pitchFamily="34" charset="0"/>
                        </a:rPr>
                        <a:t>60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Appears in a Locked Room for Thomas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20:26–29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88230"/>
                  </a:ext>
                </a:extLst>
              </a:tr>
              <a:tr h="359983">
                <a:tc>
                  <a:txBody>
                    <a:bodyPr/>
                    <a:lstStyle/>
                    <a:p>
                      <a:pPr algn="ctr" fontAlgn="b"/>
                      <a:r>
                        <a:rPr lang="en-US" sz="2000" b="0" i="0" u="none" strike="noStrike" dirty="0">
                          <a:solidFill>
                            <a:srgbClr val="000000"/>
                          </a:solidFill>
                          <a:effectLst/>
                          <a:latin typeface="Calibri" panose="020F0502020204030204" pitchFamily="34" charset="0"/>
                        </a:rPr>
                        <a:t>61</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Provides a Miraculous Catch of Fish (John)</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Jn 21:4–6</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059051"/>
                  </a:ext>
                </a:extLst>
              </a:tr>
            </a:tbl>
          </a:graphicData>
        </a:graphic>
      </p:graphicFrame>
    </p:spTree>
    <p:extLst>
      <p:ext uri="{BB962C8B-B14F-4D97-AF65-F5344CB8AC3E}">
        <p14:creationId xmlns:p14="http://schemas.microsoft.com/office/powerpoint/2010/main" val="453619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
        <p:nvSpPr>
          <p:cNvPr id="4" name="Title 1">
            <a:extLst>
              <a:ext uri="{FF2B5EF4-FFF2-40B4-BE49-F238E27FC236}">
                <a16:creationId xmlns:a16="http://schemas.microsoft.com/office/drawing/2014/main" id="{9EB18C1E-8358-42E3-B5E0-314AEE051198}"/>
              </a:ext>
            </a:extLst>
          </p:cNvPr>
          <p:cNvSpPr txBox="1">
            <a:spLocks/>
          </p:cNvSpPr>
          <p:nvPr/>
        </p:nvSpPr>
        <p:spPr bwMode="blackWhite">
          <a:xfrm>
            <a:off x="80945" y="111800"/>
            <a:ext cx="8841547" cy="4715035"/>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algn="l">
              <a:lnSpc>
                <a:spcPct val="100000"/>
              </a:lnSpc>
            </a:pPr>
            <a:r>
              <a:rPr lang="en-US" sz="2800" cap="none" spc="150" dirty="0">
                <a:solidFill>
                  <a:srgbClr val="262626"/>
                </a:solidFill>
                <a:latin typeface="Comic Sans MS" panose="030F0702030302020204" pitchFamily="66" charset="0"/>
              </a:rPr>
              <a:t>Feeding of the 5000		John 6:1-15</a:t>
            </a:r>
          </a:p>
          <a:p>
            <a:pPr algn="l">
              <a:lnSpc>
                <a:spcPct val="100000"/>
              </a:lnSpc>
            </a:pPr>
            <a:r>
              <a:rPr lang="en-US" sz="2800" cap="none" spc="150" dirty="0">
                <a:solidFill>
                  <a:srgbClr val="262626"/>
                </a:solidFill>
                <a:latin typeface="Comic Sans MS" panose="030F0702030302020204" pitchFamily="66" charset="0"/>
              </a:rPr>
              <a:t>Water to Wine			John 2:1-11</a:t>
            </a:r>
          </a:p>
          <a:p>
            <a:pPr algn="l">
              <a:lnSpc>
                <a:spcPct val="100000"/>
              </a:lnSpc>
            </a:pPr>
            <a:r>
              <a:rPr lang="en-US" sz="2800" cap="none" spc="150" dirty="0">
                <a:solidFill>
                  <a:srgbClr val="262626"/>
                </a:solidFill>
                <a:latin typeface="Comic Sans MS" panose="030F0702030302020204" pitchFamily="66" charset="0"/>
              </a:rPr>
              <a:t>A Miraculous Catch			Luke 5:1-11</a:t>
            </a:r>
          </a:p>
          <a:p>
            <a:pPr algn="l">
              <a:lnSpc>
                <a:spcPct val="100000"/>
              </a:lnSpc>
            </a:pPr>
            <a:r>
              <a:rPr lang="en-US" sz="2800" cap="none" spc="150" dirty="0">
                <a:solidFill>
                  <a:srgbClr val="262626"/>
                </a:solidFill>
                <a:latin typeface="Comic Sans MS" panose="030F0702030302020204" pitchFamily="66" charset="0"/>
              </a:rPr>
              <a:t>The Virgin Birth			Luke 1:26-38</a:t>
            </a:r>
          </a:p>
          <a:p>
            <a:pPr algn="l">
              <a:lnSpc>
                <a:spcPct val="100000"/>
              </a:lnSpc>
            </a:pPr>
            <a:r>
              <a:rPr lang="en-US" sz="2800" cap="none" spc="150" dirty="0">
                <a:solidFill>
                  <a:srgbClr val="262626"/>
                </a:solidFill>
                <a:latin typeface="Comic Sans MS" panose="030F0702030302020204" pitchFamily="66" charset="0"/>
              </a:rPr>
              <a:t>Healing at the Pool			John 5:1-17</a:t>
            </a:r>
          </a:p>
          <a:p>
            <a:pPr algn="l">
              <a:lnSpc>
                <a:spcPct val="100000"/>
              </a:lnSpc>
            </a:pPr>
            <a:r>
              <a:rPr lang="en-US" sz="2800" cap="none" spc="150" dirty="0">
                <a:solidFill>
                  <a:srgbClr val="262626"/>
                </a:solidFill>
                <a:latin typeface="Comic Sans MS" panose="030F0702030302020204" pitchFamily="66" charset="0"/>
              </a:rPr>
              <a:t>Calming </a:t>
            </a:r>
            <a:r>
              <a:rPr lang="en-US" sz="2800" cap="none" spc="150" dirty="0">
                <a:latin typeface="Comic Sans MS" panose="030F0702030302020204" pitchFamily="66" charset="0"/>
              </a:rPr>
              <a:t>t</a:t>
            </a:r>
            <a:r>
              <a:rPr lang="en-US" sz="2800" cap="none" spc="150" dirty="0">
                <a:solidFill>
                  <a:srgbClr val="262626"/>
                </a:solidFill>
                <a:latin typeface="Comic Sans MS" panose="030F0702030302020204" pitchFamily="66" charset="0"/>
              </a:rPr>
              <a:t>he Storm			Matt 8:23-27</a:t>
            </a:r>
          </a:p>
          <a:p>
            <a:pPr algn="l">
              <a:lnSpc>
                <a:spcPct val="100000"/>
              </a:lnSpc>
            </a:pPr>
            <a:r>
              <a:rPr lang="en-US" sz="2800" cap="none" spc="150" dirty="0">
                <a:solidFill>
                  <a:srgbClr val="262626"/>
                </a:solidFill>
                <a:latin typeface="Comic Sans MS" panose="030F0702030302020204" pitchFamily="66" charset="0"/>
              </a:rPr>
              <a:t>Casting Out Demons		Matt 8:28-34</a:t>
            </a:r>
          </a:p>
          <a:p>
            <a:pPr algn="l">
              <a:lnSpc>
                <a:spcPct val="100000"/>
              </a:lnSpc>
            </a:pPr>
            <a:r>
              <a:rPr lang="en-US" sz="2800" cap="none" spc="150" dirty="0">
                <a:solidFill>
                  <a:srgbClr val="262626"/>
                </a:solidFill>
                <a:latin typeface="Comic Sans MS" panose="030F0702030302020204" pitchFamily="66" charset="0"/>
              </a:rPr>
              <a:t>Healing the 10 Lepers		Luke 17:11-19</a:t>
            </a:r>
          </a:p>
          <a:p>
            <a:pPr algn="l">
              <a:lnSpc>
                <a:spcPct val="100000"/>
              </a:lnSpc>
            </a:pPr>
            <a:r>
              <a:rPr lang="en-US" sz="2800" cap="none" spc="150" dirty="0">
                <a:solidFill>
                  <a:srgbClr val="262626"/>
                </a:solidFill>
                <a:latin typeface="Comic Sans MS" panose="030F0702030302020204" pitchFamily="66" charset="0"/>
              </a:rPr>
              <a:t>Raising of Lazarus			John 11:1-46</a:t>
            </a:r>
          </a:p>
          <a:p>
            <a:pPr algn="l">
              <a:lnSpc>
                <a:spcPct val="100000"/>
              </a:lnSpc>
            </a:pPr>
            <a:r>
              <a:rPr lang="en-US" sz="2800" cap="none" spc="150" dirty="0">
                <a:solidFill>
                  <a:srgbClr val="262626"/>
                </a:solidFill>
                <a:latin typeface="Comic Sans MS" panose="030F0702030302020204" pitchFamily="66" charset="0"/>
              </a:rPr>
              <a:t>The Transfiguration		</a:t>
            </a:r>
            <a:r>
              <a:rPr lang="en-US" sz="2800" cap="none" spc="150" dirty="0">
                <a:solidFill>
                  <a:srgbClr val="262626"/>
                </a:solidFill>
                <a:highlight>
                  <a:srgbClr val="FFFF00"/>
                </a:highlight>
                <a:latin typeface="Comic Sans MS" panose="030F0702030302020204" pitchFamily="66" charset="0"/>
              </a:rPr>
              <a:t>Mark</a:t>
            </a:r>
            <a:r>
              <a:rPr lang="en-US" sz="2800" cap="none" spc="150" dirty="0">
                <a:solidFill>
                  <a:srgbClr val="262626"/>
                </a:solidFill>
                <a:latin typeface="Comic Sans MS" panose="030F0702030302020204" pitchFamily="66" charset="0"/>
              </a:rPr>
              <a:t> 9:2-13</a:t>
            </a:r>
          </a:p>
          <a:p>
            <a:pPr marR="0" lvl="0" algn="l" defTabSz="914400" rtl="0" eaLnBrk="1" fontAlgn="auto" latinLnBrk="0" hangingPunct="1">
              <a:lnSpc>
                <a:spcPct val="100000"/>
              </a:lnSpc>
              <a:spcBef>
                <a:spcPct val="0"/>
              </a:spcBef>
              <a:spcAft>
                <a:spcPts val="0"/>
              </a:spcAft>
              <a:buClrTx/>
              <a:buSzTx/>
              <a:tabLst/>
              <a:defRPr/>
            </a:pPr>
            <a:endParaRPr kumimoji="0" lang="en-TH" sz="2800" b="0" i="0" u="none" strike="noStrike" kern="1200" cap="none"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24598890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4 Gospels, 4 Perspectives — Bible Study Magazine">
            <a:extLst>
              <a:ext uri="{FF2B5EF4-FFF2-40B4-BE49-F238E27FC236}">
                <a16:creationId xmlns:a16="http://schemas.microsoft.com/office/drawing/2014/main" id="{44582FDB-C226-400D-AB52-6E899EC07A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482600" y="1282065"/>
            <a:ext cx="8178799" cy="4293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328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1815882"/>
          </a:xfrm>
          <a:prstGeom prst="rect">
            <a:avLst/>
          </a:prstGeom>
          <a:noFill/>
        </p:spPr>
        <p:txBody>
          <a:bodyPr wrap="square">
            <a:spAutoFit/>
          </a:bodyPr>
          <a:lstStyle/>
          <a:p>
            <a:r>
              <a:rPr lang="en-US" sz="2800" b="1" i="0" u="sng" dirty="0">
                <a:solidFill>
                  <a:srgbClr val="000000"/>
                </a:solidFill>
                <a:effectLst/>
                <a:latin typeface="system-ui"/>
              </a:rPr>
              <a:t>John 20:31</a:t>
            </a:r>
            <a:r>
              <a:rPr lang="en-US" sz="2800" b="1" i="0" dirty="0">
                <a:solidFill>
                  <a:srgbClr val="000000"/>
                </a:solidFill>
                <a:effectLst/>
                <a:latin typeface="system-ui"/>
              </a:rPr>
              <a:t>:</a:t>
            </a:r>
            <a:r>
              <a:rPr lang="en-US" sz="2800" b="1" i="0" baseline="30000" dirty="0">
                <a:solidFill>
                  <a:srgbClr val="000000"/>
                </a:solidFill>
                <a:effectLst/>
                <a:latin typeface="system-ui"/>
              </a:rPr>
              <a:t> </a:t>
            </a:r>
            <a:r>
              <a:rPr lang="en-US" sz="2800" b="0" i="0" dirty="0">
                <a:solidFill>
                  <a:srgbClr val="000000"/>
                </a:solidFill>
                <a:effectLst/>
                <a:latin typeface="system-ui"/>
              </a:rPr>
              <a:t>But these are written </a:t>
            </a:r>
            <a:r>
              <a:rPr lang="en-US" sz="2800" b="1" i="0" dirty="0">
                <a:solidFill>
                  <a:srgbClr val="C00000"/>
                </a:solidFill>
                <a:effectLst/>
                <a:latin typeface="system-ui"/>
              </a:rPr>
              <a:t>so that you may continue to believe that Jesus is the Messiah, the Son of God, and that by believing in him you will have life by the power of his name</a:t>
            </a:r>
            <a:r>
              <a:rPr lang="en-US" sz="2800" b="0" i="0" dirty="0">
                <a:solidFill>
                  <a:srgbClr val="000000"/>
                </a:solidFill>
                <a:effectLst/>
                <a:latin typeface="system-ui"/>
              </a:rPr>
              <a:t>.</a:t>
            </a:r>
            <a:endParaRPr lang="en-US" sz="2800" dirty="0"/>
          </a:p>
        </p:txBody>
      </p:sp>
    </p:spTree>
    <p:extLst>
      <p:ext uri="{BB962C8B-B14F-4D97-AF65-F5344CB8AC3E}">
        <p14:creationId xmlns:p14="http://schemas.microsoft.com/office/powerpoint/2010/main" val="13037419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8206" y="777967"/>
            <a:ext cx="7759338" cy="1815882"/>
          </a:xfrm>
          <a:prstGeom prst="rect">
            <a:avLst/>
          </a:prstGeom>
          <a:noFill/>
        </p:spPr>
        <p:txBody>
          <a:bodyPr wrap="square">
            <a:spAutoFit/>
          </a:bodyPr>
          <a:lstStyle/>
          <a:p>
            <a:r>
              <a:rPr lang="en-US" sz="2800" b="1" i="0" u="sng" dirty="0">
                <a:solidFill>
                  <a:srgbClr val="000000"/>
                </a:solidFill>
                <a:effectLst/>
                <a:latin typeface="system-ui"/>
              </a:rPr>
              <a:t>Matt 3:1-2</a:t>
            </a:r>
            <a:r>
              <a:rPr lang="en-US" sz="2800" b="1" i="0" dirty="0">
                <a:solidFill>
                  <a:srgbClr val="000000"/>
                </a:solidFill>
                <a:effectLst/>
                <a:latin typeface="system-ui"/>
              </a:rPr>
              <a:t>: </a:t>
            </a:r>
            <a:r>
              <a:rPr lang="en-US" sz="2800" b="0" i="0" dirty="0">
                <a:solidFill>
                  <a:srgbClr val="000000"/>
                </a:solidFill>
                <a:effectLst/>
                <a:latin typeface="system-ui"/>
              </a:rPr>
              <a:t>In those days John the Baptist came to the Judean wilderness and began preaching. His message was, </a:t>
            </a:r>
            <a:r>
              <a:rPr lang="en-US" sz="2800" b="1" i="0" baseline="30000" dirty="0">
                <a:solidFill>
                  <a:srgbClr val="000000"/>
                </a:solidFill>
                <a:effectLst/>
                <a:latin typeface="system-ui"/>
              </a:rPr>
              <a:t> </a:t>
            </a:r>
            <a:r>
              <a:rPr lang="en-US" sz="2800" b="0" i="0" dirty="0">
                <a:solidFill>
                  <a:srgbClr val="000000"/>
                </a:solidFill>
                <a:effectLst/>
                <a:latin typeface="system-ui"/>
              </a:rPr>
              <a:t>“</a:t>
            </a:r>
            <a:r>
              <a:rPr lang="en-US" sz="2800" b="1" i="0" dirty="0">
                <a:solidFill>
                  <a:srgbClr val="C00000"/>
                </a:solidFill>
                <a:effectLst/>
                <a:latin typeface="system-ui"/>
              </a:rPr>
              <a:t>Repent of your sins and turn to God, for the Kingdom of Heaven is near.</a:t>
            </a:r>
            <a:r>
              <a:rPr lang="en-US" sz="2800" b="0" i="0" dirty="0">
                <a:solidFill>
                  <a:srgbClr val="000000"/>
                </a:solidFill>
                <a:effectLst/>
                <a:latin typeface="system-ui"/>
              </a:rPr>
              <a:t>”</a:t>
            </a:r>
            <a:endParaRPr lang="en-US" sz="2800" dirty="0"/>
          </a:p>
        </p:txBody>
      </p:sp>
      <p:sp>
        <p:nvSpPr>
          <p:cNvPr id="8" name="TextBox 7">
            <a:extLst>
              <a:ext uri="{FF2B5EF4-FFF2-40B4-BE49-F238E27FC236}">
                <a16:creationId xmlns:a16="http://schemas.microsoft.com/office/drawing/2014/main" id="{AE25CF3C-0C67-4166-9F46-A1E4FF1F0A44}"/>
              </a:ext>
            </a:extLst>
          </p:cNvPr>
          <p:cNvSpPr txBox="1"/>
          <p:nvPr/>
        </p:nvSpPr>
        <p:spPr>
          <a:xfrm>
            <a:off x="658206" y="3142347"/>
            <a:ext cx="7759338" cy="1384995"/>
          </a:xfrm>
          <a:prstGeom prst="rect">
            <a:avLst/>
          </a:prstGeom>
          <a:noFill/>
        </p:spPr>
        <p:txBody>
          <a:bodyPr wrap="square">
            <a:spAutoFit/>
          </a:bodyPr>
          <a:lstStyle/>
          <a:p>
            <a:r>
              <a:rPr lang="en-US" sz="2800" b="1" i="0" u="sng" dirty="0">
                <a:solidFill>
                  <a:srgbClr val="000000"/>
                </a:solidFill>
                <a:effectLst/>
                <a:latin typeface="system-ui"/>
              </a:rPr>
              <a:t>Matt 4:17</a:t>
            </a:r>
            <a:r>
              <a:rPr lang="en-US" sz="2800" b="1" i="0" dirty="0">
                <a:solidFill>
                  <a:srgbClr val="000000"/>
                </a:solidFill>
                <a:effectLst/>
                <a:latin typeface="system-ui"/>
              </a:rPr>
              <a:t>: </a:t>
            </a:r>
            <a:r>
              <a:rPr lang="en-US" sz="2800" b="0" i="0" dirty="0">
                <a:solidFill>
                  <a:srgbClr val="000000"/>
                </a:solidFill>
                <a:effectLst/>
                <a:latin typeface="system-ui"/>
              </a:rPr>
              <a:t>From then on Jesus began to preach, “</a:t>
            </a:r>
            <a:r>
              <a:rPr lang="en-US" sz="2800" b="1" i="0" dirty="0">
                <a:solidFill>
                  <a:srgbClr val="C00000"/>
                </a:solidFill>
                <a:effectLst/>
                <a:latin typeface="system-ui"/>
              </a:rPr>
              <a:t>Repent of your sins and turn to God, for the Kingdom of Heaven is near.</a:t>
            </a:r>
            <a:r>
              <a:rPr lang="en-US" sz="2800" b="0" i="0" dirty="0">
                <a:solidFill>
                  <a:srgbClr val="000000"/>
                </a:solidFill>
                <a:effectLst/>
                <a:latin typeface="system-ui"/>
              </a:rPr>
              <a:t>”</a:t>
            </a:r>
            <a:endParaRPr lang="en-US" sz="2800" dirty="0"/>
          </a:p>
        </p:txBody>
      </p:sp>
    </p:spTree>
    <p:extLst>
      <p:ext uri="{BB962C8B-B14F-4D97-AF65-F5344CB8AC3E}">
        <p14:creationId xmlns:p14="http://schemas.microsoft.com/office/powerpoint/2010/main" val="1931234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3970318"/>
          </a:xfrm>
          <a:prstGeom prst="rect">
            <a:avLst/>
          </a:prstGeom>
          <a:noFill/>
        </p:spPr>
        <p:txBody>
          <a:bodyPr wrap="square">
            <a:spAutoFit/>
          </a:bodyPr>
          <a:lstStyle/>
          <a:p>
            <a:r>
              <a:rPr lang="en-US" sz="2800" b="1" i="0" u="sng" dirty="0">
                <a:solidFill>
                  <a:srgbClr val="000000"/>
                </a:solidFill>
                <a:effectLst/>
                <a:latin typeface="system-ui"/>
              </a:rPr>
              <a:t>Luke 1-4</a:t>
            </a:r>
            <a:r>
              <a:rPr lang="en-US" sz="2800" b="1" i="0" dirty="0">
                <a:solidFill>
                  <a:srgbClr val="000000"/>
                </a:solidFill>
                <a:effectLst/>
                <a:latin typeface="system-ui"/>
              </a:rPr>
              <a:t>: </a:t>
            </a:r>
            <a:r>
              <a:rPr lang="en-US" sz="2800" b="0" i="0" dirty="0">
                <a:solidFill>
                  <a:srgbClr val="000000"/>
                </a:solidFill>
                <a:effectLst/>
                <a:latin typeface="system-ui"/>
              </a:rPr>
              <a:t>Many people have set out to write accounts about the events that have been fulfilled among us. They used the eyewitness reports circulating among us from the early disciples.</a:t>
            </a:r>
            <a:r>
              <a:rPr lang="en-US" sz="2800" b="0" i="0" baseline="30000" dirty="0">
                <a:solidFill>
                  <a:srgbClr val="000000"/>
                </a:solidFill>
                <a:effectLst/>
                <a:latin typeface="system-ui"/>
              </a:rPr>
              <a:t> </a:t>
            </a:r>
            <a:r>
              <a:rPr lang="en-US" sz="2800" b="0" i="0" dirty="0">
                <a:solidFill>
                  <a:srgbClr val="000000"/>
                </a:solidFill>
                <a:effectLst/>
                <a:latin typeface="system-ui"/>
              </a:rPr>
              <a:t>Having </a:t>
            </a:r>
            <a:r>
              <a:rPr lang="en-US" sz="2800" b="1" i="0" dirty="0">
                <a:solidFill>
                  <a:srgbClr val="C00000"/>
                </a:solidFill>
                <a:effectLst/>
                <a:latin typeface="system-ui"/>
              </a:rPr>
              <a:t>carefully investigated </a:t>
            </a:r>
            <a:r>
              <a:rPr lang="en-US" sz="2800" b="0" i="0" dirty="0">
                <a:solidFill>
                  <a:srgbClr val="000000"/>
                </a:solidFill>
                <a:effectLst/>
                <a:latin typeface="system-ui"/>
              </a:rPr>
              <a:t>everything from the beginning, I also have decided to write an accurate account for you, most honorable Theophilus, </a:t>
            </a:r>
            <a:r>
              <a:rPr lang="en-US" sz="2800" b="1" i="0" dirty="0">
                <a:solidFill>
                  <a:srgbClr val="C00000"/>
                </a:solidFill>
                <a:effectLst/>
                <a:latin typeface="system-ui"/>
              </a:rPr>
              <a:t>so you can be certain of the truth </a:t>
            </a:r>
            <a:r>
              <a:rPr lang="en-US" sz="2800" b="0" i="0" dirty="0">
                <a:solidFill>
                  <a:srgbClr val="000000"/>
                </a:solidFill>
                <a:effectLst/>
                <a:latin typeface="system-ui"/>
              </a:rPr>
              <a:t>of everything you were taught.</a:t>
            </a:r>
            <a:endParaRPr lang="en-US" sz="2800" dirty="0"/>
          </a:p>
        </p:txBody>
      </p:sp>
    </p:spTree>
    <p:extLst>
      <p:ext uri="{BB962C8B-B14F-4D97-AF65-F5344CB8AC3E}">
        <p14:creationId xmlns:p14="http://schemas.microsoft.com/office/powerpoint/2010/main" val="42885887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C4E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567DB33-A6A9-4A07-A6F5-5D9A4749956A}"/>
              </a:ext>
            </a:extLst>
          </p:cNvPr>
          <p:cNvSpPr txBox="1"/>
          <p:nvPr/>
        </p:nvSpPr>
        <p:spPr>
          <a:xfrm>
            <a:off x="653142" y="777967"/>
            <a:ext cx="7850777" cy="1384995"/>
          </a:xfrm>
          <a:prstGeom prst="rect">
            <a:avLst/>
          </a:prstGeom>
          <a:noFill/>
        </p:spPr>
        <p:txBody>
          <a:bodyPr wrap="square">
            <a:spAutoFit/>
          </a:bodyPr>
          <a:lstStyle/>
          <a:p>
            <a:r>
              <a:rPr lang="en-US" sz="2800" b="1" i="0" u="sng" dirty="0">
                <a:solidFill>
                  <a:srgbClr val="000000"/>
                </a:solidFill>
                <a:effectLst/>
                <a:latin typeface="system-ui"/>
              </a:rPr>
              <a:t>Mark 1:1</a:t>
            </a:r>
            <a:r>
              <a:rPr lang="en-US" sz="2800" b="1" i="0" dirty="0">
                <a:solidFill>
                  <a:srgbClr val="000000"/>
                </a:solidFill>
                <a:effectLst/>
                <a:latin typeface="system-ui"/>
              </a:rPr>
              <a:t>: </a:t>
            </a:r>
            <a:r>
              <a:rPr lang="en-US" sz="2800" b="1" i="0" dirty="0">
                <a:solidFill>
                  <a:srgbClr val="C00000"/>
                </a:solidFill>
                <a:effectLst/>
                <a:latin typeface="system-ui"/>
              </a:rPr>
              <a:t>This is the Good News about Jesus the Messiah, the Son of God</a:t>
            </a:r>
          </a:p>
          <a:p>
            <a:endParaRPr lang="en-US" sz="2800" dirty="0"/>
          </a:p>
        </p:txBody>
      </p:sp>
    </p:spTree>
    <p:extLst>
      <p:ext uri="{BB962C8B-B14F-4D97-AF65-F5344CB8AC3E}">
        <p14:creationId xmlns:p14="http://schemas.microsoft.com/office/powerpoint/2010/main" val="1868179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E4CAD555-8931-4ECC-A90C-8C0F5C2C22F8}"/>
              </a:ext>
            </a:extLst>
          </p:cNvPr>
          <p:cNvPicPr>
            <a:picLocks noChangeAspect="1"/>
          </p:cNvPicPr>
          <p:nvPr/>
        </p:nvPicPr>
        <p:blipFill>
          <a:blip r:embed="rId3"/>
          <a:stretch>
            <a:fillRect/>
          </a:stretch>
        </p:blipFill>
        <p:spPr>
          <a:xfrm>
            <a:off x="0" y="1494392"/>
            <a:ext cx="7931269" cy="1677341"/>
          </a:xfrm>
          <a:prstGeom prst="rect">
            <a:avLst/>
          </a:prstGeom>
        </p:spPr>
      </p:pic>
      <p:pic>
        <p:nvPicPr>
          <p:cNvPr id="30" name="Picture 29">
            <a:extLst>
              <a:ext uri="{FF2B5EF4-FFF2-40B4-BE49-F238E27FC236}">
                <a16:creationId xmlns:a16="http://schemas.microsoft.com/office/drawing/2014/main" id="{841FD622-52DB-4230-8689-D0B62CA8D1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930461"/>
            <a:ext cx="7931269" cy="332019"/>
          </a:xfrm>
          <a:prstGeom prst="rect">
            <a:avLst/>
          </a:prstGeom>
        </p:spPr>
      </p:pic>
      <p:pic>
        <p:nvPicPr>
          <p:cNvPr id="32" name="Picture 31">
            <a:extLst>
              <a:ext uri="{FF2B5EF4-FFF2-40B4-BE49-F238E27FC236}">
                <a16:creationId xmlns:a16="http://schemas.microsoft.com/office/drawing/2014/main" id="{FC4E26E1-5CFB-43F6-8278-69A6EB9ED62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0" y="4952420"/>
            <a:ext cx="7931269" cy="1134617"/>
          </a:xfrm>
          <a:prstGeom prst="rect">
            <a:avLst/>
          </a:prstGeom>
        </p:spPr>
      </p:pic>
      <p:sp>
        <p:nvSpPr>
          <p:cNvPr id="36" name="TextBox 35">
            <a:extLst>
              <a:ext uri="{FF2B5EF4-FFF2-40B4-BE49-F238E27FC236}">
                <a16:creationId xmlns:a16="http://schemas.microsoft.com/office/drawing/2014/main" id="{DA47761C-9D8E-4B1B-A47E-2B2F0B6C6A2F}"/>
              </a:ext>
            </a:extLst>
          </p:cNvPr>
          <p:cNvSpPr txBox="1"/>
          <p:nvPr/>
        </p:nvSpPr>
        <p:spPr>
          <a:xfrm>
            <a:off x="265796" y="193198"/>
            <a:ext cx="7049404" cy="1107996"/>
          </a:xfrm>
          <a:prstGeom prst="rect">
            <a:avLst/>
          </a:prstGeom>
          <a:noFill/>
        </p:spPr>
        <p:txBody>
          <a:bodyPr wrap="square">
            <a:spAutoFit/>
          </a:bodyPr>
          <a:lstStyle/>
          <a:p>
            <a:r>
              <a:rPr lang="el-GR" sz="6600" b="1" i="0" dirty="0">
                <a:solidFill>
                  <a:srgbClr val="627B9F"/>
                </a:solidFill>
                <a:effectLst/>
                <a:latin typeface="blbGentium"/>
              </a:rPr>
              <a:t>εὐθύς</a:t>
            </a:r>
            <a:r>
              <a:rPr lang="en-US" sz="6600" b="1" i="0" dirty="0">
                <a:solidFill>
                  <a:srgbClr val="627B9F"/>
                </a:solidFill>
                <a:effectLst/>
                <a:latin typeface="blbGentium"/>
              </a:rPr>
              <a:t>  -  </a:t>
            </a:r>
            <a:r>
              <a:rPr lang="en-US" sz="4400" i="0" dirty="0">
                <a:solidFill>
                  <a:srgbClr val="627B9F"/>
                </a:solidFill>
                <a:effectLst/>
                <a:latin typeface="blbGentium"/>
              </a:rPr>
              <a:t>(</a:t>
            </a:r>
            <a:r>
              <a:rPr lang="en-US" sz="4400" i="0" dirty="0" err="1">
                <a:solidFill>
                  <a:srgbClr val="627B9F"/>
                </a:solidFill>
                <a:effectLst/>
                <a:latin typeface="blbGentium"/>
              </a:rPr>
              <a:t>yoo-thoos</a:t>
            </a:r>
            <a:r>
              <a:rPr lang="en-US" sz="4400" i="0" dirty="0">
                <a:solidFill>
                  <a:srgbClr val="627B9F"/>
                </a:solidFill>
                <a:effectLst/>
                <a:latin typeface="blbGentium"/>
              </a:rPr>
              <a:t>’)</a:t>
            </a:r>
            <a:endParaRPr lang="en-US" sz="4400" dirty="0"/>
          </a:p>
        </p:txBody>
      </p:sp>
    </p:spTree>
    <p:extLst>
      <p:ext uri="{BB962C8B-B14F-4D97-AF65-F5344CB8AC3E}">
        <p14:creationId xmlns:p14="http://schemas.microsoft.com/office/powerpoint/2010/main" val="993978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96600-F280-4CC5-B657-B90906350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8126728" cy="6857999"/>
          </a:xfrm>
          <a:prstGeom prst="rect">
            <a:avLst/>
          </a:prstGeom>
          <a:ln>
            <a:noFill/>
          </a:ln>
        </p:spPr>
      </p:pic>
    </p:spTree>
    <p:extLst>
      <p:ext uri="{BB962C8B-B14F-4D97-AF65-F5344CB8AC3E}">
        <p14:creationId xmlns:p14="http://schemas.microsoft.com/office/powerpoint/2010/main" val="26303944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7D3AD49-C725-4FF1-B641-6C78385C259B}"/>
              </a:ext>
            </a:extLst>
          </p:cNvPr>
          <p:cNvSpPr txBox="1"/>
          <p:nvPr/>
        </p:nvSpPr>
        <p:spPr>
          <a:xfrm>
            <a:off x="837373" y="655128"/>
            <a:ext cx="3460439" cy="149961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700" b="1">
                <a:effectLst>
                  <a:glow rad="127000">
                    <a:schemeClr val="bg1"/>
                  </a:glow>
                </a:effectLst>
                <a:latin typeface="+mj-lt"/>
                <a:ea typeface="+mj-ea"/>
                <a:cs typeface="+mj-cs"/>
              </a:rPr>
              <a:t>Transformation</a:t>
            </a:r>
          </a:p>
        </p:txBody>
      </p:sp>
      <p:sp>
        <p:nvSpPr>
          <p:cNvPr id="79" name="Rectangle 78">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5228"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1F49CE81-B2F4-47B2-9D4A-886DCE0A84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91533" y="73152"/>
            <a:ext cx="884223" cy="232963"/>
            <a:chOff x="7763256" y="73152"/>
            <a:chExt cx="1178966" cy="232963"/>
          </a:xfrm>
        </p:grpSpPr>
        <p:sp>
          <p:nvSpPr>
            <p:cNvPr id="82" name="Rectangle 64">
              <a:extLst>
                <a:ext uri="{FF2B5EF4-FFF2-40B4-BE49-F238E27FC236}">
                  <a16:creationId xmlns:a16="http://schemas.microsoft.com/office/drawing/2014/main" id="{4BE32177-3EAD-42DA-997C-8DAE1BFEE5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6">
              <a:extLst>
                <a:ext uri="{FF2B5EF4-FFF2-40B4-BE49-F238E27FC236}">
                  <a16:creationId xmlns:a16="http://schemas.microsoft.com/office/drawing/2014/main" id="{A0DEE160-9825-4DB5-8188-911AC13EA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4">
              <a:extLst>
                <a:ext uri="{FF2B5EF4-FFF2-40B4-BE49-F238E27FC236}">
                  <a16:creationId xmlns:a16="http://schemas.microsoft.com/office/drawing/2014/main" id="{9C5FEDB5-0AEE-40E4-9CA6-6718B956D9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6">
              <a:extLst>
                <a:ext uri="{FF2B5EF4-FFF2-40B4-BE49-F238E27FC236}">
                  <a16:creationId xmlns:a16="http://schemas.microsoft.com/office/drawing/2014/main" id="{1A11DF2D-1D4B-45DA-906B-2A1F84C99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4">
              <a:extLst>
                <a:ext uri="{FF2B5EF4-FFF2-40B4-BE49-F238E27FC236}">
                  <a16:creationId xmlns:a16="http://schemas.microsoft.com/office/drawing/2014/main" id="{B6A5BAC0-9806-4124-A584-7F924A658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6">
              <a:extLst>
                <a:ext uri="{FF2B5EF4-FFF2-40B4-BE49-F238E27FC236}">
                  <a16:creationId xmlns:a16="http://schemas.microsoft.com/office/drawing/2014/main" id="{A8F6BFA3-38BE-4F0A-94D9-EF0E6EA01A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64">
              <a:extLst>
                <a:ext uri="{FF2B5EF4-FFF2-40B4-BE49-F238E27FC236}">
                  <a16:creationId xmlns:a16="http://schemas.microsoft.com/office/drawing/2014/main" id="{BE6BCF21-959F-419E-BCA4-B20AF92EF4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54B6E037-E222-42EB-9AEB-C45EF2090A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0494426-372E-42B8-87E1-170F1B596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66">
              <a:extLst>
                <a:ext uri="{FF2B5EF4-FFF2-40B4-BE49-F238E27FC236}">
                  <a16:creationId xmlns:a16="http://schemas.microsoft.com/office/drawing/2014/main" id="{14DB5AB5-5D73-4375-8CF4-DF4B7A5D7F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64">
              <a:extLst>
                <a:ext uri="{FF2B5EF4-FFF2-40B4-BE49-F238E27FC236}">
                  <a16:creationId xmlns:a16="http://schemas.microsoft.com/office/drawing/2014/main" id="{009B2A6E-6D36-4A9A-AFAA-CF4D859147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66">
              <a:extLst>
                <a:ext uri="{FF2B5EF4-FFF2-40B4-BE49-F238E27FC236}">
                  <a16:creationId xmlns:a16="http://schemas.microsoft.com/office/drawing/2014/main" id="{85DC0718-B29F-47A6-931F-F0EF9FA99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64">
              <a:extLst>
                <a:ext uri="{FF2B5EF4-FFF2-40B4-BE49-F238E27FC236}">
                  <a16:creationId xmlns:a16="http://schemas.microsoft.com/office/drawing/2014/main" id="{AAED958D-AFCC-4BEF-818A-EFF7E41D17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66">
              <a:extLst>
                <a:ext uri="{FF2B5EF4-FFF2-40B4-BE49-F238E27FC236}">
                  <a16:creationId xmlns:a16="http://schemas.microsoft.com/office/drawing/2014/main" id="{C216DD5A-D1AE-429E-937E-456A50345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64">
              <a:extLst>
                <a:ext uri="{FF2B5EF4-FFF2-40B4-BE49-F238E27FC236}">
                  <a16:creationId xmlns:a16="http://schemas.microsoft.com/office/drawing/2014/main" id="{A845B253-9DEE-45AC-AADA-FAA6812C39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66">
              <a:extLst>
                <a:ext uri="{FF2B5EF4-FFF2-40B4-BE49-F238E27FC236}">
                  <a16:creationId xmlns:a16="http://schemas.microsoft.com/office/drawing/2014/main" id="{CE7B6CBF-757B-4B55-84CB-062B712D38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64">
              <a:extLst>
                <a:ext uri="{FF2B5EF4-FFF2-40B4-BE49-F238E27FC236}">
                  <a16:creationId xmlns:a16="http://schemas.microsoft.com/office/drawing/2014/main" id="{2CC28C7A-EF33-43D3-90CD-DCAC92546A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66">
              <a:extLst>
                <a:ext uri="{FF2B5EF4-FFF2-40B4-BE49-F238E27FC236}">
                  <a16:creationId xmlns:a16="http://schemas.microsoft.com/office/drawing/2014/main" id="{BC0C9DCF-F15B-4B7A-A16B-37B4335E6B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64">
              <a:extLst>
                <a:ext uri="{FF2B5EF4-FFF2-40B4-BE49-F238E27FC236}">
                  <a16:creationId xmlns:a16="http://schemas.microsoft.com/office/drawing/2014/main" id="{94991FD1-406A-4958-87D4-8DFA9FEA4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66">
              <a:extLst>
                <a:ext uri="{FF2B5EF4-FFF2-40B4-BE49-F238E27FC236}">
                  <a16:creationId xmlns:a16="http://schemas.microsoft.com/office/drawing/2014/main" id="{5CD32F69-27AD-4088-877C-E2A40F8B07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Logo, company name&#10;&#10;Description automatically generated">
            <a:extLst>
              <a:ext uri="{FF2B5EF4-FFF2-40B4-BE49-F238E27FC236}">
                <a16:creationId xmlns:a16="http://schemas.microsoft.com/office/drawing/2014/main" id="{20F97864-85F8-452E-AA8B-2F57315B5D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9957" y="655128"/>
            <a:ext cx="4190207" cy="1979872"/>
          </a:xfrm>
          <a:prstGeom prst="rect">
            <a:avLst/>
          </a:prstGeom>
        </p:spPr>
      </p:pic>
      <p:sp>
        <p:nvSpPr>
          <p:cNvPr id="103" name="Rectangle 102">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33984"/>
            <a:ext cx="455228"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Hand with red strings">
            <a:extLst>
              <a:ext uri="{FF2B5EF4-FFF2-40B4-BE49-F238E27FC236}">
                <a16:creationId xmlns:a16="http://schemas.microsoft.com/office/drawing/2014/main" id="{A0DFC264-EDAF-426B-B093-D3F104B1437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5249" y="3088638"/>
            <a:ext cx="2882326" cy="3455611"/>
          </a:xfrm>
          <a:prstGeom prst="rect">
            <a:avLst/>
          </a:prstGeom>
        </p:spPr>
      </p:pic>
      <p:pic>
        <p:nvPicPr>
          <p:cNvPr id="2056" name="Picture 8">
            <a:extLst>
              <a:ext uri="{FF2B5EF4-FFF2-40B4-BE49-F238E27FC236}">
                <a16:creationId xmlns:a16="http://schemas.microsoft.com/office/drawing/2014/main" id="{2FEA4ED5-8E03-46DC-8714-ACFF6664BA22}"/>
              </a:ext>
            </a:extLst>
          </p:cNvPr>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858784" y="3948920"/>
            <a:ext cx="4190207" cy="218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369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C9B7AD99-1A6A-4430-A440-64CA942172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3" y="0"/>
            <a:ext cx="8140666" cy="6858000"/>
          </a:xfrm>
          <a:prstGeom prst="rect">
            <a:avLst/>
          </a:prstGeom>
        </p:spPr>
      </p:pic>
    </p:spTree>
    <p:extLst>
      <p:ext uri="{BB962C8B-B14F-4D97-AF65-F5344CB8AC3E}">
        <p14:creationId xmlns:p14="http://schemas.microsoft.com/office/powerpoint/2010/main" val="1552679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70C09B-E40F-43F1-8062-678E695783F7}"/>
              </a:ext>
            </a:extLst>
          </p:cNvPr>
          <p:cNvSpPr txBox="1"/>
          <p:nvPr/>
        </p:nvSpPr>
        <p:spPr>
          <a:xfrm>
            <a:off x="415634" y="5364678"/>
            <a:ext cx="2709524" cy="707886"/>
          </a:xfrm>
          <a:prstGeom prst="rect">
            <a:avLst/>
          </a:prstGeom>
          <a:noFill/>
        </p:spPr>
        <p:txBody>
          <a:bodyPr wrap="none" rtlCol="0">
            <a:spAutoFit/>
          </a:bodyPr>
          <a:lstStyle/>
          <a:p>
            <a:r>
              <a:rPr lang="en-US" sz="4000" b="1" dirty="0">
                <a:solidFill>
                  <a:schemeClr val="bg1"/>
                </a:solidFill>
                <a:effectLst>
                  <a:glow rad="127000">
                    <a:schemeClr val="tx1"/>
                  </a:glow>
                </a:effectLst>
              </a:rPr>
              <a:t>Background</a:t>
            </a:r>
            <a:endParaRPr lang="en-US" b="1" dirty="0">
              <a:solidFill>
                <a:schemeClr val="bg1"/>
              </a:solidFill>
              <a:effectLst>
                <a:glow rad="127000">
                  <a:schemeClr val="tx1"/>
                </a:glow>
              </a:effectLst>
            </a:endParaRPr>
          </a:p>
        </p:txBody>
      </p:sp>
    </p:spTree>
    <p:extLst>
      <p:ext uri="{BB962C8B-B14F-4D97-AF65-F5344CB8AC3E}">
        <p14:creationId xmlns:p14="http://schemas.microsoft.com/office/powerpoint/2010/main" val="30348650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en-US" sz="3200" dirty="0">
                <a:solidFill>
                  <a:srgbClr val="FFFFFF"/>
                </a:solidFill>
              </a:rPr>
              <a:t>Healing the Blind			Mk 8:22-26</a:t>
            </a: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endParaRPr lang="en-US" sz="3200" dirty="0">
              <a:solidFill>
                <a:srgbClr val="FFFFFF"/>
              </a:solidFill>
            </a:endParaRPr>
          </a:p>
          <a:p>
            <a:pPr lvl="1" defTabSz="914400">
              <a:lnSpc>
                <a:spcPct val="104000"/>
              </a:lnSpc>
            </a:pPr>
            <a:r>
              <a:rPr lang="en-US" sz="3200" dirty="0">
                <a:solidFill>
                  <a:srgbClr val="FFFFFF"/>
                </a:solidFill>
              </a:rPr>
              <a:t>Healing the Blind			Mk 10:46-52</a:t>
            </a: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 name="TextBox 11">
            <a:extLst>
              <a:ext uri="{FF2B5EF4-FFF2-40B4-BE49-F238E27FC236}">
                <a16:creationId xmlns:a16="http://schemas.microsoft.com/office/drawing/2014/main" id="{9EE8C781-062B-4471-87A1-B90004D84B78}"/>
              </a:ext>
            </a:extLst>
          </p:cNvPr>
          <p:cNvSpPr txBox="1"/>
          <p:nvPr/>
        </p:nvSpPr>
        <p:spPr>
          <a:xfrm>
            <a:off x="969324" y="854471"/>
            <a:ext cx="7205352" cy="3416320"/>
          </a:xfrm>
          <a:prstGeom prst="rect">
            <a:avLst/>
          </a:prstGeom>
          <a:noFill/>
        </p:spPr>
        <p:txBody>
          <a:bodyPr wrap="square">
            <a:spAutoFit/>
          </a:bodyPr>
          <a:lstStyle/>
          <a:p>
            <a:r>
              <a:rPr lang="en-US" sz="2400" b="1" i="0" baseline="30000" dirty="0">
                <a:effectLst/>
                <a:latin typeface="system-ui"/>
              </a:rPr>
              <a:t>2 </a:t>
            </a:r>
            <a:r>
              <a:rPr lang="en-US" sz="2400" b="0" i="0" dirty="0">
                <a:effectLst/>
                <a:latin typeface="system-ui"/>
              </a:rPr>
              <a:t>And they came to Bethsaida. And some people brought to him a blind man and begged him to touch him. </a:t>
            </a:r>
            <a:r>
              <a:rPr lang="en-US" sz="2400" b="1" i="0" baseline="30000" dirty="0">
                <a:effectLst/>
                <a:latin typeface="system-ui"/>
              </a:rPr>
              <a:t>23 </a:t>
            </a:r>
            <a:r>
              <a:rPr lang="en-US" sz="2400" b="0" i="0" dirty="0">
                <a:effectLst/>
                <a:latin typeface="system-ui"/>
              </a:rPr>
              <a:t>And he took the blind man by the hand and led him out of the village, and when he had spit on his eyes and laid his hands on him, he asked him, “Do you see anything?” </a:t>
            </a:r>
            <a:r>
              <a:rPr lang="en-US" sz="2400" b="1" i="0" baseline="30000" dirty="0">
                <a:effectLst/>
                <a:latin typeface="system-ui"/>
              </a:rPr>
              <a:t>24 </a:t>
            </a:r>
            <a:r>
              <a:rPr lang="en-US" sz="2400" b="0" i="0" dirty="0">
                <a:effectLst/>
                <a:latin typeface="system-ui"/>
              </a:rPr>
              <a:t>And he looked up and said, “I see people, but they look like trees, walking.” </a:t>
            </a:r>
            <a:r>
              <a:rPr lang="en-US" sz="2400" b="1" i="0" baseline="30000" dirty="0">
                <a:effectLst/>
                <a:latin typeface="system-ui"/>
              </a:rPr>
              <a:t>25 </a:t>
            </a:r>
            <a:r>
              <a:rPr lang="en-US" sz="2400" b="0" i="0" dirty="0">
                <a:effectLst/>
                <a:latin typeface="system-ui"/>
              </a:rPr>
              <a:t>Then Jesus laid his hands on his eyes again; and he opened his eyes, his sight was restored, and he saw everything clearly. </a:t>
            </a:r>
            <a:endParaRPr lang="en-US" sz="2400" dirty="0"/>
          </a:p>
        </p:txBody>
      </p:sp>
    </p:spTree>
    <p:extLst>
      <p:ext uri="{BB962C8B-B14F-4D97-AF65-F5344CB8AC3E}">
        <p14:creationId xmlns:p14="http://schemas.microsoft.com/office/powerpoint/2010/main" val="11049046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en-US" sz="3200" dirty="0">
                <a:solidFill>
                  <a:srgbClr val="FFFFFF"/>
                </a:solidFill>
              </a:rPr>
              <a:t>Healing the Blind			Mk 8:22-26</a:t>
            </a:r>
          </a:p>
          <a:p>
            <a:pPr lvl="1" defTabSz="914400">
              <a:lnSpc>
                <a:spcPct val="104000"/>
              </a:lnSpc>
            </a:pPr>
            <a:r>
              <a:rPr lang="en-US" sz="3200" dirty="0">
                <a:solidFill>
                  <a:srgbClr val="FFFFFF"/>
                </a:solidFill>
              </a:rPr>
              <a:t>1. Foretells death 			Mk 8:31</a:t>
            </a:r>
          </a:p>
          <a:p>
            <a:pPr lvl="1" defTabSz="914400">
              <a:lnSpc>
                <a:spcPct val="104000"/>
              </a:lnSpc>
            </a:pPr>
            <a:r>
              <a:rPr lang="en-US" sz="3200" dirty="0">
                <a:solidFill>
                  <a:srgbClr val="FFFFFF"/>
                </a:solidFill>
              </a:rPr>
              <a:t>       Rebukes Peter			Mk 8:32-33</a:t>
            </a:r>
          </a:p>
          <a:p>
            <a:pPr defTabSz="914400">
              <a:lnSpc>
                <a:spcPct val="104000"/>
              </a:lnSpc>
            </a:pPr>
            <a:r>
              <a:rPr lang="en-US" sz="3200" dirty="0">
                <a:solidFill>
                  <a:srgbClr val="FFFFFF"/>
                </a:solidFill>
              </a:rPr>
              <a:t>		</a:t>
            </a:r>
          </a:p>
          <a:p>
            <a:pPr lvl="1" defTabSz="914400">
              <a:lnSpc>
                <a:spcPct val="104000"/>
              </a:lnSpc>
            </a:pPr>
            <a:r>
              <a:rPr lang="en-US" sz="3200" dirty="0">
                <a:solidFill>
                  <a:srgbClr val="FFFFFF"/>
                </a:solidFill>
              </a:rPr>
              <a:t>2. Foretells death			Mk 9:30-32</a:t>
            </a:r>
          </a:p>
          <a:p>
            <a:pPr lvl="1" defTabSz="914400">
              <a:lnSpc>
                <a:spcPct val="104000"/>
              </a:lnSpc>
            </a:pPr>
            <a:r>
              <a:rPr lang="en-US" sz="3200" dirty="0">
                <a:solidFill>
                  <a:srgbClr val="FFFFFF"/>
                </a:solidFill>
              </a:rPr>
              <a:t>       Rebukes disciples		Mk 9:33-37</a:t>
            </a:r>
          </a:p>
          <a:p>
            <a:pPr lvl="1" defTabSz="914400">
              <a:lnSpc>
                <a:spcPct val="104000"/>
              </a:lnSpc>
            </a:pPr>
            <a:endParaRPr lang="en-US" sz="3200" dirty="0">
              <a:solidFill>
                <a:srgbClr val="FFFFFF"/>
              </a:solidFill>
            </a:endParaRPr>
          </a:p>
          <a:p>
            <a:pPr lvl="1" defTabSz="914400">
              <a:lnSpc>
                <a:spcPct val="104000"/>
              </a:lnSpc>
            </a:pPr>
            <a:r>
              <a:rPr lang="en-US" sz="3200" dirty="0">
                <a:solidFill>
                  <a:srgbClr val="FFFFFF"/>
                </a:solidFill>
              </a:rPr>
              <a:t>3. Foretells death			Mk 10:32-34</a:t>
            </a:r>
          </a:p>
          <a:p>
            <a:pPr lvl="1" defTabSz="914400">
              <a:lnSpc>
                <a:spcPct val="104000"/>
              </a:lnSpc>
            </a:pPr>
            <a:r>
              <a:rPr lang="en-US" sz="3200" dirty="0">
                <a:solidFill>
                  <a:srgbClr val="FFFFFF"/>
                </a:solidFill>
              </a:rPr>
              <a:t>       Rebukes James &amp; John	Mk 10:35-45</a:t>
            </a:r>
          </a:p>
          <a:p>
            <a:pPr lvl="1" defTabSz="914400">
              <a:lnSpc>
                <a:spcPct val="104000"/>
              </a:lnSpc>
            </a:pPr>
            <a:r>
              <a:rPr lang="en-US" sz="3200" dirty="0">
                <a:solidFill>
                  <a:srgbClr val="FFFFFF"/>
                </a:solidFill>
              </a:rPr>
              <a:t>Healing the Blind			Mk 10:46-52</a:t>
            </a: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549836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5354FEE-3F5D-42F0-A99E-CC7A3ACF08E2}"/>
              </a:ext>
            </a:extLst>
          </p:cNvPr>
          <p:cNvSpPr txBox="1"/>
          <p:nvPr/>
        </p:nvSpPr>
        <p:spPr>
          <a:xfrm>
            <a:off x="99792" y="228600"/>
            <a:ext cx="8409678" cy="6400800"/>
          </a:xfrm>
          <a:prstGeom prst="rect">
            <a:avLst/>
          </a:prstGeom>
        </p:spPr>
        <p:txBody>
          <a:bodyPr vert="horz" lIns="91440" tIns="45720" rIns="91440" bIns="45720" rtlCol="0">
            <a:normAutofit/>
          </a:bodyPr>
          <a:lstStyle/>
          <a:p>
            <a:pPr lvl="1" defTabSz="914400">
              <a:lnSpc>
                <a:spcPct val="104000"/>
              </a:lnSpc>
            </a:pPr>
            <a:r>
              <a:rPr lang="en-US" sz="3200" dirty="0">
                <a:solidFill>
                  <a:srgbClr val="FFFFFF"/>
                </a:solidFill>
              </a:rPr>
              <a:t>Healing the Blind			Mk 8:22-26</a:t>
            </a:r>
          </a:p>
          <a:p>
            <a:pPr lvl="1" defTabSz="914400">
              <a:lnSpc>
                <a:spcPct val="104000"/>
              </a:lnSpc>
            </a:pPr>
            <a:r>
              <a:rPr lang="en-US" sz="3200" dirty="0">
                <a:solidFill>
                  <a:srgbClr val="FFFFFF"/>
                </a:solidFill>
              </a:rPr>
              <a:t>1. Foretells death 			Mk 8:31</a:t>
            </a:r>
          </a:p>
          <a:p>
            <a:pPr lvl="1" defTabSz="914400">
              <a:lnSpc>
                <a:spcPct val="104000"/>
              </a:lnSpc>
            </a:pPr>
            <a:r>
              <a:rPr lang="en-US" sz="3200" dirty="0">
                <a:solidFill>
                  <a:srgbClr val="FFFFFF"/>
                </a:solidFill>
              </a:rPr>
              <a:t>       Rebukes Peter			Mk 8:32-33</a:t>
            </a:r>
          </a:p>
          <a:p>
            <a:pPr defTabSz="914400">
              <a:lnSpc>
                <a:spcPct val="104000"/>
              </a:lnSpc>
            </a:pPr>
            <a:r>
              <a:rPr lang="en-US" sz="3200" dirty="0">
                <a:solidFill>
                  <a:srgbClr val="FFFF00"/>
                </a:solidFill>
              </a:rPr>
              <a:t>The Transfiguration			Mk 9:2-13</a:t>
            </a:r>
            <a:r>
              <a:rPr lang="en-US" sz="3200" dirty="0">
                <a:solidFill>
                  <a:srgbClr val="FFFFFF"/>
                </a:solidFill>
              </a:rPr>
              <a:t>	</a:t>
            </a:r>
          </a:p>
          <a:p>
            <a:pPr lvl="1" defTabSz="914400">
              <a:lnSpc>
                <a:spcPct val="104000"/>
              </a:lnSpc>
            </a:pPr>
            <a:r>
              <a:rPr lang="en-US" sz="3200" dirty="0">
                <a:solidFill>
                  <a:srgbClr val="FFFFFF"/>
                </a:solidFill>
              </a:rPr>
              <a:t>2. Foretells death			Mk 9:30-32</a:t>
            </a:r>
          </a:p>
          <a:p>
            <a:pPr lvl="1" defTabSz="914400">
              <a:lnSpc>
                <a:spcPct val="104000"/>
              </a:lnSpc>
            </a:pPr>
            <a:r>
              <a:rPr lang="en-US" sz="3200" dirty="0">
                <a:solidFill>
                  <a:srgbClr val="FFFFFF"/>
                </a:solidFill>
              </a:rPr>
              <a:t>       Rebukes disciples		Mk 9:33-37</a:t>
            </a:r>
          </a:p>
          <a:p>
            <a:pPr lvl="1" defTabSz="914400">
              <a:lnSpc>
                <a:spcPct val="104000"/>
              </a:lnSpc>
            </a:pPr>
            <a:endParaRPr lang="en-US" sz="3200" dirty="0">
              <a:solidFill>
                <a:srgbClr val="FFFFFF"/>
              </a:solidFill>
            </a:endParaRPr>
          </a:p>
          <a:p>
            <a:pPr lvl="1" defTabSz="914400">
              <a:lnSpc>
                <a:spcPct val="104000"/>
              </a:lnSpc>
            </a:pPr>
            <a:r>
              <a:rPr lang="en-US" sz="3200" dirty="0">
                <a:solidFill>
                  <a:srgbClr val="FFFFFF"/>
                </a:solidFill>
              </a:rPr>
              <a:t>3. Foretells death			Mk 10:32-34</a:t>
            </a:r>
          </a:p>
          <a:p>
            <a:pPr lvl="1" defTabSz="914400">
              <a:lnSpc>
                <a:spcPct val="104000"/>
              </a:lnSpc>
            </a:pPr>
            <a:r>
              <a:rPr lang="en-US" sz="3200" dirty="0">
                <a:solidFill>
                  <a:srgbClr val="FFFFFF"/>
                </a:solidFill>
              </a:rPr>
              <a:t>       Rebukes James &amp; John	Mk 10:35-45</a:t>
            </a:r>
          </a:p>
          <a:p>
            <a:pPr lvl="1" defTabSz="914400">
              <a:lnSpc>
                <a:spcPct val="104000"/>
              </a:lnSpc>
            </a:pPr>
            <a:r>
              <a:rPr lang="en-US" sz="3200" dirty="0">
                <a:solidFill>
                  <a:srgbClr val="FFFFFF"/>
                </a:solidFill>
              </a:rPr>
              <a:t>Healing the Blind			Mk 10:46-52</a:t>
            </a:r>
          </a:p>
        </p:txBody>
      </p:sp>
      <p:grpSp>
        <p:nvGrpSpPr>
          <p:cNvPr id="9" name="Group 8">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09261" y="0"/>
            <a:ext cx="534739" cy="6858000"/>
            <a:chOff x="11479015" y="0"/>
            <a:chExt cx="712985" cy="6858000"/>
          </a:xfrm>
          <a:effectLst>
            <a:outerShdw blurRad="381000" dist="152400" dir="10800000" algn="ctr" rotWithShape="0">
              <a:schemeClr val="bg1">
                <a:alpha val="10000"/>
              </a:schemeClr>
            </a:outerShdw>
          </a:effectLst>
        </p:grpSpPr>
        <p:sp>
          <p:nvSpPr>
            <p:cNvPr id="10" name="Freeform: Shape 9">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8666428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l"/>
            <a:r>
              <a:rPr lang="en-US" sz="3200" b="1" i="0" baseline="30000" dirty="0">
                <a:solidFill>
                  <a:srgbClr val="000000"/>
                </a:solidFill>
                <a:effectLst/>
                <a:latin typeface="system-ui"/>
              </a:rPr>
              <a:t>2 </a:t>
            </a:r>
            <a:r>
              <a:rPr lang="en-US" sz="3200" b="0" i="0" dirty="0">
                <a:solidFill>
                  <a:srgbClr val="000000"/>
                </a:solidFill>
                <a:effectLst/>
                <a:latin typeface="system-ui"/>
              </a:rPr>
              <a:t>And after six days Jesus took with him Peter and James and John, and led them up a high mountain by themselves.</a:t>
            </a:r>
          </a:p>
        </p:txBody>
      </p:sp>
    </p:spTree>
    <p:extLst>
      <p:ext uri="{BB962C8B-B14F-4D97-AF65-F5344CB8AC3E}">
        <p14:creationId xmlns:p14="http://schemas.microsoft.com/office/powerpoint/2010/main" val="3508989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3DCF03-4BB5-47E6-9920-C40D725FEF72}"/>
              </a:ext>
            </a:extLst>
          </p:cNvPr>
          <p:cNvSpPr txBox="1"/>
          <p:nvPr/>
        </p:nvSpPr>
        <p:spPr>
          <a:xfrm>
            <a:off x="597899" y="204181"/>
            <a:ext cx="5717135" cy="2169890"/>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6000" b="1" dirty="0">
                <a:solidFill>
                  <a:srgbClr val="FFFF99"/>
                </a:solidFill>
                <a:latin typeface="+mj-lt"/>
                <a:ea typeface="+mj-ea"/>
                <a:cs typeface="+mj-cs"/>
              </a:rPr>
              <a:t>Why only Peter, James, and John?</a:t>
            </a:r>
          </a:p>
        </p:txBody>
      </p:sp>
      <p:sp>
        <p:nvSpPr>
          <p:cNvPr id="5" name="TextBox 4">
            <a:extLst>
              <a:ext uri="{FF2B5EF4-FFF2-40B4-BE49-F238E27FC236}">
                <a16:creationId xmlns:a16="http://schemas.microsoft.com/office/drawing/2014/main" id="{2AD4E8D0-A8AE-403D-A9D6-DF8E1E3B1E45}"/>
              </a:ext>
            </a:extLst>
          </p:cNvPr>
          <p:cNvSpPr txBox="1"/>
          <p:nvPr/>
        </p:nvSpPr>
        <p:spPr>
          <a:xfrm>
            <a:off x="216131" y="4725849"/>
            <a:ext cx="7398327" cy="1116282"/>
          </a:xfrm>
          <a:prstGeom prst="rect">
            <a:avLst/>
          </a:prstGeom>
        </p:spPr>
        <p:txBody>
          <a:bodyPr vert="horz" lIns="91440" tIns="45720" rIns="91440" bIns="45720" rtlCol="0" anchor="t">
            <a:noAutofit/>
          </a:bodyPr>
          <a:lstStyle/>
          <a:p>
            <a:pPr defTabSz="914400">
              <a:lnSpc>
                <a:spcPct val="90000"/>
              </a:lnSpc>
              <a:spcBef>
                <a:spcPct val="0"/>
              </a:spcBef>
              <a:spcAft>
                <a:spcPts val="600"/>
              </a:spcAft>
            </a:pPr>
            <a:r>
              <a:rPr lang="en-US" sz="3200" dirty="0">
                <a:solidFill>
                  <a:srgbClr val="FFFF99"/>
                </a:solidFill>
                <a:ea typeface="+mj-ea"/>
                <a:cs typeface="+mj-cs"/>
              </a:rPr>
              <a:t>Mk 1:29-30   Peter’s Mother-in Law</a:t>
            </a:r>
          </a:p>
          <a:p>
            <a:pPr defTabSz="914400">
              <a:lnSpc>
                <a:spcPct val="90000"/>
              </a:lnSpc>
              <a:spcBef>
                <a:spcPct val="0"/>
              </a:spcBef>
              <a:spcAft>
                <a:spcPts val="600"/>
              </a:spcAft>
            </a:pPr>
            <a:r>
              <a:rPr lang="en-US" sz="3200" dirty="0">
                <a:solidFill>
                  <a:srgbClr val="FFFF99"/>
                </a:solidFill>
                <a:ea typeface="+mj-ea"/>
                <a:cs typeface="+mj-cs"/>
              </a:rPr>
              <a:t>Mk 13:3	    Olivet Discourse</a:t>
            </a:r>
          </a:p>
          <a:p>
            <a:pPr defTabSz="914400">
              <a:lnSpc>
                <a:spcPct val="90000"/>
              </a:lnSpc>
              <a:spcBef>
                <a:spcPct val="0"/>
              </a:spcBef>
              <a:spcAft>
                <a:spcPts val="600"/>
              </a:spcAft>
            </a:pPr>
            <a:endParaRPr lang="en-US" sz="3200" b="1" dirty="0">
              <a:solidFill>
                <a:srgbClr val="FFFF99"/>
              </a:solidFill>
              <a:ea typeface="+mj-ea"/>
              <a:cs typeface="+mj-cs"/>
            </a:endParaRPr>
          </a:p>
        </p:txBody>
      </p:sp>
      <p:sp>
        <p:nvSpPr>
          <p:cNvPr id="6" name="TextBox 5">
            <a:extLst>
              <a:ext uri="{FF2B5EF4-FFF2-40B4-BE49-F238E27FC236}">
                <a16:creationId xmlns:a16="http://schemas.microsoft.com/office/drawing/2014/main" id="{D2B32CF9-EC80-441B-87C6-2622E8BC2507}"/>
              </a:ext>
            </a:extLst>
          </p:cNvPr>
          <p:cNvSpPr txBox="1"/>
          <p:nvPr/>
        </p:nvSpPr>
        <p:spPr>
          <a:xfrm>
            <a:off x="597897" y="4148838"/>
            <a:ext cx="2605272" cy="57701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u="sng" dirty="0">
                <a:solidFill>
                  <a:srgbClr val="FFFF99"/>
                </a:solidFill>
                <a:ea typeface="+mj-ea"/>
                <a:cs typeface="+mj-cs"/>
              </a:rPr>
              <a:t>With Andrew</a:t>
            </a:r>
          </a:p>
        </p:txBody>
      </p:sp>
      <p:sp>
        <p:nvSpPr>
          <p:cNvPr id="7" name="TextBox 6">
            <a:extLst>
              <a:ext uri="{FF2B5EF4-FFF2-40B4-BE49-F238E27FC236}">
                <a16:creationId xmlns:a16="http://schemas.microsoft.com/office/drawing/2014/main" id="{234B9914-38C0-4651-B47A-2A9B75EE5D86}"/>
              </a:ext>
            </a:extLst>
          </p:cNvPr>
          <p:cNvSpPr txBox="1"/>
          <p:nvPr/>
        </p:nvSpPr>
        <p:spPr>
          <a:xfrm>
            <a:off x="216131" y="2008501"/>
            <a:ext cx="5717135" cy="1116282"/>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3200" dirty="0">
                <a:solidFill>
                  <a:srgbClr val="FFFF99"/>
                </a:solidFill>
                <a:ea typeface="+mj-ea"/>
                <a:cs typeface="+mj-cs"/>
              </a:rPr>
              <a:t>Mk 9:2-13	    Transfiguration</a:t>
            </a:r>
          </a:p>
          <a:p>
            <a:pPr defTabSz="914400">
              <a:lnSpc>
                <a:spcPct val="90000"/>
              </a:lnSpc>
              <a:spcBef>
                <a:spcPct val="0"/>
              </a:spcBef>
              <a:spcAft>
                <a:spcPts val="600"/>
              </a:spcAft>
            </a:pPr>
            <a:r>
              <a:rPr lang="en-US" sz="3200" dirty="0">
                <a:solidFill>
                  <a:srgbClr val="FFFF99"/>
                </a:solidFill>
                <a:ea typeface="+mj-ea"/>
                <a:cs typeface="+mj-cs"/>
              </a:rPr>
              <a:t>Mk 14:33	    Gethsemane</a:t>
            </a:r>
          </a:p>
        </p:txBody>
      </p:sp>
    </p:spTree>
    <p:extLst>
      <p:ext uri="{BB962C8B-B14F-4D97-AF65-F5344CB8AC3E}">
        <p14:creationId xmlns:p14="http://schemas.microsoft.com/office/powerpoint/2010/main" val="41664981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1569660"/>
          </a:xfrm>
          <a:prstGeom prst="rect">
            <a:avLst/>
          </a:prstGeom>
          <a:noFill/>
        </p:spPr>
        <p:txBody>
          <a:bodyPr wrap="square">
            <a:spAutoFit/>
          </a:bodyPr>
          <a:lstStyle/>
          <a:p>
            <a:pPr algn="l"/>
            <a:r>
              <a:rPr lang="en-US" sz="3200" b="1" i="0" baseline="30000" dirty="0">
                <a:solidFill>
                  <a:srgbClr val="000000"/>
                </a:solidFill>
                <a:effectLst/>
                <a:latin typeface="system-ui"/>
              </a:rPr>
              <a:t>2 </a:t>
            </a:r>
            <a:r>
              <a:rPr lang="en-US" sz="3200" b="0" i="0" dirty="0">
                <a:solidFill>
                  <a:srgbClr val="000000"/>
                </a:solidFill>
                <a:effectLst/>
                <a:latin typeface="system-ui"/>
              </a:rPr>
              <a:t>And after six days Jesus took with him Peter and James and John, and </a:t>
            </a:r>
            <a:r>
              <a:rPr lang="en-US" sz="3200" b="0" i="0" dirty="0">
                <a:solidFill>
                  <a:srgbClr val="000000"/>
                </a:solidFill>
                <a:effectLst/>
                <a:highlight>
                  <a:srgbClr val="FFFF00"/>
                </a:highlight>
                <a:latin typeface="system-ui"/>
              </a:rPr>
              <a:t>led them up a high mountain by themselves</a:t>
            </a:r>
            <a:r>
              <a:rPr lang="en-US" sz="3200" b="0" i="0" dirty="0">
                <a:solidFill>
                  <a:srgbClr val="000000"/>
                </a:solidFill>
                <a:effectLst/>
                <a:latin typeface="system-ui"/>
              </a:rPr>
              <a:t>.</a:t>
            </a:r>
          </a:p>
        </p:txBody>
      </p:sp>
    </p:spTree>
    <p:extLst>
      <p:ext uri="{BB962C8B-B14F-4D97-AF65-F5344CB8AC3E}">
        <p14:creationId xmlns:p14="http://schemas.microsoft.com/office/powerpoint/2010/main" val="10452405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B33E7D-6FD0-4D4B-B90C-C5CDC0119300}"/>
              </a:ext>
            </a:extLst>
          </p:cNvPr>
          <p:cNvSpPr txBox="1"/>
          <p:nvPr/>
        </p:nvSpPr>
        <p:spPr>
          <a:xfrm>
            <a:off x="3752494" y="668104"/>
            <a:ext cx="4939867" cy="919655"/>
          </a:xfrm>
          <a:prstGeom prst="rect">
            <a:avLst/>
          </a:prstGeom>
        </p:spPr>
        <p:txBody>
          <a:bodyPr vert="horz" lIns="91440" tIns="45720" rIns="91440" bIns="45720" rtlCol="0">
            <a:normAutofit/>
          </a:bodyPr>
          <a:lstStyle/>
          <a:p>
            <a:pPr defTabSz="914400">
              <a:lnSpc>
                <a:spcPct val="90000"/>
              </a:lnSpc>
              <a:spcAft>
                <a:spcPts val="600"/>
              </a:spcAft>
            </a:pPr>
            <a:r>
              <a:rPr lang="en-US" sz="4000" dirty="0">
                <a:latin typeface="system-ui"/>
              </a:rPr>
              <a:t>How do you recharge?</a:t>
            </a:r>
          </a:p>
        </p:txBody>
      </p:sp>
      <p:pic>
        <p:nvPicPr>
          <p:cNvPr id="4" name="Picture 3">
            <a:extLst>
              <a:ext uri="{FF2B5EF4-FFF2-40B4-BE49-F238E27FC236}">
                <a16:creationId xmlns:a16="http://schemas.microsoft.com/office/drawing/2014/main" id="{6FB016F4-C2EB-470E-ACFF-7AFCA88AB6A7}"/>
              </a:ext>
            </a:extLst>
          </p:cNvPr>
          <p:cNvPicPr>
            <a:picLocks noChangeAspect="1"/>
          </p:cNvPicPr>
          <p:nvPr/>
        </p:nvPicPr>
        <p:blipFill rotWithShape="1">
          <a:blip r:embed="rId2" cstate="email">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20" y="10"/>
            <a:ext cx="3476673" cy="6857990"/>
          </a:xfrm>
          <a:prstGeom prst="rect">
            <a:avLst/>
          </a:prstGeom>
          <a:effectLst/>
        </p:spPr>
      </p:pic>
      <p:sp>
        <p:nvSpPr>
          <p:cNvPr id="5" name="Rectangle 4">
            <a:extLst>
              <a:ext uri="{FF2B5EF4-FFF2-40B4-BE49-F238E27FC236}">
                <a16:creationId xmlns:a16="http://schemas.microsoft.com/office/drawing/2014/main" id="{6975AD3C-99E7-43FE-B487-4AC72628F910}"/>
              </a:ext>
            </a:extLst>
          </p:cNvPr>
          <p:cNvSpPr/>
          <p:nvPr/>
        </p:nvSpPr>
        <p:spPr>
          <a:xfrm rot="5400000">
            <a:off x="6199569" y="-732531"/>
            <a:ext cx="45719" cy="4640580"/>
          </a:xfrm>
          <a:prstGeom prst="rect">
            <a:avLst/>
          </a:prstGeom>
          <a:solidFill>
            <a:srgbClr val="667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399CFF7-6FDB-4E50-8B66-0332A1B51053}"/>
              </a:ext>
            </a:extLst>
          </p:cNvPr>
          <p:cNvSpPr txBox="1"/>
          <p:nvPr/>
        </p:nvSpPr>
        <p:spPr>
          <a:xfrm>
            <a:off x="3722918" y="1784041"/>
            <a:ext cx="4999018" cy="4832092"/>
          </a:xfrm>
          <a:prstGeom prst="rect">
            <a:avLst/>
          </a:prstGeom>
          <a:noFill/>
        </p:spPr>
        <p:txBody>
          <a:bodyPr wrap="square">
            <a:spAutoFit/>
          </a:bodyPr>
          <a:lstStyle/>
          <a:p>
            <a:pPr algn="l"/>
            <a:r>
              <a:rPr lang="en-US" sz="2800" b="1" i="0" u="sng" dirty="0">
                <a:effectLst/>
                <a:latin typeface="system-ui"/>
              </a:rPr>
              <a:t>Mark 6:30-32</a:t>
            </a:r>
          </a:p>
          <a:p>
            <a:pPr algn="l"/>
            <a:r>
              <a:rPr lang="en-US" sz="2800" b="1" i="0" baseline="30000" dirty="0">
                <a:solidFill>
                  <a:srgbClr val="000000"/>
                </a:solidFill>
                <a:effectLst/>
                <a:latin typeface="system-ui"/>
              </a:rPr>
              <a:t>30 </a:t>
            </a:r>
            <a:r>
              <a:rPr lang="en-US" sz="2800" b="0" i="0" dirty="0">
                <a:solidFill>
                  <a:srgbClr val="000000"/>
                </a:solidFill>
                <a:effectLst/>
                <a:latin typeface="system-ui"/>
              </a:rPr>
              <a:t>The apostles returned to Jesus and told him all that they had done and taught. </a:t>
            </a:r>
            <a:r>
              <a:rPr lang="en-US" sz="2800" b="1" i="0" baseline="30000" dirty="0">
                <a:solidFill>
                  <a:srgbClr val="000000"/>
                </a:solidFill>
                <a:effectLst/>
                <a:latin typeface="system-ui"/>
              </a:rPr>
              <a:t>31 </a:t>
            </a:r>
            <a:r>
              <a:rPr lang="en-US" sz="2800" b="0" i="0" dirty="0">
                <a:solidFill>
                  <a:srgbClr val="000000"/>
                </a:solidFill>
                <a:effectLst/>
                <a:latin typeface="system-ui"/>
              </a:rPr>
              <a:t>And he said to them, “Come away by yourselves to a desolate place and rest a while.” For many were coming and going, and they had no leisure even to eat. </a:t>
            </a:r>
            <a:r>
              <a:rPr lang="en-US" sz="2800" b="1" i="0" baseline="30000" dirty="0">
                <a:solidFill>
                  <a:srgbClr val="000000"/>
                </a:solidFill>
                <a:effectLst/>
                <a:latin typeface="system-ui"/>
              </a:rPr>
              <a:t>32 </a:t>
            </a:r>
            <a:r>
              <a:rPr lang="en-US" sz="2800" b="0" i="0" dirty="0">
                <a:solidFill>
                  <a:srgbClr val="000000"/>
                </a:solidFill>
                <a:effectLst/>
                <a:latin typeface="system-ui"/>
              </a:rPr>
              <a:t>And they went away in the boat to a desolate place by themselves.</a:t>
            </a:r>
            <a:endParaRPr lang="en-US" sz="2800" b="0" i="0" dirty="0">
              <a:effectLst/>
              <a:latin typeface="system-ui"/>
            </a:endParaRPr>
          </a:p>
        </p:txBody>
      </p:sp>
    </p:spTree>
    <p:extLst>
      <p:ext uri="{BB962C8B-B14F-4D97-AF65-F5344CB8AC3E}">
        <p14:creationId xmlns:p14="http://schemas.microsoft.com/office/powerpoint/2010/main" val="28788306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t>
            </a:r>
            <a:r>
              <a:rPr lang="en-US" sz="3200" b="0" i="0" dirty="0">
                <a:solidFill>
                  <a:srgbClr val="000000"/>
                </a:solidFill>
                <a:effectLst/>
                <a:latin typeface="system-ui"/>
              </a:rPr>
              <a:t>And he was transfigured before them, </a:t>
            </a:r>
            <a:r>
              <a:rPr lang="en-US" sz="3200" b="1" i="0" baseline="30000" dirty="0">
                <a:solidFill>
                  <a:srgbClr val="000000"/>
                </a:solidFill>
                <a:effectLst/>
                <a:latin typeface="system-ui"/>
              </a:rPr>
              <a:t>3 </a:t>
            </a:r>
            <a:r>
              <a:rPr lang="en-US" sz="3200" b="0" i="0" dirty="0">
                <a:solidFill>
                  <a:srgbClr val="000000"/>
                </a:solidFill>
                <a:effectLst/>
                <a:latin typeface="system-ui"/>
              </a:rPr>
              <a:t>and his clothes became radiant, intensely white, as no one on earth could bleach them. </a:t>
            </a:r>
            <a:r>
              <a:rPr lang="en-US" sz="3200" b="1" i="0" baseline="30000" dirty="0">
                <a:solidFill>
                  <a:srgbClr val="000000"/>
                </a:solidFill>
                <a:effectLst/>
                <a:latin typeface="system-ui"/>
              </a:rPr>
              <a:t>4 </a:t>
            </a:r>
            <a:r>
              <a:rPr lang="en-US" sz="3200" b="0" i="0" dirty="0">
                <a:solidFill>
                  <a:srgbClr val="000000"/>
                </a:solidFill>
                <a:effectLst/>
                <a:latin typeface="system-ui"/>
              </a:rPr>
              <a:t>And there appeared to them Elijah with Moses, and they were talking with Jesus. </a:t>
            </a:r>
          </a:p>
        </p:txBody>
      </p:sp>
    </p:spTree>
    <p:extLst>
      <p:ext uri="{BB962C8B-B14F-4D97-AF65-F5344CB8AC3E}">
        <p14:creationId xmlns:p14="http://schemas.microsoft.com/office/powerpoint/2010/main" val="778403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fore-and-After Transformations From &amp;#39;Extreme Makeover: Home Edition&amp;#39;">
            <a:extLst>
              <a:ext uri="{FF2B5EF4-FFF2-40B4-BE49-F238E27FC236}">
                <a16:creationId xmlns:a16="http://schemas.microsoft.com/office/drawing/2014/main" id="{415BDE94-2A19-4DAB-8B1B-7A9F9F18285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 company name&#10;&#10;Description automatically generated">
            <a:extLst>
              <a:ext uri="{FF2B5EF4-FFF2-40B4-BE49-F238E27FC236}">
                <a16:creationId xmlns:a16="http://schemas.microsoft.com/office/drawing/2014/main" id="{255AF7A6-29EA-4C1F-9E13-B4D1A1A4C3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57946" y="5482620"/>
            <a:ext cx="2628107" cy="1241780"/>
          </a:xfrm>
          <a:prstGeom prst="rect">
            <a:avLst/>
          </a:prstGeom>
        </p:spPr>
      </p:pic>
    </p:spTree>
    <p:extLst>
      <p:ext uri="{BB962C8B-B14F-4D97-AF65-F5344CB8AC3E}">
        <p14:creationId xmlns:p14="http://schemas.microsoft.com/office/powerpoint/2010/main" val="3083615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Free Gardener Cliparts, Download Free Gardener Cliparts png images, Free  ClipArts on Clipart Library">
            <a:extLst>
              <a:ext uri="{FF2B5EF4-FFF2-40B4-BE49-F238E27FC236}">
                <a16:creationId xmlns:a16="http://schemas.microsoft.com/office/drawing/2014/main" id="{D1825C13-C04C-497B-9A35-F30E3E6CB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8966" y="697211"/>
            <a:ext cx="3972394" cy="4265289"/>
          </a:xfrm>
          <a:prstGeom prst="rect">
            <a:avLst/>
          </a:prstGeom>
          <a:noFill/>
          <a:extLst>
            <a:ext uri="{909E8E84-426E-40DD-AFC4-6F175D3DCCD1}">
              <a14:hiddenFill xmlns:a14="http://schemas.microsoft.com/office/drawing/2010/main">
                <a:solidFill>
                  <a:srgbClr val="FFFFFF"/>
                </a:solidFill>
              </a14:hiddenFill>
            </a:ext>
          </a:extLst>
        </p:spPr>
      </p:pic>
      <p:sp>
        <p:nvSpPr>
          <p:cNvPr id="137" name="Right Triangle 136">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Rectangle 138">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89" y="623275"/>
            <a:ext cx="300913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C3DCF03-4BB5-47E6-9920-C40D725FEF72}"/>
              </a:ext>
            </a:extLst>
          </p:cNvPr>
          <p:cNvSpPr txBox="1"/>
          <p:nvPr/>
        </p:nvSpPr>
        <p:spPr>
          <a:xfrm>
            <a:off x="6039372" y="1056640"/>
            <a:ext cx="2398245" cy="312574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b="1" kern="1200">
                <a:solidFill>
                  <a:schemeClr val="tx1"/>
                </a:solidFill>
                <a:latin typeface="+mj-lt"/>
                <a:ea typeface="+mj-ea"/>
                <a:cs typeface="+mj-cs"/>
              </a:rPr>
              <a:t>What did they see?</a:t>
            </a:r>
          </a:p>
        </p:txBody>
      </p:sp>
      <p:sp>
        <p:nvSpPr>
          <p:cNvPr id="13" name="TextBox 12">
            <a:extLst>
              <a:ext uri="{FF2B5EF4-FFF2-40B4-BE49-F238E27FC236}">
                <a16:creationId xmlns:a16="http://schemas.microsoft.com/office/drawing/2014/main" id="{13CCADB7-2E71-4C6F-A4D6-5098C184600A}"/>
              </a:ext>
            </a:extLst>
          </p:cNvPr>
          <p:cNvSpPr txBox="1"/>
          <p:nvPr/>
        </p:nvSpPr>
        <p:spPr>
          <a:xfrm>
            <a:off x="483881" y="5429605"/>
            <a:ext cx="5408409" cy="954107"/>
          </a:xfrm>
          <a:prstGeom prst="rect">
            <a:avLst/>
          </a:prstGeom>
          <a:noFill/>
        </p:spPr>
        <p:txBody>
          <a:bodyPr wrap="square">
            <a:spAutoFit/>
          </a:bodyPr>
          <a:lstStyle/>
          <a:p>
            <a:r>
              <a:rPr lang="en-US" sz="2800" i="0" dirty="0">
                <a:solidFill>
                  <a:srgbClr val="000000"/>
                </a:solidFill>
                <a:effectLst/>
                <a:latin typeface="system-ui"/>
              </a:rPr>
              <a:t>John 20:15 . . . Supposing him to be the gardener</a:t>
            </a:r>
            <a:endParaRPr lang="en-US" sz="2800" dirty="0"/>
          </a:p>
        </p:txBody>
      </p:sp>
    </p:spTree>
    <p:extLst>
      <p:ext uri="{BB962C8B-B14F-4D97-AF65-F5344CB8AC3E}">
        <p14:creationId xmlns:p14="http://schemas.microsoft.com/office/powerpoint/2010/main" val="3350077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4206915"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Close up of binoculars on a table looking at sunset">
            <a:extLst>
              <a:ext uri="{FF2B5EF4-FFF2-40B4-BE49-F238E27FC236}">
                <a16:creationId xmlns:a16="http://schemas.microsoft.com/office/drawing/2014/main" id="{D7A32994-5BFE-453A-B742-B7858F64A8E7}"/>
              </a:ext>
            </a:extLst>
          </p:cNvPr>
          <p:cNvPicPr>
            <a:picLocks noChangeAspect="1"/>
          </p:cNvPicPr>
          <p:nvPr/>
        </p:nvPicPr>
        <p:blipFill rotWithShape="1">
          <a:blip r:embed="rId2"/>
          <a:srcRect l="30587" r="21238" b="2"/>
          <a:stretch/>
        </p:blipFill>
        <p:spPr>
          <a:xfrm>
            <a:off x="1" y="-2"/>
            <a:ext cx="4081394"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0" name="TextBox 9">
            <a:extLst>
              <a:ext uri="{FF2B5EF4-FFF2-40B4-BE49-F238E27FC236}">
                <a16:creationId xmlns:a16="http://schemas.microsoft.com/office/drawing/2014/main" id="{5891B4F3-F013-46A7-AE40-0DCE413CE1AD}"/>
              </a:ext>
            </a:extLst>
          </p:cNvPr>
          <p:cNvSpPr txBox="1"/>
          <p:nvPr/>
        </p:nvSpPr>
        <p:spPr>
          <a:xfrm>
            <a:off x="3444915" y="-2008"/>
            <a:ext cx="5699085" cy="5693866"/>
          </a:xfrm>
          <a:prstGeom prst="rect">
            <a:avLst/>
          </a:prstGeom>
          <a:noFill/>
        </p:spPr>
        <p:txBody>
          <a:bodyPr wrap="square">
            <a:spAutoFit/>
          </a:bodyPr>
          <a:lstStyle/>
          <a:p>
            <a:pPr algn="r"/>
            <a:r>
              <a:rPr lang="en-US" sz="2800" b="1" i="0" baseline="30000" dirty="0">
                <a:effectLst/>
                <a:latin typeface="system-ui"/>
              </a:rPr>
              <a:t>12 </a:t>
            </a:r>
            <a:r>
              <a:rPr lang="en-US" sz="2800" b="0" i="0" dirty="0">
                <a:effectLst/>
                <a:latin typeface="system-ui"/>
              </a:rPr>
              <a:t>Then I turned to see the voice that was speaking to me, and on turning</a:t>
            </a:r>
          </a:p>
          <a:p>
            <a:pPr algn="r"/>
            <a:r>
              <a:rPr lang="en-US" sz="2800" b="0" i="0" dirty="0">
                <a:effectLst/>
                <a:latin typeface="system-ui"/>
              </a:rPr>
              <a:t> I saw seven golden lampstands,</a:t>
            </a:r>
          </a:p>
          <a:p>
            <a:pPr algn="r"/>
            <a:r>
              <a:rPr lang="en-US" sz="2800" b="0" i="0" dirty="0">
                <a:effectLst/>
                <a:latin typeface="system-ui"/>
              </a:rPr>
              <a:t> </a:t>
            </a:r>
            <a:r>
              <a:rPr lang="en-US" sz="2800" b="1" i="0" baseline="30000" dirty="0">
                <a:effectLst/>
                <a:latin typeface="system-ui"/>
              </a:rPr>
              <a:t>13 </a:t>
            </a:r>
            <a:r>
              <a:rPr lang="en-US" sz="2800" b="0" i="0" dirty="0">
                <a:effectLst/>
                <a:latin typeface="system-ui"/>
              </a:rPr>
              <a:t>and in the midst of the lampstands one like a son of man, clothed with a long robe and with a golden sash around</a:t>
            </a:r>
          </a:p>
          <a:p>
            <a:pPr algn="r"/>
            <a:r>
              <a:rPr lang="en-US" sz="2800" b="0" i="0" dirty="0">
                <a:effectLst/>
                <a:latin typeface="system-ui"/>
              </a:rPr>
              <a:t> his chest. </a:t>
            </a:r>
            <a:r>
              <a:rPr lang="en-US" sz="2800" b="1" i="0" baseline="30000" dirty="0">
                <a:effectLst/>
                <a:latin typeface="system-ui"/>
              </a:rPr>
              <a:t>14 </a:t>
            </a:r>
            <a:r>
              <a:rPr lang="en-US" sz="2800" b="0" i="0" dirty="0">
                <a:effectLst/>
                <a:latin typeface="system-ui"/>
              </a:rPr>
              <a:t>The hairs of his head were white, like white wool, like snow. His eyes were like a flame of fire, </a:t>
            </a:r>
            <a:r>
              <a:rPr lang="en-US" sz="2800" b="1" i="0" baseline="30000" dirty="0">
                <a:effectLst/>
                <a:latin typeface="system-ui"/>
              </a:rPr>
              <a:t>15 </a:t>
            </a:r>
            <a:r>
              <a:rPr lang="en-US" sz="2800" b="0" i="0" dirty="0">
                <a:effectLst/>
                <a:latin typeface="system-ui"/>
              </a:rPr>
              <a:t>his feet were like burnished bronze, refined in a furnace, and his voice was like the roar of many </a:t>
            </a:r>
            <a:r>
              <a:rPr lang="en-US" sz="2800" dirty="0">
                <a:latin typeface="system-ui"/>
              </a:rPr>
              <a:t>waters</a:t>
            </a:r>
            <a:endParaRPr lang="en-US" sz="2800" dirty="0"/>
          </a:p>
        </p:txBody>
      </p:sp>
      <p:sp>
        <p:nvSpPr>
          <p:cNvPr id="12" name="TextBox 11">
            <a:extLst>
              <a:ext uri="{FF2B5EF4-FFF2-40B4-BE49-F238E27FC236}">
                <a16:creationId xmlns:a16="http://schemas.microsoft.com/office/drawing/2014/main" id="{244414B9-013F-4EA9-BB59-D90A5F5F19C1}"/>
              </a:ext>
            </a:extLst>
          </p:cNvPr>
          <p:cNvSpPr txBox="1"/>
          <p:nvPr/>
        </p:nvSpPr>
        <p:spPr>
          <a:xfrm>
            <a:off x="2" y="5548726"/>
            <a:ext cx="9143998" cy="1384995"/>
          </a:xfrm>
          <a:prstGeom prst="rect">
            <a:avLst/>
          </a:prstGeom>
          <a:noFill/>
        </p:spPr>
        <p:txBody>
          <a:bodyPr wrap="square">
            <a:spAutoFit/>
          </a:bodyPr>
          <a:lstStyle/>
          <a:p>
            <a:r>
              <a:rPr lang="en-US" sz="2800" b="1" i="0" baseline="30000" dirty="0">
                <a:effectLst/>
                <a:latin typeface="system-ui"/>
              </a:rPr>
              <a:t>                                                      16 </a:t>
            </a:r>
            <a:r>
              <a:rPr lang="en-US" sz="2800" b="0" i="0" dirty="0">
                <a:effectLst/>
                <a:latin typeface="system-ui"/>
              </a:rPr>
              <a:t>In his right hand he held seven stars,  from his mouth came a sharp two-edged sword, and his face was like the sun shining in full strength.</a:t>
            </a:r>
            <a:endParaRPr lang="en-US" sz="2800" dirty="0"/>
          </a:p>
        </p:txBody>
      </p:sp>
    </p:spTree>
    <p:extLst>
      <p:ext uri="{BB962C8B-B14F-4D97-AF65-F5344CB8AC3E}">
        <p14:creationId xmlns:p14="http://schemas.microsoft.com/office/powerpoint/2010/main" val="3806217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t>
            </a:r>
            <a:r>
              <a:rPr lang="en-US" sz="3200" b="0" i="0" dirty="0">
                <a:solidFill>
                  <a:srgbClr val="000000"/>
                </a:solidFill>
                <a:effectLst/>
                <a:latin typeface="system-ui"/>
              </a:rPr>
              <a:t>And he was transfigured before them, </a:t>
            </a:r>
            <a:r>
              <a:rPr lang="en-US" sz="3200" b="1" i="0" baseline="30000" dirty="0">
                <a:solidFill>
                  <a:srgbClr val="000000"/>
                </a:solidFill>
                <a:effectLst/>
                <a:latin typeface="system-ui"/>
              </a:rPr>
              <a:t>3 </a:t>
            </a:r>
            <a:r>
              <a:rPr lang="en-US" sz="3200" b="0" i="0" dirty="0">
                <a:solidFill>
                  <a:srgbClr val="000000"/>
                </a:solidFill>
                <a:effectLst/>
                <a:highlight>
                  <a:srgbClr val="FFFF00"/>
                </a:highlight>
                <a:latin typeface="system-ui"/>
              </a:rPr>
              <a:t>and his clothes became radiant, intensely white, as no one on earth could bleach them. </a:t>
            </a:r>
            <a:r>
              <a:rPr lang="en-US" sz="3200" b="1" i="0" baseline="30000" dirty="0">
                <a:solidFill>
                  <a:srgbClr val="000000"/>
                </a:solidFill>
                <a:effectLst/>
                <a:latin typeface="system-ui"/>
              </a:rPr>
              <a:t>4 </a:t>
            </a:r>
            <a:r>
              <a:rPr lang="en-US" sz="3200" b="0" i="0" dirty="0">
                <a:solidFill>
                  <a:srgbClr val="000000"/>
                </a:solidFill>
                <a:effectLst/>
                <a:latin typeface="system-ui"/>
              </a:rPr>
              <a:t>And there appeared to them Elijah with Moses, and they were talking with Jesus. </a:t>
            </a:r>
          </a:p>
        </p:txBody>
      </p:sp>
    </p:spTree>
    <p:extLst>
      <p:ext uri="{BB962C8B-B14F-4D97-AF65-F5344CB8AC3E}">
        <p14:creationId xmlns:p14="http://schemas.microsoft.com/office/powerpoint/2010/main" val="20924696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und rainbow">
            <a:extLst>
              <a:ext uri="{FF2B5EF4-FFF2-40B4-BE49-F238E27FC236}">
                <a16:creationId xmlns:a16="http://schemas.microsoft.com/office/drawing/2014/main" id="{E3D2B07F-C73D-4BE8-914E-97426DFE09FE}"/>
              </a:ext>
            </a:extLst>
          </p:cNvPr>
          <p:cNvPicPr>
            <a:picLocks noChangeAspect="1"/>
          </p:cNvPicPr>
          <p:nvPr/>
        </p:nvPicPr>
        <p:blipFill rotWithShape="1">
          <a:blip r:embed="rId2"/>
          <a:srcRect t="9091" r="42474"/>
          <a:stretch/>
        </p:blipFill>
        <p:spPr>
          <a:xfrm>
            <a:off x="2642616" y="0"/>
            <a:ext cx="6501384" cy="6857990"/>
          </a:xfrm>
          <a:prstGeom prst="rect">
            <a:avLst/>
          </a:prstGeom>
        </p:spPr>
      </p:pic>
      <p:sp>
        <p:nvSpPr>
          <p:cNvPr id="12" name="Rectangle 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AB6E4A97-48F4-49A8-88D8-481C00064D81}"/>
              </a:ext>
            </a:extLst>
          </p:cNvPr>
          <p:cNvSpPr txBox="1"/>
          <p:nvPr/>
        </p:nvSpPr>
        <p:spPr>
          <a:xfrm>
            <a:off x="129559" y="1664749"/>
            <a:ext cx="3017402" cy="646331"/>
          </a:xfrm>
          <a:prstGeom prst="rect">
            <a:avLst/>
          </a:prstGeom>
          <a:noFill/>
        </p:spPr>
        <p:txBody>
          <a:bodyPr wrap="square">
            <a:spAutoFit/>
          </a:bodyPr>
          <a:lstStyle/>
          <a:p>
            <a:r>
              <a:rPr lang="en-US" b="1" i="0" baseline="30000" dirty="0">
                <a:solidFill>
                  <a:srgbClr val="000000"/>
                </a:solidFill>
                <a:effectLst/>
                <a:latin typeface="system-ui"/>
              </a:rPr>
              <a:t>3 </a:t>
            </a:r>
            <a:r>
              <a:rPr lang="en-US" b="0" i="0" dirty="0">
                <a:solidFill>
                  <a:srgbClr val="000000"/>
                </a:solidFill>
                <a:effectLst/>
                <a:latin typeface="system-ui"/>
              </a:rPr>
              <a:t>And God said, “Let there       be light,” and there was light. </a:t>
            </a:r>
            <a:endParaRPr lang="en-US" dirty="0"/>
          </a:p>
        </p:txBody>
      </p:sp>
      <p:sp>
        <p:nvSpPr>
          <p:cNvPr id="19" name="TextBox 18">
            <a:extLst>
              <a:ext uri="{FF2B5EF4-FFF2-40B4-BE49-F238E27FC236}">
                <a16:creationId xmlns:a16="http://schemas.microsoft.com/office/drawing/2014/main" id="{420AAECA-D7D1-457E-A8F2-660826F46AD3}"/>
              </a:ext>
            </a:extLst>
          </p:cNvPr>
          <p:cNvSpPr txBox="1"/>
          <p:nvPr/>
        </p:nvSpPr>
        <p:spPr>
          <a:xfrm>
            <a:off x="129559" y="914106"/>
            <a:ext cx="3581674" cy="584775"/>
          </a:xfrm>
          <a:prstGeom prst="rect">
            <a:avLst/>
          </a:prstGeom>
          <a:noFill/>
        </p:spPr>
        <p:txBody>
          <a:bodyPr wrap="square">
            <a:spAutoFit/>
          </a:bodyPr>
          <a:lstStyle/>
          <a:p>
            <a:r>
              <a:rPr lang="en-US" sz="3200" b="1" i="0" dirty="0">
                <a:solidFill>
                  <a:srgbClr val="000000"/>
                </a:solidFill>
                <a:effectLst/>
                <a:latin typeface="system-ui"/>
              </a:rPr>
              <a:t>Genesis 1</a:t>
            </a:r>
            <a:endParaRPr lang="en-US" sz="3200" b="1" dirty="0"/>
          </a:p>
        </p:txBody>
      </p:sp>
      <p:sp>
        <p:nvSpPr>
          <p:cNvPr id="21" name="TextBox 20">
            <a:extLst>
              <a:ext uri="{FF2B5EF4-FFF2-40B4-BE49-F238E27FC236}">
                <a16:creationId xmlns:a16="http://schemas.microsoft.com/office/drawing/2014/main" id="{111AB7B2-0257-4BF9-A3F0-E5633D082260}"/>
              </a:ext>
            </a:extLst>
          </p:cNvPr>
          <p:cNvSpPr txBox="1"/>
          <p:nvPr/>
        </p:nvSpPr>
        <p:spPr>
          <a:xfrm>
            <a:off x="129559" y="2606032"/>
            <a:ext cx="4583874" cy="923330"/>
          </a:xfrm>
          <a:prstGeom prst="rect">
            <a:avLst/>
          </a:prstGeom>
          <a:noFill/>
        </p:spPr>
        <p:txBody>
          <a:bodyPr wrap="square">
            <a:spAutoFit/>
          </a:bodyPr>
          <a:lstStyle/>
          <a:p>
            <a:r>
              <a:rPr lang="en-US" b="1" i="0" baseline="30000" dirty="0">
                <a:solidFill>
                  <a:srgbClr val="000000"/>
                </a:solidFill>
                <a:effectLst/>
                <a:latin typeface="system-ui"/>
              </a:rPr>
              <a:t>14 </a:t>
            </a:r>
            <a:r>
              <a:rPr lang="en-US" b="0" i="0" dirty="0">
                <a:solidFill>
                  <a:srgbClr val="000000"/>
                </a:solidFill>
                <a:effectLst/>
                <a:latin typeface="system-ui"/>
              </a:rPr>
              <a:t>And God said, “Let there be lights in the expanse of the heavens to separate the day from the night.</a:t>
            </a:r>
            <a:endParaRPr lang="en-US" dirty="0"/>
          </a:p>
        </p:txBody>
      </p:sp>
      <p:sp>
        <p:nvSpPr>
          <p:cNvPr id="22" name="TextBox 21">
            <a:extLst>
              <a:ext uri="{FF2B5EF4-FFF2-40B4-BE49-F238E27FC236}">
                <a16:creationId xmlns:a16="http://schemas.microsoft.com/office/drawing/2014/main" id="{08BCBC5E-2FF5-475C-9EEC-1E78FBCEBEFB}"/>
              </a:ext>
            </a:extLst>
          </p:cNvPr>
          <p:cNvSpPr txBox="1"/>
          <p:nvPr/>
        </p:nvSpPr>
        <p:spPr>
          <a:xfrm>
            <a:off x="129559" y="4023397"/>
            <a:ext cx="3581674" cy="584775"/>
          </a:xfrm>
          <a:prstGeom prst="rect">
            <a:avLst/>
          </a:prstGeom>
          <a:noFill/>
        </p:spPr>
        <p:txBody>
          <a:bodyPr wrap="square">
            <a:spAutoFit/>
          </a:bodyPr>
          <a:lstStyle/>
          <a:p>
            <a:r>
              <a:rPr lang="en-US" sz="3200" b="1" i="0" dirty="0">
                <a:solidFill>
                  <a:srgbClr val="000000"/>
                </a:solidFill>
                <a:effectLst/>
                <a:latin typeface="system-ui"/>
              </a:rPr>
              <a:t>Revelation 22</a:t>
            </a:r>
            <a:endParaRPr lang="en-US" sz="3200" b="1" dirty="0"/>
          </a:p>
        </p:txBody>
      </p:sp>
      <p:cxnSp>
        <p:nvCxnSpPr>
          <p:cNvPr id="26" name="Straight Connector 25">
            <a:extLst>
              <a:ext uri="{FF2B5EF4-FFF2-40B4-BE49-F238E27FC236}">
                <a16:creationId xmlns:a16="http://schemas.microsoft.com/office/drawing/2014/main" id="{23B00DB7-B4A1-4E9D-8E7E-49D222E3C431}"/>
              </a:ext>
            </a:extLst>
          </p:cNvPr>
          <p:cNvCxnSpPr/>
          <p:nvPr/>
        </p:nvCxnSpPr>
        <p:spPr>
          <a:xfrm>
            <a:off x="360771" y="4546920"/>
            <a:ext cx="2983230" cy="914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360A54-1515-4400-91B6-C3BCA5E53E5D}"/>
              </a:ext>
            </a:extLst>
          </p:cNvPr>
          <p:cNvCxnSpPr/>
          <p:nvPr/>
        </p:nvCxnSpPr>
        <p:spPr>
          <a:xfrm>
            <a:off x="360771" y="1408221"/>
            <a:ext cx="2983230" cy="9144"/>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7E3EF47-E282-4DE9-874F-262CF1361951}"/>
              </a:ext>
            </a:extLst>
          </p:cNvPr>
          <p:cNvSpPr txBox="1"/>
          <p:nvPr/>
        </p:nvSpPr>
        <p:spPr>
          <a:xfrm>
            <a:off x="129559" y="4809751"/>
            <a:ext cx="3413741" cy="1477328"/>
          </a:xfrm>
          <a:prstGeom prst="rect">
            <a:avLst/>
          </a:prstGeom>
          <a:noFill/>
        </p:spPr>
        <p:txBody>
          <a:bodyPr wrap="square">
            <a:spAutoFit/>
          </a:bodyPr>
          <a:lstStyle/>
          <a:p>
            <a:r>
              <a:rPr lang="en-US" b="0" i="0" dirty="0">
                <a:solidFill>
                  <a:srgbClr val="000000"/>
                </a:solidFill>
                <a:effectLst/>
                <a:latin typeface="system-ui"/>
              </a:rPr>
              <a:t> </a:t>
            </a:r>
            <a:r>
              <a:rPr lang="en-US" b="1" i="0" baseline="30000" dirty="0">
                <a:solidFill>
                  <a:srgbClr val="000000"/>
                </a:solidFill>
                <a:effectLst/>
                <a:latin typeface="system-ui"/>
              </a:rPr>
              <a:t>5 </a:t>
            </a:r>
            <a:r>
              <a:rPr lang="en-US" b="0" i="0" dirty="0">
                <a:solidFill>
                  <a:srgbClr val="000000"/>
                </a:solidFill>
                <a:effectLst/>
                <a:latin typeface="system-ui"/>
              </a:rPr>
              <a:t>And night will be no more. They will need no light of lamp or sun, for the Lord God will be their light, and they will reign forever and ever.</a:t>
            </a:r>
            <a:endParaRPr lang="en-US" dirty="0"/>
          </a:p>
        </p:txBody>
      </p:sp>
    </p:spTree>
    <p:extLst>
      <p:ext uri="{BB962C8B-B14F-4D97-AF65-F5344CB8AC3E}">
        <p14:creationId xmlns:p14="http://schemas.microsoft.com/office/powerpoint/2010/main" val="1745336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2" grpId="0"/>
      <p:bldP spid="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53943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t>
            </a:r>
            <a:r>
              <a:rPr lang="en-US" sz="3200" b="0" i="0" dirty="0">
                <a:solidFill>
                  <a:srgbClr val="000000"/>
                </a:solidFill>
                <a:effectLst/>
                <a:latin typeface="system-ui"/>
              </a:rPr>
              <a:t>And he was transfigured before them, </a:t>
            </a:r>
            <a:r>
              <a:rPr lang="en-US" sz="3200" b="1" i="0" baseline="30000" dirty="0">
                <a:solidFill>
                  <a:srgbClr val="000000"/>
                </a:solidFill>
                <a:effectLst/>
                <a:latin typeface="system-ui"/>
              </a:rPr>
              <a:t>3 </a:t>
            </a:r>
            <a:r>
              <a:rPr lang="en-US" sz="3200" b="0" i="0" dirty="0">
                <a:solidFill>
                  <a:srgbClr val="000000"/>
                </a:solidFill>
                <a:effectLst/>
                <a:latin typeface="system-ui"/>
              </a:rPr>
              <a:t>and his clothes became radiant, intensely white, as no one on earth could bleach them. </a:t>
            </a:r>
            <a:r>
              <a:rPr lang="en-US" sz="3200" b="1" i="0" baseline="30000" dirty="0">
                <a:solidFill>
                  <a:srgbClr val="000000"/>
                </a:solidFill>
                <a:effectLst/>
                <a:latin typeface="system-ui"/>
              </a:rPr>
              <a:t>4 </a:t>
            </a:r>
            <a:r>
              <a:rPr lang="en-US" sz="3200" b="0" i="0" dirty="0">
                <a:solidFill>
                  <a:srgbClr val="000000"/>
                </a:solidFill>
                <a:effectLst/>
                <a:highlight>
                  <a:srgbClr val="FFFF00"/>
                </a:highlight>
                <a:latin typeface="system-ui"/>
              </a:rPr>
              <a:t>And there appeared to them Elijah with Moses, and they were talking with Jesus. </a:t>
            </a:r>
          </a:p>
        </p:txBody>
      </p:sp>
    </p:spTree>
    <p:extLst>
      <p:ext uri="{BB962C8B-B14F-4D97-AF65-F5344CB8AC3E}">
        <p14:creationId xmlns:p14="http://schemas.microsoft.com/office/powerpoint/2010/main" val="20772615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Description automatically generated">
            <a:extLst>
              <a:ext uri="{FF2B5EF4-FFF2-40B4-BE49-F238E27FC236}">
                <a16:creationId xmlns:a16="http://schemas.microsoft.com/office/drawing/2014/main" id="{4DEA2ACF-799F-46A3-9A64-74CE7FDE8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51" y="2280246"/>
            <a:ext cx="6117386" cy="1972857"/>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0D5FA2E-6093-4879-AE12-476D2D1A4858}"/>
              </a:ext>
            </a:extLst>
          </p:cNvPr>
          <p:cNvSpPr txBox="1"/>
          <p:nvPr/>
        </p:nvSpPr>
        <p:spPr>
          <a:xfrm>
            <a:off x="619092" y="4515261"/>
            <a:ext cx="1927707" cy="584775"/>
          </a:xfrm>
          <a:prstGeom prst="rect">
            <a:avLst/>
          </a:prstGeom>
          <a:noFill/>
        </p:spPr>
        <p:txBody>
          <a:bodyPr wrap="square">
            <a:spAutoFit/>
          </a:bodyPr>
          <a:lstStyle/>
          <a:p>
            <a:pPr algn="ctr"/>
            <a:r>
              <a:rPr lang="en-US" sz="3200" b="1" i="0" dirty="0">
                <a:solidFill>
                  <a:srgbClr val="000000"/>
                </a:solidFill>
                <a:effectLst/>
                <a:latin typeface="system-ui"/>
              </a:rPr>
              <a:t>Moses</a:t>
            </a:r>
            <a:endParaRPr lang="en-US" sz="3200" b="1" dirty="0"/>
          </a:p>
        </p:txBody>
      </p:sp>
      <p:sp>
        <p:nvSpPr>
          <p:cNvPr id="17" name="TextBox 16">
            <a:extLst>
              <a:ext uri="{FF2B5EF4-FFF2-40B4-BE49-F238E27FC236}">
                <a16:creationId xmlns:a16="http://schemas.microsoft.com/office/drawing/2014/main" id="{D3F8C3AD-30F0-4C67-8367-F5C624AE768C}"/>
              </a:ext>
            </a:extLst>
          </p:cNvPr>
          <p:cNvSpPr txBox="1"/>
          <p:nvPr/>
        </p:nvSpPr>
        <p:spPr>
          <a:xfrm>
            <a:off x="3165891" y="4515260"/>
            <a:ext cx="1927707" cy="584775"/>
          </a:xfrm>
          <a:prstGeom prst="rect">
            <a:avLst/>
          </a:prstGeom>
          <a:noFill/>
        </p:spPr>
        <p:txBody>
          <a:bodyPr wrap="square">
            <a:spAutoFit/>
          </a:bodyPr>
          <a:lstStyle/>
          <a:p>
            <a:pPr algn="ctr"/>
            <a:r>
              <a:rPr lang="en-US" sz="3200" b="1" i="0" dirty="0">
                <a:solidFill>
                  <a:srgbClr val="000000"/>
                </a:solidFill>
                <a:effectLst/>
                <a:latin typeface="system-ui"/>
              </a:rPr>
              <a:t>Elijah</a:t>
            </a:r>
            <a:endParaRPr lang="en-US" sz="3200" b="1" dirty="0"/>
          </a:p>
        </p:txBody>
      </p:sp>
      <p:sp>
        <p:nvSpPr>
          <p:cNvPr id="6" name="Arrow: Right 5">
            <a:extLst>
              <a:ext uri="{FF2B5EF4-FFF2-40B4-BE49-F238E27FC236}">
                <a16:creationId xmlns:a16="http://schemas.microsoft.com/office/drawing/2014/main" id="{2D83160A-A526-48A6-AB97-ED1B9DD8C04F}"/>
              </a:ext>
            </a:extLst>
          </p:cNvPr>
          <p:cNvSpPr/>
          <p:nvPr/>
        </p:nvSpPr>
        <p:spPr>
          <a:xfrm>
            <a:off x="6386288" y="2850021"/>
            <a:ext cx="1286850" cy="986429"/>
          </a:xfrm>
          <a:prstGeom prst="rightArrow">
            <a:avLst/>
          </a:prstGeom>
          <a:solidFill>
            <a:srgbClr val="A0B6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13DA5DC-2A4F-4E11-B540-61DB62FE3BEF}"/>
              </a:ext>
            </a:extLst>
          </p:cNvPr>
          <p:cNvSpPr txBox="1"/>
          <p:nvPr/>
        </p:nvSpPr>
        <p:spPr>
          <a:xfrm>
            <a:off x="7609995" y="3050847"/>
            <a:ext cx="1534005" cy="584775"/>
          </a:xfrm>
          <a:prstGeom prst="rect">
            <a:avLst/>
          </a:prstGeom>
          <a:noFill/>
        </p:spPr>
        <p:txBody>
          <a:bodyPr wrap="square">
            <a:spAutoFit/>
          </a:bodyPr>
          <a:lstStyle/>
          <a:p>
            <a:pPr algn="ctr"/>
            <a:r>
              <a:rPr lang="en-US" sz="3200" b="1" i="0" dirty="0">
                <a:solidFill>
                  <a:srgbClr val="000000"/>
                </a:solidFill>
                <a:effectLst/>
                <a:latin typeface="system-ui"/>
              </a:rPr>
              <a:t>Jesus</a:t>
            </a:r>
            <a:endParaRPr lang="en-US" sz="3200" b="1" dirty="0"/>
          </a:p>
        </p:txBody>
      </p:sp>
    </p:spTree>
    <p:extLst>
      <p:ext uri="{BB962C8B-B14F-4D97-AF65-F5344CB8AC3E}">
        <p14:creationId xmlns:p14="http://schemas.microsoft.com/office/powerpoint/2010/main" val="31147464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6" grpId="0" animBg="1"/>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550920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And he was transfigured before them,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and his clothes became radiant, intensely white, as no one on earth could bleach them.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And there appeared to them Elijah with Moses, and they were talking with Jesus. </a:t>
            </a:r>
            <a:r>
              <a:rPr lang="en-US" sz="3200" b="1" i="0" baseline="30000" dirty="0">
                <a:solidFill>
                  <a:srgbClr val="000000"/>
                </a:solidFill>
                <a:effectLst/>
                <a:latin typeface="system-ui"/>
              </a:rPr>
              <a:t>5 </a:t>
            </a:r>
            <a:r>
              <a:rPr lang="en-US" sz="3200" b="0" i="0" dirty="0">
                <a:solidFill>
                  <a:srgbClr val="000000"/>
                </a:solidFill>
                <a:effectLst/>
                <a:latin typeface="system-ui"/>
              </a:rPr>
              <a:t>And Peter said to Jesus, “Rabbi, it is good that we are here. Let us make three tents, one for you and one for Moses and one for Elijah.” </a:t>
            </a:r>
            <a:r>
              <a:rPr lang="en-US" sz="3200" b="1" i="0" baseline="30000" dirty="0">
                <a:solidFill>
                  <a:srgbClr val="000000"/>
                </a:solidFill>
                <a:effectLst/>
                <a:latin typeface="system-ui"/>
              </a:rPr>
              <a:t>6 </a:t>
            </a:r>
            <a:r>
              <a:rPr lang="en-US" sz="3200" b="0" i="0" dirty="0">
                <a:solidFill>
                  <a:srgbClr val="000000"/>
                </a:solidFill>
                <a:effectLst/>
                <a:latin typeface="system-ui"/>
              </a:rPr>
              <a:t>For he did not know what to say, for they were terrified. </a:t>
            </a:r>
          </a:p>
        </p:txBody>
      </p:sp>
    </p:spTree>
    <p:extLst>
      <p:ext uri="{BB962C8B-B14F-4D97-AF65-F5344CB8AC3E}">
        <p14:creationId xmlns:p14="http://schemas.microsoft.com/office/powerpoint/2010/main" val="18806075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5509200"/>
          </a:xfrm>
          <a:prstGeom prst="rect">
            <a:avLst/>
          </a:prstGeom>
          <a:noFill/>
        </p:spPr>
        <p:txBody>
          <a:bodyPr wrap="square">
            <a:spAutoFit/>
          </a:bodyPr>
          <a:lstStyle/>
          <a:p>
            <a:pPr algn="l"/>
            <a:r>
              <a:rPr lang="en-US" sz="3200" b="1" i="0" baseline="30000" dirty="0">
                <a:solidFill>
                  <a:schemeClr val="bg1">
                    <a:lumMod val="65000"/>
                  </a:schemeClr>
                </a:solidFill>
                <a:effectLst/>
                <a:latin typeface="system-ui"/>
              </a:rPr>
              <a:t>2 </a:t>
            </a:r>
            <a:r>
              <a:rPr lang="en-US" sz="3200" b="0" i="0" dirty="0">
                <a:solidFill>
                  <a:schemeClr val="bg1">
                    <a:lumMod val="65000"/>
                  </a:schemeClr>
                </a:solidFill>
                <a:effectLst/>
                <a:latin typeface="system-ui"/>
              </a:rPr>
              <a:t>And after six days Jesus took with him Peter and James and John, and led them up a high mountain by themselves. And he was transfigured before them, </a:t>
            </a:r>
            <a:r>
              <a:rPr lang="en-US" sz="3200" b="1" i="0" baseline="30000" dirty="0">
                <a:solidFill>
                  <a:schemeClr val="bg1">
                    <a:lumMod val="65000"/>
                  </a:schemeClr>
                </a:solidFill>
                <a:effectLst/>
                <a:latin typeface="system-ui"/>
              </a:rPr>
              <a:t>3 </a:t>
            </a:r>
            <a:r>
              <a:rPr lang="en-US" sz="3200" b="0" i="0" dirty="0">
                <a:solidFill>
                  <a:schemeClr val="bg1">
                    <a:lumMod val="65000"/>
                  </a:schemeClr>
                </a:solidFill>
                <a:effectLst/>
                <a:latin typeface="system-ui"/>
              </a:rPr>
              <a:t>and his clothes became radiant, intensely white, as no one on earth could bleach them. </a:t>
            </a:r>
            <a:r>
              <a:rPr lang="en-US" sz="3200" b="1" i="0" baseline="30000" dirty="0">
                <a:solidFill>
                  <a:schemeClr val="bg1">
                    <a:lumMod val="65000"/>
                  </a:schemeClr>
                </a:solidFill>
                <a:effectLst/>
                <a:latin typeface="system-ui"/>
              </a:rPr>
              <a:t>4 </a:t>
            </a:r>
            <a:r>
              <a:rPr lang="en-US" sz="3200" b="0" i="0" dirty="0">
                <a:solidFill>
                  <a:schemeClr val="bg1">
                    <a:lumMod val="65000"/>
                  </a:schemeClr>
                </a:solidFill>
                <a:effectLst/>
                <a:latin typeface="system-ui"/>
              </a:rPr>
              <a:t>And there appeared to them Elijah with Moses, and they were talking with Jesus. </a:t>
            </a:r>
            <a:r>
              <a:rPr lang="en-US" sz="3200" b="1" i="0" baseline="30000" dirty="0">
                <a:solidFill>
                  <a:srgbClr val="000000"/>
                </a:solidFill>
                <a:effectLst/>
                <a:latin typeface="system-ui"/>
              </a:rPr>
              <a:t>5 </a:t>
            </a:r>
            <a:r>
              <a:rPr lang="en-US" sz="3200" b="0" i="0" dirty="0">
                <a:solidFill>
                  <a:srgbClr val="000000"/>
                </a:solidFill>
                <a:effectLst/>
                <a:latin typeface="system-ui"/>
              </a:rPr>
              <a:t>And Peter said to Jesus, “Rabbi, it is good that we are here. Let us make three tents, one for you and one for Moses and one for Elijah.” </a:t>
            </a:r>
            <a:r>
              <a:rPr lang="en-US" sz="3200" b="1" i="0" baseline="30000" dirty="0">
                <a:solidFill>
                  <a:srgbClr val="000000"/>
                </a:solidFill>
                <a:effectLst/>
                <a:latin typeface="system-ui"/>
              </a:rPr>
              <a:t>6 </a:t>
            </a:r>
            <a:r>
              <a:rPr lang="en-US" sz="3200" b="0" i="0" dirty="0">
                <a:solidFill>
                  <a:srgbClr val="000000"/>
                </a:solidFill>
                <a:effectLst/>
                <a:latin typeface="system-ui"/>
              </a:rPr>
              <a:t>For he did not know what to say, </a:t>
            </a:r>
            <a:r>
              <a:rPr lang="en-US" sz="3200" b="0" i="0" dirty="0">
                <a:solidFill>
                  <a:srgbClr val="000000"/>
                </a:solidFill>
                <a:effectLst/>
                <a:highlight>
                  <a:srgbClr val="FFFF00"/>
                </a:highlight>
                <a:latin typeface="system-ui"/>
              </a:rPr>
              <a:t>for they were terrified. </a:t>
            </a:r>
          </a:p>
        </p:txBody>
      </p:sp>
    </p:spTree>
    <p:extLst>
      <p:ext uri="{BB962C8B-B14F-4D97-AF65-F5344CB8AC3E}">
        <p14:creationId xmlns:p14="http://schemas.microsoft.com/office/powerpoint/2010/main" val="3919645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n old lion roaring with a black background">
            <a:extLst>
              <a:ext uri="{FF2B5EF4-FFF2-40B4-BE49-F238E27FC236}">
                <a16:creationId xmlns:a16="http://schemas.microsoft.com/office/drawing/2014/main" id="{7ACA0A40-1EE2-4E34-8955-5F7735865796}"/>
              </a:ext>
            </a:extLst>
          </p:cNvPr>
          <p:cNvPicPr>
            <a:picLocks noChangeAspect="1"/>
          </p:cNvPicPr>
          <p:nvPr/>
        </p:nvPicPr>
        <p:blipFill rotWithShape="1">
          <a:blip r:embed="rId3" cstate="email">
            <a:alphaModFix amt="45000"/>
            <a:extLst>
              <a:ext uri="{28A0092B-C50C-407E-A947-70E740481C1C}">
                <a14:useLocalDpi xmlns:a14="http://schemas.microsoft.com/office/drawing/2010/main"/>
              </a:ext>
            </a:extLst>
          </a:blip>
          <a:srcRect b="-1"/>
          <a:stretch/>
        </p:blipFill>
        <p:spPr>
          <a:xfrm>
            <a:off x="20" y="-7290"/>
            <a:ext cx="9143980" cy="6857990"/>
          </a:xfrm>
          <a:prstGeom prst="rect">
            <a:avLst/>
          </a:prstGeom>
        </p:spPr>
      </p:pic>
      <p:sp>
        <p:nvSpPr>
          <p:cNvPr id="11" name="Rectangle 10">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0902" y="1267730"/>
            <a:ext cx="7182197"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3" name="TextBox 2">
            <a:extLst>
              <a:ext uri="{FF2B5EF4-FFF2-40B4-BE49-F238E27FC236}">
                <a16:creationId xmlns:a16="http://schemas.microsoft.com/office/drawing/2014/main" id="{019ADF46-856B-427C-AE33-DC5A9158C7C3}"/>
              </a:ext>
            </a:extLst>
          </p:cNvPr>
          <p:cNvSpPr txBox="1"/>
          <p:nvPr/>
        </p:nvSpPr>
        <p:spPr>
          <a:xfrm>
            <a:off x="1085850" y="1411615"/>
            <a:ext cx="6972299" cy="4034770"/>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6000" b="1" dirty="0">
                <a:effectLst>
                  <a:glow rad="127000">
                    <a:schemeClr val="bg1"/>
                  </a:glow>
                </a:effectLst>
                <a:ea typeface="+mj-ea"/>
                <a:cs typeface="+mj-cs"/>
              </a:rPr>
              <a:t>Terrified in the Presence of the Glory of the Lord</a:t>
            </a:r>
          </a:p>
        </p:txBody>
      </p:sp>
      <p:sp>
        <p:nvSpPr>
          <p:cNvPr id="13" name="Rectangle 12">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850" y="1411615"/>
            <a:ext cx="69723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1733279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Terrified Smiley | Symbols &amp;amp; Emoticons">
            <a:extLst>
              <a:ext uri="{FF2B5EF4-FFF2-40B4-BE49-F238E27FC236}">
                <a16:creationId xmlns:a16="http://schemas.microsoft.com/office/drawing/2014/main" id="{0CF2AE6C-5739-4A1B-B66B-56BE5FBD5A5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9" t="27900" r="3140"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7" name="Rectangle 136">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D502C40-E87C-4739-AC34-4CFA08503737}"/>
              </a:ext>
            </a:extLst>
          </p:cNvPr>
          <p:cNvSpPr txBox="1"/>
          <p:nvPr/>
        </p:nvSpPr>
        <p:spPr>
          <a:xfrm>
            <a:off x="303414" y="3091928"/>
            <a:ext cx="6808922" cy="2387600"/>
          </a:xfrm>
          <a:prstGeom prst="rect">
            <a:avLst/>
          </a:prstGeom>
          <a:effectLst>
            <a:glow rad="127000">
              <a:schemeClr val="bg1"/>
            </a:glow>
          </a:effectLst>
        </p:spPr>
        <p:txBody>
          <a:bodyPr vert="horz" lIns="91440" tIns="45720" rIns="91440" bIns="45720" rtlCol="0" anchor="b">
            <a:normAutofit/>
          </a:bodyPr>
          <a:lstStyle/>
          <a:p>
            <a:pPr defTabSz="914400">
              <a:lnSpc>
                <a:spcPct val="90000"/>
              </a:lnSpc>
              <a:spcBef>
                <a:spcPct val="0"/>
              </a:spcBef>
              <a:spcAft>
                <a:spcPts val="600"/>
              </a:spcAft>
            </a:pPr>
            <a:r>
              <a:rPr lang="en-US" sz="5700" dirty="0">
                <a:ea typeface="+mj-ea"/>
                <a:cs typeface="+mj-cs"/>
              </a:rPr>
              <a:t>Terrified</a:t>
            </a:r>
          </a:p>
        </p:txBody>
      </p:sp>
      <p:sp>
        <p:nvSpPr>
          <p:cNvPr id="139" name="Rectangle: Rounded Corners 138">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039963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F7F7F"/>
        </a:solid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98CE787B-A628-4178-9290-3CD0204517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50" y="171563"/>
            <a:ext cx="9144000" cy="5224463"/>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a:extLst>
              <a:ext uri="{FF2B5EF4-FFF2-40B4-BE49-F238E27FC236}">
                <a16:creationId xmlns:a16="http://schemas.microsoft.com/office/drawing/2014/main" id="{3C397DC9-BDD6-468A-8B49-2A26B6465FD6}"/>
              </a:ext>
            </a:extLst>
          </p:cNvPr>
          <p:cNvGrpSpPr/>
          <p:nvPr/>
        </p:nvGrpSpPr>
        <p:grpSpPr>
          <a:xfrm>
            <a:off x="3257300" y="5483111"/>
            <a:ext cx="2628900" cy="1238250"/>
            <a:chOff x="3255264" y="5543550"/>
            <a:chExt cx="2628900" cy="1238250"/>
          </a:xfrm>
        </p:grpSpPr>
        <p:pic>
          <p:nvPicPr>
            <p:cNvPr id="19" name="Picture 18">
              <a:extLst>
                <a:ext uri="{FF2B5EF4-FFF2-40B4-BE49-F238E27FC236}">
                  <a16:creationId xmlns:a16="http://schemas.microsoft.com/office/drawing/2014/main" id="{421740A9-2CA9-4740-AE26-30D60B8EA057}"/>
                </a:ext>
              </a:extLst>
            </p:cNvPr>
            <p:cNvPicPr>
              <a:picLocks noChangeAspect="1"/>
            </p:cNvPicPr>
            <p:nvPr/>
          </p:nvPicPr>
          <p:blipFill>
            <a:blip r:embed="rId4"/>
            <a:stretch>
              <a:fillRect/>
            </a:stretch>
          </p:blipFill>
          <p:spPr>
            <a:xfrm>
              <a:off x="3255264" y="5543550"/>
              <a:ext cx="2628900" cy="1238250"/>
            </a:xfrm>
            <a:prstGeom prst="rect">
              <a:avLst/>
            </a:prstGeom>
          </p:spPr>
        </p:pic>
        <p:sp>
          <p:nvSpPr>
            <p:cNvPr id="20" name="Rectangle 19">
              <a:extLst>
                <a:ext uri="{FF2B5EF4-FFF2-40B4-BE49-F238E27FC236}">
                  <a16:creationId xmlns:a16="http://schemas.microsoft.com/office/drawing/2014/main" id="{4FBF5B2D-F80E-4FEB-BAF7-6E1B29D566C3}"/>
                </a:ext>
              </a:extLst>
            </p:cNvPr>
            <p:cNvSpPr/>
            <p:nvPr/>
          </p:nvSpPr>
          <p:spPr>
            <a:xfrm>
              <a:off x="4443112" y="6475664"/>
              <a:ext cx="1351324" cy="2712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065F4296-8AC2-4BF0-93EF-E9160AEE0060}"/>
                </a:ext>
              </a:extLst>
            </p:cNvPr>
            <p:cNvSpPr txBox="1"/>
            <p:nvPr/>
          </p:nvSpPr>
          <p:spPr>
            <a:xfrm>
              <a:off x="4334764" y="6381690"/>
              <a:ext cx="1459671" cy="400110"/>
            </a:xfrm>
            <a:prstGeom prst="rect">
              <a:avLst/>
            </a:prstGeom>
            <a:noFill/>
          </p:spPr>
          <p:txBody>
            <a:bodyPr wrap="square">
              <a:spAutoFit/>
            </a:bodyPr>
            <a:lstStyle/>
            <a:p>
              <a:r>
                <a:rPr lang="en-US" sz="2000" b="1" i="0" dirty="0">
                  <a:solidFill>
                    <a:srgbClr val="0000FF"/>
                  </a:solidFill>
                  <a:effectLst/>
                  <a:latin typeface="system-ui"/>
                </a:rPr>
                <a:t>SG EDITION</a:t>
              </a:r>
              <a:endParaRPr lang="en-US" sz="2000" b="1" dirty="0">
                <a:solidFill>
                  <a:srgbClr val="0000FF"/>
                </a:solidFill>
              </a:endParaRPr>
            </a:p>
          </p:txBody>
        </p:sp>
      </p:grpSp>
      <p:sp>
        <p:nvSpPr>
          <p:cNvPr id="23" name="TextBox 22">
            <a:extLst>
              <a:ext uri="{FF2B5EF4-FFF2-40B4-BE49-F238E27FC236}">
                <a16:creationId xmlns:a16="http://schemas.microsoft.com/office/drawing/2014/main" id="{32E9632D-54E1-404C-8520-607E034BFB24}"/>
              </a:ext>
            </a:extLst>
          </p:cNvPr>
          <p:cNvSpPr txBox="1"/>
          <p:nvPr/>
        </p:nvSpPr>
        <p:spPr>
          <a:xfrm>
            <a:off x="118019" y="5483111"/>
            <a:ext cx="3085107" cy="1200329"/>
          </a:xfrm>
          <a:prstGeom prst="rect">
            <a:avLst/>
          </a:prstGeom>
          <a:noFill/>
        </p:spPr>
        <p:txBody>
          <a:bodyPr wrap="square">
            <a:spAutoFit/>
          </a:bodyPr>
          <a:lstStyle/>
          <a:p>
            <a:r>
              <a:rPr lang="en-US" dirty="0">
                <a:solidFill>
                  <a:schemeClr val="bg1"/>
                </a:solidFill>
              </a:rPr>
              <a:t>https://www.redbrickhomes.sg/extreme-makeover-this-5-room-hdb-flaunts-a-simple-and-luxurious-look/</a:t>
            </a:r>
          </a:p>
        </p:txBody>
      </p:sp>
    </p:spTree>
    <p:extLst>
      <p:ext uri="{BB962C8B-B14F-4D97-AF65-F5344CB8AC3E}">
        <p14:creationId xmlns:p14="http://schemas.microsoft.com/office/powerpoint/2010/main" val="3482651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16B067B1-F4E5-4FDF-813D-C9E872E80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 map&#10;&#10;Description automatically generated">
            <a:extLst>
              <a:ext uri="{FF2B5EF4-FFF2-40B4-BE49-F238E27FC236}">
                <a16:creationId xmlns:a16="http://schemas.microsoft.com/office/drawing/2014/main" id="{44B4488D-E18E-43B6-9CDB-ADC11F4FAC47}"/>
              </a:ext>
            </a:extLst>
          </p:cNvPr>
          <p:cNvPicPr>
            <a:picLocks noChangeAspect="1"/>
          </p:cNvPicPr>
          <p:nvPr/>
        </p:nvPicPr>
        <p:blipFill rotWithShape="1">
          <a:blip r:embed="rId3">
            <a:extLst>
              <a:ext uri="{28A0092B-C50C-407E-A947-70E740481C1C}">
                <a14:useLocalDpi xmlns:a14="http://schemas.microsoft.com/office/drawing/2010/main" val="0"/>
              </a:ext>
            </a:extLst>
          </a:blip>
          <a:srcRect l="4259" r="4259"/>
          <a:stretch/>
        </p:blipFill>
        <p:spPr>
          <a:xfrm rot="21600000">
            <a:off x="230831" y="261437"/>
            <a:ext cx="8682337" cy="6335126"/>
          </a:xfrm>
          <a:prstGeom prst="rect">
            <a:avLst/>
          </a:prstGeom>
        </p:spPr>
      </p:pic>
    </p:spTree>
    <p:extLst>
      <p:ext uri="{BB962C8B-B14F-4D97-AF65-F5344CB8AC3E}">
        <p14:creationId xmlns:p14="http://schemas.microsoft.com/office/powerpoint/2010/main" val="847077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8056"/>
            <a:ext cx="1440254" cy="2894124"/>
          </a:xfrm>
          <a:prstGeom prst="rect">
            <a:avLst/>
          </a:prstGeom>
          <a:solidFill>
            <a:srgbClr val="7B645C"/>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3515821"/>
            <a:ext cx="1440253" cy="2883258"/>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3314" name="Picture 2" descr="Did Adam Sin?">
            <a:extLst>
              <a:ext uri="{FF2B5EF4-FFF2-40B4-BE49-F238E27FC236}">
                <a16:creationId xmlns:a16="http://schemas.microsoft.com/office/drawing/2014/main" id="{1E0377D2-067F-44B5-914D-D38B72AC298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59" r="2" b="9589"/>
          <a:stretch/>
        </p:blipFill>
        <p:spPr bwMode="auto">
          <a:xfrm>
            <a:off x="1908811" y="448056"/>
            <a:ext cx="6885432" cy="5952744"/>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Rectangle with Corners Rounded 1">
            <a:extLst>
              <a:ext uri="{FF2B5EF4-FFF2-40B4-BE49-F238E27FC236}">
                <a16:creationId xmlns:a16="http://schemas.microsoft.com/office/drawing/2014/main" id="{DC0C686C-060F-4DEA-9958-CED0CEF3580C}"/>
              </a:ext>
            </a:extLst>
          </p:cNvPr>
          <p:cNvSpPr/>
          <p:nvPr/>
        </p:nvSpPr>
        <p:spPr>
          <a:xfrm>
            <a:off x="5351527" y="2731056"/>
            <a:ext cx="3143250" cy="2365248"/>
          </a:xfrm>
          <a:prstGeom prst="wedgeRoundRectCallout">
            <a:avLst>
              <a:gd name="adj1" fmla="val -56617"/>
              <a:gd name="adj2" fmla="val 5766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system-ui"/>
              </a:rPr>
              <a:t>“The woman whom you gave to be with me, she gave me fruit of the tree, and I ate</a:t>
            </a:r>
            <a:endParaRPr lang="en-US" sz="2800" dirty="0">
              <a:solidFill>
                <a:schemeClr val="bg1"/>
              </a:solidFill>
            </a:endParaRPr>
          </a:p>
        </p:txBody>
      </p:sp>
      <p:sp>
        <p:nvSpPr>
          <p:cNvPr id="3" name="TextBox 2">
            <a:extLst>
              <a:ext uri="{FF2B5EF4-FFF2-40B4-BE49-F238E27FC236}">
                <a16:creationId xmlns:a16="http://schemas.microsoft.com/office/drawing/2014/main" id="{65B609D4-A45F-45BD-9006-EA9282374211}"/>
              </a:ext>
            </a:extLst>
          </p:cNvPr>
          <p:cNvSpPr txBox="1"/>
          <p:nvPr/>
        </p:nvSpPr>
        <p:spPr>
          <a:xfrm>
            <a:off x="487031" y="1602730"/>
            <a:ext cx="1165704" cy="584775"/>
          </a:xfrm>
          <a:prstGeom prst="rect">
            <a:avLst/>
          </a:prstGeom>
          <a:noFill/>
        </p:spPr>
        <p:txBody>
          <a:bodyPr wrap="none" rtlCol="0">
            <a:spAutoFit/>
          </a:bodyPr>
          <a:lstStyle/>
          <a:p>
            <a:r>
              <a:rPr lang="en-US" sz="3200" b="1" dirty="0">
                <a:solidFill>
                  <a:schemeClr val="bg1"/>
                </a:solidFill>
              </a:rPr>
              <a:t>Gen 3</a:t>
            </a:r>
          </a:p>
        </p:txBody>
      </p:sp>
    </p:spTree>
    <p:extLst>
      <p:ext uri="{BB962C8B-B14F-4D97-AF65-F5344CB8AC3E}">
        <p14:creationId xmlns:p14="http://schemas.microsoft.com/office/powerpoint/2010/main" val="389941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8" y="448055"/>
            <a:ext cx="2560777"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4F3AD97B-F178-4682-A6CB-19396D030DFA}"/>
              </a:ext>
            </a:extLst>
          </p:cNvPr>
          <p:cNvSpPr txBox="1"/>
          <p:nvPr/>
        </p:nvSpPr>
        <p:spPr>
          <a:xfrm>
            <a:off x="582930" y="731519"/>
            <a:ext cx="2133893" cy="323757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300" b="1" i="0" kern="1200" dirty="0">
                <a:solidFill>
                  <a:srgbClr val="FFFFFF"/>
                </a:solidFill>
                <a:effectLst/>
                <a:latin typeface="+mj-lt"/>
                <a:ea typeface="+mj-ea"/>
                <a:cs typeface="+mj-cs"/>
              </a:rPr>
              <a:t>Why be Afraid?</a:t>
            </a:r>
            <a:endParaRPr lang="en-US" sz="3300" b="1" kern="1200" dirty="0">
              <a:solidFill>
                <a:srgbClr val="FFFFFF"/>
              </a:solidFill>
              <a:latin typeface="+mj-lt"/>
              <a:ea typeface="+mj-ea"/>
              <a:cs typeface="+mj-cs"/>
            </a:endParaRPr>
          </a:p>
        </p:txBody>
      </p:sp>
      <p:sp>
        <p:nvSpPr>
          <p:cNvPr id="11" name="Rectangle 10">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757" y="4419227"/>
            <a:ext cx="2560777"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3452" y="448055"/>
            <a:ext cx="5766356"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E4CE041-B511-43D0-BB6D-8867700222A8}"/>
              </a:ext>
            </a:extLst>
          </p:cNvPr>
          <p:cNvSpPr txBox="1"/>
          <p:nvPr/>
        </p:nvSpPr>
        <p:spPr>
          <a:xfrm>
            <a:off x="3033452" y="447565"/>
            <a:ext cx="6110548" cy="5951514"/>
          </a:xfrm>
          <a:prstGeom prst="rect">
            <a:avLst/>
          </a:prstGeom>
          <a:solidFill>
            <a:srgbClr val="E5E5E5"/>
          </a:solidFill>
        </p:spPr>
        <p:txBody>
          <a:bodyPr vert="horz" lIns="91440" tIns="45720" rIns="91440" bIns="45720" rtlCol="0" anchor="ctr">
            <a:noAutofit/>
          </a:bodyPr>
          <a:lstStyle/>
          <a:p>
            <a:pPr defTabSz="914400">
              <a:lnSpc>
                <a:spcPct val="90000"/>
              </a:lnSpc>
            </a:pPr>
            <a:r>
              <a:rPr lang="en-US" sz="2800" b="1" i="0" baseline="30000" dirty="0">
                <a:effectLst/>
              </a:rPr>
              <a:t>9 </a:t>
            </a:r>
            <a:r>
              <a:rPr lang="en-US" sz="2800" b="0" i="0" dirty="0">
                <a:effectLst/>
              </a:rPr>
              <a:t>Or do you not know that the unrighteous will not inherit the kingdom of God? Do not be deceived: neither the sexually immoral, nor idolaters, nor adulterers, nor men who practice homosexuality,</a:t>
            </a:r>
            <a:r>
              <a:rPr lang="en-US" sz="2800" b="0" i="0" baseline="30000" dirty="0">
                <a:effectLst/>
              </a:rPr>
              <a:t> </a:t>
            </a:r>
            <a:r>
              <a:rPr lang="en-US" sz="2800" b="1" i="0" baseline="30000" dirty="0">
                <a:effectLst/>
              </a:rPr>
              <a:t>10 </a:t>
            </a:r>
            <a:r>
              <a:rPr lang="en-US" sz="2800" b="0" i="0" dirty="0">
                <a:effectLst/>
              </a:rPr>
              <a:t>nor thieves, nor the greedy, nor drunkards, nor revilers, nor swindlers will inherit the kingdom of God. </a:t>
            </a:r>
          </a:p>
          <a:p>
            <a:pPr defTabSz="914400">
              <a:lnSpc>
                <a:spcPct val="90000"/>
              </a:lnSpc>
            </a:pPr>
            <a:endParaRPr lang="en-US" sz="1400" baseline="30000" dirty="0"/>
          </a:p>
          <a:p>
            <a:pPr defTabSz="914400">
              <a:lnSpc>
                <a:spcPct val="90000"/>
              </a:lnSpc>
            </a:pPr>
            <a:r>
              <a:rPr lang="en-US" sz="2800" b="1" i="0" baseline="30000" dirty="0">
                <a:effectLst/>
                <a:highlight>
                  <a:srgbClr val="FFFF00"/>
                </a:highlight>
              </a:rPr>
              <a:t>11 </a:t>
            </a:r>
            <a:r>
              <a:rPr lang="en-US" sz="2800" b="0" i="0" dirty="0">
                <a:effectLst/>
                <a:highlight>
                  <a:srgbClr val="FFFF00"/>
                </a:highlight>
              </a:rPr>
              <a:t>And such were some of you. </a:t>
            </a:r>
          </a:p>
          <a:p>
            <a:pPr defTabSz="914400">
              <a:lnSpc>
                <a:spcPct val="90000"/>
              </a:lnSpc>
            </a:pPr>
            <a:endParaRPr lang="en-US" sz="1050" dirty="0"/>
          </a:p>
          <a:p>
            <a:pPr defTabSz="914400">
              <a:lnSpc>
                <a:spcPct val="90000"/>
              </a:lnSpc>
            </a:pPr>
            <a:r>
              <a:rPr lang="en-US" sz="2800" b="0" i="0" dirty="0">
                <a:effectLst/>
              </a:rPr>
              <a:t>But you were washed, you were sanctified, you were justified in the name of the Lord Jesus Christ and by the Spirit of our God.</a:t>
            </a:r>
            <a:endParaRPr lang="en-US" sz="2800" dirty="0"/>
          </a:p>
        </p:txBody>
      </p:sp>
      <p:sp>
        <p:nvSpPr>
          <p:cNvPr id="8" name="TextBox 7">
            <a:extLst>
              <a:ext uri="{FF2B5EF4-FFF2-40B4-BE49-F238E27FC236}">
                <a16:creationId xmlns:a16="http://schemas.microsoft.com/office/drawing/2014/main" id="{A3E5B252-2732-4368-A684-37DA4825DDC4}"/>
              </a:ext>
            </a:extLst>
          </p:cNvPr>
          <p:cNvSpPr txBox="1"/>
          <p:nvPr/>
        </p:nvSpPr>
        <p:spPr>
          <a:xfrm>
            <a:off x="582930" y="4653329"/>
            <a:ext cx="2133893" cy="151164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300" b="1" i="0" kern="1200" dirty="0">
                <a:solidFill>
                  <a:srgbClr val="FFFFFF"/>
                </a:solidFill>
                <a:effectLst/>
                <a:latin typeface="+mj-lt"/>
                <a:ea typeface="+mj-ea"/>
                <a:cs typeface="+mj-cs"/>
              </a:rPr>
              <a:t>1 Cor 6</a:t>
            </a:r>
            <a:endParaRPr lang="en-US" sz="3300" b="1" kern="1200" dirty="0">
              <a:solidFill>
                <a:srgbClr val="FFFFFF"/>
              </a:solidFill>
              <a:latin typeface="+mj-lt"/>
              <a:ea typeface="+mj-ea"/>
              <a:cs typeface="+mj-cs"/>
            </a:endParaRPr>
          </a:p>
        </p:txBody>
      </p:sp>
    </p:spTree>
    <p:extLst>
      <p:ext uri="{BB962C8B-B14F-4D97-AF65-F5344CB8AC3E}">
        <p14:creationId xmlns:p14="http://schemas.microsoft.com/office/powerpoint/2010/main" val="27715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7" name="Freeform: Shape 6">
            <a:extLst>
              <a:ext uri="{FF2B5EF4-FFF2-40B4-BE49-F238E27FC236}">
                <a16:creationId xmlns:a16="http://schemas.microsoft.com/office/drawing/2014/main" id="{D5373E32-8290-4570-AC25-4D51027358E9}"/>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p:txBody>
      </p:sp>
    </p:spTree>
    <p:extLst>
      <p:ext uri="{BB962C8B-B14F-4D97-AF65-F5344CB8AC3E}">
        <p14:creationId xmlns:p14="http://schemas.microsoft.com/office/powerpoint/2010/main" val="96292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Effect transition="in" filter="fade">
                                      <p:cBhvr>
                                        <p:cTn id="7"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l"/>
            <a:r>
              <a:rPr lang="en-US" sz="3200" b="1" i="0" baseline="30000" dirty="0">
                <a:solidFill>
                  <a:srgbClr val="000000"/>
                </a:solidFill>
                <a:effectLst/>
                <a:latin typeface="system-ui"/>
              </a:rPr>
              <a:t>7 </a:t>
            </a:r>
            <a:r>
              <a:rPr lang="en-US" sz="3200" b="0" i="0" dirty="0">
                <a:solidFill>
                  <a:srgbClr val="000000"/>
                </a:solidFill>
                <a:effectLst/>
                <a:latin typeface="system-ui"/>
              </a:rPr>
              <a:t>And a cloud overshadowed them, and a voice came out of the cloud, “This is my beloved Son; listen to him.” </a:t>
            </a:r>
            <a:r>
              <a:rPr lang="en-US" sz="3200" b="1" i="0" baseline="30000" dirty="0">
                <a:solidFill>
                  <a:srgbClr val="000000"/>
                </a:solidFill>
                <a:effectLst/>
                <a:latin typeface="system-ui"/>
              </a:rPr>
              <a:t>8 </a:t>
            </a:r>
            <a:r>
              <a:rPr lang="en-US" sz="3200" b="0" i="0" dirty="0">
                <a:solidFill>
                  <a:srgbClr val="000000"/>
                </a:solidFill>
                <a:effectLst/>
                <a:latin typeface="system-ui"/>
              </a:rPr>
              <a:t>And suddenly, looking around, they no longer saw anyone with them but Jesus only. </a:t>
            </a:r>
          </a:p>
        </p:txBody>
      </p:sp>
    </p:spTree>
    <p:extLst>
      <p:ext uri="{BB962C8B-B14F-4D97-AF65-F5344CB8AC3E}">
        <p14:creationId xmlns:p14="http://schemas.microsoft.com/office/powerpoint/2010/main" val="15439756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l"/>
            <a:r>
              <a:rPr lang="en-US" sz="3200" b="1" i="0" baseline="30000" dirty="0">
                <a:solidFill>
                  <a:srgbClr val="000000"/>
                </a:solidFill>
                <a:effectLst/>
                <a:latin typeface="system-ui"/>
              </a:rPr>
              <a:t>7 </a:t>
            </a:r>
            <a:r>
              <a:rPr lang="en-US" sz="3200" b="0" i="0" dirty="0">
                <a:solidFill>
                  <a:srgbClr val="000000"/>
                </a:solidFill>
                <a:effectLst/>
                <a:latin typeface="system-ui"/>
              </a:rPr>
              <a:t>And a cloud overshadowed them, and a voice came out of the cloud, “</a:t>
            </a:r>
            <a:r>
              <a:rPr lang="en-US" sz="3200" b="0" i="0" dirty="0">
                <a:solidFill>
                  <a:srgbClr val="000000"/>
                </a:solidFill>
                <a:effectLst/>
                <a:highlight>
                  <a:srgbClr val="FFFF00"/>
                </a:highlight>
                <a:latin typeface="system-ui"/>
              </a:rPr>
              <a:t>This is my beloved Son;</a:t>
            </a:r>
            <a:r>
              <a:rPr lang="en-US" sz="3200" b="0" i="0" dirty="0">
                <a:solidFill>
                  <a:srgbClr val="000000"/>
                </a:solidFill>
                <a:effectLst/>
                <a:latin typeface="system-ui"/>
              </a:rPr>
              <a:t> listen to him.” </a:t>
            </a:r>
            <a:r>
              <a:rPr lang="en-US" sz="3200" b="1" i="0" baseline="30000" dirty="0">
                <a:solidFill>
                  <a:srgbClr val="000000"/>
                </a:solidFill>
                <a:effectLst/>
                <a:latin typeface="system-ui"/>
              </a:rPr>
              <a:t>8 </a:t>
            </a:r>
            <a:r>
              <a:rPr lang="en-US" sz="3200" b="0" i="0" dirty="0">
                <a:solidFill>
                  <a:srgbClr val="000000"/>
                </a:solidFill>
                <a:effectLst/>
                <a:latin typeface="system-ui"/>
              </a:rPr>
              <a:t>And suddenly, looking around, they no longer saw anyone with them but Jesus only. </a:t>
            </a:r>
          </a:p>
        </p:txBody>
      </p:sp>
    </p:spTree>
    <p:extLst>
      <p:ext uri="{BB962C8B-B14F-4D97-AF65-F5344CB8AC3E}">
        <p14:creationId xmlns:p14="http://schemas.microsoft.com/office/powerpoint/2010/main" val="8283803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4338" name="Picture 2" descr="Why Was Jesus Baptized? - The Keystone Project">
            <a:extLst>
              <a:ext uri="{FF2B5EF4-FFF2-40B4-BE49-F238E27FC236}">
                <a16:creationId xmlns:a16="http://schemas.microsoft.com/office/drawing/2014/main" id="{EBE141FD-C9C9-44B3-A218-BD93EEE928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720" r="3969" b="1"/>
          <a:stretch/>
        </p:blipFill>
        <p:spPr bwMode="auto">
          <a:xfrm>
            <a:off x="20" y="10"/>
            <a:ext cx="9141694"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A8E049A5-F067-4F66-A292-6B78E5042D9A}"/>
              </a:ext>
            </a:extLst>
          </p:cNvPr>
          <p:cNvSpPr txBox="1"/>
          <p:nvPr/>
        </p:nvSpPr>
        <p:spPr>
          <a:xfrm>
            <a:off x="463547" y="4171950"/>
            <a:ext cx="7173771" cy="1934211"/>
          </a:xfrm>
          <a:prstGeom prst="rect">
            <a:avLst/>
          </a:prstGeom>
        </p:spPr>
        <p:txBody>
          <a:bodyPr vert="horz" lIns="91440" tIns="45720" rIns="91440" bIns="45720" rtlCol="0">
            <a:normAutofit/>
          </a:bodyPr>
          <a:lstStyle/>
          <a:p>
            <a:pPr defTabSz="914400">
              <a:lnSpc>
                <a:spcPct val="90000"/>
              </a:lnSpc>
              <a:spcAft>
                <a:spcPts val="600"/>
              </a:spcAft>
            </a:pPr>
            <a:r>
              <a:rPr lang="en-US" sz="2400" b="1" i="0" baseline="30000" dirty="0">
                <a:effectLst/>
              </a:rPr>
              <a:t>10 </a:t>
            </a:r>
            <a:r>
              <a:rPr lang="en-US" sz="2400" b="0" i="0" dirty="0">
                <a:effectLst/>
              </a:rPr>
              <a:t>And when he came up out of the water, immediately he saw the heavens being torn open and the Spirit descending on him like a dove. </a:t>
            </a:r>
            <a:r>
              <a:rPr lang="en-US" sz="2400" b="1" i="0" baseline="30000" dirty="0">
                <a:effectLst/>
              </a:rPr>
              <a:t>11 </a:t>
            </a:r>
            <a:r>
              <a:rPr lang="en-US" sz="2400" b="0" i="0" dirty="0">
                <a:effectLst/>
              </a:rPr>
              <a:t>And a voice came from heaven, “</a:t>
            </a:r>
            <a:r>
              <a:rPr lang="en-US" sz="2400" b="0" i="0" dirty="0">
                <a:solidFill>
                  <a:schemeClr val="bg1"/>
                </a:solidFill>
                <a:effectLst/>
                <a:highlight>
                  <a:srgbClr val="FFFF00"/>
                </a:highlight>
              </a:rPr>
              <a:t>You are my beloved Son; </a:t>
            </a:r>
            <a:r>
              <a:rPr lang="en-US" sz="2400" b="0" i="0" dirty="0">
                <a:effectLst/>
              </a:rPr>
              <a:t>with you I am well pleased.”</a:t>
            </a:r>
            <a:endParaRPr lang="en-US" sz="2400" dirty="0"/>
          </a:p>
        </p:txBody>
      </p:sp>
    </p:spTree>
    <p:extLst>
      <p:ext uri="{BB962C8B-B14F-4D97-AF65-F5344CB8AC3E}">
        <p14:creationId xmlns:p14="http://schemas.microsoft.com/office/powerpoint/2010/main" val="4163328037"/>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2554545"/>
          </a:xfrm>
          <a:prstGeom prst="rect">
            <a:avLst/>
          </a:prstGeom>
          <a:noFill/>
        </p:spPr>
        <p:txBody>
          <a:bodyPr wrap="square">
            <a:spAutoFit/>
          </a:bodyPr>
          <a:lstStyle/>
          <a:p>
            <a:pPr algn="l"/>
            <a:r>
              <a:rPr lang="en-US" sz="3200" b="1" i="0" baseline="30000" dirty="0">
                <a:solidFill>
                  <a:srgbClr val="000000"/>
                </a:solidFill>
                <a:effectLst/>
                <a:latin typeface="system-ui"/>
              </a:rPr>
              <a:t>7 </a:t>
            </a:r>
            <a:r>
              <a:rPr lang="en-US" sz="3200" b="0" i="0" dirty="0">
                <a:solidFill>
                  <a:srgbClr val="000000"/>
                </a:solidFill>
                <a:effectLst/>
                <a:latin typeface="system-ui"/>
              </a:rPr>
              <a:t>And a cloud overshadowed them, and a voice came out of the cloud, “This is my beloved Son; </a:t>
            </a:r>
            <a:r>
              <a:rPr lang="en-US" sz="3200" b="0" i="0" dirty="0">
                <a:solidFill>
                  <a:srgbClr val="000000"/>
                </a:solidFill>
                <a:effectLst/>
                <a:highlight>
                  <a:srgbClr val="FFFF00"/>
                </a:highlight>
                <a:latin typeface="system-ui"/>
              </a:rPr>
              <a:t>listen to him</a:t>
            </a:r>
            <a:r>
              <a:rPr lang="en-US" sz="3200" b="0" i="0" dirty="0">
                <a:solidFill>
                  <a:srgbClr val="000000"/>
                </a:solidFill>
                <a:effectLst/>
                <a:latin typeface="system-ui"/>
              </a:rPr>
              <a:t>.” </a:t>
            </a:r>
            <a:r>
              <a:rPr lang="en-US" sz="3200" b="1" i="0" baseline="30000" dirty="0">
                <a:solidFill>
                  <a:srgbClr val="000000"/>
                </a:solidFill>
                <a:effectLst/>
                <a:latin typeface="system-ui"/>
              </a:rPr>
              <a:t>8 </a:t>
            </a:r>
            <a:r>
              <a:rPr lang="en-US" sz="3200" b="0" i="0" dirty="0">
                <a:solidFill>
                  <a:srgbClr val="000000"/>
                </a:solidFill>
                <a:effectLst/>
                <a:latin typeface="system-ui"/>
              </a:rPr>
              <a:t>And suddenly, looking around, they no longer saw anyone with them but Jesus only. </a:t>
            </a:r>
          </a:p>
        </p:txBody>
      </p:sp>
    </p:spTree>
    <p:extLst>
      <p:ext uri="{BB962C8B-B14F-4D97-AF65-F5344CB8AC3E}">
        <p14:creationId xmlns:p14="http://schemas.microsoft.com/office/powerpoint/2010/main" val="2247667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223477" y="2358"/>
            <a:ext cx="1407490" cy="1766008"/>
            <a:chOff x="-648769" y="2358"/>
            <a:chExt cx="1876653" cy="1766008"/>
          </a:xfrm>
        </p:grpSpPr>
        <p:sp>
          <p:nvSpPr>
            <p:cNvPr id="34" name="Freeform: Shape 33">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972226" y="6114337"/>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77" y="5721108"/>
            <a:ext cx="1696473"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A47761C-9D8E-4B1B-A47E-2B2F0B6C6A2F}"/>
              </a:ext>
            </a:extLst>
          </p:cNvPr>
          <p:cNvSpPr txBox="1"/>
          <p:nvPr/>
        </p:nvSpPr>
        <p:spPr>
          <a:xfrm>
            <a:off x="265796" y="193198"/>
            <a:ext cx="7390926" cy="2985433"/>
          </a:xfrm>
          <a:prstGeom prst="rect">
            <a:avLst/>
          </a:prstGeom>
          <a:noFill/>
        </p:spPr>
        <p:txBody>
          <a:bodyPr wrap="square">
            <a:spAutoFit/>
          </a:bodyPr>
          <a:lstStyle/>
          <a:p>
            <a:r>
              <a:rPr lang="en-US" sz="4000" b="1" dirty="0">
                <a:solidFill>
                  <a:srgbClr val="627B9F"/>
                </a:solidFill>
                <a:latin typeface="blbGentium"/>
              </a:rPr>
              <a:t>4 Moods of Greek Verbs</a:t>
            </a:r>
          </a:p>
          <a:p>
            <a:pPr marL="457200" indent="-457200">
              <a:buFont typeface="Arial" panose="020B0604020202020204" pitchFamily="34" charset="0"/>
              <a:buChar char="•"/>
            </a:pPr>
            <a:r>
              <a:rPr lang="en-US" sz="3600" dirty="0">
                <a:solidFill>
                  <a:srgbClr val="627B9F"/>
                </a:solidFill>
                <a:latin typeface="blbGentium"/>
              </a:rPr>
              <a:t>Indicative</a:t>
            </a:r>
          </a:p>
          <a:p>
            <a:pPr marL="457200" indent="-457200">
              <a:buFont typeface="Arial" panose="020B0604020202020204" pitchFamily="34" charset="0"/>
              <a:buChar char="•"/>
            </a:pPr>
            <a:r>
              <a:rPr lang="en-US" sz="3600" dirty="0">
                <a:solidFill>
                  <a:srgbClr val="627B9F"/>
                </a:solidFill>
                <a:latin typeface="blbGentium"/>
              </a:rPr>
              <a:t>Subjunctive</a:t>
            </a:r>
          </a:p>
          <a:p>
            <a:pPr marL="457200" indent="-457200">
              <a:buFont typeface="Arial" panose="020B0604020202020204" pitchFamily="34" charset="0"/>
              <a:buChar char="•"/>
            </a:pPr>
            <a:r>
              <a:rPr lang="en-US" sz="3600" dirty="0">
                <a:solidFill>
                  <a:srgbClr val="627B9F"/>
                </a:solidFill>
                <a:latin typeface="blbGentium"/>
              </a:rPr>
              <a:t>Optative</a:t>
            </a:r>
          </a:p>
          <a:p>
            <a:pPr marL="457200" indent="-457200">
              <a:buFont typeface="Arial" panose="020B0604020202020204" pitchFamily="34" charset="0"/>
              <a:buChar char="•"/>
            </a:pPr>
            <a:r>
              <a:rPr lang="en-US" sz="3600" dirty="0">
                <a:solidFill>
                  <a:srgbClr val="627B9F"/>
                </a:solidFill>
                <a:latin typeface="blbGentium"/>
              </a:rPr>
              <a:t>Imperative – indicates a command</a:t>
            </a:r>
            <a:endParaRPr lang="en-US" sz="2800" dirty="0"/>
          </a:p>
        </p:txBody>
      </p:sp>
      <p:pic>
        <p:nvPicPr>
          <p:cNvPr id="12" name="Picture 11">
            <a:extLst>
              <a:ext uri="{FF2B5EF4-FFF2-40B4-BE49-F238E27FC236}">
                <a16:creationId xmlns:a16="http://schemas.microsoft.com/office/drawing/2014/main" id="{89FFFF12-8E46-42CF-AD16-6558914B05FD}"/>
              </a:ext>
            </a:extLst>
          </p:cNvPr>
          <p:cNvPicPr>
            <a:picLocks noChangeAspect="1"/>
          </p:cNvPicPr>
          <p:nvPr/>
        </p:nvPicPr>
        <p:blipFill>
          <a:blip r:embed="rId2"/>
          <a:stretch>
            <a:fillRect/>
          </a:stretch>
        </p:blipFill>
        <p:spPr>
          <a:xfrm>
            <a:off x="0" y="3925431"/>
            <a:ext cx="9144000" cy="1179462"/>
          </a:xfrm>
          <a:prstGeom prst="rect">
            <a:avLst/>
          </a:prstGeom>
        </p:spPr>
      </p:pic>
      <p:sp>
        <p:nvSpPr>
          <p:cNvPr id="10" name="TextBox 9">
            <a:extLst>
              <a:ext uri="{FF2B5EF4-FFF2-40B4-BE49-F238E27FC236}">
                <a16:creationId xmlns:a16="http://schemas.microsoft.com/office/drawing/2014/main" id="{09603FE2-4E65-49AE-A7A0-246E78E3BB40}"/>
              </a:ext>
            </a:extLst>
          </p:cNvPr>
          <p:cNvSpPr txBox="1"/>
          <p:nvPr/>
        </p:nvSpPr>
        <p:spPr>
          <a:xfrm>
            <a:off x="3031439" y="5851693"/>
            <a:ext cx="5704896" cy="707886"/>
          </a:xfrm>
          <a:prstGeom prst="rect">
            <a:avLst/>
          </a:prstGeom>
          <a:noFill/>
        </p:spPr>
        <p:txBody>
          <a:bodyPr wrap="square">
            <a:spAutoFit/>
          </a:bodyPr>
          <a:lstStyle/>
          <a:p>
            <a:r>
              <a:rPr lang="en-US" sz="4000" b="1" dirty="0">
                <a:solidFill>
                  <a:srgbClr val="627B9F"/>
                </a:solidFill>
                <a:highlight>
                  <a:srgbClr val="FFFF00"/>
                </a:highlight>
                <a:latin typeface="blbGentium"/>
              </a:rPr>
              <a:t>How are we transformed?</a:t>
            </a:r>
            <a:endParaRPr lang="en-US" sz="2800" dirty="0">
              <a:highlight>
                <a:srgbClr val="FFFF00"/>
              </a:highlight>
            </a:endParaRPr>
          </a:p>
        </p:txBody>
      </p:sp>
    </p:spTree>
    <p:extLst>
      <p:ext uri="{BB962C8B-B14F-4D97-AF65-F5344CB8AC3E}">
        <p14:creationId xmlns:p14="http://schemas.microsoft.com/office/powerpoint/2010/main" val="3326050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7" name="Freeform: Shape 6">
            <a:extLst>
              <a:ext uri="{FF2B5EF4-FFF2-40B4-BE49-F238E27FC236}">
                <a16:creationId xmlns:a16="http://schemas.microsoft.com/office/drawing/2014/main" id="{EC6DD146-7823-4259-9F5A-8BD6C166F127}"/>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The Disciples </a:t>
            </a:r>
            <a:r>
              <a:rPr lang="en-US" sz="3600" b="1" dirty="0"/>
              <a:t>Listened to </a:t>
            </a:r>
            <a:r>
              <a:rPr lang="en-US" sz="3600" b="1" dirty="0">
                <a:solidFill>
                  <a:srgbClr val="0000FF"/>
                </a:solidFill>
              </a:rPr>
              <a:t>the Lord</a:t>
            </a: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p:txBody>
      </p:sp>
    </p:spTree>
    <p:extLst>
      <p:ext uri="{BB962C8B-B14F-4D97-AF65-F5344CB8AC3E}">
        <p14:creationId xmlns:p14="http://schemas.microsoft.com/office/powerpoint/2010/main" val="6604660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animEffect transition="in" filter="fade">
                                      <p:cBhvr>
                                        <p:cTn id="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597A53-AB7A-49F4-831A-3E65DBBA0FAB}"/>
              </a:ext>
            </a:extLst>
          </p:cNvPr>
          <p:cNvSpPr/>
          <p:nvPr/>
        </p:nvSpPr>
        <p:spPr>
          <a:xfrm>
            <a:off x="-12489" y="0"/>
            <a:ext cx="9144000" cy="6858000"/>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C26BD2-9E8E-4F24-B150-DC0053FFDE63}"/>
              </a:ext>
            </a:extLst>
          </p:cNvPr>
          <p:cNvSpPr/>
          <p:nvPr/>
        </p:nvSpPr>
        <p:spPr>
          <a:xfrm>
            <a:off x="227693" y="211919"/>
            <a:ext cx="8688614" cy="642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Pin on Motivation!">
            <a:extLst>
              <a:ext uri="{FF2B5EF4-FFF2-40B4-BE49-F238E27FC236}">
                <a16:creationId xmlns:a16="http://schemas.microsoft.com/office/drawing/2014/main" id="{99446643-74E8-4A91-9EBB-27165513121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363474" y="2289160"/>
            <a:ext cx="2637839" cy="227353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352B71B9-E413-4977-9623-7CD09F1795D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3233007" y="2732799"/>
            <a:ext cx="2653008" cy="138625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iggest Loser Winners Then and Now: Did They Gain Weight Back?">
            <a:extLst>
              <a:ext uri="{FF2B5EF4-FFF2-40B4-BE49-F238E27FC236}">
                <a16:creationId xmlns:a16="http://schemas.microsoft.com/office/drawing/2014/main" id="{268B5984-9DE9-46ED-BC49-D67D67EF9DC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6121752" y="2545549"/>
            <a:ext cx="2637840" cy="176075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F18FBD20-090A-409E-8449-9A464A7E56D7}"/>
              </a:ext>
            </a:extLst>
          </p:cNvPr>
          <p:cNvSpPr/>
          <p:nvPr/>
        </p:nvSpPr>
        <p:spPr>
          <a:xfrm flipH="1">
            <a:off x="3108195" y="1573887"/>
            <a:ext cx="45719" cy="3710227"/>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2CEAE7-E93B-4AC5-8E96-65794356EE4E}"/>
              </a:ext>
            </a:extLst>
          </p:cNvPr>
          <p:cNvSpPr/>
          <p:nvPr/>
        </p:nvSpPr>
        <p:spPr>
          <a:xfrm flipH="1">
            <a:off x="5940646" y="1573887"/>
            <a:ext cx="45719" cy="3710227"/>
          </a:xfrm>
          <a:prstGeom prst="rect">
            <a:avLst/>
          </a:prstGeom>
          <a:solidFill>
            <a:srgbClr val="1B32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7059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3046988"/>
          </a:xfrm>
          <a:prstGeom prst="rect">
            <a:avLst/>
          </a:prstGeom>
          <a:noFill/>
        </p:spPr>
        <p:txBody>
          <a:bodyPr wrap="square">
            <a:spAutoFit/>
          </a:bodyPr>
          <a:lstStyle/>
          <a:p>
            <a:pPr algn="l"/>
            <a:r>
              <a:rPr lang="en-US" sz="3200" b="1" i="0" baseline="30000" dirty="0">
                <a:solidFill>
                  <a:srgbClr val="000000"/>
                </a:solidFill>
                <a:effectLst/>
                <a:latin typeface="system-ui"/>
              </a:rPr>
              <a:t>9 </a:t>
            </a:r>
            <a:r>
              <a:rPr lang="en-US" sz="3200" b="0" i="0" dirty="0">
                <a:solidFill>
                  <a:srgbClr val="000000"/>
                </a:solidFill>
                <a:effectLst/>
                <a:latin typeface="system-ui"/>
              </a:rPr>
              <a:t>And as they were coming down the mountain, he charged them to tell no one what they had seen, until the Son of Man had risen from the dead. </a:t>
            </a:r>
            <a:r>
              <a:rPr lang="en-US" sz="3200" b="1" i="0" baseline="30000" dirty="0">
                <a:solidFill>
                  <a:srgbClr val="000000"/>
                </a:solidFill>
                <a:effectLst/>
                <a:latin typeface="system-ui"/>
              </a:rPr>
              <a:t>10 </a:t>
            </a:r>
            <a:r>
              <a:rPr lang="en-US" sz="3200" b="0" i="0" dirty="0">
                <a:solidFill>
                  <a:srgbClr val="000000"/>
                </a:solidFill>
                <a:effectLst/>
                <a:latin typeface="system-ui"/>
              </a:rPr>
              <a:t>So they kept the matter to themselves, questioning what this rising from the dead might mean. </a:t>
            </a:r>
          </a:p>
        </p:txBody>
      </p:sp>
      <p:sp>
        <p:nvSpPr>
          <p:cNvPr id="4" name="TextBox 3">
            <a:extLst>
              <a:ext uri="{FF2B5EF4-FFF2-40B4-BE49-F238E27FC236}">
                <a16:creationId xmlns:a16="http://schemas.microsoft.com/office/drawing/2014/main" id="{2DD5DA93-3E2F-4B62-9BED-5B96043E79CB}"/>
              </a:ext>
            </a:extLst>
          </p:cNvPr>
          <p:cNvSpPr txBox="1"/>
          <p:nvPr/>
        </p:nvSpPr>
        <p:spPr>
          <a:xfrm>
            <a:off x="1116934" y="4134750"/>
            <a:ext cx="6007766" cy="584775"/>
          </a:xfrm>
          <a:prstGeom prst="rect">
            <a:avLst/>
          </a:prstGeom>
          <a:solidFill>
            <a:schemeClr val="accent1">
              <a:lumMod val="60000"/>
              <a:lumOff val="40000"/>
            </a:schemeClr>
          </a:solidFill>
        </p:spPr>
        <p:txBody>
          <a:bodyPr wrap="square">
            <a:spAutoFit/>
          </a:bodyPr>
          <a:lstStyle/>
          <a:p>
            <a:r>
              <a:rPr lang="en-US" sz="3200" b="1" i="0" dirty="0">
                <a:solidFill>
                  <a:srgbClr val="000000"/>
                </a:solidFill>
                <a:effectLst/>
                <a:latin typeface="system-ui"/>
              </a:rPr>
              <a:t>Whose rising from the dead?</a:t>
            </a:r>
            <a:endParaRPr lang="en-US" sz="3200" b="1" dirty="0"/>
          </a:p>
        </p:txBody>
      </p:sp>
    </p:spTree>
    <p:extLst>
      <p:ext uri="{BB962C8B-B14F-4D97-AF65-F5344CB8AC3E}">
        <p14:creationId xmlns:p14="http://schemas.microsoft.com/office/powerpoint/2010/main" val="441820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gnifying glass and question mark">
            <a:extLst>
              <a:ext uri="{FF2B5EF4-FFF2-40B4-BE49-F238E27FC236}">
                <a16:creationId xmlns:a16="http://schemas.microsoft.com/office/drawing/2014/main" id="{182D4B98-F6C6-4F70-97DC-313FF0BD9898}"/>
              </a:ext>
            </a:extLst>
          </p:cNvPr>
          <p:cNvPicPr>
            <a:picLocks noChangeAspect="1"/>
          </p:cNvPicPr>
          <p:nvPr/>
        </p:nvPicPr>
        <p:blipFill rotWithShape="1">
          <a:blip r:embed="rId2"/>
          <a:srcRect l="33011" r="29363"/>
          <a:stretch/>
        </p:blipFill>
        <p:spPr>
          <a:xfrm>
            <a:off x="0" y="-3383"/>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6" name="TextBox 5">
            <a:extLst>
              <a:ext uri="{FF2B5EF4-FFF2-40B4-BE49-F238E27FC236}">
                <a16:creationId xmlns:a16="http://schemas.microsoft.com/office/drawing/2014/main" id="{14872899-6228-4FE2-832A-F1897E20454E}"/>
              </a:ext>
            </a:extLst>
          </p:cNvPr>
          <p:cNvSpPr txBox="1"/>
          <p:nvPr/>
        </p:nvSpPr>
        <p:spPr>
          <a:xfrm>
            <a:off x="3749040" y="-6776"/>
            <a:ext cx="5392674" cy="5392245"/>
          </a:xfrm>
          <a:prstGeom prst="rect">
            <a:avLst/>
          </a:prstGeom>
          <a:solidFill>
            <a:srgbClr val="FFFFFF">
              <a:alpha val="76078"/>
            </a:srgbClr>
          </a:solidFill>
        </p:spPr>
        <p:txBody>
          <a:bodyPr wrap="square">
            <a:spAutoFit/>
          </a:bodyPr>
          <a:lstStyle/>
          <a:p>
            <a:pPr>
              <a:lnSpc>
                <a:spcPct val="90000"/>
              </a:lnSpc>
            </a:pPr>
            <a:r>
              <a:rPr lang="en-US" sz="2800" b="1" i="0" baseline="30000" dirty="0">
                <a:solidFill>
                  <a:srgbClr val="000000"/>
                </a:solidFill>
                <a:effectLst/>
                <a:latin typeface="system-ui"/>
              </a:rPr>
              <a:t>25 </a:t>
            </a:r>
            <a:r>
              <a:rPr lang="en-US" sz="2800" b="0" i="0" dirty="0">
                <a:solidFill>
                  <a:srgbClr val="000000"/>
                </a:solidFill>
                <a:effectLst/>
                <a:latin typeface="system-ui"/>
              </a:rPr>
              <a:t>“Therefore I tell you, do not be anxious about your life, what you will eat or what you will drink, nor about your body, what you will put on. . . . </a:t>
            </a:r>
            <a:r>
              <a:rPr lang="en-US" sz="2800" b="1" i="0" baseline="30000" dirty="0">
                <a:solidFill>
                  <a:srgbClr val="000000"/>
                </a:solidFill>
                <a:effectLst/>
                <a:latin typeface="system-ui"/>
              </a:rPr>
              <a:t>26 </a:t>
            </a:r>
            <a:r>
              <a:rPr lang="en-US" sz="2800" b="0" i="0" dirty="0">
                <a:solidFill>
                  <a:srgbClr val="000000"/>
                </a:solidFill>
                <a:effectLst/>
                <a:latin typeface="system-ui"/>
              </a:rPr>
              <a:t>Look at the birds of the air: . . . Consider the lilies . . . </a:t>
            </a:r>
            <a:r>
              <a:rPr lang="en-US" sz="2800" b="1" i="0" baseline="30000" dirty="0">
                <a:solidFill>
                  <a:srgbClr val="000000"/>
                </a:solidFill>
                <a:effectLst/>
                <a:latin typeface="system-ui"/>
              </a:rPr>
              <a:t>31 </a:t>
            </a:r>
            <a:r>
              <a:rPr lang="en-US" sz="2800" b="0" i="0" dirty="0">
                <a:solidFill>
                  <a:srgbClr val="000000"/>
                </a:solidFill>
                <a:effectLst/>
                <a:latin typeface="system-ui"/>
              </a:rPr>
              <a:t>Therefore do not be anxious, saying, ‘What shall we eat?’ or ‘What shall we drink?’ or ‘What shall we wear?’ </a:t>
            </a:r>
            <a:r>
              <a:rPr lang="en-US" sz="2800" b="1" i="0" baseline="30000" dirty="0">
                <a:solidFill>
                  <a:srgbClr val="000000"/>
                </a:solidFill>
                <a:effectLst/>
                <a:latin typeface="system-ui"/>
              </a:rPr>
              <a:t>32 </a:t>
            </a:r>
            <a:r>
              <a:rPr lang="en-US" sz="2800" b="0" i="0" dirty="0">
                <a:solidFill>
                  <a:srgbClr val="000000"/>
                </a:solidFill>
                <a:effectLst/>
                <a:latin typeface="system-ui"/>
              </a:rPr>
              <a:t>For the Gentiles seek after all these things, and your heavenly Father knows that you need them all. </a:t>
            </a:r>
          </a:p>
          <a:p>
            <a:pPr>
              <a:lnSpc>
                <a:spcPct val="90000"/>
              </a:lnSpc>
            </a:pPr>
            <a:endParaRPr lang="en-US" sz="2800" baseline="30000" dirty="0">
              <a:solidFill>
                <a:srgbClr val="000000"/>
              </a:solidFill>
              <a:latin typeface="system-ui"/>
            </a:endParaRPr>
          </a:p>
        </p:txBody>
      </p:sp>
      <p:sp>
        <p:nvSpPr>
          <p:cNvPr id="7" name="TextBox 6">
            <a:extLst>
              <a:ext uri="{FF2B5EF4-FFF2-40B4-BE49-F238E27FC236}">
                <a16:creationId xmlns:a16="http://schemas.microsoft.com/office/drawing/2014/main" id="{E198A780-EC2F-4F04-8801-53EA684C1487}"/>
              </a:ext>
            </a:extLst>
          </p:cNvPr>
          <p:cNvSpPr txBox="1"/>
          <p:nvPr/>
        </p:nvSpPr>
        <p:spPr>
          <a:xfrm>
            <a:off x="3751326" y="5252119"/>
            <a:ext cx="5392674" cy="1255728"/>
          </a:xfrm>
          <a:prstGeom prst="rect">
            <a:avLst/>
          </a:prstGeom>
          <a:solidFill>
            <a:srgbClr val="FFFFFF">
              <a:alpha val="76078"/>
            </a:srgbClr>
          </a:solidFill>
        </p:spPr>
        <p:txBody>
          <a:bodyPr wrap="square">
            <a:spAutoFit/>
          </a:bodyPr>
          <a:lstStyle/>
          <a:p>
            <a:pPr>
              <a:lnSpc>
                <a:spcPct val="90000"/>
              </a:lnSpc>
            </a:pPr>
            <a:r>
              <a:rPr lang="en-US" sz="2800" b="1" i="0" baseline="30000" dirty="0">
                <a:solidFill>
                  <a:srgbClr val="000000"/>
                </a:solidFill>
                <a:effectLst/>
                <a:latin typeface="system-ui"/>
              </a:rPr>
              <a:t>33 </a:t>
            </a:r>
            <a:r>
              <a:rPr lang="en-US" sz="2800" b="0" i="0" dirty="0">
                <a:solidFill>
                  <a:srgbClr val="000000"/>
                </a:solidFill>
                <a:effectLst/>
                <a:highlight>
                  <a:srgbClr val="FFFF00"/>
                </a:highlight>
                <a:latin typeface="system-ui"/>
              </a:rPr>
              <a:t>But seek first the kingdom of God </a:t>
            </a:r>
            <a:r>
              <a:rPr lang="en-US" sz="2800" b="0" i="0" dirty="0">
                <a:solidFill>
                  <a:srgbClr val="000000"/>
                </a:solidFill>
                <a:effectLst/>
                <a:latin typeface="system-ui"/>
              </a:rPr>
              <a:t>and his righteousness, and all these things will be added to you.</a:t>
            </a:r>
            <a:endParaRPr lang="en-US" sz="2800" dirty="0"/>
          </a:p>
        </p:txBody>
      </p:sp>
    </p:spTree>
    <p:extLst>
      <p:ext uri="{BB962C8B-B14F-4D97-AF65-F5344CB8AC3E}">
        <p14:creationId xmlns:p14="http://schemas.microsoft.com/office/powerpoint/2010/main" val="2358716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
        <p:nvSpPr>
          <p:cNvPr id="7" name="Freeform: Shape 6">
            <a:extLst>
              <a:ext uri="{FF2B5EF4-FFF2-40B4-BE49-F238E27FC236}">
                <a16:creationId xmlns:a16="http://schemas.microsoft.com/office/drawing/2014/main" id="{D7C091AE-E0EF-4253-BEB2-5391D10668F2}"/>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The Disciples </a:t>
            </a:r>
            <a:r>
              <a:rPr lang="en-US" sz="3600" b="1" dirty="0"/>
              <a:t>Listened to </a:t>
            </a:r>
            <a:r>
              <a:rPr lang="en-US" sz="3600" b="1" dirty="0">
                <a:solidFill>
                  <a:srgbClr val="0000FF"/>
                </a:solidFill>
              </a:rPr>
              <a:t>the Lord</a:t>
            </a: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Disciples' questions </a:t>
            </a:r>
            <a:r>
              <a:rPr lang="en-US" sz="3600" b="1" dirty="0"/>
              <a:t>answered by </a:t>
            </a:r>
            <a:r>
              <a:rPr lang="en-US" sz="3600" b="1" dirty="0">
                <a:solidFill>
                  <a:srgbClr val="0000FF"/>
                </a:solidFill>
              </a:rPr>
              <a:t>the Lord</a:t>
            </a:r>
          </a:p>
        </p:txBody>
      </p:sp>
    </p:spTree>
    <p:extLst>
      <p:ext uri="{BB962C8B-B14F-4D97-AF65-F5344CB8AC3E}">
        <p14:creationId xmlns:p14="http://schemas.microsoft.com/office/powerpoint/2010/main" val="4143257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9" end="9"/>
                                            </p:txEl>
                                          </p:spTgt>
                                        </p:tgtEl>
                                        <p:attrNameLst>
                                          <p:attrName>style.visibility</p:attrName>
                                        </p:attrNameLst>
                                      </p:cBhvr>
                                      <p:to>
                                        <p:strVal val="visible"/>
                                      </p:to>
                                    </p:set>
                                    <p:animEffect transition="in" filter="fade">
                                      <p:cBhvr>
                                        <p:cTn id="7"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4031873"/>
          </a:xfrm>
          <a:prstGeom prst="rect">
            <a:avLst/>
          </a:prstGeom>
          <a:noFill/>
        </p:spPr>
        <p:txBody>
          <a:bodyPr wrap="square">
            <a:spAutoFit/>
          </a:bodyPr>
          <a:lstStyle/>
          <a:p>
            <a:pPr algn="l"/>
            <a:r>
              <a:rPr lang="en-US" sz="3200" b="1" i="0" baseline="30000" dirty="0">
                <a:solidFill>
                  <a:srgbClr val="000000"/>
                </a:solidFill>
                <a:effectLst/>
                <a:latin typeface="system-ui"/>
              </a:rPr>
              <a:t>11 </a:t>
            </a:r>
            <a:r>
              <a:rPr lang="en-US" sz="3200" b="0" i="0" dirty="0">
                <a:solidFill>
                  <a:srgbClr val="000000"/>
                </a:solidFill>
                <a:effectLst/>
                <a:latin typeface="system-ui"/>
              </a:rPr>
              <a:t>And they asked him, “Why do the scribes say that first Elijah must come?” </a:t>
            </a:r>
            <a:r>
              <a:rPr lang="en-US" sz="3200" b="1" i="0" baseline="30000" dirty="0">
                <a:solidFill>
                  <a:srgbClr val="000000"/>
                </a:solidFill>
                <a:effectLst/>
                <a:latin typeface="system-ui"/>
              </a:rPr>
              <a:t>12 </a:t>
            </a:r>
            <a:r>
              <a:rPr lang="en-US" sz="3200" b="0" i="0" dirty="0">
                <a:solidFill>
                  <a:srgbClr val="000000"/>
                </a:solidFill>
                <a:effectLst/>
                <a:latin typeface="system-ui"/>
              </a:rPr>
              <a:t>And he said to them, “Elijah does come first to restore all things. And how is it written of the Son of Man that he should suffer many things and be treated with contempt? </a:t>
            </a:r>
            <a:r>
              <a:rPr lang="en-US" sz="3200" b="1" i="0" baseline="30000" dirty="0">
                <a:solidFill>
                  <a:srgbClr val="000000"/>
                </a:solidFill>
                <a:effectLst/>
                <a:latin typeface="system-ui"/>
              </a:rPr>
              <a:t>13 </a:t>
            </a:r>
            <a:r>
              <a:rPr lang="en-US" sz="3200" b="0" i="0" dirty="0">
                <a:solidFill>
                  <a:srgbClr val="000000"/>
                </a:solidFill>
                <a:effectLst/>
                <a:latin typeface="system-ui"/>
              </a:rPr>
              <a:t>But I tell you that Elijah has come, and they did to him whatever they pleased, as it is written of him.”</a:t>
            </a:r>
          </a:p>
        </p:txBody>
      </p:sp>
    </p:spTree>
    <p:extLst>
      <p:ext uri="{BB962C8B-B14F-4D97-AF65-F5344CB8AC3E}">
        <p14:creationId xmlns:p14="http://schemas.microsoft.com/office/powerpoint/2010/main" val="330619974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36EF-55DF-4DC8-9D48-90A642FE752A}"/>
              </a:ext>
            </a:extLst>
          </p:cNvPr>
          <p:cNvSpPr/>
          <p:nvPr/>
        </p:nvSpPr>
        <p:spPr>
          <a:xfrm>
            <a:off x="477479" y="140553"/>
            <a:ext cx="7312738" cy="2000548"/>
          </a:xfrm>
          <a:prstGeom prst="rect">
            <a:avLst/>
          </a:prstGeom>
        </p:spPr>
        <p:txBody>
          <a:bodyPr wrap="square">
            <a:spAutoFit/>
          </a:bodyPr>
          <a:lstStyle/>
          <a:p>
            <a:pPr defTabSz="457177">
              <a:defRPr/>
            </a:pPr>
            <a:r>
              <a:rPr lang="en-GB" sz="4800" b="1" kern="0" dirty="0">
                <a:solidFill>
                  <a:prstClr val="white"/>
                </a:solidFill>
                <a:effectLst>
                  <a:glow rad="127000">
                    <a:srgbClr val="000000"/>
                  </a:glow>
                </a:effectLst>
                <a:latin typeface="Arial" charset="0"/>
                <a:ea typeface="ＭＳ Ｐゴシック" charset="0"/>
              </a:rPr>
              <a:t>A Good Question</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Q: Why must Elijah come first?</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A:  The scriptures say so</a:t>
            </a:r>
            <a:endParaRPr lang="en-GB" sz="4000" kern="0" dirty="0">
              <a:solidFill>
                <a:prstClr val="white"/>
              </a:solidFill>
              <a:effectLst>
                <a:glow rad="127000">
                  <a:srgbClr val="000000"/>
                </a:glow>
              </a:effectLst>
              <a:latin typeface="Arial" charset="0"/>
              <a:ea typeface="ＭＳ Ｐゴシック" charset="0"/>
            </a:endParaRPr>
          </a:p>
        </p:txBody>
      </p:sp>
      <p:sp>
        <p:nvSpPr>
          <p:cNvPr id="4" name="TextBox 3">
            <a:extLst>
              <a:ext uri="{FF2B5EF4-FFF2-40B4-BE49-F238E27FC236}">
                <a16:creationId xmlns:a16="http://schemas.microsoft.com/office/drawing/2014/main" id="{F40EB9DD-400E-417F-B572-81C28323AC52}"/>
              </a:ext>
            </a:extLst>
          </p:cNvPr>
          <p:cNvSpPr txBox="1"/>
          <p:nvPr/>
        </p:nvSpPr>
        <p:spPr>
          <a:xfrm>
            <a:off x="276840" y="2474893"/>
            <a:ext cx="8600460" cy="954107"/>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Mal 3:1</a:t>
            </a:r>
            <a:r>
              <a:rPr lang="en-US" sz="2800" b="0" i="0" dirty="0">
                <a:solidFill>
                  <a:srgbClr val="000000"/>
                </a:solidFill>
                <a:effectLst/>
                <a:latin typeface="system-ui"/>
              </a:rPr>
              <a:t> “Behold, I send my messenger, and he will prepare the way before me. </a:t>
            </a:r>
            <a:endParaRPr lang="en-US" sz="2800" dirty="0"/>
          </a:p>
        </p:txBody>
      </p:sp>
      <p:sp>
        <p:nvSpPr>
          <p:cNvPr id="7" name="TextBox 6">
            <a:extLst>
              <a:ext uri="{FF2B5EF4-FFF2-40B4-BE49-F238E27FC236}">
                <a16:creationId xmlns:a16="http://schemas.microsoft.com/office/drawing/2014/main" id="{6877C563-89B8-4735-9A9C-A20D79AFFBF2}"/>
              </a:ext>
            </a:extLst>
          </p:cNvPr>
          <p:cNvSpPr txBox="1"/>
          <p:nvPr/>
        </p:nvSpPr>
        <p:spPr>
          <a:xfrm>
            <a:off x="276840" y="3429000"/>
            <a:ext cx="8600460" cy="954107"/>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Mal 4:5</a:t>
            </a:r>
            <a:r>
              <a:rPr lang="en-US" sz="2800" b="0" i="0" dirty="0">
                <a:solidFill>
                  <a:srgbClr val="000000"/>
                </a:solidFill>
                <a:effectLst/>
                <a:latin typeface="system-ui"/>
              </a:rPr>
              <a:t> “Behold, I will send you Elijah the prophet before the great and awesome day of the </a:t>
            </a:r>
            <a:r>
              <a:rPr lang="en-US" sz="2800" b="0" i="0" cap="small" dirty="0">
                <a:solidFill>
                  <a:srgbClr val="000000"/>
                </a:solidFill>
                <a:effectLst/>
                <a:latin typeface="system-ui"/>
              </a:rPr>
              <a:t>Lord</a:t>
            </a:r>
            <a:r>
              <a:rPr lang="en-US" sz="2800" b="0" i="0" dirty="0">
                <a:solidFill>
                  <a:srgbClr val="000000"/>
                </a:solidFill>
                <a:effectLst/>
                <a:latin typeface="system-ui"/>
              </a:rPr>
              <a:t> comes. </a:t>
            </a:r>
            <a:endParaRPr lang="en-US" sz="2800" dirty="0"/>
          </a:p>
        </p:txBody>
      </p:sp>
    </p:spTree>
    <p:extLst>
      <p:ext uri="{BB962C8B-B14F-4D97-AF65-F5344CB8AC3E}">
        <p14:creationId xmlns:p14="http://schemas.microsoft.com/office/powerpoint/2010/main" val="41237789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1936EF-55DF-4DC8-9D48-90A642FE752A}"/>
              </a:ext>
            </a:extLst>
          </p:cNvPr>
          <p:cNvSpPr/>
          <p:nvPr/>
        </p:nvSpPr>
        <p:spPr>
          <a:xfrm>
            <a:off x="477479" y="140553"/>
            <a:ext cx="7312738" cy="2677656"/>
          </a:xfrm>
          <a:prstGeom prst="rect">
            <a:avLst/>
          </a:prstGeom>
        </p:spPr>
        <p:txBody>
          <a:bodyPr wrap="square">
            <a:spAutoFit/>
          </a:bodyPr>
          <a:lstStyle/>
          <a:p>
            <a:pPr defTabSz="457177">
              <a:defRPr/>
            </a:pPr>
            <a:r>
              <a:rPr lang="en-GB" sz="4800" b="1" kern="0" dirty="0">
                <a:solidFill>
                  <a:prstClr val="white"/>
                </a:solidFill>
                <a:effectLst>
                  <a:glow rad="127000">
                    <a:srgbClr val="000000"/>
                  </a:glow>
                </a:effectLst>
                <a:latin typeface="Arial" charset="0"/>
                <a:ea typeface="ＭＳ Ｐゴシック" charset="0"/>
              </a:rPr>
              <a:t>Having established the authority of scripture</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Q: Why must Messiah suffer?</a:t>
            </a:r>
          </a:p>
          <a:p>
            <a:pPr marL="571500" indent="-571500" defTabSz="457177">
              <a:buFont typeface="Arial" panose="020B0604020202020204" pitchFamily="34" charset="0"/>
              <a:buChar char="•"/>
              <a:defRPr/>
            </a:pPr>
            <a:r>
              <a:rPr lang="en-GB" sz="3600" kern="0" dirty="0">
                <a:solidFill>
                  <a:prstClr val="white"/>
                </a:solidFill>
                <a:effectLst>
                  <a:glow rad="127000">
                    <a:srgbClr val="000000"/>
                  </a:glow>
                </a:effectLst>
                <a:latin typeface="Arial" charset="0"/>
                <a:ea typeface="ＭＳ Ｐゴシック" charset="0"/>
              </a:rPr>
              <a:t>A:  The scriptures say so</a:t>
            </a:r>
            <a:endParaRPr lang="en-GB" sz="4000" kern="0" dirty="0">
              <a:solidFill>
                <a:prstClr val="white"/>
              </a:solidFill>
              <a:effectLst>
                <a:glow rad="127000">
                  <a:srgbClr val="000000"/>
                </a:glow>
              </a:effectLst>
              <a:latin typeface="Arial" charset="0"/>
              <a:ea typeface="ＭＳ Ｐゴシック" charset="0"/>
            </a:endParaRPr>
          </a:p>
        </p:txBody>
      </p:sp>
      <p:sp>
        <p:nvSpPr>
          <p:cNvPr id="4" name="TextBox 3">
            <a:extLst>
              <a:ext uri="{FF2B5EF4-FFF2-40B4-BE49-F238E27FC236}">
                <a16:creationId xmlns:a16="http://schemas.microsoft.com/office/drawing/2014/main" id="{F40EB9DD-400E-417F-B572-81C28323AC52}"/>
              </a:ext>
            </a:extLst>
          </p:cNvPr>
          <p:cNvSpPr txBox="1"/>
          <p:nvPr/>
        </p:nvSpPr>
        <p:spPr>
          <a:xfrm>
            <a:off x="276840" y="3732193"/>
            <a:ext cx="8600460" cy="954107"/>
          </a:xfrm>
          <a:prstGeom prst="rect">
            <a:avLst/>
          </a:prstGeom>
          <a:solidFill>
            <a:srgbClr val="F2F2F2">
              <a:alpha val="80000"/>
            </a:srgbClr>
          </a:solidFill>
        </p:spPr>
        <p:txBody>
          <a:bodyPr wrap="square">
            <a:spAutoFit/>
          </a:bodyPr>
          <a:lstStyle/>
          <a:p>
            <a:r>
              <a:rPr lang="en-US" sz="2800" b="1" i="0" u="sng" dirty="0" err="1">
                <a:solidFill>
                  <a:srgbClr val="000000"/>
                </a:solidFill>
                <a:effectLst/>
                <a:latin typeface="system-ui"/>
              </a:rPr>
              <a:t>Pss</a:t>
            </a:r>
            <a:r>
              <a:rPr lang="en-US" sz="2800" b="1" i="0" u="sng" dirty="0">
                <a:solidFill>
                  <a:srgbClr val="000000"/>
                </a:solidFill>
                <a:effectLst/>
                <a:latin typeface="system-ui"/>
              </a:rPr>
              <a:t> 69:20-21</a:t>
            </a:r>
            <a:r>
              <a:rPr lang="en-US" sz="2800" b="0" i="0" dirty="0">
                <a:solidFill>
                  <a:srgbClr val="000000"/>
                </a:solidFill>
                <a:effectLst/>
                <a:latin typeface="system-ui"/>
              </a:rPr>
              <a:t>“Behold, I send my messenger, and he will prepare the way before me. </a:t>
            </a:r>
            <a:endParaRPr lang="en-US" sz="2800" dirty="0">
              <a:latin typeface="system-ui"/>
            </a:endParaRPr>
          </a:p>
        </p:txBody>
      </p:sp>
      <p:sp>
        <p:nvSpPr>
          <p:cNvPr id="7" name="TextBox 6">
            <a:extLst>
              <a:ext uri="{FF2B5EF4-FFF2-40B4-BE49-F238E27FC236}">
                <a16:creationId xmlns:a16="http://schemas.microsoft.com/office/drawing/2014/main" id="{6877C563-89B8-4735-9A9C-A20D79AFFBF2}"/>
              </a:ext>
            </a:extLst>
          </p:cNvPr>
          <p:cNvSpPr txBox="1"/>
          <p:nvPr/>
        </p:nvSpPr>
        <p:spPr>
          <a:xfrm>
            <a:off x="276840" y="4686300"/>
            <a:ext cx="8600460" cy="1815882"/>
          </a:xfrm>
          <a:prstGeom prst="rect">
            <a:avLst/>
          </a:prstGeom>
          <a:solidFill>
            <a:srgbClr val="F2F2F2">
              <a:alpha val="80000"/>
            </a:srgbClr>
          </a:solidFill>
        </p:spPr>
        <p:txBody>
          <a:bodyPr wrap="square">
            <a:spAutoFit/>
          </a:bodyPr>
          <a:lstStyle/>
          <a:p>
            <a:r>
              <a:rPr lang="en-US" sz="2800" b="1" i="0" u="sng" dirty="0">
                <a:solidFill>
                  <a:srgbClr val="000000"/>
                </a:solidFill>
                <a:effectLst/>
                <a:latin typeface="system-ui"/>
              </a:rPr>
              <a:t>Isa 53</a:t>
            </a:r>
            <a:r>
              <a:rPr lang="en-US" sz="2800" b="1" i="0" dirty="0">
                <a:solidFill>
                  <a:srgbClr val="000000"/>
                </a:solidFill>
                <a:effectLst/>
                <a:latin typeface="system-ui"/>
              </a:rPr>
              <a:t>  </a:t>
            </a:r>
            <a:r>
              <a:rPr lang="en-US" sz="2800" dirty="0">
                <a:latin typeface="system-ui"/>
              </a:rPr>
              <a:t>But he was pierced for our transgressions;</a:t>
            </a:r>
            <a:br>
              <a:rPr lang="en-US" sz="2800" dirty="0">
                <a:latin typeface="system-ui"/>
              </a:rPr>
            </a:br>
            <a:r>
              <a:rPr lang="en-US" sz="2800" dirty="0">
                <a:latin typeface="system-ui"/>
              </a:rPr>
              <a:t>    he was crushed for our iniquities;</a:t>
            </a:r>
            <a:br>
              <a:rPr lang="en-US" sz="2800" dirty="0">
                <a:latin typeface="system-ui"/>
              </a:rPr>
            </a:br>
            <a:r>
              <a:rPr lang="en-US" sz="2800" dirty="0">
                <a:latin typeface="system-ui"/>
              </a:rPr>
              <a:t>upon him was the chastisement that brought us peace,</a:t>
            </a:r>
            <a:br>
              <a:rPr lang="en-US" sz="2800" dirty="0">
                <a:latin typeface="system-ui"/>
              </a:rPr>
            </a:br>
            <a:r>
              <a:rPr lang="en-US" sz="2800" dirty="0">
                <a:latin typeface="system-ui"/>
              </a:rPr>
              <a:t>    and with his wounds we are healed.</a:t>
            </a:r>
            <a:endParaRPr lang="en-US" sz="2400" dirty="0">
              <a:latin typeface="system-ui"/>
            </a:endParaRPr>
          </a:p>
        </p:txBody>
      </p:sp>
    </p:spTree>
    <p:extLst>
      <p:ext uri="{BB962C8B-B14F-4D97-AF65-F5344CB8AC3E}">
        <p14:creationId xmlns:p14="http://schemas.microsoft.com/office/powerpoint/2010/main" val="2085868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BE9B099-3B7A-4CE6-905F-8A5D0AB1F557}"/>
              </a:ext>
            </a:extLst>
          </p:cNvPr>
          <p:cNvSpPr txBox="1"/>
          <p:nvPr/>
        </p:nvSpPr>
        <p:spPr>
          <a:xfrm>
            <a:off x="629082" y="6110476"/>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
        <p:nvSpPr>
          <p:cNvPr id="5" name="TextBox 4">
            <a:extLst>
              <a:ext uri="{FF2B5EF4-FFF2-40B4-BE49-F238E27FC236}">
                <a16:creationId xmlns:a16="http://schemas.microsoft.com/office/drawing/2014/main" id="{02F0D087-9108-4610-88E6-8AE0A7916BAF}"/>
              </a:ext>
            </a:extLst>
          </p:cNvPr>
          <p:cNvSpPr txBox="1"/>
          <p:nvPr/>
        </p:nvSpPr>
        <p:spPr>
          <a:xfrm>
            <a:off x="471267" y="281588"/>
            <a:ext cx="8454683" cy="4031873"/>
          </a:xfrm>
          <a:prstGeom prst="rect">
            <a:avLst/>
          </a:prstGeom>
          <a:noFill/>
        </p:spPr>
        <p:txBody>
          <a:bodyPr wrap="square">
            <a:spAutoFit/>
          </a:bodyPr>
          <a:lstStyle/>
          <a:p>
            <a:pPr algn="l"/>
            <a:r>
              <a:rPr lang="en-US" sz="3200" b="1" i="0" baseline="30000" dirty="0">
                <a:solidFill>
                  <a:srgbClr val="000000"/>
                </a:solidFill>
                <a:effectLst/>
                <a:latin typeface="system-ui"/>
              </a:rPr>
              <a:t>11 </a:t>
            </a:r>
            <a:r>
              <a:rPr lang="en-US" sz="3200" b="0" i="0" dirty="0">
                <a:solidFill>
                  <a:srgbClr val="000000"/>
                </a:solidFill>
                <a:effectLst/>
                <a:latin typeface="system-ui"/>
              </a:rPr>
              <a:t>And they asked him, “Why do the scribes say that first Elijah must come?” </a:t>
            </a:r>
            <a:r>
              <a:rPr lang="en-US" sz="3200" b="1" i="0" baseline="30000" dirty="0">
                <a:solidFill>
                  <a:srgbClr val="000000"/>
                </a:solidFill>
                <a:effectLst/>
                <a:latin typeface="system-ui"/>
              </a:rPr>
              <a:t>12 </a:t>
            </a:r>
            <a:r>
              <a:rPr lang="en-US" sz="3200" b="0" i="0" dirty="0">
                <a:solidFill>
                  <a:srgbClr val="000000"/>
                </a:solidFill>
                <a:effectLst/>
                <a:latin typeface="system-ui"/>
              </a:rPr>
              <a:t>And he said to them, “Elijah does come first to restore all things. And how is it written of the Son of Man that he should suffer many things and be treated with contempt? </a:t>
            </a:r>
            <a:r>
              <a:rPr lang="en-US" sz="3200" b="1" i="0" baseline="30000" dirty="0">
                <a:solidFill>
                  <a:srgbClr val="000000"/>
                </a:solidFill>
                <a:effectLst/>
                <a:latin typeface="system-ui"/>
              </a:rPr>
              <a:t>13 </a:t>
            </a:r>
            <a:r>
              <a:rPr lang="en-US" sz="3200" b="0" i="0" dirty="0">
                <a:solidFill>
                  <a:srgbClr val="000000"/>
                </a:solidFill>
                <a:effectLst/>
                <a:highlight>
                  <a:srgbClr val="FFFF00"/>
                </a:highlight>
                <a:latin typeface="system-ui"/>
              </a:rPr>
              <a:t>But I tell you that Elijah has come</a:t>
            </a:r>
            <a:r>
              <a:rPr lang="en-US" sz="3200" b="0" i="0" dirty="0">
                <a:solidFill>
                  <a:srgbClr val="000000"/>
                </a:solidFill>
                <a:effectLst/>
                <a:latin typeface="system-ui"/>
              </a:rPr>
              <a:t>, and they did to him whatever they pleased, as it is written of him.”</a:t>
            </a:r>
          </a:p>
        </p:txBody>
      </p:sp>
    </p:spTree>
    <p:extLst>
      <p:ext uri="{BB962C8B-B14F-4D97-AF65-F5344CB8AC3E}">
        <p14:creationId xmlns:p14="http://schemas.microsoft.com/office/powerpoint/2010/main" val="22713483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eckmate in a chess game">
            <a:extLst>
              <a:ext uri="{FF2B5EF4-FFF2-40B4-BE49-F238E27FC236}">
                <a16:creationId xmlns:a16="http://schemas.microsoft.com/office/drawing/2014/main" id="{45979FAF-ABC7-46ED-A19A-3AC47474DFB1}"/>
              </a:ext>
            </a:extLst>
          </p:cNvPr>
          <p:cNvPicPr>
            <a:picLocks noChangeAspect="1"/>
          </p:cNvPicPr>
          <p:nvPr/>
        </p:nvPicPr>
        <p:blipFill rotWithShape="1">
          <a:blip r:embed="rId2"/>
          <a:srcRect l="2107" r="26083" b="2"/>
          <a:stretch/>
        </p:blipFill>
        <p:spPr>
          <a:xfrm>
            <a:off x="2642616" y="10"/>
            <a:ext cx="6501384" cy="6857990"/>
          </a:xfrm>
          <a:prstGeom prst="rect">
            <a:avLst/>
          </a:prstGeom>
        </p:spPr>
      </p:pic>
      <p:sp>
        <p:nvSpPr>
          <p:cNvPr id="10" name="Rectangle 9">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F0803BD3-8ADA-4C8E-87DD-CC2499F95862}"/>
              </a:ext>
            </a:extLst>
          </p:cNvPr>
          <p:cNvSpPr txBox="1"/>
          <p:nvPr/>
        </p:nvSpPr>
        <p:spPr>
          <a:xfrm>
            <a:off x="129921" y="824294"/>
            <a:ext cx="4442079" cy="370081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200" dirty="0">
                <a:ea typeface="+mj-ea"/>
                <a:cs typeface="+mj-cs"/>
              </a:rPr>
              <a:t>By what authority can Jesus proclaim John the Baptist fulfills prophecies about Elijah?</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1653" y="434802"/>
            <a:ext cx="146304"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4546920"/>
            <a:ext cx="29832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28514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extLst>
              <p:ext uri="{D42A27DB-BD31-4B8C-83A1-F6EECF244321}">
                <p14:modId xmlns:p14="http://schemas.microsoft.com/office/powerpoint/2010/main" val="1752574829"/>
              </p:ext>
            </p:extLst>
          </p:nvPr>
        </p:nvGraphicFramePr>
        <p:xfrm>
          <a:off x="482599" y="836080"/>
          <a:ext cx="8178801" cy="4805238"/>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045551">
                  <a:extLst>
                    <a:ext uri="{9D8B030D-6E8A-4147-A177-3AD203B41FA5}">
                      <a16:colId xmlns:a16="http://schemas.microsoft.com/office/drawing/2014/main" val="3589267237"/>
                    </a:ext>
                  </a:extLst>
                </a:gridCol>
                <a:gridCol w="1187533">
                  <a:extLst>
                    <a:ext uri="{9D8B030D-6E8A-4147-A177-3AD203B41FA5}">
                      <a16:colId xmlns:a16="http://schemas.microsoft.com/office/drawing/2014/main" val="2403966217"/>
                    </a:ext>
                  </a:extLst>
                </a:gridCol>
                <a:gridCol w="1534554">
                  <a:extLst>
                    <a:ext uri="{9D8B030D-6E8A-4147-A177-3AD203B41FA5}">
                      <a16:colId xmlns:a16="http://schemas.microsoft.com/office/drawing/2014/main" val="3204653995"/>
                    </a:ext>
                  </a:extLst>
                </a:gridCol>
                <a:gridCol w="1374900">
                  <a:extLst>
                    <a:ext uri="{9D8B030D-6E8A-4147-A177-3AD203B41FA5}">
                      <a16:colId xmlns:a16="http://schemas.microsoft.com/office/drawing/2014/main" val="1365574229"/>
                    </a:ext>
                  </a:extLst>
                </a:gridCol>
                <a:gridCol w="609930">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Mk</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ctr" fontAlgn="b"/>
                      <a:r>
                        <a:rPr lang="en-US" sz="2000" b="0" i="0" u="none" strike="noStrike" dirty="0">
                          <a:solidFill>
                            <a:srgbClr val="000000"/>
                          </a:solidFill>
                          <a:effectLst/>
                          <a:latin typeface="Calibri" panose="020F0502020204030204" pitchFamily="34" charset="0"/>
                        </a:rPr>
                        <a:t>1</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dirty="0">
                          <a:solidFill>
                            <a:srgbClr val="000000"/>
                          </a:solidFill>
                          <a:effectLst/>
                          <a:latin typeface="Calibri" panose="020F0502020204030204" pitchFamily="34" charset="0"/>
                        </a:rPr>
                        <a:t>Jesus Heals Many</a:t>
                      </a:r>
                    </a:p>
                  </a:txBody>
                  <a:tcPr marL="9525" marR="9525" marT="9525" marB="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4:23–24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1:32–34</a:t>
                      </a: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ctr" fontAlgn="b"/>
                      <a:r>
                        <a:rPr lang="en-US" sz="2000" b="0" i="0" u="none" strike="noStrike" dirty="0">
                          <a:solidFill>
                            <a:srgbClr val="000000"/>
                          </a:solidFill>
                          <a:effectLst/>
                          <a:latin typeface="Calibri" panose="020F0502020204030204" pitchFamily="34" charset="0"/>
                        </a:rPr>
                        <a:t>2</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Casts Out Demons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4:24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Mk 1:39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7:18–23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ctr" fontAlgn="b"/>
                      <a:r>
                        <a:rPr lang="en-US" sz="2000" b="0" i="0" u="none" strike="noStrike">
                          <a:solidFill>
                            <a:srgbClr val="000000"/>
                          </a:solidFill>
                          <a:effectLst/>
                          <a:latin typeface="Calibri" panose="020F0502020204030204" pitchFamily="34" charset="0"/>
                        </a:rPr>
                        <a:t>3</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r>
                        <a:rPr lang="en-US" sz="2000" b="0" i="0" u="none" strike="noStrike">
                          <a:solidFill>
                            <a:srgbClr val="000000"/>
                          </a:solidFill>
                          <a:effectLst/>
                          <a:latin typeface="Calibri" panose="020F0502020204030204" pitchFamily="34" charset="0"/>
                        </a:rPr>
                        <a:t>Jesus Cleanses a Leper</a:t>
                      </a:r>
                    </a:p>
                  </a:txBody>
                  <a:tcPr marL="9525" marR="9525" marT="9525" marB="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Mt 8:1–4</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Mk 1:40–45</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r>
                        <a:rPr lang="en-US" sz="1100" b="0" i="0" u="none" strike="noStrike">
                          <a:solidFill>
                            <a:srgbClr val="000000"/>
                          </a:solidFill>
                          <a:effectLst/>
                          <a:latin typeface="Calibri" panose="020F0502020204030204" pitchFamily="34" charset="0"/>
                        </a:rPr>
                        <a:t>Lk 5:12–16</a:t>
                      </a: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ctr" fontAlgn="b"/>
                      <a:r>
                        <a:rPr lang="en-US" sz="2000" b="0" i="0" u="none" strike="noStrike" dirty="0">
                          <a:solidFill>
                            <a:srgbClr val="000000"/>
                          </a:solidFill>
                          <a:effectLst/>
                          <a:latin typeface="Calibri" panose="020F0502020204030204" pitchFamily="34" charset="0"/>
                        </a:rPr>
                        <a:t>4</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Heals a Centurion’s Servant</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Mt 8:5–13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Lk 7:1–10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359983">
                <a:tc gridSpan="6">
                  <a:txBody>
                    <a:bodyPr/>
                    <a:lstStyle/>
                    <a:p>
                      <a:pPr algn="ctr" fontAlgn="b"/>
                      <a:r>
                        <a:rPr lang="en-US" sz="2000" b="0" i="0" u="none" strike="noStrike" cap="none" spc="0" dirty="0">
                          <a:solidFill>
                            <a:schemeClr val="tx1"/>
                          </a:solidFill>
                          <a:effectLst/>
                          <a:latin typeface="Calibri" panose="020F0502020204030204" pitchFamily="34" charset="0"/>
                        </a:rPr>
                        <a:t>-----------------------------------------</a:t>
                      </a: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20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ctr"/>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12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hMerge="1">
                  <a:txBody>
                    <a:bodyPr/>
                    <a:lstStyle/>
                    <a:p>
                      <a:pPr algn="l" fontAlgn="b"/>
                      <a:endParaRPr lang="en-US" sz="2100" b="0" i="0" u="none" strike="noStrike" cap="none" spc="0" dirty="0">
                        <a:solidFill>
                          <a:schemeClr val="tx1"/>
                        </a:solidFill>
                        <a:effectLst/>
                        <a:latin typeface="Calibri" panose="020F0502020204030204" pitchFamily="34" charset="0"/>
                      </a:endParaRPr>
                    </a:p>
                  </a:txBody>
                  <a:tcPr marL="110176" marR="16395" marT="31479" marB="236091"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702653"/>
                  </a:ext>
                </a:extLst>
              </a:tr>
              <a:tr h="359983">
                <a:tc>
                  <a:txBody>
                    <a:bodyPr/>
                    <a:lstStyle/>
                    <a:p>
                      <a:pPr algn="ctr" fontAlgn="b"/>
                      <a:r>
                        <a:rPr lang="en-US" sz="2000" b="0" i="0" u="none" strike="noStrike" dirty="0">
                          <a:solidFill>
                            <a:srgbClr val="000000"/>
                          </a:solidFill>
                          <a:effectLst/>
                          <a:latin typeface="Calibri" panose="020F0502020204030204" pitchFamily="34" charset="0"/>
                        </a:rPr>
                        <a:t>59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a:solidFill>
                            <a:srgbClr val="000000"/>
                          </a:solidFill>
                          <a:effectLst/>
                          <a:latin typeface="Calibri" panose="020F0502020204030204" pitchFamily="34" charset="0"/>
                        </a:rPr>
                        <a:t>Jesus Appears in a Locked Room</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20:19–23</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64899302"/>
                  </a:ext>
                </a:extLst>
              </a:tr>
              <a:tr h="359983">
                <a:tc>
                  <a:txBody>
                    <a:bodyPr/>
                    <a:lstStyle/>
                    <a:p>
                      <a:pPr algn="ctr" fontAlgn="b"/>
                      <a:r>
                        <a:rPr lang="en-US" sz="2000" b="0" i="0" u="none" strike="noStrike" dirty="0">
                          <a:solidFill>
                            <a:srgbClr val="000000"/>
                          </a:solidFill>
                          <a:effectLst/>
                          <a:latin typeface="Calibri" panose="020F0502020204030204" pitchFamily="34" charset="0"/>
                        </a:rPr>
                        <a:t>60</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Appears in a Locked Room for Thomas</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a:solidFill>
                            <a:srgbClr val="000000"/>
                          </a:solidFill>
                          <a:effectLst/>
                          <a:latin typeface="Calibri" panose="020F0502020204030204" pitchFamily="34" charset="0"/>
                        </a:rPr>
                        <a:t>Jn 20:26–29</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26288230"/>
                  </a:ext>
                </a:extLst>
              </a:tr>
              <a:tr h="359983">
                <a:tc>
                  <a:txBody>
                    <a:bodyPr/>
                    <a:lstStyle/>
                    <a:p>
                      <a:pPr algn="ctr" fontAlgn="b"/>
                      <a:r>
                        <a:rPr lang="en-US" sz="2000" b="0" i="0" u="none" strike="noStrike" dirty="0">
                          <a:solidFill>
                            <a:srgbClr val="000000"/>
                          </a:solidFill>
                          <a:effectLst/>
                          <a:latin typeface="Calibri" panose="020F0502020204030204" pitchFamily="34" charset="0"/>
                        </a:rPr>
                        <a:t>61</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r>
                        <a:rPr lang="en-US" sz="2000" b="0" i="0" u="none" strike="noStrike" dirty="0">
                          <a:solidFill>
                            <a:srgbClr val="000000"/>
                          </a:solidFill>
                          <a:effectLst/>
                          <a:latin typeface="Calibri" panose="020F0502020204030204" pitchFamily="34" charset="0"/>
                        </a:rPr>
                        <a:t>Jesus Provides a Miraculous Catch of Fish (John)</a:t>
                      </a:r>
                    </a:p>
                  </a:txBody>
                  <a:tcPr marL="9525" marR="9525" marT="9525" marB="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Jn 21:4–6</a:t>
                      </a:r>
                    </a:p>
                  </a:txBody>
                  <a:tcPr marL="9525" marR="9525" marT="9525" marB="0" anchor="b">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182059051"/>
                  </a:ext>
                </a:extLst>
              </a:tr>
            </a:tbl>
          </a:graphicData>
        </a:graphic>
      </p:graphicFrame>
      <p:sp>
        <p:nvSpPr>
          <p:cNvPr id="3" name="Rectangle 2">
            <a:extLst>
              <a:ext uri="{FF2B5EF4-FFF2-40B4-BE49-F238E27FC236}">
                <a16:creationId xmlns:a16="http://schemas.microsoft.com/office/drawing/2014/main" id="{8CA31574-D73D-4140-95BE-E7C86D4814D1}"/>
              </a:ext>
            </a:extLst>
          </p:cNvPr>
          <p:cNvSpPr/>
          <p:nvPr/>
        </p:nvSpPr>
        <p:spPr>
          <a:xfrm rot="21072619">
            <a:off x="805792" y="2876981"/>
            <a:ext cx="7185925" cy="1862048"/>
          </a:xfrm>
          <a:prstGeom prst="rect">
            <a:avLst/>
          </a:prstGeom>
          <a:noFill/>
          <a:effectLst>
            <a:glow rad="127000">
              <a:schemeClr val="tx1"/>
            </a:glow>
          </a:effectLst>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1500" b="1" dirty="0">
                <a:ln/>
                <a:solidFill>
                  <a:srgbClr val="FF0000"/>
                </a:solidFill>
              </a:rPr>
              <a:t>61 Miracles</a:t>
            </a:r>
          </a:p>
        </p:txBody>
      </p:sp>
    </p:spTree>
    <p:extLst>
      <p:ext uri="{BB962C8B-B14F-4D97-AF65-F5344CB8AC3E}">
        <p14:creationId xmlns:p14="http://schemas.microsoft.com/office/powerpoint/2010/main" val="4264918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F9791DD-A520-4C32-AA09-CC7946B70846}"/>
              </a:ext>
            </a:extLst>
          </p:cNvPr>
          <p:cNvSpPr/>
          <p:nvPr/>
        </p:nvSpPr>
        <p:spPr>
          <a:xfrm>
            <a:off x="1504950" y="669788"/>
            <a:ext cx="7446168" cy="5481231"/>
          </a:xfrm>
          <a:custGeom>
            <a:avLst/>
            <a:gdLst>
              <a:gd name="connsiteX0" fmla="*/ 0 w 4869656"/>
              <a:gd name="connsiteY0" fmla="*/ 0 h 1700138"/>
              <a:gd name="connsiteX1" fmla="*/ 4869656 w 4869656"/>
              <a:gd name="connsiteY1" fmla="*/ 0 h 1700138"/>
              <a:gd name="connsiteX2" fmla="*/ 4869656 w 4869656"/>
              <a:gd name="connsiteY2" fmla="*/ 1700138 h 1700138"/>
              <a:gd name="connsiteX3" fmla="*/ 0 w 4869656"/>
              <a:gd name="connsiteY3" fmla="*/ 1700138 h 1700138"/>
              <a:gd name="connsiteX4" fmla="*/ 0 w 4869656"/>
              <a:gd name="connsiteY4" fmla="*/ 0 h 1700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9656" h="1700138">
                <a:moveTo>
                  <a:pt x="0" y="0"/>
                </a:moveTo>
                <a:lnTo>
                  <a:pt x="4869656" y="0"/>
                </a:lnTo>
                <a:lnTo>
                  <a:pt x="4869656" y="1700138"/>
                </a:lnTo>
                <a:lnTo>
                  <a:pt x="0" y="170013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9540" tIns="129540" rIns="129540" bIns="129540" numCol="1" spcCol="1270" anchor="t" anchorCtr="0">
            <a:noAutofit/>
          </a:bodyPr>
          <a:lstStyle/>
          <a:p>
            <a:pPr lvl="0" algn="r" defTabSz="1511300">
              <a:lnSpc>
                <a:spcPct val="90000"/>
              </a:lnSpc>
              <a:spcBef>
                <a:spcPct val="0"/>
              </a:spcBef>
            </a:pPr>
            <a:r>
              <a:rPr lang="en-US" sz="3600" b="1" kern="1200" dirty="0"/>
              <a:t>Terrified </a:t>
            </a:r>
            <a:r>
              <a:rPr lang="en-US" sz="2800" kern="1200" dirty="0"/>
              <a:t>in the presence </a:t>
            </a:r>
            <a:r>
              <a:rPr lang="en-US" sz="3600" b="1" kern="1200" dirty="0"/>
              <a:t>of </a:t>
            </a:r>
            <a:r>
              <a:rPr lang="en-US" sz="3600" b="1" kern="1200"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kern="1200" dirty="0"/>
          </a:p>
          <a:p>
            <a:pPr lvl="0" algn="r" defTabSz="1511300">
              <a:lnSpc>
                <a:spcPct val="90000"/>
              </a:lnSpc>
              <a:spcBef>
                <a:spcPct val="0"/>
              </a:spcBef>
            </a:pPr>
            <a:r>
              <a:rPr lang="en-US" sz="3600" b="1" dirty="0"/>
              <a:t>Listen to </a:t>
            </a:r>
            <a:r>
              <a:rPr lang="en-US" sz="3600" b="1" dirty="0">
                <a:solidFill>
                  <a:srgbClr val="0000FF"/>
                </a:solidFill>
              </a:rPr>
              <a:t>the Lord</a:t>
            </a:r>
          </a:p>
          <a:p>
            <a:pPr lvl="0" algn="r" defTabSz="1511300">
              <a:lnSpc>
                <a:spcPct val="90000"/>
              </a:lnSpc>
              <a:spcBef>
                <a:spcPct val="0"/>
              </a:spcBef>
            </a:pPr>
            <a:endParaRPr lang="en-US" sz="3600" b="1" dirty="0"/>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The Disciples </a:t>
            </a:r>
            <a:r>
              <a:rPr lang="en-US" sz="3600" b="1" dirty="0"/>
              <a:t>Listened to </a:t>
            </a:r>
            <a:r>
              <a:rPr lang="en-US" sz="3600" b="1" dirty="0">
                <a:solidFill>
                  <a:srgbClr val="0000FF"/>
                </a:solidFill>
              </a:rPr>
              <a:t>the Lord</a:t>
            </a:r>
          </a:p>
          <a:p>
            <a:pPr lvl="0" algn="r" defTabSz="1511300">
              <a:lnSpc>
                <a:spcPct val="90000"/>
              </a:lnSpc>
              <a:spcBef>
                <a:spcPct val="0"/>
              </a:spcBef>
            </a:pPr>
            <a:endParaRPr lang="en-US" sz="3600" b="1" dirty="0">
              <a:solidFill>
                <a:srgbClr val="0000FF"/>
              </a:solidFill>
            </a:endParaRPr>
          </a:p>
          <a:p>
            <a:pPr lvl="0" algn="r" defTabSz="1511300">
              <a:lnSpc>
                <a:spcPct val="90000"/>
              </a:lnSpc>
              <a:spcBef>
                <a:spcPct val="0"/>
              </a:spcBef>
            </a:pPr>
            <a:endParaRPr lang="en-US" sz="3600" b="1" dirty="0"/>
          </a:p>
          <a:p>
            <a:pPr lvl="0" algn="r" defTabSz="1511300">
              <a:lnSpc>
                <a:spcPct val="90000"/>
              </a:lnSpc>
              <a:spcBef>
                <a:spcPct val="0"/>
              </a:spcBef>
            </a:pPr>
            <a:r>
              <a:rPr lang="en-US" sz="2800" kern="1200" dirty="0"/>
              <a:t>Disciples' questions </a:t>
            </a:r>
            <a:r>
              <a:rPr lang="en-US" sz="3600" b="1" dirty="0"/>
              <a:t>answered by </a:t>
            </a:r>
            <a:r>
              <a:rPr lang="en-US" sz="3600" b="1" dirty="0">
                <a:solidFill>
                  <a:srgbClr val="0000FF"/>
                </a:solidFill>
              </a:rPr>
              <a:t>the Lord</a:t>
            </a:r>
          </a:p>
        </p:txBody>
      </p:sp>
      <p:sp>
        <p:nvSpPr>
          <p:cNvPr id="17" name="Straight Connector 16">
            <a:extLst>
              <a:ext uri="{FF2B5EF4-FFF2-40B4-BE49-F238E27FC236}">
                <a16:creationId xmlns:a16="http://schemas.microsoft.com/office/drawing/2014/main" id="{06551C1A-1463-43C4-A75F-8A9D47B56761}"/>
              </a:ext>
            </a:extLst>
          </p:cNvPr>
          <p:cNvSpPr/>
          <p:nvPr/>
        </p:nvSpPr>
        <p:spPr>
          <a:xfrm>
            <a:off x="3757612" y="1907485"/>
            <a:ext cx="4869656" cy="0"/>
          </a:xfrm>
          <a:prstGeom prst="line">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8" name="Straight Connector 17">
            <a:extLst>
              <a:ext uri="{FF2B5EF4-FFF2-40B4-BE49-F238E27FC236}">
                <a16:creationId xmlns:a16="http://schemas.microsoft.com/office/drawing/2014/main" id="{6048C3F7-68D9-45DC-AD07-CCD5AA629E4F}"/>
              </a:ext>
            </a:extLst>
          </p:cNvPr>
          <p:cNvSpPr/>
          <p:nvPr/>
        </p:nvSpPr>
        <p:spPr>
          <a:xfrm>
            <a:off x="3757612" y="3410404"/>
            <a:ext cx="4869656" cy="0"/>
          </a:xfrm>
          <a:prstGeom prst="line">
            <a:avLst/>
          </a:prstGeom>
        </p:spPr>
        <p:style>
          <a:lnRef idx="2">
            <a:schemeClr val="accent2">
              <a:hueOff val="-727682"/>
              <a:satOff val="-41964"/>
              <a:lumOff val="4314"/>
              <a:alphaOff val="0"/>
            </a:schemeClr>
          </a:lnRef>
          <a:fillRef idx="1">
            <a:schemeClr val="accent2">
              <a:hueOff val="-727682"/>
              <a:satOff val="-41964"/>
              <a:lumOff val="4314"/>
              <a:alphaOff val="0"/>
            </a:schemeClr>
          </a:fillRef>
          <a:effectRef idx="0">
            <a:schemeClr val="accent2">
              <a:hueOff val="-727682"/>
              <a:satOff val="-41964"/>
              <a:lumOff val="4314"/>
              <a:alphaOff val="0"/>
            </a:schemeClr>
          </a:effectRef>
          <a:fontRef idx="minor">
            <a:schemeClr val="lt1"/>
          </a:fontRef>
        </p:style>
      </p:sp>
      <p:sp>
        <p:nvSpPr>
          <p:cNvPr id="19" name="Straight Connector 18">
            <a:extLst>
              <a:ext uri="{FF2B5EF4-FFF2-40B4-BE49-F238E27FC236}">
                <a16:creationId xmlns:a16="http://schemas.microsoft.com/office/drawing/2014/main" id="{A77E8DE6-1EEB-47BE-A7F0-DA2E8824EC60}"/>
              </a:ext>
            </a:extLst>
          </p:cNvPr>
          <p:cNvSpPr/>
          <p:nvPr/>
        </p:nvSpPr>
        <p:spPr>
          <a:xfrm>
            <a:off x="3757612" y="4895387"/>
            <a:ext cx="4869656" cy="0"/>
          </a:xfrm>
          <a:prstGeom prst="line">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sp>
    </p:spTree>
    <p:extLst>
      <p:ext uri="{BB962C8B-B14F-4D97-AF65-F5344CB8AC3E}">
        <p14:creationId xmlns:p14="http://schemas.microsoft.com/office/powerpoint/2010/main" val="1923075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a:extLst>
              <a:ext uri="{FF2B5EF4-FFF2-40B4-BE49-F238E27FC236}">
                <a16:creationId xmlns:a16="http://schemas.microsoft.com/office/drawing/2014/main" id="{09028BB3-CE4C-482C-B7FC-AA0A231DFC28}"/>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9866" r="-2" b="-2"/>
          <a:stretch/>
        </p:blipFill>
        <p:spPr bwMode="auto">
          <a:xfrm>
            <a:off x="20" y="0"/>
            <a:ext cx="6125037" cy="685800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3"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70420" y="1348782"/>
            <a:ext cx="701278"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5"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470495" y="1000124"/>
            <a:ext cx="571626"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B6E33828-17BF-4948-8759-736537141143}"/>
              </a:ext>
            </a:extLst>
          </p:cNvPr>
          <p:cNvSpPr txBox="1"/>
          <p:nvPr/>
        </p:nvSpPr>
        <p:spPr>
          <a:xfrm>
            <a:off x="256377" y="5734972"/>
            <a:ext cx="4160908" cy="954107"/>
          </a:xfrm>
          <a:prstGeom prst="rect">
            <a:avLst/>
          </a:prstGeom>
          <a:noFill/>
        </p:spPr>
        <p:txBody>
          <a:bodyPr wrap="square">
            <a:spAutoFit/>
          </a:bodyPr>
          <a:lstStyle/>
          <a:p>
            <a:pPr algn="ctr"/>
            <a:r>
              <a:rPr lang="en-US" sz="2800" dirty="0">
                <a:solidFill>
                  <a:schemeClr val="bg1"/>
                </a:solidFill>
                <a:effectLst>
                  <a:glow rad="127000">
                    <a:schemeClr val="tx1"/>
                  </a:glow>
                </a:effectLst>
              </a:rPr>
              <a:t>Carl Bloch, c. 1865</a:t>
            </a:r>
          </a:p>
          <a:p>
            <a:pPr algn="ctr"/>
            <a:r>
              <a:rPr lang="en-US" sz="2800" i="1" dirty="0">
                <a:solidFill>
                  <a:schemeClr val="bg1"/>
                </a:solidFill>
                <a:effectLst>
                  <a:glow rad="127000">
                    <a:schemeClr val="tx1"/>
                  </a:glow>
                </a:effectLst>
              </a:rPr>
              <a:t>Transfiguration of Jesus</a:t>
            </a:r>
          </a:p>
        </p:txBody>
      </p:sp>
      <p:sp>
        <p:nvSpPr>
          <p:cNvPr id="10" name="TextBox 9">
            <a:extLst>
              <a:ext uri="{FF2B5EF4-FFF2-40B4-BE49-F238E27FC236}">
                <a16:creationId xmlns:a16="http://schemas.microsoft.com/office/drawing/2014/main" id="{3F4E5FFD-84E4-40A7-9F6F-D782AB57058E}"/>
              </a:ext>
            </a:extLst>
          </p:cNvPr>
          <p:cNvSpPr txBox="1"/>
          <p:nvPr/>
        </p:nvSpPr>
        <p:spPr>
          <a:xfrm>
            <a:off x="5843691" y="6058754"/>
            <a:ext cx="3581674" cy="584775"/>
          </a:xfrm>
          <a:prstGeom prst="rect">
            <a:avLst/>
          </a:prstGeom>
          <a:noFill/>
        </p:spPr>
        <p:txBody>
          <a:bodyPr wrap="square">
            <a:spAutoFit/>
          </a:bodyPr>
          <a:lstStyle/>
          <a:p>
            <a:r>
              <a:rPr lang="en-US" sz="3200" b="1" i="0" dirty="0">
                <a:solidFill>
                  <a:srgbClr val="000000"/>
                </a:solidFill>
                <a:effectLst/>
                <a:latin typeface="system-ui"/>
              </a:rPr>
              <a:t>Mark </a:t>
            </a:r>
            <a:r>
              <a:rPr lang="en-US" sz="3200" b="1" dirty="0">
                <a:solidFill>
                  <a:srgbClr val="000000"/>
                </a:solidFill>
                <a:latin typeface="system-ui"/>
              </a:rPr>
              <a:t>9</a:t>
            </a:r>
            <a:r>
              <a:rPr lang="en-US" sz="3200" b="1" i="0" dirty="0">
                <a:solidFill>
                  <a:srgbClr val="000000"/>
                </a:solidFill>
                <a:effectLst/>
                <a:latin typeface="system-ui"/>
              </a:rPr>
              <a:t>:2-13 (ESV)</a:t>
            </a:r>
            <a:endParaRPr lang="en-US" sz="3200" b="1" dirty="0"/>
          </a:p>
        </p:txBody>
      </p:sp>
    </p:spTree>
    <p:extLst>
      <p:ext uri="{BB962C8B-B14F-4D97-AF65-F5344CB8AC3E}">
        <p14:creationId xmlns:p14="http://schemas.microsoft.com/office/powerpoint/2010/main" val="2426665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extBox 1">
            <a:extLst>
              <a:ext uri="{FF2B5EF4-FFF2-40B4-BE49-F238E27FC236}">
                <a16:creationId xmlns:a16="http://schemas.microsoft.com/office/drawing/2014/main" id="{BBEADEBC-53EA-4BFC-8CD3-69D96FCFA13D}"/>
              </a:ext>
            </a:extLst>
          </p:cNvPr>
          <p:cNvSpPr txBox="1"/>
          <p:nvPr/>
        </p:nvSpPr>
        <p:spPr>
          <a:xfrm>
            <a:off x="285750" y="2073715"/>
            <a:ext cx="8629649" cy="299304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7700" b="1" i="0" kern="1200" dirty="0">
                <a:solidFill>
                  <a:schemeClr val="bg1"/>
                </a:solidFill>
                <a:effectLst/>
                <a:latin typeface="+mj-lt"/>
                <a:ea typeface="+mj-ea"/>
                <a:cs typeface="+mj-cs"/>
              </a:rPr>
              <a:t>Be Transformed! </a:t>
            </a:r>
          </a:p>
          <a:p>
            <a:pPr algn="ctr" defTabSz="914400">
              <a:lnSpc>
                <a:spcPct val="90000"/>
              </a:lnSpc>
              <a:spcBef>
                <a:spcPct val="0"/>
              </a:spcBef>
              <a:spcAft>
                <a:spcPts val="600"/>
              </a:spcAft>
            </a:pPr>
            <a:r>
              <a:rPr lang="en-US" sz="7700" b="1" dirty="0">
                <a:solidFill>
                  <a:schemeClr val="bg1"/>
                </a:solidFill>
                <a:latin typeface="+mj-lt"/>
                <a:ea typeface="+mj-ea"/>
                <a:cs typeface="+mj-cs"/>
              </a:rPr>
              <a:t>N</a:t>
            </a:r>
            <a:r>
              <a:rPr lang="en-US" sz="7700" b="1" i="0" kern="1200" dirty="0">
                <a:solidFill>
                  <a:schemeClr val="bg1"/>
                </a:solidFill>
                <a:effectLst/>
                <a:latin typeface="+mj-lt"/>
                <a:ea typeface="+mj-ea"/>
                <a:cs typeface="+mj-cs"/>
              </a:rPr>
              <a:t>ot terrified</a:t>
            </a:r>
            <a:endParaRPr lang="en-US" sz="7700" b="1" kern="1200" dirty="0">
              <a:solidFill>
                <a:schemeClr val="bg1"/>
              </a:solidFill>
              <a:latin typeface="+mj-lt"/>
              <a:ea typeface="+mj-ea"/>
              <a:cs typeface="+mj-cs"/>
            </a:endParaRPr>
          </a:p>
        </p:txBody>
      </p:sp>
      <p:sp>
        <p:nvSpPr>
          <p:cNvPr id="20" name="Rectangle 19">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4" y="115193"/>
            <a:ext cx="8954691"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1883640"/>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799424" y="5066757"/>
            <a:ext cx="520182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809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561A4D1-E612-4B77-824D-874ACB1CB899}"/>
              </a:ext>
            </a:extLst>
          </p:cNvPr>
          <p:cNvSpPr txBox="1"/>
          <p:nvPr/>
        </p:nvSpPr>
        <p:spPr>
          <a:xfrm>
            <a:off x="299136" y="708606"/>
            <a:ext cx="8545728" cy="1754326"/>
          </a:xfrm>
          <a:prstGeom prst="rect">
            <a:avLst/>
          </a:prstGeom>
          <a:noFill/>
        </p:spPr>
        <p:txBody>
          <a:bodyPr wrap="square" rtlCol="0">
            <a:spAutoFit/>
          </a:bodyPr>
          <a:lstStyle/>
          <a:p>
            <a:pPr lvl="0" algn="ctr" defTabSz="914400">
              <a:lnSpc>
                <a:spcPct val="90000"/>
              </a:lnSpc>
              <a:spcBef>
                <a:spcPct val="0"/>
              </a:spcBef>
              <a:defRPr/>
            </a:pPr>
            <a:r>
              <a:rPr lang="en-US" sz="6000" dirty="0">
                <a:latin typeface="Chalkduster" panose="03050602040202020205" pitchFamily="66" charset="77"/>
              </a:rPr>
              <a:t>The Miracles </a:t>
            </a:r>
          </a:p>
          <a:p>
            <a:pPr lvl="0" algn="ctr" defTabSz="914400">
              <a:lnSpc>
                <a:spcPct val="90000"/>
              </a:lnSpc>
              <a:spcBef>
                <a:spcPct val="0"/>
              </a:spcBef>
              <a:defRPr/>
            </a:pPr>
            <a:r>
              <a:rPr lang="en-US" sz="6000" dirty="0">
                <a:latin typeface="Chalkduster" panose="03050602040202020205" pitchFamily="66" charset="77"/>
              </a:rPr>
              <a:t>of Jesus</a:t>
            </a:r>
            <a:endParaRPr lang="en-TH" sz="6000" cap="all" spc="200" dirty="0">
              <a:solidFill>
                <a:srgbClr val="262626"/>
              </a:solidFill>
              <a:latin typeface="Chalkduster" panose="03050602040202020205" pitchFamily="66" charset="77"/>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EB67140-057C-4745-872B-8C910447EA66}"/>
              </a:ext>
            </a:extLst>
          </p:cNvPr>
          <p:cNvSpPr txBox="1"/>
          <p:nvPr/>
        </p:nvSpPr>
        <p:spPr>
          <a:xfrm>
            <a:off x="1219391" y="3429000"/>
            <a:ext cx="6443961" cy="923330"/>
          </a:xfrm>
          <a:prstGeom prst="rect">
            <a:avLst/>
          </a:prstGeom>
          <a:solidFill>
            <a:srgbClr val="293F58"/>
          </a:solidFill>
        </p:spPr>
        <p:txBody>
          <a:bodyPr wrap="square">
            <a:spAutoFit/>
          </a:bodyPr>
          <a:lstStyle/>
          <a:p>
            <a:pPr algn="ctr"/>
            <a:r>
              <a:rPr lang="en-US" sz="5400" b="1" i="0" dirty="0">
                <a:solidFill>
                  <a:schemeClr val="bg1"/>
                </a:solidFill>
                <a:effectLst>
                  <a:glow rad="127000">
                    <a:schemeClr val="tx1"/>
                  </a:glow>
                </a:effectLst>
                <a:latin typeface="system-ui"/>
              </a:rPr>
              <a:t>www.cicfamily.com</a:t>
            </a:r>
          </a:p>
        </p:txBody>
      </p:sp>
      <p:sp>
        <p:nvSpPr>
          <p:cNvPr id="4" name="Title 1">
            <a:extLst>
              <a:ext uri="{FF2B5EF4-FFF2-40B4-BE49-F238E27FC236}">
                <a16:creationId xmlns:a16="http://schemas.microsoft.com/office/drawing/2014/main" id="{9EB18C1E-8358-42E3-B5E0-314AEE051198}"/>
              </a:ext>
            </a:extLst>
          </p:cNvPr>
          <p:cNvSpPr txBox="1">
            <a:spLocks/>
          </p:cNvSpPr>
          <p:nvPr/>
        </p:nvSpPr>
        <p:spPr bwMode="blackWhite">
          <a:xfrm>
            <a:off x="80945" y="111800"/>
            <a:ext cx="8841547" cy="4715035"/>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t"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algn="l">
              <a:lnSpc>
                <a:spcPct val="100000"/>
              </a:lnSpc>
            </a:pPr>
            <a:r>
              <a:rPr lang="en-US" sz="2800" cap="none" spc="150" dirty="0">
                <a:solidFill>
                  <a:srgbClr val="262626"/>
                </a:solidFill>
                <a:latin typeface="Comic Sans MS" panose="030F0702030302020204" pitchFamily="66" charset="0"/>
              </a:rPr>
              <a:t>Feeding of the 5000		John 6:1-15</a:t>
            </a:r>
          </a:p>
          <a:p>
            <a:pPr algn="l">
              <a:lnSpc>
                <a:spcPct val="100000"/>
              </a:lnSpc>
            </a:pPr>
            <a:r>
              <a:rPr lang="en-US" sz="2800" cap="none" spc="150" dirty="0">
                <a:solidFill>
                  <a:srgbClr val="262626"/>
                </a:solidFill>
                <a:latin typeface="Comic Sans MS" panose="030F0702030302020204" pitchFamily="66" charset="0"/>
              </a:rPr>
              <a:t>Water to Wine			John 2:1-11</a:t>
            </a:r>
          </a:p>
          <a:p>
            <a:pPr algn="l">
              <a:lnSpc>
                <a:spcPct val="100000"/>
              </a:lnSpc>
            </a:pPr>
            <a:r>
              <a:rPr lang="en-US" sz="2800" cap="none" spc="150" dirty="0">
                <a:solidFill>
                  <a:srgbClr val="262626"/>
                </a:solidFill>
                <a:latin typeface="Comic Sans MS" panose="030F0702030302020204" pitchFamily="66" charset="0"/>
              </a:rPr>
              <a:t>A Miraculous Catch			Luke 5:1-11</a:t>
            </a:r>
          </a:p>
          <a:p>
            <a:pPr algn="l">
              <a:lnSpc>
                <a:spcPct val="100000"/>
              </a:lnSpc>
            </a:pPr>
            <a:r>
              <a:rPr lang="en-US" sz="2800" cap="none" spc="150" dirty="0">
                <a:solidFill>
                  <a:srgbClr val="262626"/>
                </a:solidFill>
                <a:latin typeface="Comic Sans MS" panose="030F0702030302020204" pitchFamily="66" charset="0"/>
              </a:rPr>
              <a:t>The Virgin Birth			Luke 1:26-38</a:t>
            </a:r>
          </a:p>
          <a:p>
            <a:pPr algn="l">
              <a:lnSpc>
                <a:spcPct val="100000"/>
              </a:lnSpc>
            </a:pPr>
            <a:r>
              <a:rPr lang="en-US" sz="2800" cap="none" spc="150" dirty="0">
                <a:solidFill>
                  <a:srgbClr val="262626"/>
                </a:solidFill>
                <a:latin typeface="Comic Sans MS" panose="030F0702030302020204" pitchFamily="66" charset="0"/>
              </a:rPr>
              <a:t>Healing at the Pool			John 5:1-17</a:t>
            </a:r>
          </a:p>
          <a:p>
            <a:pPr algn="l">
              <a:lnSpc>
                <a:spcPct val="100000"/>
              </a:lnSpc>
            </a:pPr>
            <a:r>
              <a:rPr lang="en-US" sz="2800" cap="none" spc="150" dirty="0">
                <a:solidFill>
                  <a:srgbClr val="262626"/>
                </a:solidFill>
                <a:latin typeface="Comic Sans MS" panose="030F0702030302020204" pitchFamily="66" charset="0"/>
              </a:rPr>
              <a:t>Calming </a:t>
            </a:r>
            <a:r>
              <a:rPr lang="en-US" sz="2800" cap="none" spc="150" dirty="0">
                <a:latin typeface="Comic Sans MS" panose="030F0702030302020204" pitchFamily="66" charset="0"/>
              </a:rPr>
              <a:t>t</a:t>
            </a:r>
            <a:r>
              <a:rPr lang="en-US" sz="2800" cap="none" spc="150" dirty="0">
                <a:solidFill>
                  <a:srgbClr val="262626"/>
                </a:solidFill>
                <a:latin typeface="Comic Sans MS" panose="030F0702030302020204" pitchFamily="66" charset="0"/>
              </a:rPr>
              <a:t>he Storm			Matt 8:23-27</a:t>
            </a:r>
          </a:p>
          <a:p>
            <a:pPr algn="l">
              <a:lnSpc>
                <a:spcPct val="100000"/>
              </a:lnSpc>
            </a:pPr>
            <a:r>
              <a:rPr lang="en-US" sz="2800" cap="none" spc="150" dirty="0">
                <a:solidFill>
                  <a:srgbClr val="262626"/>
                </a:solidFill>
                <a:latin typeface="Comic Sans MS" panose="030F0702030302020204" pitchFamily="66" charset="0"/>
              </a:rPr>
              <a:t>Casting Out Demons		Matt 8:28-34</a:t>
            </a:r>
          </a:p>
          <a:p>
            <a:pPr algn="l">
              <a:lnSpc>
                <a:spcPct val="100000"/>
              </a:lnSpc>
            </a:pPr>
            <a:r>
              <a:rPr lang="en-US" sz="2800" cap="none" spc="150" dirty="0">
                <a:solidFill>
                  <a:srgbClr val="262626"/>
                </a:solidFill>
                <a:latin typeface="Comic Sans MS" panose="030F0702030302020204" pitchFamily="66" charset="0"/>
              </a:rPr>
              <a:t>Healing the 10 Lepers		Luke 17:11-19</a:t>
            </a:r>
          </a:p>
          <a:p>
            <a:pPr algn="l">
              <a:lnSpc>
                <a:spcPct val="100000"/>
              </a:lnSpc>
            </a:pPr>
            <a:r>
              <a:rPr lang="en-US" sz="2800" cap="none" spc="150" dirty="0">
                <a:solidFill>
                  <a:srgbClr val="262626"/>
                </a:solidFill>
                <a:latin typeface="Comic Sans MS" panose="030F0702030302020204" pitchFamily="66" charset="0"/>
              </a:rPr>
              <a:t>Raising of Lazarus			John 11:1-46</a:t>
            </a:r>
          </a:p>
          <a:p>
            <a:pPr algn="l">
              <a:lnSpc>
                <a:spcPct val="100000"/>
              </a:lnSpc>
            </a:pPr>
            <a:r>
              <a:rPr lang="en-US" sz="2800" cap="none" spc="150" dirty="0">
                <a:solidFill>
                  <a:srgbClr val="262626"/>
                </a:solidFill>
                <a:latin typeface="Comic Sans MS" panose="030F0702030302020204" pitchFamily="66" charset="0"/>
              </a:rPr>
              <a:t>The Transfiguration		Mark 9:2-13</a:t>
            </a:r>
          </a:p>
          <a:p>
            <a:pPr marR="0" lvl="0" algn="l" defTabSz="914400" rtl="0" eaLnBrk="1" fontAlgn="auto" latinLnBrk="0" hangingPunct="1">
              <a:lnSpc>
                <a:spcPct val="100000"/>
              </a:lnSpc>
              <a:spcBef>
                <a:spcPct val="0"/>
              </a:spcBef>
              <a:spcAft>
                <a:spcPts val="0"/>
              </a:spcAft>
              <a:buClrTx/>
              <a:buSzTx/>
              <a:tabLst/>
              <a:defRPr/>
            </a:pPr>
            <a:endParaRPr kumimoji="0" lang="en-TH" sz="2800" b="0" i="0" u="none" strike="noStrike" kern="1200" cap="none"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9444710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09947853-AA95-486C-9773-0D24F9636DA8}"/>
              </a:ext>
            </a:extLst>
          </p:cNvPr>
          <p:cNvGraphicFramePr>
            <a:graphicFrameLocks noGrp="1"/>
          </p:cNvGraphicFramePr>
          <p:nvPr/>
        </p:nvGraphicFramePr>
        <p:xfrm>
          <a:off x="482599" y="729204"/>
          <a:ext cx="8178801" cy="5157169"/>
        </p:xfrm>
        <a:graphic>
          <a:graphicData uri="http://schemas.openxmlformats.org/drawingml/2006/table">
            <a:tbl>
              <a:tblPr firstRow="1" bandRow="1">
                <a:noFill/>
                <a:tableStyleId>{5C22544A-7EE6-4342-B048-85BDC9FD1C3A}</a:tableStyleId>
              </a:tblPr>
              <a:tblGrid>
                <a:gridCol w="426333">
                  <a:extLst>
                    <a:ext uri="{9D8B030D-6E8A-4147-A177-3AD203B41FA5}">
                      <a16:colId xmlns:a16="http://schemas.microsoft.com/office/drawing/2014/main" val="343343791"/>
                    </a:ext>
                  </a:extLst>
                </a:gridCol>
                <a:gridCol w="3575981">
                  <a:extLst>
                    <a:ext uri="{9D8B030D-6E8A-4147-A177-3AD203B41FA5}">
                      <a16:colId xmlns:a16="http://schemas.microsoft.com/office/drawing/2014/main" val="3589267237"/>
                    </a:ext>
                  </a:extLst>
                </a:gridCol>
                <a:gridCol w="1161143">
                  <a:extLst>
                    <a:ext uri="{9D8B030D-6E8A-4147-A177-3AD203B41FA5}">
                      <a16:colId xmlns:a16="http://schemas.microsoft.com/office/drawing/2014/main" val="2403966217"/>
                    </a:ext>
                  </a:extLst>
                </a:gridCol>
                <a:gridCol w="1030514">
                  <a:extLst>
                    <a:ext uri="{9D8B030D-6E8A-4147-A177-3AD203B41FA5}">
                      <a16:colId xmlns:a16="http://schemas.microsoft.com/office/drawing/2014/main" val="3204653995"/>
                    </a:ext>
                  </a:extLst>
                </a:gridCol>
                <a:gridCol w="972458">
                  <a:extLst>
                    <a:ext uri="{9D8B030D-6E8A-4147-A177-3AD203B41FA5}">
                      <a16:colId xmlns:a16="http://schemas.microsoft.com/office/drawing/2014/main" val="1365574229"/>
                    </a:ext>
                  </a:extLst>
                </a:gridCol>
                <a:gridCol w="1012372">
                  <a:extLst>
                    <a:ext uri="{9D8B030D-6E8A-4147-A177-3AD203B41FA5}">
                      <a16:colId xmlns:a16="http://schemas.microsoft.com/office/drawing/2014/main" val="1078049029"/>
                    </a:ext>
                  </a:extLst>
                </a:gridCol>
              </a:tblGrid>
              <a:tr h="463089">
                <a:tc>
                  <a:txBody>
                    <a:bodyPr/>
                    <a:lstStyle/>
                    <a:p>
                      <a:pPr algn="l" fontAlgn="b"/>
                      <a:r>
                        <a:rPr lang="en-US" sz="1600" b="1" u="sng" strike="noStrike" cap="none" spc="0" dirty="0">
                          <a:solidFill>
                            <a:schemeClr val="bg1"/>
                          </a:solidFill>
                          <a:effectLst/>
                          <a:latin typeface="+mn-lt"/>
                        </a:rPr>
                        <a: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l" fontAlgn="b"/>
                      <a:r>
                        <a:rPr lang="en-US" sz="1600" b="1" u="sng" strike="noStrike" cap="none" spc="0" dirty="0">
                          <a:solidFill>
                            <a:schemeClr val="bg1"/>
                          </a:solidFill>
                          <a:effectLst/>
                          <a:latin typeface="+mn-lt"/>
                        </a:rPr>
                        <a:t>Title</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dirty="0">
                          <a:solidFill>
                            <a:schemeClr val="bg1"/>
                          </a:solidFill>
                          <a:effectLst/>
                          <a:latin typeface="+mn-lt"/>
                        </a:rPr>
                        <a:t>Mt</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Mk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Lk</a:t>
                      </a:r>
                      <a:endParaRPr lang="en-US" sz="1600" b="1" i="0" u="sng" strike="noStrike" cap="none" spc="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tc>
                  <a:txBody>
                    <a:bodyPr/>
                    <a:lstStyle/>
                    <a:p>
                      <a:pPr algn="ctr" fontAlgn="b"/>
                      <a:r>
                        <a:rPr lang="en-US" sz="1600" b="1" u="sng" strike="noStrike" cap="none" spc="0">
                          <a:solidFill>
                            <a:schemeClr val="bg1"/>
                          </a:solidFill>
                          <a:effectLst/>
                          <a:latin typeface="+mn-lt"/>
                        </a:rPr>
                        <a:t>Jn</a:t>
                      </a:r>
                      <a:endParaRPr lang="en-US" sz="1600" b="1" i="0" u="sng" strike="noStrike" cap="none" spc="0" dirty="0">
                        <a:solidFill>
                          <a:schemeClr val="bg1"/>
                        </a:solidFill>
                        <a:effectLst/>
                        <a:latin typeface="+mn-lt"/>
                      </a:endParaRPr>
                    </a:p>
                  </a:txBody>
                  <a:tcPr marL="66675" marR="47625" marT="95250" marB="95250" anchor="ctr">
                    <a:lnL w="12700" cmpd="sng">
                      <a:noFill/>
                    </a:lnL>
                    <a:lnR w="12700" cmpd="sng">
                      <a:noFill/>
                    </a:lnR>
                    <a:lnT w="19050" cap="flat" cmpd="sng" algn="ctr">
                      <a:noFill/>
                      <a:prstDash val="solid"/>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794264724"/>
                  </a:ext>
                </a:extLst>
              </a:tr>
              <a:tr h="573313">
                <a:tc>
                  <a:txBody>
                    <a:bodyPr/>
                    <a:lstStyle/>
                    <a:p>
                      <a:pPr algn="r" fontAlgn="b">
                        <a:lnSpc>
                          <a:spcPct val="90000"/>
                        </a:lnSpc>
                      </a:pPr>
                      <a:r>
                        <a:rPr lang="en-US" sz="1600" u="none" strike="noStrike" cap="none" spc="0" dirty="0">
                          <a:solidFill>
                            <a:schemeClr val="tx1"/>
                          </a:solidFill>
                          <a:effectLst/>
                          <a:latin typeface="+mn-lt"/>
                        </a:rPr>
                        <a:t>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An Angel Causes Zechariah </a:t>
                      </a:r>
                      <a:br>
                        <a:rPr lang="en-US" sz="2000" u="none" strike="noStrike" cap="none" spc="0" dirty="0">
                          <a:solidFill>
                            <a:schemeClr val="tx1"/>
                          </a:solidFill>
                          <a:effectLst/>
                          <a:latin typeface="+mn-lt"/>
                        </a:rPr>
                      </a:br>
                      <a:r>
                        <a:rPr lang="en-US" sz="2000" u="none" strike="noStrike" cap="none" spc="0" dirty="0">
                          <a:solidFill>
                            <a:schemeClr val="tx1"/>
                          </a:solidFill>
                          <a:effectLst/>
                          <a:latin typeface="+mn-lt"/>
                        </a:rPr>
                        <a:t>to Become Mute</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dirty="0">
                          <a:solidFill>
                            <a:schemeClr val="tx1"/>
                          </a:solidFill>
                          <a:effectLst/>
                          <a:latin typeface="+mn-lt"/>
                        </a:rPr>
                        <a:t>Lk 1:</a:t>
                      </a:r>
                    </a:p>
                    <a:p>
                      <a:pPr algn="ctr" fontAlgn="ctr">
                        <a:lnSpc>
                          <a:spcPct val="90000"/>
                        </a:lnSpc>
                      </a:pPr>
                      <a:r>
                        <a:rPr lang="en-US" sz="1600" u="none" strike="noStrike" cap="none" spc="0" dirty="0">
                          <a:solidFill>
                            <a:schemeClr val="tx1"/>
                          </a:solidFill>
                          <a:effectLst/>
                          <a:latin typeface="+mn-lt"/>
                        </a:rPr>
                        <a:t>18–20</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38100" cmpd="sng">
                      <a:noFill/>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19180551"/>
                  </a:ext>
                </a:extLst>
              </a:tr>
              <a:tr h="359983">
                <a:tc>
                  <a:txBody>
                    <a:bodyPr/>
                    <a:lstStyle/>
                    <a:p>
                      <a:pPr algn="r" fontAlgn="b">
                        <a:lnSpc>
                          <a:spcPct val="90000"/>
                        </a:lnSpc>
                      </a:pPr>
                      <a:r>
                        <a:rPr lang="en-US" sz="1600" u="none" strike="noStrike" cap="none" spc="0">
                          <a:solidFill>
                            <a:schemeClr val="tx1"/>
                          </a:solidFill>
                          <a:effectLst/>
                          <a:latin typeface="+mn-lt"/>
                        </a:rPr>
                        <a:t>2</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Elizabeth Becomes Pregnant</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en-US" sz="1600" u="none" strike="noStrike" cap="none" spc="0">
                          <a:solidFill>
                            <a:schemeClr val="tx1"/>
                          </a:solidFill>
                          <a:effectLst/>
                          <a:latin typeface="+mn-lt"/>
                        </a:rPr>
                        <a:t>Lk 1:8–25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47976166"/>
                  </a:ext>
                </a:extLst>
              </a:tr>
              <a:tr h="359983">
                <a:tc>
                  <a:txBody>
                    <a:bodyPr/>
                    <a:lstStyle/>
                    <a:p>
                      <a:pPr algn="r" fontAlgn="b">
                        <a:lnSpc>
                          <a:spcPct val="90000"/>
                        </a:lnSpc>
                      </a:pPr>
                      <a:r>
                        <a:rPr lang="en-US" sz="1600" u="none" strike="noStrike" cap="none" spc="0">
                          <a:solidFill>
                            <a:schemeClr val="tx1"/>
                          </a:solidFill>
                          <a:effectLst/>
                          <a:latin typeface="+mn-lt"/>
                        </a:rPr>
                        <a:t>3</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Jesus’ Virgin Birth</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a:solidFill>
                            <a:schemeClr val="tx1"/>
                          </a:solidFill>
                          <a:effectLst/>
                          <a:latin typeface="+mn-lt"/>
                        </a:rPr>
                        <a:t>Mt 1:18–25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a:solidFill>
                            <a:schemeClr val="tx1"/>
                          </a:solidFill>
                          <a:effectLst/>
                          <a:latin typeface="+mn-lt"/>
                        </a:rPr>
                        <a:t>Lk 2:6–7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536342928"/>
                  </a:ext>
                </a:extLst>
              </a:tr>
              <a:tr h="359983">
                <a:tc>
                  <a:txBody>
                    <a:bodyPr/>
                    <a:lstStyle/>
                    <a:p>
                      <a:pPr algn="r" fontAlgn="b">
                        <a:lnSpc>
                          <a:spcPct val="90000"/>
                        </a:lnSpc>
                      </a:pPr>
                      <a:r>
                        <a:rPr lang="en-US" sz="1600" u="none" strike="noStrike" cap="none" spc="0">
                          <a:solidFill>
                            <a:schemeClr val="tx1"/>
                          </a:solidFill>
                          <a:effectLst/>
                          <a:latin typeface="+mn-lt"/>
                        </a:rPr>
                        <a:t>4</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The Star of Bethlehem Appears</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en-US" sz="1600" u="none" strike="noStrike" cap="none" spc="0">
                          <a:solidFill>
                            <a:schemeClr val="tx1"/>
                          </a:solidFill>
                          <a:effectLst/>
                          <a:latin typeface="+mn-lt"/>
                        </a:rPr>
                        <a:t>Mt 2:1–10</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70352664"/>
                  </a:ext>
                </a:extLst>
              </a:tr>
              <a:tr h="573313">
                <a:tc>
                  <a:txBody>
                    <a:bodyPr/>
                    <a:lstStyle/>
                    <a:p>
                      <a:pPr algn="r" fontAlgn="b">
                        <a:lnSpc>
                          <a:spcPct val="90000"/>
                        </a:lnSpc>
                      </a:pPr>
                      <a:r>
                        <a:rPr lang="en-US" sz="1600" u="none" strike="noStrike" cap="none" spc="0">
                          <a:solidFill>
                            <a:schemeClr val="tx1"/>
                          </a:solidFill>
                          <a:effectLst/>
                          <a:latin typeface="+mn-lt"/>
                        </a:rPr>
                        <a:t>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Spirit Descend like a Dove, </a:t>
                      </a:r>
                      <a:br>
                        <a:rPr lang="en-US" sz="2000" u="none" strike="noStrike" cap="none" spc="0" dirty="0">
                          <a:solidFill>
                            <a:schemeClr val="tx1"/>
                          </a:solidFill>
                          <a:effectLst/>
                          <a:latin typeface="+mn-lt"/>
                        </a:rPr>
                      </a:br>
                      <a:r>
                        <a:rPr lang="en-US" sz="2000" u="none" strike="noStrike" cap="none" spc="0" dirty="0">
                          <a:solidFill>
                            <a:schemeClr val="tx1"/>
                          </a:solidFill>
                          <a:effectLst/>
                          <a:latin typeface="+mn-lt"/>
                        </a:rPr>
                        <a:t>a Voice from Heaven</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a:solidFill>
                            <a:schemeClr val="tx1"/>
                          </a:solidFill>
                          <a:effectLst/>
                          <a:latin typeface="+mn-lt"/>
                        </a:rPr>
                        <a:t>Mt 3:16-17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Mk 1:10-11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ctr">
                        <a:lnSpc>
                          <a:spcPct val="90000"/>
                        </a:lnSpc>
                      </a:pPr>
                      <a:r>
                        <a:rPr lang="en-US" sz="1600" u="none" strike="noStrike" cap="none" spc="0">
                          <a:solidFill>
                            <a:schemeClr val="tx1"/>
                          </a:solidFill>
                          <a:effectLst/>
                          <a:latin typeface="+mn-lt"/>
                        </a:rPr>
                        <a:t>Lk 3:21-22</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715606236"/>
                  </a:ext>
                </a:extLst>
              </a:tr>
              <a:tr h="359983">
                <a:tc>
                  <a:txBody>
                    <a:bodyPr/>
                    <a:lstStyle/>
                    <a:p>
                      <a:pPr algn="r" fontAlgn="b">
                        <a:lnSpc>
                          <a:spcPct val="90000"/>
                        </a:lnSpc>
                      </a:pPr>
                      <a:r>
                        <a:rPr lang="en-US" sz="1600" u="none" strike="noStrike" cap="none" spc="0" dirty="0">
                          <a:solidFill>
                            <a:schemeClr val="tx1"/>
                          </a:solidFill>
                          <a:effectLst/>
                          <a:latin typeface="+mn-lt"/>
                        </a:rPr>
                        <a:t>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Darkness Covers the Land</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dirty="0">
                          <a:solidFill>
                            <a:schemeClr val="tx1"/>
                          </a:solidFill>
                          <a:effectLst/>
                          <a:latin typeface="+mn-lt"/>
                        </a:rPr>
                        <a:t>Mt 27:45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Mk 15:33</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lnSpc>
                          <a:spcPct val="90000"/>
                        </a:lnSpc>
                      </a:pPr>
                      <a:r>
                        <a:rPr lang="en-US" sz="1600" u="none" strike="noStrike" cap="none" spc="0">
                          <a:solidFill>
                            <a:schemeClr val="tx1"/>
                          </a:solidFill>
                          <a:effectLst/>
                          <a:latin typeface="+mn-lt"/>
                        </a:rPr>
                        <a:t>Lk 23:4</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38411251"/>
                  </a:ext>
                </a:extLst>
              </a:tr>
              <a:tr h="573313">
                <a:tc>
                  <a:txBody>
                    <a:bodyPr/>
                    <a:lstStyle/>
                    <a:p>
                      <a:pPr algn="r" fontAlgn="b">
                        <a:lnSpc>
                          <a:spcPct val="90000"/>
                        </a:lnSpc>
                      </a:pPr>
                      <a:r>
                        <a:rPr lang="en-US" sz="1600" u="none" strike="noStrike" cap="none" spc="0">
                          <a:solidFill>
                            <a:schemeClr val="tx1"/>
                          </a:solidFill>
                          <a:effectLst/>
                          <a:latin typeface="+mn-lt"/>
                        </a:rPr>
                        <a:t>8</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The Temple Curtain Is Torn in Two</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Mt 27:51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Mk 15:38</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dirty="0">
                          <a:solidFill>
                            <a:schemeClr val="tx1"/>
                          </a:solidFill>
                          <a:effectLst/>
                          <a:latin typeface="+mn-lt"/>
                        </a:rPr>
                        <a:t>Lk 23:45</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4223875833"/>
                  </a:ext>
                </a:extLst>
              </a:tr>
              <a:tr h="359983">
                <a:tc>
                  <a:txBody>
                    <a:bodyPr/>
                    <a:lstStyle/>
                    <a:p>
                      <a:pPr algn="r" fontAlgn="b">
                        <a:lnSpc>
                          <a:spcPct val="90000"/>
                        </a:lnSpc>
                      </a:pPr>
                      <a:r>
                        <a:rPr lang="en-US" sz="1600" u="none" strike="noStrike" cap="none" spc="0">
                          <a:solidFill>
                            <a:schemeClr val="tx1"/>
                          </a:solidFill>
                          <a:effectLst/>
                          <a:latin typeface="+mn-lt"/>
                        </a:rPr>
                        <a:t>9</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An Earthquake in Jerusalem</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Mt 27:51</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9941028"/>
                  </a:ext>
                </a:extLst>
              </a:tr>
              <a:tr h="359983">
                <a:tc>
                  <a:txBody>
                    <a:bodyPr/>
                    <a:lstStyle/>
                    <a:p>
                      <a:pPr algn="r" fontAlgn="b">
                        <a:lnSpc>
                          <a:spcPct val="90000"/>
                        </a:lnSpc>
                      </a:pPr>
                      <a:r>
                        <a:rPr lang="en-US" sz="1600" u="none" strike="noStrike" cap="none" spc="0">
                          <a:solidFill>
                            <a:schemeClr val="tx1"/>
                          </a:solidFill>
                          <a:effectLst/>
                          <a:latin typeface="+mn-lt"/>
                        </a:rPr>
                        <a:t>10</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l" fontAlgn="ctr">
                        <a:lnSpc>
                          <a:spcPct val="90000"/>
                        </a:lnSpc>
                      </a:pPr>
                      <a:r>
                        <a:rPr lang="en-US" sz="2000" u="none" strike="noStrike" cap="none" spc="0" dirty="0">
                          <a:solidFill>
                            <a:schemeClr val="tx1"/>
                          </a:solidFill>
                          <a:effectLst/>
                          <a:latin typeface="+mn-lt"/>
                        </a:rPr>
                        <a:t>The Resurrection of Saints</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r>
                        <a:rPr lang="en-US" sz="1600" u="none" strike="noStrike" cap="none" spc="0">
                          <a:solidFill>
                            <a:schemeClr val="tx1"/>
                          </a:solidFill>
                          <a:effectLst/>
                          <a:latin typeface="+mn-lt"/>
                        </a:rPr>
                        <a:t>Mt 27:52-53</a:t>
                      </a:r>
                      <a:endParaRPr lang="en-US" sz="1600" b="0" i="0" u="none" strike="noStrike" cap="none" spc="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tc>
                  <a:txBody>
                    <a:bodyPr/>
                    <a:lstStyle/>
                    <a:p>
                      <a:pPr algn="ctr" fontAlgn="b">
                        <a:lnSpc>
                          <a:spcPct val="90000"/>
                        </a:lnSpc>
                      </a:pP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mpd="sng">
                      <a:noFill/>
                      <a:prstDash val="solid"/>
                    </a:lnT>
                    <a:lnB w="12700"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635225235"/>
                  </a:ext>
                </a:extLst>
              </a:tr>
              <a:tr h="359983">
                <a:tc>
                  <a:txBody>
                    <a:bodyPr/>
                    <a:lstStyle/>
                    <a:p>
                      <a:pPr algn="r" fontAlgn="b">
                        <a:lnSpc>
                          <a:spcPct val="90000"/>
                        </a:lnSpc>
                      </a:pPr>
                      <a:r>
                        <a:rPr lang="en-US" sz="1600" u="none" strike="noStrike" cap="none" spc="0">
                          <a:solidFill>
                            <a:schemeClr val="tx1"/>
                          </a:solidFill>
                          <a:effectLst/>
                          <a:latin typeface="+mn-lt"/>
                        </a:rPr>
                        <a:t>11</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l" fontAlgn="ctr">
                        <a:lnSpc>
                          <a:spcPct val="90000"/>
                        </a:lnSpc>
                      </a:pPr>
                      <a:r>
                        <a:rPr lang="en-US" sz="2000" u="none" strike="noStrike" cap="none" spc="0" dirty="0">
                          <a:solidFill>
                            <a:schemeClr val="tx1"/>
                          </a:solidFill>
                          <a:effectLst/>
                          <a:latin typeface="+mn-lt"/>
                        </a:rPr>
                        <a:t>Jesus Rises from the Dead</a:t>
                      </a:r>
                      <a:endParaRPr lang="en-US" sz="20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Mt 28:2–7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a:solidFill>
                            <a:schemeClr val="tx1"/>
                          </a:solidFill>
                          <a:effectLst/>
                          <a:latin typeface="+mn-lt"/>
                        </a:rPr>
                        <a:t>Mk 16:5–8</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dirty="0">
                          <a:solidFill>
                            <a:schemeClr val="tx1"/>
                          </a:solidFill>
                          <a:effectLst/>
                          <a:latin typeface="+mn-lt"/>
                        </a:rPr>
                        <a:t>Lk 24:4–7</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b">
                        <a:lnSpc>
                          <a:spcPct val="90000"/>
                        </a:lnSpc>
                      </a:pPr>
                      <a:r>
                        <a:rPr lang="en-US" sz="1600" u="none" strike="noStrike" cap="none" spc="0" dirty="0">
                          <a:solidFill>
                            <a:schemeClr val="tx1"/>
                          </a:solidFill>
                          <a:effectLst/>
                          <a:latin typeface="+mn-lt"/>
                        </a:rPr>
                        <a:t>Jn 20:1–10</a:t>
                      </a:r>
                      <a:endParaRPr lang="en-US" sz="1600" b="0" i="0" u="none" strike="noStrike" cap="none" spc="0" dirty="0">
                        <a:solidFill>
                          <a:schemeClr val="tx1"/>
                        </a:solidFill>
                        <a:effectLst/>
                        <a:latin typeface="+mn-lt"/>
                      </a:endParaRPr>
                    </a:p>
                  </a:txBody>
                  <a:tcPr marL="66675" marR="47625" marT="9922" marB="95250" anchor="ctr">
                    <a:lnL w="12700" cmpd="sng">
                      <a:noFill/>
                      <a:prstDash val="solid"/>
                    </a:lnL>
                    <a:lnR w="12700" cmpd="sng">
                      <a:noFill/>
                      <a:prstDash val="solid"/>
                    </a:lnR>
                    <a:lnT w="12700" cap="flat" cmpd="sng" algn="ctr">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2876199"/>
                  </a:ext>
                </a:extLst>
              </a:tr>
            </a:tbl>
          </a:graphicData>
        </a:graphic>
      </p:graphicFrame>
    </p:spTree>
    <p:extLst>
      <p:ext uri="{BB962C8B-B14F-4D97-AF65-F5344CB8AC3E}">
        <p14:creationId xmlns:p14="http://schemas.microsoft.com/office/powerpoint/2010/main" val="29773601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12266</TotalTime>
  <Words>4384</Words>
  <Application>Microsoft Office PowerPoint</Application>
  <PresentationFormat>On-screen Show (4:3)</PresentationFormat>
  <Paragraphs>422</Paragraphs>
  <Slides>60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blbGentium</vt:lpstr>
      <vt:lpstr>Calibri</vt:lpstr>
      <vt:lpstr>Calibri Light</vt:lpstr>
      <vt:lpstr>Chalkduster</vt:lpstr>
      <vt:lpstr>Comic Sans MS</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122</cp:revision>
  <dcterms:created xsi:type="dcterms:W3CDTF">2021-12-01T02:13:13Z</dcterms:created>
  <dcterms:modified xsi:type="dcterms:W3CDTF">2022-01-29T14:47:21Z</dcterms:modified>
</cp:coreProperties>
</file>