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snapToObjects="1">
      <p:cViewPr varScale="1">
        <p:scale>
          <a:sx n="120" d="100"/>
          <a:sy n="120" d="100"/>
        </p:scale>
        <p:origin x="200"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6EE75-5324-8C41-808A-29E976535F73}" type="datetimeFigureOut">
              <a:rPr lang="en-TH" smtClean="0"/>
              <a:t>21/1/2022 R</a:t>
            </a:fld>
            <a:endParaRPr lang="en-T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C0C51-E6E7-4B4D-8DC0-6C5CB9DF968D}" type="slidenum">
              <a:rPr lang="en-TH" smtClean="0"/>
              <a:t>‹#›</a:t>
            </a:fld>
            <a:endParaRPr lang="en-TH"/>
          </a:p>
        </p:txBody>
      </p:sp>
    </p:spTree>
    <p:extLst>
      <p:ext uri="{BB962C8B-B14F-4D97-AF65-F5344CB8AC3E}">
        <p14:creationId xmlns:p14="http://schemas.microsoft.com/office/powerpoint/2010/main" val="56860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6C02E-B721-F848-8792-4BCCDDA6A2F2}" type="slidenum">
              <a:rPr kumimoji="0" lang="en-T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T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84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21/1/2022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0523090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09518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80036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32090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86469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547912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2F8470-8A8B-B148-9620-CEAD85EE4C8F}" type="datetimeFigureOut">
              <a:rPr lang="en-TH" smtClean="0"/>
              <a:t>21/1/2022 R</a:t>
            </a:fld>
            <a:endParaRPr lang="en-TH"/>
          </a:p>
        </p:txBody>
      </p:sp>
      <p:sp>
        <p:nvSpPr>
          <p:cNvPr id="6" name="Footer Placeholder 5"/>
          <p:cNvSpPr>
            <a:spLocks noGrp="1"/>
          </p:cNvSpPr>
          <p:nvPr>
            <p:ph type="ftr" sz="quarter" idx="11"/>
          </p:nvPr>
        </p:nvSpPr>
        <p:spPr/>
        <p:txBody>
          <a:bodyPr/>
          <a:lstStyle/>
          <a:p>
            <a:endParaRPr lang="en-TH"/>
          </a:p>
        </p:txBody>
      </p:sp>
      <p:sp>
        <p:nvSpPr>
          <p:cNvPr id="7" name="Slide Number Placeholder 6"/>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92582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21/1/2022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24148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F8470-8A8B-B148-9620-CEAD85EE4C8F}" type="datetimeFigureOut">
              <a:rPr lang="en-TH" smtClean="0"/>
              <a:t>21/1/2022 R</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82061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8470-8A8B-B148-9620-CEAD85EE4C8F}" type="datetimeFigureOut">
              <a:rPr lang="en-TH" smtClean="0"/>
              <a:t>21/1/2022 R</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1171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2F8470-8A8B-B148-9620-CEAD85EE4C8F}" type="datetimeFigureOut">
              <a:rPr lang="en-TH" smtClean="0"/>
              <a:t>21/1/2022 R</a:t>
            </a:fld>
            <a:endParaRPr lang="en-TH"/>
          </a:p>
        </p:txBody>
      </p:sp>
      <p:sp>
        <p:nvSpPr>
          <p:cNvPr id="6" name="Footer Placeholder 5"/>
          <p:cNvSpPr>
            <a:spLocks noGrp="1"/>
          </p:cNvSpPr>
          <p:nvPr>
            <p:ph type="ftr" sz="quarter" idx="11"/>
          </p:nvPr>
        </p:nvSpPr>
        <p:spPr/>
        <p:txBody>
          <a:bodyPr/>
          <a:lstStyle/>
          <a:p>
            <a:endParaRPr lang="en-TH"/>
          </a:p>
        </p:txBody>
      </p:sp>
      <p:sp>
        <p:nvSpPr>
          <p:cNvPr id="7" name="Slide Number Placeholder 6"/>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51423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F8470-8A8B-B148-9620-CEAD85EE4C8F}" type="datetimeFigureOut">
              <a:rPr lang="en-TH" smtClean="0"/>
              <a:t>21/1/2022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109657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2F8470-8A8B-B148-9620-CEAD85EE4C8F}" type="datetimeFigureOut">
              <a:rPr lang="en-TH" smtClean="0"/>
              <a:t>21/1/2022 R</a:t>
            </a:fld>
            <a:endParaRPr lang="en-TH"/>
          </a:p>
        </p:txBody>
      </p:sp>
      <p:sp>
        <p:nvSpPr>
          <p:cNvPr id="6" name="Footer Placeholder 5"/>
          <p:cNvSpPr>
            <a:spLocks noGrp="1"/>
          </p:cNvSpPr>
          <p:nvPr>
            <p:ph type="ftr" sz="quarter" idx="11"/>
          </p:nvPr>
        </p:nvSpPr>
        <p:spPr/>
        <p:txBody>
          <a:bodyPr/>
          <a:lstStyle/>
          <a:p>
            <a:endParaRPr lang="en-TH"/>
          </a:p>
        </p:txBody>
      </p:sp>
      <p:sp>
        <p:nvSpPr>
          <p:cNvPr id="7" name="Slide Number Placeholder 6"/>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614819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47949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2F8470-8A8B-B148-9620-CEAD85EE4C8F}" type="datetimeFigureOut">
              <a:rPr lang="en-TH" smtClean="0"/>
              <a:t>21/1/2022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07191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21/1/2022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3817408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2F8470-8A8B-B148-9620-CEAD85EE4C8F}" type="datetimeFigureOut">
              <a:rPr lang="en-TH" smtClean="0"/>
              <a:t>21/1/2022 R</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240929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B2F8470-8A8B-B148-9620-CEAD85EE4C8F}" type="datetimeFigureOut">
              <a:rPr lang="en-TH" smtClean="0"/>
              <a:t>21/1/2022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90EF3BE9-9F13-2440-9BA5-56F4EAA8DA5C}"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3929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2F8470-8A8B-B148-9620-CEAD85EE4C8F}" type="datetimeFigureOut">
              <a:rPr lang="en-TH" smtClean="0"/>
              <a:t>21/1/2022 R</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314460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8470-8A8B-B148-9620-CEAD85EE4C8F}" type="datetimeFigureOut">
              <a:rPr lang="en-TH" smtClean="0"/>
              <a:t>21/1/2022 R</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5354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B2F8470-8A8B-B148-9620-CEAD85EE4C8F}" type="datetimeFigureOut">
              <a:rPr lang="en-TH" smtClean="0"/>
              <a:t>21/1/2022 R</a:t>
            </a:fld>
            <a:endParaRPr lang="en-TH"/>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35716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2F8470-8A8B-B148-9620-CEAD85EE4C8F}" type="datetimeFigureOut">
              <a:rPr lang="en-TH" smtClean="0"/>
              <a:t>21/1/2022 R</a:t>
            </a:fld>
            <a:endParaRPr lang="en-TH"/>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90EF3BE9-9F13-2440-9BA5-56F4EAA8DA5C}" type="slidenum">
              <a:rPr lang="en-TH" smtClean="0"/>
              <a:t>‹#›</a:t>
            </a:fld>
            <a:endParaRPr lang="en-TH"/>
          </a:p>
        </p:txBody>
      </p:sp>
    </p:spTree>
    <p:extLst>
      <p:ext uri="{BB962C8B-B14F-4D97-AF65-F5344CB8AC3E}">
        <p14:creationId xmlns:p14="http://schemas.microsoft.com/office/powerpoint/2010/main" val="174549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B2F8470-8A8B-B148-9620-CEAD85EE4C8F}" type="datetimeFigureOut">
              <a:rPr lang="en-TH" smtClean="0"/>
              <a:t>21/1/2022 R</a:t>
            </a:fld>
            <a:endParaRPr lang="en-TH"/>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37189113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8470-8A8B-B148-9620-CEAD85EE4C8F}" type="datetimeFigureOut">
              <a:rPr lang="en-TH" smtClean="0"/>
              <a:t>21/1/2022 R</a:t>
            </a:fld>
            <a:endParaRPr lang="en-T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3BE9-9F13-2440-9BA5-56F4EAA8DA5C}" type="slidenum">
              <a:rPr lang="en-TH" smtClean="0"/>
              <a:t>‹#›</a:t>
            </a:fld>
            <a:endParaRPr lang="en-TH"/>
          </a:p>
        </p:txBody>
      </p:sp>
    </p:spTree>
    <p:extLst>
      <p:ext uri="{BB962C8B-B14F-4D97-AF65-F5344CB8AC3E}">
        <p14:creationId xmlns:p14="http://schemas.microsoft.com/office/powerpoint/2010/main" val="1011354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A86C-6756-B749-9CDE-35BC9CC5CDE9}"/>
              </a:ext>
            </a:extLst>
          </p:cNvPr>
          <p:cNvSpPr>
            <a:spLocks noGrp="1"/>
          </p:cNvSpPr>
          <p:nvPr>
            <p:ph type="ctrTitle"/>
          </p:nvPr>
        </p:nvSpPr>
        <p:spPr>
          <a:xfrm>
            <a:off x="1619088" y="311995"/>
            <a:ext cx="6684940" cy="2750182"/>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a:noAutofit/>
          </a:bodyPr>
          <a:lstStyle/>
          <a:p>
            <a:r>
              <a:rPr lang="en-TH" sz="4800" dirty="0">
                <a:latin typeface="Chalkduster" panose="03050602040202020205" pitchFamily="66" charset="77"/>
              </a:rPr>
              <a:t>The Miracles of Jesus</a:t>
            </a:r>
          </a:p>
        </p:txBody>
      </p:sp>
      <p:pic>
        <p:nvPicPr>
          <p:cNvPr id="5" name="Picture 2" descr="Timelapse Photography Off Water Fountain">
            <a:extLst>
              <a:ext uri="{FF2B5EF4-FFF2-40B4-BE49-F238E27FC236}">
                <a16:creationId xmlns:a16="http://schemas.microsoft.com/office/drawing/2014/main" id="{5BBC54B6-7ACD-1345-AFE7-FB8E9F06D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105" y="3322824"/>
            <a:ext cx="1876923" cy="2599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lhouette photo of man on cliff during sunset">
            <a:extLst>
              <a:ext uri="{FF2B5EF4-FFF2-40B4-BE49-F238E27FC236}">
                <a16:creationId xmlns:a16="http://schemas.microsoft.com/office/drawing/2014/main" id="{15D248DD-1680-874A-83AC-4FF589A2D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073" y="3795824"/>
            <a:ext cx="2710194" cy="18077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ue and brown painted wall">
            <a:extLst>
              <a:ext uri="{FF2B5EF4-FFF2-40B4-BE49-F238E27FC236}">
                <a16:creationId xmlns:a16="http://schemas.microsoft.com/office/drawing/2014/main" id="{027F41E0-7CB0-D241-A3C1-910BF0121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529" y="3322824"/>
            <a:ext cx="1961707" cy="26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144F4-D4A6-6D42-AB8F-80A5D31AB10C}"/>
              </a:ext>
            </a:extLst>
          </p:cNvPr>
          <p:cNvSpPr>
            <a:spLocks noGrp="1"/>
          </p:cNvSpPr>
          <p:nvPr>
            <p:ph idx="1"/>
          </p:nvPr>
        </p:nvSpPr>
        <p:spPr>
          <a:xfrm>
            <a:off x="408562" y="330740"/>
            <a:ext cx="8106788" cy="5846223"/>
          </a:xfrm>
        </p:spPr>
        <p:txBody>
          <a:bodyPr>
            <a:normAutofit/>
          </a:bodyPr>
          <a:lstStyle/>
          <a:p>
            <a:pPr marL="0" indent="0">
              <a:buNone/>
            </a:pPr>
            <a:r>
              <a:rPr lang="en-GB" sz="4800" dirty="0">
                <a:latin typeface="American Typewriter" panose="02090604020004020304" pitchFamily="18" charset="77"/>
              </a:rPr>
              <a:t>Jesus cried in anger at the wreckage death brought to one family. Death is a foe that in Christ is being defeated.</a:t>
            </a:r>
          </a:p>
          <a:p>
            <a:pPr marL="0" indent="0">
              <a:buNone/>
            </a:pPr>
            <a:r>
              <a:rPr lang="en-GB" dirty="0"/>
              <a:t>Gary M Burge, </a:t>
            </a:r>
          </a:p>
          <a:p>
            <a:pPr marL="0" indent="0">
              <a:buNone/>
            </a:pPr>
            <a:r>
              <a:rPr lang="en-GB" i="1" dirty="0"/>
              <a:t>The NIV Application Commentary - John</a:t>
            </a:r>
            <a:r>
              <a:rPr lang="en-GB" dirty="0"/>
              <a:t>. </a:t>
            </a:r>
          </a:p>
          <a:p>
            <a:pPr marL="0" indent="0">
              <a:buNone/>
            </a:pPr>
            <a:r>
              <a:rPr lang="en-GB" dirty="0"/>
              <a:t>(Zondervan:2009)</a:t>
            </a:r>
            <a:endParaRPr lang="en-TH" sz="4800" dirty="0">
              <a:latin typeface="American Typewriter" panose="02090604020004020304" pitchFamily="18" charset="77"/>
            </a:endParaRPr>
          </a:p>
        </p:txBody>
      </p:sp>
      <p:pic>
        <p:nvPicPr>
          <p:cNvPr id="3078" name="Picture 6">
            <a:extLst>
              <a:ext uri="{FF2B5EF4-FFF2-40B4-BE49-F238E27FC236}">
                <a16:creationId xmlns:a16="http://schemas.microsoft.com/office/drawing/2014/main" id="{5E7F39BC-1F27-7749-866A-2D2B01D3C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626" y="3112851"/>
            <a:ext cx="2383277" cy="357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9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235413"/>
            <a:ext cx="8986345" cy="3739461"/>
          </a:xfrm>
        </p:spPr>
        <p:txBody>
          <a:bodyPr>
            <a:noAutofit/>
          </a:bodyPr>
          <a:lstStyle/>
          <a:p>
            <a:pPr marL="0" indent="0">
              <a:spcBef>
                <a:spcPts val="300"/>
              </a:spcBef>
              <a:buNone/>
            </a:pPr>
            <a:r>
              <a:rPr lang="en-TH" sz="2800" b="1" dirty="0"/>
              <a:t>PART III – THE WEEPING</a:t>
            </a:r>
            <a:endParaRPr lang="en-GB" sz="2800" u="sng" dirty="0"/>
          </a:p>
          <a:p>
            <a:r>
              <a:rPr lang="en-GB" sz="2800" dirty="0">
                <a:solidFill>
                  <a:schemeClr val="bg1">
                    <a:lumMod val="75000"/>
                  </a:schemeClr>
                </a:solidFill>
              </a:rPr>
              <a:t>Vs 28-32 – Mary comes and speaks to Jesus</a:t>
            </a:r>
          </a:p>
          <a:p>
            <a:r>
              <a:rPr lang="en-GB" sz="2800" dirty="0">
                <a:solidFill>
                  <a:schemeClr val="bg1">
                    <a:lumMod val="75000"/>
                  </a:schemeClr>
                </a:solidFill>
              </a:rPr>
              <a:t>Vs 33: When Jesus saw her weeping and the other Jews – he was deeply moved and troubled. </a:t>
            </a:r>
            <a:endParaRPr lang="en-TH" sz="2800" dirty="0">
              <a:solidFill>
                <a:schemeClr val="bg1">
                  <a:lumMod val="75000"/>
                </a:schemeClr>
              </a:solidFill>
            </a:endParaRPr>
          </a:p>
          <a:p>
            <a:r>
              <a:rPr lang="en-GB" sz="2800" dirty="0">
                <a:solidFill>
                  <a:schemeClr val="bg1">
                    <a:lumMod val="75000"/>
                  </a:schemeClr>
                </a:solidFill>
              </a:rPr>
              <a:t>‘Deeply moved’ in Greek is </a:t>
            </a:r>
            <a:r>
              <a:rPr lang="en-US" sz="2800" i="1" dirty="0" err="1">
                <a:solidFill>
                  <a:schemeClr val="bg1">
                    <a:lumMod val="75000"/>
                  </a:schemeClr>
                </a:solidFill>
              </a:rPr>
              <a:t>embrimaomai</a:t>
            </a:r>
            <a:r>
              <a:rPr lang="en-US" sz="2800" i="1" dirty="0">
                <a:solidFill>
                  <a:schemeClr val="bg1">
                    <a:lumMod val="75000"/>
                  </a:schemeClr>
                </a:solidFill>
              </a:rPr>
              <a:t> </a:t>
            </a:r>
            <a:r>
              <a:rPr lang="en-US" sz="2800" dirty="0">
                <a:solidFill>
                  <a:schemeClr val="bg1">
                    <a:lumMod val="75000"/>
                  </a:schemeClr>
                </a:solidFill>
              </a:rPr>
              <a:t>lit. ‘indignant, to snort with anger’. </a:t>
            </a:r>
            <a:r>
              <a:rPr lang="en-GB" sz="2800" dirty="0">
                <a:solidFill>
                  <a:schemeClr val="bg1">
                    <a:lumMod val="75000"/>
                  </a:schemeClr>
                </a:solidFill>
              </a:rPr>
              <a:t>Anger at whom? At death.  </a:t>
            </a:r>
            <a:endParaRPr lang="en-TH" sz="2800" dirty="0">
              <a:solidFill>
                <a:schemeClr val="bg1">
                  <a:lumMod val="75000"/>
                </a:schemeClr>
              </a:solidFill>
            </a:endParaRPr>
          </a:p>
          <a:p>
            <a:r>
              <a:rPr lang="en-GB" sz="2800" dirty="0"/>
              <a:t>Vs 35 – Shortest verse in the Bible but gives a long pause:  “Jesus wept.” </a:t>
            </a:r>
          </a:p>
          <a:p>
            <a:pPr marL="0" indent="0">
              <a:buNone/>
            </a:pPr>
            <a:r>
              <a:rPr lang="en-GB" sz="2800" dirty="0"/>
              <a:t>   He who knows victory over death still feels with us the         </a:t>
            </a:r>
          </a:p>
          <a:p>
            <a:pPr marL="0" indent="0">
              <a:buNone/>
            </a:pPr>
            <a:r>
              <a:rPr lang="en-GB" sz="2800" dirty="0"/>
              <a:t>   sting and stench of death.</a:t>
            </a:r>
            <a:endParaRPr lang="en-TH" sz="2800" dirty="0"/>
          </a:p>
          <a:p>
            <a:r>
              <a:rPr lang="en-TH" sz="2800" dirty="0"/>
              <a:t>Vs 36-37 – Jesus’ reaction divides the crowd.</a:t>
            </a:r>
          </a:p>
          <a:p>
            <a:pPr marL="0" indent="0">
              <a:spcBef>
                <a:spcPts val="300"/>
              </a:spcBef>
              <a:buNone/>
            </a:pPr>
            <a:endParaRPr lang="en-TH" sz="1950" b="1" dirty="0"/>
          </a:p>
          <a:p>
            <a:pPr marL="0" indent="0">
              <a:spcBef>
                <a:spcPts val="300"/>
              </a:spcBef>
              <a:buNone/>
            </a:pPr>
            <a:endParaRPr lang="en-TH" sz="1950" b="1" dirty="0"/>
          </a:p>
        </p:txBody>
      </p:sp>
      <p:sp>
        <p:nvSpPr>
          <p:cNvPr id="6" name="Title 1">
            <a:extLst>
              <a:ext uri="{FF2B5EF4-FFF2-40B4-BE49-F238E27FC236}">
                <a16:creationId xmlns:a16="http://schemas.microsoft.com/office/drawing/2014/main" id="{8DE9CACC-D044-0240-8AB3-D28A648F2FAC}"/>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11333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186775"/>
            <a:ext cx="8986345" cy="3739461"/>
          </a:xfrm>
        </p:spPr>
        <p:txBody>
          <a:bodyPr>
            <a:noAutofit/>
          </a:bodyPr>
          <a:lstStyle/>
          <a:p>
            <a:pPr marL="0" indent="0">
              <a:spcBef>
                <a:spcPts val="300"/>
              </a:spcBef>
              <a:buNone/>
            </a:pPr>
            <a:r>
              <a:rPr lang="en-TH" sz="2800" b="1" dirty="0"/>
              <a:t>PART IV – THE RAISING</a:t>
            </a:r>
            <a:endParaRPr lang="en-GB" sz="2800" u="sng" dirty="0"/>
          </a:p>
          <a:p>
            <a:r>
              <a:rPr lang="en-GB" sz="2800" dirty="0"/>
              <a:t>Vs </a:t>
            </a:r>
            <a:r>
              <a:rPr lang="en-US" sz="2800" dirty="0"/>
              <a:t>38 – Again, Jesus is indignant as he stands at the tomb.</a:t>
            </a:r>
          </a:p>
          <a:p>
            <a:r>
              <a:rPr lang="en-US" sz="2800" dirty="0"/>
              <a:t>Vs 39 – Martha warns Jesus that he is dead and decomposing!</a:t>
            </a:r>
          </a:p>
          <a:p>
            <a:r>
              <a:rPr lang="en-US" sz="2800" dirty="0"/>
              <a:t>Vs 40 –Jesus reminds her that believing brings sight of God’s glory.</a:t>
            </a:r>
          </a:p>
          <a:p>
            <a:r>
              <a:rPr lang="en-US" sz="2800" dirty="0"/>
              <a:t>Vs 41-42: Jesus prayers in faith for their sake.</a:t>
            </a:r>
          </a:p>
          <a:p>
            <a:r>
              <a:rPr lang="en-US" sz="2800" dirty="0"/>
              <a:t>Vs 43-44: He calls Lazarus out with a great shout, and commands him to be unbound.</a:t>
            </a:r>
          </a:p>
          <a:p>
            <a:r>
              <a:rPr lang="en-US" sz="2800" dirty="0"/>
              <a:t>Vs 45- Some believe in him, but some betrayed his presence to the rulers.</a:t>
            </a:r>
          </a:p>
          <a:p>
            <a:endParaRPr lang="en-TH" sz="2800" dirty="0"/>
          </a:p>
          <a:p>
            <a:pPr marL="0" indent="0">
              <a:spcBef>
                <a:spcPts val="300"/>
              </a:spcBef>
              <a:buNone/>
            </a:pPr>
            <a:endParaRPr lang="en-TH" sz="2800" b="1" dirty="0"/>
          </a:p>
          <a:p>
            <a:pPr marL="0" indent="0">
              <a:spcBef>
                <a:spcPts val="300"/>
              </a:spcBef>
              <a:buNone/>
            </a:pPr>
            <a:endParaRPr lang="en-TH" sz="1950" b="1" dirty="0"/>
          </a:p>
          <a:p>
            <a:pPr marL="0" indent="0">
              <a:spcBef>
                <a:spcPts val="300"/>
              </a:spcBef>
              <a:buNone/>
            </a:pPr>
            <a:endParaRPr lang="en-TH" sz="1950" b="1" dirty="0"/>
          </a:p>
        </p:txBody>
      </p:sp>
      <p:sp>
        <p:nvSpPr>
          <p:cNvPr id="6" name="Title 1">
            <a:extLst>
              <a:ext uri="{FF2B5EF4-FFF2-40B4-BE49-F238E27FC236}">
                <a16:creationId xmlns:a16="http://schemas.microsoft.com/office/drawing/2014/main" id="{BFFB2212-447E-204F-BA32-65880414B198}"/>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13837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8986345" cy="3739461"/>
          </a:xfrm>
        </p:spPr>
        <p:txBody>
          <a:bodyPr>
            <a:noAutofit/>
          </a:bodyPr>
          <a:lstStyle/>
          <a:p>
            <a:pPr marL="0" indent="0">
              <a:spcBef>
                <a:spcPts val="300"/>
              </a:spcBef>
              <a:buNone/>
            </a:pPr>
            <a:r>
              <a:rPr lang="en-US" sz="2800" b="1" u="sng" dirty="0"/>
              <a:t>What we must learn:</a:t>
            </a:r>
          </a:p>
          <a:p>
            <a:pPr marL="0" indent="0">
              <a:spcBef>
                <a:spcPts val="300"/>
              </a:spcBef>
              <a:buNone/>
            </a:pPr>
            <a:r>
              <a:rPr lang="en-US" sz="2800" dirty="0"/>
              <a:t> </a:t>
            </a:r>
            <a:r>
              <a:rPr lang="en-US" sz="2800" b="1" dirty="0"/>
              <a:t>1. Jesus is Lord of both life and death</a:t>
            </a:r>
          </a:p>
          <a:p>
            <a:pPr marL="0" indent="0">
              <a:spcBef>
                <a:spcPts val="300"/>
              </a:spcBef>
              <a:buNone/>
            </a:pPr>
            <a:r>
              <a:rPr lang="en-US" sz="2800" dirty="0"/>
              <a:t> This story foreshadows the resurrection of Jesus. </a:t>
            </a:r>
          </a:p>
          <a:p>
            <a:pPr marL="0" indent="0">
              <a:spcBef>
                <a:spcPts val="300"/>
              </a:spcBef>
              <a:buNone/>
            </a:pPr>
            <a:r>
              <a:rPr lang="en-US" sz="2800" dirty="0"/>
              <a:t>The tomb that cannot contain Lazarus in, will also neither keep Jesus’ in.</a:t>
            </a:r>
          </a:p>
          <a:p>
            <a:pPr marL="0" indent="0">
              <a:spcBef>
                <a:spcPts val="300"/>
              </a:spcBef>
              <a:buNone/>
            </a:pPr>
            <a:r>
              <a:rPr lang="en-US" sz="2800" b="1" dirty="0"/>
              <a:t>2. Real life is found in Jesus </a:t>
            </a:r>
          </a:p>
          <a:p>
            <a:pPr marL="0" indent="0">
              <a:spcBef>
                <a:spcPts val="300"/>
              </a:spcBef>
              <a:buNone/>
            </a:pPr>
            <a:r>
              <a:rPr lang="en-US" sz="2800" dirty="0"/>
              <a:t>He is the focus, not Lazarus.</a:t>
            </a:r>
          </a:p>
          <a:p>
            <a:pPr marL="0" indent="0">
              <a:spcBef>
                <a:spcPts val="300"/>
              </a:spcBef>
              <a:buNone/>
            </a:pPr>
            <a:r>
              <a:rPr lang="en-US" sz="2800" dirty="0"/>
              <a:t>John gives us a whole list of titles for Jesus – rabbi, Lord, Christ, Son of God, He who is coming into the world, the resurrection and the life.</a:t>
            </a:r>
          </a:p>
        </p:txBody>
      </p:sp>
      <p:sp>
        <p:nvSpPr>
          <p:cNvPr id="6" name="Title 1">
            <a:extLst>
              <a:ext uri="{FF2B5EF4-FFF2-40B4-BE49-F238E27FC236}">
                <a16:creationId xmlns:a16="http://schemas.microsoft.com/office/drawing/2014/main" id="{1D971EEE-87B8-C142-8483-5D56FC6BFA6C}"/>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30650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8986345" cy="3739461"/>
          </a:xfrm>
        </p:spPr>
        <p:txBody>
          <a:bodyPr>
            <a:noAutofit/>
          </a:bodyPr>
          <a:lstStyle/>
          <a:p>
            <a:pPr marL="0" indent="0">
              <a:spcBef>
                <a:spcPts val="300"/>
              </a:spcBef>
              <a:buNone/>
            </a:pPr>
            <a:r>
              <a:rPr lang="en-US" sz="2800" b="1" u="sng" dirty="0"/>
              <a:t>What we must do:</a:t>
            </a:r>
          </a:p>
          <a:p>
            <a:pPr marL="0" indent="0">
              <a:spcBef>
                <a:spcPts val="300"/>
              </a:spcBef>
              <a:buNone/>
            </a:pPr>
            <a:r>
              <a:rPr lang="en-US" sz="2800" dirty="0"/>
              <a:t>1. </a:t>
            </a:r>
            <a:r>
              <a:rPr lang="en-US" sz="2800" b="1" dirty="0"/>
              <a:t>Go on believing in Christ (John 20:31).</a:t>
            </a:r>
          </a:p>
          <a:p>
            <a:pPr marL="0" indent="0">
              <a:spcBef>
                <a:spcPts val="300"/>
              </a:spcBef>
              <a:buNone/>
            </a:pPr>
            <a:r>
              <a:rPr lang="en-US" sz="2800" dirty="0"/>
              <a:t>“This is the work of God, that you believe in him whom he has sent.” (John 6:29)</a:t>
            </a:r>
          </a:p>
          <a:p>
            <a:pPr marL="0" indent="0">
              <a:spcBef>
                <a:spcPts val="300"/>
              </a:spcBef>
              <a:buNone/>
            </a:pPr>
            <a:r>
              <a:rPr lang="en-US" sz="2800" dirty="0"/>
              <a:t>2. </a:t>
            </a:r>
            <a:r>
              <a:rPr lang="en-US" sz="2800" b="1" dirty="0"/>
              <a:t>Have a different attitude to death.</a:t>
            </a:r>
          </a:p>
          <a:p>
            <a:pPr marL="0" indent="0">
              <a:spcBef>
                <a:spcPts val="300"/>
              </a:spcBef>
              <a:buNone/>
            </a:pPr>
            <a:endParaRPr lang="en-US" sz="2800" b="1" u="sng" dirty="0"/>
          </a:p>
          <a:p>
            <a:pPr marL="0" indent="0">
              <a:spcBef>
                <a:spcPts val="300"/>
              </a:spcBef>
              <a:buNone/>
            </a:pPr>
            <a:r>
              <a:rPr lang="en-US" sz="2800" dirty="0"/>
              <a:t> </a:t>
            </a:r>
          </a:p>
        </p:txBody>
      </p:sp>
      <p:sp>
        <p:nvSpPr>
          <p:cNvPr id="6" name="Title 1">
            <a:extLst>
              <a:ext uri="{FF2B5EF4-FFF2-40B4-BE49-F238E27FC236}">
                <a16:creationId xmlns:a16="http://schemas.microsoft.com/office/drawing/2014/main" id="{1D971EEE-87B8-C142-8483-5D56FC6BFA6C}"/>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27452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E9CF-4666-4040-A826-0EF2DB9C9137}"/>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623C8D35-39C4-7441-91B9-DF1835213CC0}"/>
              </a:ext>
            </a:extLst>
          </p:cNvPr>
          <p:cNvSpPr>
            <a:spLocks noGrp="1"/>
          </p:cNvSpPr>
          <p:nvPr>
            <p:ph idx="1"/>
          </p:nvPr>
        </p:nvSpPr>
        <p:spPr/>
        <p:txBody>
          <a:bodyPr/>
          <a:lstStyle/>
          <a:p>
            <a:endParaRPr lang="en-TH"/>
          </a:p>
        </p:txBody>
      </p:sp>
      <p:pic>
        <p:nvPicPr>
          <p:cNvPr id="1026" name="Picture 2" descr="The Roman Empire&amp;#39;s Cyprian Plague in the Third Century – Brewminate: We&amp;#39;re  Never Far from Where We Were">
            <a:extLst>
              <a:ext uri="{FF2B5EF4-FFF2-40B4-BE49-F238E27FC236}">
                <a16:creationId xmlns:a16="http://schemas.microsoft.com/office/drawing/2014/main" id="{E7994BF4-33CF-A447-9753-A3E7B8A3B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9144000" cy="6621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D85D5E-34CC-2E49-ACD7-372B24E2FC70}"/>
              </a:ext>
            </a:extLst>
          </p:cNvPr>
          <p:cNvSpPr txBox="1"/>
          <p:nvPr/>
        </p:nvSpPr>
        <p:spPr>
          <a:xfrm>
            <a:off x="1313234" y="230190"/>
            <a:ext cx="6906639" cy="646331"/>
          </a:xfrm>
          <a:prstGeom prst="rect">
            <a:avLst/>
          </a:prstGeom>
          <a:noFill/>
        </p:spPr>
        <p:txBody>
          <a:bodyPr wrap="square" rtlCol="0">
            <a:spAutoFit/>
          </a:bodyPr>
          <a:lstStyle/>
          <a:p>
            <a:r>
              <a:rPr lang="en-TH" sz="3600" b="1" dirty="0">
                <a:solidFill>
                  <a:schemeClr val="bg1">
                    <a:lumMod val="95000"/>
                  </a:schemeClr>
                </a:solidFill>
              </a:rPr>
              <a:t>The Plague of Cyrian (250-270 AD</a:t>
            </a:r>
            <a:r>
              <a:rPr lang="en-TH" sz="3600" dirty="0"/>
              <a:t>)</a:t>
            </a:r>
          </a:p>
        </p:txBody>
      </p:sp>
    </p:spTree>
    <p:extLst>
      <p:ext uri="{BB962C8B-B14F-4D97-AF65-F5344CB8AC3E}">
        <p14:creationId xmlns:p14="http://schemas.microsoft.com/office/powerpoint/2010/main" val="109856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8986345" cy="3739461"/>
          </a:xfrm>
        </p:spPr>
        <p:txBody>
          <a:bodyPr>
            <a:noAutofit/>
          </a:bodyPr>
          <a:lstStyle/>
          <a:p>
            <a:pPr marL="0" indent="0">
              <a:spcBef>
                <a:spcPts val="300"/>
              </a:spcBef>
              <a:buNone/>
            </a:pPr>
            <a:r>
              <a:rPr lang="en-US" sz="2800" b="1" u="sng" dirty="0"/>
              <a:t>What we must do:</a:t>
            </a:r>
          </a:p>
          <a:p>
            <a:pPr marL="0" indent="0">
              <a:spcBef>
                <a:spcPts val="300"/>
              </a:spcBef>
              <a:buNone/>
            </a:pPr>
            <a:r>
              <a:rPr lang="en-US" sz="2800" dirty="0">
                <a:solidFill>
                  <a:schemeClr val="bg1">
                    <a:lumMod val="75000"/>
                  </a:schemeClr>
                </a:solidFill>
              </a:rPr>
              <a:t>1. </a:t>
            </a:r>
            <a:r>
              <a:rPr lang="en-US" sz="2800" b="1" dirty="0">
                <a:solidFill>
                  <a:schemeClr val="bg1">
                    <a:lumMod val="75000"/>
                  </a:schemeClr>
                </a:solidFill>
              </a:rPr>
              <a:t>Go on believing in Christ (John 20:31).</a:t>
            </a:r>
          </a:p>
          <a:p>
            <a:pPr marL="0" indent="0">
              <a:spcBef>
                <a:spcPts val="300"/>
              </a:spcBef>
              <a:buNone/>
            </a:pPr>
            <a:r>
              <a:rPr lang="en-US" sz="2800" dirty="0">
                <a:solidFill>
                  <a:schemeClr val="bg1">
                    <a:lumMod val="75000"/>
                  </a:schemeClr>
                </a:solidFill>
              </a:rPr>
              <a:t>“This is the work of God, that you believe in him whom he has sent.” (John 6:29)</a:t>
            </a:r>
          </a:p>
          <a:p>
            <a:pPr marL="0" indent="0">
              <a:spcBef>
                <a:spcPts val="300"/>
              </a:spcBef>
              <a:buNone/>
            </a:pPr>
            <a:r>
              <a:rPr lang="en-US" sz="2800" dirty="0"/>
              <a:t>2. </a:t>
            </a:r>
            <a:r>
              <a:rPr lang="en-US" sz="2800" b="1" dirty="0"/>
              <a:t>Have a different attitude to death – neither fear nor flippant.</a:t>
            </a:r>
          </a:p>
          <a:p>
            <a:pPr marL="0" indent="0">
              <a:spcBef>
                <a:spcPts val="300"/>
              </a:spcBef>
              <a:buNone/>
            </a:pPr>
            <a:r>
              <a:rPr lang="en-US" sz="2800" dirty="0"/>
              <a:t>“So teach us to number our days that we may get a heart of wisdom.” (Psalm 90:12)</a:t>
            </a:r>
          </a:p>
          <a:p>
            <a:pPr marL="0" indent="0">
              <a:spcBef>
                <a:spcPts val="300"/>
              </a:spcBef>
              <a:buNone/>
            </a:pPr>
            <a:r>
              <a:rPr lang="en-US" sz="2800" dirty="0"/>
              <a:t>3. </a:t>
            </a:r>
            <a:r>
              <a:rPr lang="en-US" sz="2800" b="1" dirty="0"/>
              <a:t>Spread the news of Jesus to others.</a:t>
            </a:r>
          </a:p>
          <a:p>
            <a:pPr marL="0" indent="0">
              <a:spcBef>
                <a:spcPts val="300"/>
              </a:spcBef>
              <a:buNone/>
            </a:pPr>
            <a:r>
              <a:rPr lang="en-US" sz="2800" dirty="0"/>
              <a:t>Jesus is Lord of the living and the dead!</a:t>
            </a:r>
          </a:p>
          <a:p>
            <a:pPr marL="0" indent="0">
              <a:spcBef>
                <a:spcPts val="300"/>
              </a:spcBef>
              <a:buNone/>
            </a:pPr>
            <a:endParaRPr lang="en-US" sz="2800" b="1" dirty="0"/>
          </a:p>
          <a:p>
            <a:pPr marL="0" indent="0">
              <a:spcBef>
                <a:spcPts val="300"/>
              </a:spcBef>
              <a:buNone/>
            </a:pPr>
            <a:endParaRPr lang="en-US" sz="2800" b="1" u="sng" dirty="0"/>
          </a:p>
          <a:p>
            <a:pPr marL="0" indent="0">
              <a:spcBef>
                <a:spcPts val="300"/>
              </a:spcBef>
              <a:buNone/>
            </a:pPr>
            <a:r>
              <a:rPr lang="en-US" sz="2800" dirty="0"/>
              <a:t> </a:t>
            </a:r>
          </a:p>
        </p:txBody>
      </p:sp>
      <p:sp>
        <p:nvSpPr>
          <p:cNvPr id="6" name="Title 1">
            <a:extLst>
              <a:ext uri="{FF2B5EF4-FFF2-40B4-BE49-F238E27FC236}">
                <a16:creationId xmlns:a16="http://schemas.microsoft.com/office/drawing/2014/main" id="{1D971EEE-87B8-C142-8483-5D56FC6BFA6C}"/>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18340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0217-67EC-0740-B39E-8DFDFF76A85D}"/>
              </a:ext>
            </a:extLst>
          </p:cNvPr>
          <p:cNvSpPr>
            <a:spLocks noGrp="1"/>
          </p:cNvSpPr>
          <p:nvPr>
            <p:ph type="title"/>
          </p:nvPr>
        </p:nvSpPr>
        <p:spPr>
          <a:xfrm>
            <a:off x="1116484" y="70466"/>
            <a:ext cx="7190682" cy="891540"/>
          </a:xfrm>
        </p:spPr>
        <p:txBody>
          <a:bodyPr>
            <a:noAutofit/>
          </a:bodyPr>
          <a:lstStyle/>
          <a:p>
            <a:r>
              <a:rPr lang="en-TH" b="1" dirty="0"/>
              <a:t>The SupernaturaL BASIS </a:t>
            </a:r>
            <a:br>
              <a:rPr lang="en-TH" b="1" dirty="0"/>
            </a:br>
            <a:r>
              <a:rPr lang="en-TH" b="1" dirty="0"/>
              <a:t>OF OUR FAITH</a:t>
            </a:r>
          </a:p>
        </p:txBody>
      </p:sp>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63063" y="2008133"/>
            <a:ext cx="8860220" cy="3778875"/>
          </a:xfrm>
        </p:spPr>
        <p:txBody>
          <a:bodyPr>
            <a:noAutofit/>
          </a:bodyPr>
          <a:lstStyle/>
          <a:p>
            <a:pPr marL="0" indent="0">
              <a:spcBef>
                <a:spcPts val="300"/>
              </a:spcBef>
              <a:buNone/>
            </a:pPr>
            <a:endParaRPr lang="en-TH" sz="1950" b="1" dirty="0"/>
          </a:p>
          <a:p>
            <a:pPr marL="0" indent="0">
              <a:spcBef>
                <a:spcPts val="300"/>
              </a:spcBef>
              <a:buNone/>
            </a:pPr>
            <a:endParaRPr lang="en-TH" sz="1950" b="1" dirty="0"/>
          </a:p>
          <a:p>
            <a:pPr marL="0" indent="0">
              <a:spcBef>
                <a:spcPts val="300"/>
              </a:spcBef>
              <a:buNone/>
            </a:pPr>
            <a:endParaRPr lang="en-TH" sz="1950" b="1" dirty="0"/>
          </a:p>
          <a:p>
            <a:pPr marL="0" indent="0">
              <a:spcBef>
                <a:spcPts val="300"/>
              </a:spcBef>
              <a:buNone/>
            </a:pPr>
            <a:endParaRPr lang="en-TH" sz="1950" b="1" dirty="0"/>
          </a:p>
          <a:p>
            <a:pPr marL="0" indent="0">
              <a:spcBef>
                <a:spcPts val="300"/>
              </a:spcBef>
              <a:buNone/>
            </a:pPr>
            <a:endParaRPr lang="en-TH" sz="1950" b="1" dirty="0"/>
          </a:p>
          <a:p>
            <a:pPr marL="0" indent="0" algn="ctr">
              <a:spcBef>
                <a:spcPts val="300"/>
              </a:spcBef>
              <a:buNone/>
            </a:pPr>
            <a:r>
              <a:rPr lang="en-TH" sz="2800" b="1" dirty="0">
                <a:solidFill>
                  <a:srgbClr val="7030A0"/>
                </a:solidFill>
              </a:rPr>
              <a:t>    Is the glass half empty or half full?</a:t>
            </a:r>
          </a:p>
          <a:p>
            <a:pPr marL="385763" indent="-385763">
              <a:spcBef>
                <a:spcPts val="300"/>
              </a:spcBef>
              <a:buAutoNum type="alphaLcParenR"/>
            </a:pPr>
            <a:r>
              <a:rPr lang="en-TH" sz="2800" b="1" dirty="0"/>
              <a:t>From a naturalistic perspective, within a closed-universe, miracles simply do not happen.</a:t>
            </a:r>
          </a:p>
          <a:p>
            <a:pPr marL="385763" indent="-385763">
              <a:spcBef>
                <a:spcPts val="300"/>
              </a:spcBef>
              <a:buAutoNum type="alphaLcParenR"/>
            </a:pPr>
            <a:r>
              <a:rPr lang="en-TH" sz="2800" b="1" dirty="0"/>
              <a:t>From a Christian perspective, miracles are worked by a supernatural Creator, who is transcendent (far above and outside of all) and immanent (personally close and present).</a:t>
            </a:r>
          </a:p>
          <a:p>
            <a:pPr marL="0" indent="0">
              <a:spcBef>
                <a:spcPts val="300"/>
              </a:spcBef>
              <a:buNone/>
            </a:pPr>
            <a:endParaRPr lang="en-TH" sz="1950" b="1" dirty="0"/>
          </a:p>
        </p:txBody>
      </p:sp>
      <p:pic>
        <p:nvPicPr>
          <p:cNvPr id="2050" name="Picture 2" descr="Is Your Glass Half-Full or Half-Empty? — Frank Sonnenberg Online">
            <a:extLst>
              <a:ext uri="{FF2B5EF4-FFF2-40B4-BE49-F238E27FC236}">
                <a16:creationId xmlns:a16="http://schemas.microsoft.com/office/drawing/2014/main" id="{96D0A5E2-9D7E-044D-87B8-FBB04266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267" y="962006"/>
            <a:ext cx="5265116" cy="26325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ybe the glass is half full after all… | by Donal Connolly | Towards Data  Science">
            <a:extLst>
              <a:ext uri="{FF2B5EF4-FFF2-40B4-BE49-F238E27FC236}">
                <a16:creationId xmlns:a16="http://schemas.microsoft.com/office/drawing/2014/main" id="{8BB69F74-61F8-C24F-ADC6-2BC4B655A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3" y="962006"/>
            <a:ext cx="8822320" cy="5925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C1E82A-ACAA-AD4C-A64B-344127364A25}"/>
              </a:ext>
            </a:extLst>
          </p:cNvPr>
          <p:cNvSpPr txBox="1"/>
          <p:nvPr/>
        </p:nvSpPr>
        <p:spPr>
          <a:xfrm>
            <a:off x="646903" y="5463842"/>
            <a:ext cx="7345101" cy="646331"/>
          </a:xfrm>
          <a:prstGeom prst="rect">
            <a:avLst/>
          </a:prstGeom>
          <a:noFill/>
        </p:spPr>
        <p:txBody>
          <a:bodyPr wrap="square" rtlCol="0">
            <a:spAutoFit/>
          </a:bodyPr>
          <a:lstStyle/>
          <a:p>
            <a:r>
              <a:rPr lang="en-TH" sz="3600" b="1" dirty="0">
                <a:latin typeface="Comic Sans MS" panose="030F0902030302020204" pitchFamily="66" charset="0"/>
              </a:rPr>
              <a:t>J</a:t>
            </a:r>
            <a:r>
              <a:rPr lang="en-US" sz="3600" b="1" dirty="0">
                <a:latin typeface="Comic Sans MS" panose="030F0902030302020204" pitchFamily="66" charset="0"/>
              </a:rPr>
              <a:t>e</a:t>
            </a:r>
            <a:r>
              <a:rPr lang="en-TH" sz="3600" b="1" dirty="0">
                <a:latin typeface="Comic Sans MS" panose="030F0902030302020204" pitchFamily="66" charset="0"/>
              </a:rPr>
              <a:t>sus makes the empty glass full!</a:t>
            </a:r>
          </a:p>
        </p:txBody>
      </p:sp>
    </p:spTree>
    <p:extLst>
      <p:ext uri="{BB962C8B-B14F-4D97-AF65-F5344CB8AC3E}">
        <p14:creationId xmlns:p14="http://schemas.microsoft.com/office/powerpoint/2010/main" val="5035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5EB1E2-6532-F042-B852-756EFECE7218}"/>
              </a:ext>
            </a:extLst>
          </p:cNvPr>
          <p:cNvSpPr txBox="1"/>
          <p:nvPr/>
        </p:nvSpPr>
        <p:spPr>
          <a:xfrm>
            <a:off x="3036754" y="885872"/>
            <a:ext cx="5903753" cy="4647426"/>
          </a:xfrm>
          <a:prstGeom prst="rect">
            <a:avLst/>
          </a:prstGeom>
          <a:noFill/>
        </p:spPr>
        <p:txBody>
          <a:bodyPr wrap="square" rtlCol="0">
            <a:spAutoFit/>
          </a:bodyPr>
          <a:lstStyle/>
          <a:p>
            <a:pPr algn="just"/>
            <a:r>
              <a:rPr lang="en-TH" sz="3200" b="1" dirty="0">
                <a:solidFill>
                  <a:schemeClr val="accent6">
                    <a:lumMod val="75000"/>
                  </a:schemeClr>
                </a:solidFill>
                <a:latin typeface="FUTURA MEDIUM" panose="020B0602020204020303" pitchFamily="34" charset="-79"/>
                <a:cs typeface="FUTURA MEDIUM" panose="020B0602020204020303" pitchFamily="34" charset="-79"/>
              </a:rPr>
              <a:t>“The Christian story is precisely the story of one grand miracle…what is beyond all space and time, what is uncreated, eternal, came into nature, into human nature, descended into His own universe, and rose again, bringing nature up with Him.”</a:t>
            </a:r>
          </a:p>
          <a:p>
            <a:endParaRPr lang="en-TH" sz="800" b="1" dirty="0">
              <a:latin typeface="FUTURA MEDIUM" panose="020B0602020204020303" pitchFamily="34" charset="-79"/>
              <a:cs typeface="FUTURA MEDIUM" panose="020B0602020204020303" pitchFamily="34" charset="-79"/>
            </a:endParaRPr>
          </a:p>
        </p:txBody>
      </p:sp>
      <p:pic>
        <p:nvPicPr>
          <p:cNvPr id="3074" name="Picture 2" descr="God in the Dock - Kindle edition by Lewis, C. S.. Religion &amp;amp; Spirituality  Kindle eBooks @ Amazon.com.">
            <a:extLst>
              <a:ext uri="{FF2B5EF4-FFF2-40B4-BE49-F238E27FC236}">
                <a16:creationId xmlns:a16="http://schemas.microsoft.com/office/drawing/2014/main" id="{480FE23C-E32A-794B-B639-E40CC15B0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93" y="1147862"/>
            <a:ext cx="2737969" cy="412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0217-67EC-0740-B39E-8DFDFF76A85D}"/>
              </a:ext>
            </a:extLst>
          </p:cNvPr>
          <p:cNvSpPr>
            <a:spLocks noGrp="1"/>
          </p:cNvSpPr>
          <p:nvPr>
            <p:ph type="title"/>
          </p:nvPr>
        </p:nvSpPr>
        <p:spPr>
          <a:xfrm>
            <a:off x="787941" y="165370"/>
            <a:ext cx="7568117" cy="1050587"/>
          </a:xfrm>
        </p:spPr>
        <p:txBody>
          <a:bodyPr>
            <a:normAutofit/>
          </a:bodyPr>
          <a:lstStyle/>
          <a:p>
            <a:r>
              <a:rPr lang="en-TH" b="1" dirty="0"/>
              <a:t>RAISING OF LAZARUS – JOHN 11:1-46</a:t>
            </a:r>
          </a:p>
        </p:txBody>
      </p:sp>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9152722" cy="3739461"/>
          </a:xfrm>
        </p:spPr>
        <p:txBody>
          <a:bodyPr>
            <a:noAutofit/>
          </a:bodyPr>
          <a:lstStyle/>
          <a:p>
            <a:pPr marL="0" indent="0">
              <a:spcBef>
                <a:spcPts val="300"/>
              </a:spcBef>
              <a:buNone/>
            </a:pPr>
            <a:r>
              <a:rPr lang="en-TH" sz="2800" b="1" dirty="0"/>
              <a:t>PART 1 – THE PRELUDE</a:t>
            </a:r>
          </a:p>
          <a:p>
            <a:r>
              <a:rPr lang="en-TH" sz="2800" dirty="0"/>
              <a:t>Where are they? John 10:40 – because of Jewish opposition, Jesus and disciples withdrew to the other side of the Jordan river, where John the Baptist first was.</a:t>
            </a:r>
          </a:p>
          <a:p>
            <a:r>
              <a:rPr lang="en-TH" sz="2800" dirty="0"/>
              <a:t>Vs 1-3 – Jesus had a special friendship with Lazarus, Mary and Martha.</a:t>
            </a:r>
          </a:p>
          <a:p>
            <a:r>
              <a:rPr lang="en-GB" sz="2800" dirty="0"/>
              <a:t>Vs 4 – “This illness will not lead to death</a:t>
            </a:r>
            <a:r>
              <a:rPr lang="en-TH" sz="2800" dirty="0"/>
              <a:t>. It is </a:t>
            </a:r>
            <a:r>
              <a:rPr lang="en-GB" sz="2800" dirty="0"/>
              <a:t>for the glory of God, so that the Son of God may be glorified through it.” </a:t>
            </a:r>
            <a:endParaRPr lang="en-TH" sz="2800" dirty="0"/>
          </a:p>
          <a:p>
            <a:r>
              <a:rPr lang="en-GB" sz="2800" dirty="0"/>
              <a:t> Vs 5-6: Jesus loved Martha, Mary and Lazarus but delayed his journey (2 days) – why? (Lazarus is already dead).</a:t>
            </a:r>
            <a:endParaRPr lang="en-TH" sz="2800" dirty="0"/>
          </a:p>
          <a:p>
            <a:pPr marL="0" indent="0">
              <a:buNone/>
            </a:pPr>
            <a:endParaRPr lang="en-TH" sz="2800" dirty="0"/>
          </a:p>
          <a:p>
            <a:pPr marL="0" indent="0">
              <a:spcBef>
                <a:spcPts val="300"/>
              </a:spcBef>
              <a:buNone/>
            </a:pPr>
            <a:endParaRPr lang="en-TH" sz="1950" b="1" dirty="0"/>
          </a:p>
          <a:p>
            <a:pPr marL="0" indent="0">
              <a:spcBef>
                <a:spcPts val="300"/>
              </a:spcBef>
              <a:buNone/>
            </a:pPr>
            <a:endParaRPr lang="en-TH" sz="1950" b="1" dirty="0"/>
          </a:p>
        </p:txBody>
      </p:sp>
    </p:spTree>
    <p:extLst>
      <p:ext uri="{BB962C8B-B14F-4D97-AF65-F5344CB8AC3E}">
        <p14:creationId xmlns:p14="http://schemas.microsoft.com/office/powerpoint/2010/main" val="31700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8986345" cy="3739461"/>
          </a:xfrm>
        </p:spPr>
        <p:txBody>
          <a:bodyPr>
            <a:noAutofit/>
          </a:bodyPr>
          <a:lstStyle/>
          <a:p>
            <a:pPr marL="0" indent="0">
              <a:spcBef>
                <a:spcPts val="300"/>
              </a:spcBef>
              <a:buNone/>
            </a:pPr>
            <a:r>
              <a:rPr lang="en-TH" sz="2800" b="1" dirty="0"/>
              <a:t>PART 1 – THE PRELUDE</a:t>
            </a:r>
          </a:p>
          <a:p>
            <a:r>
              <a:rPr lang="en-GB" sz="2800" dirty="0"/>
              <a:t> Vs 7 – ‘Time to go to Judea!’ Disciples are not convinced.</a:t>
            </a:r>
          </a:p>
          <a:p>
            <a:r>
              <a:rPr lang="en-GB" sz="2800" dirty="0"/>
              <a:t>Vs 9-10 – Walk while it is still light. There is work to be done before the night of Jesus’ arrest and death comes.</a:t>
            </a:r>
          </a:p>
          <a:p>
            <a:r>
              <a:rPr lang="en-GB" sz="2800" dirty="0"/>
              <a:t>Vs 11-15 – The disciples are confused – they did not realised that Lazarus was dead. </a:t>
            </a:r>
          </a:p>
          <a:p>
            <a:r>
              <a:rPr lang="en-GB" sz="2800" dirty="0"/>
              <a:t>Vs 16 – Disciples feared the Jews – thus Thomas said, “Let us go to die with him.”</a:t>
            </a:r>
            <a:endParaRPr lang="en-TH" sz="2800" dirty="0"/>
          </a:p>
          <a:p>
            <a:pPr marL="0" indent="0">
              <a:spcBef>
                <a:spcPts val="300"/>
              </a:spcBef>
              <a:buNone/>
            </a:pPr>
            <a:endParaRPr lang="en-TH" sz="1950" b="1" dirty="0"/>
          </a:p>
          <a:p>
            <a:pPr marL="0" indent="0">
              <a:spcBef>
                <a:spcPts val="300"/>
              </a:spcBef>
              <a:buNone/>
            </a:pPr>
            <a:endParaRPr lang="en-TH" sz="1950" b="1" dirty="0"/>
          </a:p>
        </p:txBody>
      </p:sp>
      <p:sp>
        <p:nvSpPr>
          <p:cNvPr id="6" name="Title 1">
            <a:extLst>
              <a:ext uri="{FF2B5EF4-FFF2-40B4-BE49-F238E27FC236}">
                <a16:creationId xmlns:a16="http://schemas.microsoft.com/office/drawing/2014/main" id="{87F1FB02-E0BD-CF4F-A063-C353F4607E35}"/>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41504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8986345" cy="3739461"/>
          </a:xfrm>
        </p:spPr>
        <p:txBody>
          <a:bodyPr>
            <a:noAutofit/>
          </a:bodyPr>
          <a:lstStyle/>
          <a:p>
            <a:pPr marL="0" indent="0">
              <a:spcBef>
                <a:spcPts val="300"/>
              </a:spcBef>
              <a:buNone/>
            </a:pPr>
            <a:r>
              <a:rPr lang="en-TH" sz="2800" b="1" dirty="0"/>
              <a:t>PART II – MARTHA’S CONFESSION</a:t>
            </a:r>
            <a:endParaRPr lang="en-US" sz="2800" dirty="0"/>
          </a:p>
          <a:p>
            <a:r>
              <a:rPr lang="en-US" sz="2800" dirty="0"/>
              <a:t>Vs 17 – Lazarus was (truly) dead for 4 days – decomposition has begun.</a:t>
            </a:r>
          </a:p>
          <a:p>
            <a:r>
              <a:rPr lang="en-US" sz="2800" dirty="0"/>
              <a:t>Vs 18-19 – Formal mourning took place for 7 days, with lots of relatives, weeping and dirges. Burial usually occurs on the same day as death.</a:t>
            </a:r>
          </a:p>
          <a:p>
            <a:r>
              <a:rPr lang="en-US" sz="2800" dirty="0"/>
              <a:t>Vs 21-22 – Martha believed that Jesus could have healed Lazarus (like Mary, her sister – vs 32) but not yet that Jesus could raise him, even though she affirms belief in his power. </a:t>
            </a:r>
          </a:p>
          <a:p>
            <a:r>
              <a:rPr lang="en-US" sz="2800" dirty="0"/>
              <a:t>Vs 23-24 – Jesus speaks of present, not final resurrection.                                                                  </a:t>
            </a:r>
          </a:p>
          <a:p>
            <a:pPr marL="0" indent="0">
              <a:buNone/>
            </a:pPr>
            <a:endParaRPr lang="en-TH" sz="2800" dirty="0"/>
          </a:p>
          <a:p>
            <a:pPr marL="0" indent="0">
              <a:spcBef>
                <a:spcPts val="300"/>
              </a:spcBef>
              <a:buNone/>
            </a:pPr>
            <a:endParaRPr lang="en-TH" sz="1950" b="1" dirty="0"/>
          </a:p>
          <a:p>
            <a:pPr marL="0" indent="0">
              <a:spcBef>
                <a:spcPts val="300"/>
              </a:spcBef>
              <a:buNone/>
            </a:pPr>
            <a:endParaRPr lang="en-TH" sz="1950" b="1" dirty="0"/>
          </a:p>
        </p:txBody>
      </p:sp>
      <p:sp>
        <p:nvSpPr>
          <p:cNvPr id="6" name="Title 1">
            <a:extLst>
              <a:ext uri="{FF2B5EF4-FFF2-40B4-BE49-F238E27FC236}">
                <a16:creationId xmlns:a16="http://schemas.microsoft.com/office/drawing/2014/main" id="{D9399F8E-9F01-774D-B7BE-F919BE23CD76}"/>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387492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9766EB-C31C-6243-9BCD-63C2451E7428}"/>
              </a:ext>
            </a:extLst>
          </p:cNvPr>
          <p:cNvSpPr>
            <a:spLocks noGrp="1"/>
          </p:cNvSpPr>
          <p:nvPr>
            <p:ph idx="1"/>
          </p:nvPr>
        </p:nvSpPr>
        <p:spPr/>
        <p:txBody>
          <a:bodyPr/>
          <a:lstStyle/>
          <a:p>
            <a:endParaRPr lang="en-TH"/>
          </a:p>
        </p:txBody>
      </p:sp>
      <p:pic>
        <p:nvPicPr>
          <p:cNvPr id="2050" name="Picture 2" descr="John 11:25-26 - Bible verse - DailyVerses.net">
            <a:extLst>
              <a:ext uri="{FF2B5EF4-FFF2-40B4-BE49-F238E27FC236}">
                <a16:creationId xmlns:a16="http://schemas.microsoft.com/office/drawing/2014/main" id="{5A6182D0-F675-C24B-9D37-FFE2F3707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013"/>
            <a:ext cx="9144000" cy="634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5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031133"/>
            <a:ext cx="8986345" cy="3967935"/>
          </a:xfrm>
        </p:spPr>
        <p:txBody>
          <a:bodyPr>
            <a:noAutofit/>
          </a:bodyPr>
          <a:lstStyle/>
          <a:p>
            <a:pPr marL="0" indent="0">
              <a:spcBef>
                <a:spcPts val="300"/>
              </a:spcBef>
              <a:buNone/>
            </a:pPr>
            <a:r>
              <a:rPr lang="en-TH" sz="2800" b="1" dirty="0"/>
              <a:t>PART II – MARTHA’S CONFESSION</a:t>
            </a:r>
            <a:endParaRPr lang="en-US" sz="2800" dirty="0"/>
          </a:p>
          <a:p>
            <a:r>
              <a:rPr lang="en-US" sz="2800" dirty="0">
                <a:solidFill>
                  <a:schemeClr val="bg1">
                    <a:lumMod val="75000"/>
                  </a:schemeClr>
                </a:solidFill>
              </a:rPr>
              <a:t>Vs 17 – Lazarus was (truly) dead for 4 days – decomposition begins.</a:t>
            </a:r>
          </a:p>
          <a:p>
            <a:r>
              <a:rPr lang="en-US" sz="2800" dirty="0">
                <a:solidFill>
                  <a:schemeClr val="bg1">
                    <a:lumMod val="75000"/>
                  </a:schemeClr>
                </a:solidFill>
              </a:rPr>
              <a:t>Vs 18-19 – Formal mourning took place for 7 days, with lots of relatives, weeping and dirges. Burial usually on the same day as death.</a:t>
            </a:r>
          </a:p>
          <a:p>
            <a:r>
              <a:rPr lang="en-US" sz="2800" dirty="0">
                <a:solidFill>
                  <a:schemeClr val="bg1">
                    <a:lumMod val="75000"/>
                  </a:schemeClr>
                </a:solidFill>
              </a:rPr>
              <a:t>Vs 21-22 – Martha believed that Jesus could have healed Lazarus (like Mary her sister – vs 32) but not yet that Jesus could raise him, even though she affirms belief in his power. </a:t>
            </a:r>
          </a:p>
          <a:p>
            <a:r>
              <a:rPr lang="en-US" sz="2800" dirty="0">
                <a:solidFill>
                  <a:schemeClr val="bg1">
                    <a:lumMod val="75000"/>
                  </a:schemeClr>
                </a:solidFill>
              </a:rPr>
              <a:t>Vs 23-24 – Jesus speaks of present, not final resurrection.                                                                  </a:t>
            </a:r>
          </a:p>
          <a:p>
            <a:r>
              <a:rPr lang="en-US" sz="2800" dirty="0"/>
              <a:t> Vs 26: Martha confesses who Jesus is. (</a:t>
            </a:r>
            <a:r>
              <a:rPr lang="en-US" sz="2800" dirty="0" err="1"/>
              <a:t>cf</a:t>
            </a:r>
            <a:r>
              <a:rPr lang="en-US" sz="2800" dirty="0"/>
              <a:t> Peter’s confession in Matthew 16:16).</a:t>
            </a:r>
          </a:p>
          <a:p>
            <a:endParaRPr lang="en-TH" sz="2800" dirty="0"/>
          </a:p>
          <a:p>
            <a:pPr marL="0" indent="0">
              <a:spcBef>
                <a:spcPts val="300"/>
              </a:spcBef>
              <a:buNone/>
            </a:pPr>
            <a:endParaRPr lang="en-TH" sz="1950" b="1" dirty="0"/>
          </a:p>
          <a:p>
            <a:pPr marL="0" indent="0">
              <a:spcBef>
                <a:spcPts val="300"/>
              </a:spcBef>
              <a:buNone/>
            </a:pPr>
            <a:endParaRPr lang="en-TH" sz="1950" b="1" dirty="0"/>
          </a:p>
        </p:txBody>
      </p:sp>
      <p:sp>
        <p:nvSpPr>
          <p:cNvPr id="6" name="Title 1">
            <a:extLst>
              <a:ext uri="{FF2B5EF4-FFF2-40B4-BE49-F238E27FC236}">
                <a16:creationId xmlns:a16="http://schemas.microsoft.com/office/drawing/2014/main" id="{F7F3A691-ECB7-3049-AF45-FC6C6B7AECA0}"/>
              </a:ext>
            </a:extLst>
          </p:cNvPr>
          <p:cNvSpPr txBox="1">
            <a:spLocks/>
          </p:cNvSpPr>
          <p:nvPr/>
        </p:nvSpPr>
        <p:spPr bwMode="black">
          <a:xfrm>
            <a:off x="787940" y="-19454"/>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72000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6D518-6E03-FC43-9D55-39197299FE2A}"/>
              </a:ext>
            </a:extLst>
          </p:cNvPr>
          <p:cNvSpPr>
            <a:spLocks noGrp="1"/>
          </p:cNvSpPr>
          <p:nvPr>
            <p:ph idx="1"/>
          </p:nvPr>
        </p:nvSpPr>
        <p:spPr>
          <a:xfrm>
            <a:off x="78827" y="1454159"/>
            <a:ext cx="8986345" cy="3739461"/>
          </a:xfrm>
        </p:spPr>
        <p:txBody>
          <a:bodyPr>
            <a:noAutofit/>
          </a:bodyPr>
          <a:lstStyle/>
          <a:p>
            <a:pPr marL="0" indent="0">
              <a:spcBef>
                <a:spcPts val="300"/>
              </a:spcBef>
              <a:buNone/>
            </a:pPr>
            <a:r>
              <a:rPr lang="en-TH" sz="2800" b="1" dirty="0"/>
              <a:t>PART III – THE WEEPING</a:t>
            </a:r>
            <a:endParaRPr lang="en-GB" sz="2800" u="sng" dirty="0"/>
          </a:p>
          <a:p>
            <a:r>
              <a:rPr lang="en-GB" sz="2800" dirty="0"/>
              <a:t>Vs 28-32 – Mary comes and speaks to Jesus</a:t>
            </a:r>
          </a:p>
          <a:p>
            <a:r>
              <a:rPr lang="en-GB" sz="2800" dirty="0"/>
              <a:t>Vs 33: When Jesus saw her weeping and the other Jews – he was deeply moved and troubled. </a:t>
            </a:r>
            <a:endParaRPr lang="en-TH" sz="2800" dirty="0"/>
          </a:p>
          <a:p>
            <a:r>
              <a:rPr lang="en-GB" sz="2800" dirty="0"/>
              <a:t>‘Deeply moved’ in Greek is </a:t>
            </a:r>
            <a:r>
              <a:rPr lang="en-US" sz="2800" i="1" dirty="0" err="1"/>
              <a:t>embrimaomai</a:t>
            </a:r>
            <a:r>
              <a:rPr lang="en-US" sz="2800" i="1" dirty="0"/>
              <a:t> </a:t>
            </a:r>
            <a:r>
              <a:rPr lang="en-US" sz="2800" dirty="0"/>
              <a:t>lit. ‘indignant, to snort with anger.’ </a:t>
            </a:r>
            <a:r>
              <a:rPr lang="en-GB" sz="2800" dirty="0"/>
              <a:t>Anger at whom? At death.  </a:t>
            </a:r>
            <a:endParaRPr lang="en-TH" sz="2800" dirty="0"/>
          </a:p>
          <a:p>
            <a:pPr marL="0" indent="0">
              <a:spcBef>
                <a:spcPts val="300"/>
              </a:spcBef>
              <a:buNone/>
            </a:pPr>
            <a:endParaRPr lang="en-TH" sz="2800" b="1" dirty="0"/>
          </a:p>
          <a:p>
            <a:pPr marL="0" indent="0">
              <a:spcBef>
                <a:spcPts val="300"/>
              </a:spcBef>
              <a:buNone/>
            </a:pPr>
            <a:endParaRPr lang="en-TH" sz="1950" b="1" dirty="0"/>
          </a:p>
          <a:p>
            <a:pPr marL="0" indent="0">
              <a:spcBef>
                <a:spcPts val="300"/>
              </a:spcBef>
              <a:buNone/>
            </a:pPr>
            <a:endParaRPr lang="en-TH" sz="1950" b="1" dirty="0"/>
          </a:p>
        </p:txBody>
      </p:sp>
      <p:sp>
        <p:nvSpPr>
          <p:cNvPr id="6" name="Title 1">
            <a:extLst>
              <a:ext uri="{FF2B5EF4-FFF2-40B4-BE49-F238E27FC236}">
                <a16:creationId xmlns:a16="http://schemas.microsoft.com/office/drawing/2014/main" id="{8E9B61D3-D8BA-0344-822A-1368804A0248}"/>
              </a:ext>
            </a:extLst>
          </p:cNvPr>
          <p:cNvSpPr txBox="1">
            <a:spLocks/>
          </p:cNvSpPr>
          <p:nvPr/>
        </p:nvSpPr>
        <p:spPr bwMode="black">
          <a:xfrm>
            <a:off x="787941" y="165370"/>
            <a:ext cx="7568117" cy="10505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TH" b="1"/>
              <a:t>RAISING OF LAZARUS – JOHN 11:1-46</a:t>
            </a:r>
            <a:endParaRPr lang="en-TH" b="1" dirty="0"/>
          </a:p>
        </p:txBody>
      </p:sp>
    </p:spTree>
    <p:extLst>
      <p:ext uri="{BB962C8B-B14F-4D97-AF65-F5344CB8AC3E}">
        <p14:creationId xmlns:p14="http://schemas.microsoft.com/office/powerpoint/2010/main" val="37095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1148</Words>
  <Application>Microsoft Macintosh PowerPoint</Application>
  <PresentationFormat>On-screen Show (4:3)</PresentationFormat>
  <Paragraphs>97</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American Typewriter</vt:lpstr>
      <vt:lpstr>Arial</vt:lpstr>
      <vt:lpstr>Calibri</vt:lpstr>
      <vt:lpstr>Calibri Light</vt:lpstr>
      <vt:lpstr>Chalkduster</vt:lpstr>
      <vt:lpstr>Comic Sans MS</vt:lpstr>
      <vt:lpstr>FUTURA MEDIUM</vt:lpstr>
      <vt:lpstr>Gill Sans MT</vt:lpstr>
      <vt:lpstr>Parcel</vt:lpstr>
      <vt:lpstr>Office Theme</vt:lpstr>
      <vt:lpstr>The Miracles of Jesus</vt:lpstr>
      <vt:lpstr>The SupernaturaL BASIS  OF OUR FAITH</vt:lpstr>
      <vt:lpstr>PowerPoint Presentation</vt:lpstr>
      <vt:lpstr>RAISING OF LAZARUS – JOHN 11:1-46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Miracles of Jesus</dc:title>
  <dc:creator>Microsoft Office User</dc:creator>
  <cp:lastModifiedBy>Microsoft Office User</cp:lastModifiedBy>
  <cp:revision>5</cp:revision>
  <dcterms:created xsi:type="dcterms:W3CDTF">2022-01-20T05:08:02Z</dcterms:created>
  <dcterms:modified xsi:type="dcterms:W3CDTF">2022-01-21T05:32:27Z</dcterms:modified>
</cp:coreProperties>
</file>