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20" r:id="rId3"/>
  </p:sldMasterIdLst>
  <p:notesMasterIdLst>
    <p:notesMasterId r:id="rId25"/>
  </p:notesMasterIdLst>
  <p:sldIdLst>
    <p:sldId id="257" r:id="rId4"/>
    <p:sldId id="258" r:id="rId5"/>
    <p:sldId id="273" r:id="rId6"/>
    <p:sldId id="272" r:id="rId7"/>
    <p:sldId id="277" r:id="rId8"/>
    <p:sldId id="259" r:id="rId9"/>
    <p:sldId id="274" r:id="rId10"/>
    <p:sldId id="275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1" r:id="rId21"/>
    <p:sldId id="270" r:id="rId22"/>
    <p:sldId id="278" r:id="rId23"/>
    <p:sldId id="276" r:id="rId24"/>
  </p:sldIdLst>
  <p:sldSz cx="9144000" cy="6858000" type="screen4x3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41"/>
  </p:normalViewPr>
  <p:slideViewPr>
    <p:cSldViewPr snapToGrid="0" snapToObjects="1">
      <p:cViewPr>
        <p:scale>
          <a:sx n="66" d="100"/>
          <a:sy n="66" d="100"/>
        </p:scale>
        <p:origin x="39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E984C-3F42-BF47-8F62-29DDE19322F0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2737-330C-3E4A-95E1-C3B46D4FFD3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556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42737-330C-3E4A-95E1-C3B46D4FFD38}" type="slidenum">
              <a:rPr lang="en-TH" smtClean="0"/>
              <a:t>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1691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2737-330C-3E4A-95E1-C3B46D4FFD38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7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915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193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3412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1055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7869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3882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9999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3064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7964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1353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029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1741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59865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9774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5071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04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7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43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49023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0552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5159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3510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39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553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13815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3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8571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2258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57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5094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9799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79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3950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01/14/2022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607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bereaninsights.org/wp-content/uploads/2020/01/40cba2_f738080fffa0454581d2fe38433eab08mv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imelapse Photography Off Water Fountain">
            <a:extLst>
              <a:ext uri="{FF2B5EF4-FFF2-40B4-BE49-F238E27FC236}">
                <a16:creationId xmlns:a16="http://schemas.microsoft.com/office/drawing/2014/main" id="{BD83198B-2E44-4379-AB59-309B20CA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36" y="3429000"/>
            <a:ext cx="2330984" cy="3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lhouette photo of man on cliff during sunset">
            <a:extLst>
              <a:ext uri="{FF2B5EF4-FFF2-40B4-BE49-F238E27FC236}">
                <a16:creationId xmlns:a16="http://schemas.microsoft.com/office/drawing/2014/main" id="{7F62FF93-4450-4A87-9D1B-427ED339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565" y="3779228"/>
            <a:ext cx="3815714" cy="25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lue and brown painted wall">
            <a:extLst>
              <a:ext uri="{FF2B5EF4-FFF2-40B4-BE49-F238E27FC236}">
                <a16:creationId xmlns:a16="http://schemas.microsoft.com/office/drawing/2014/main" id="{3EB25F82-618A-4E75-A2B8-A30FE051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" y="3429000"/>
            <a:ext cx="2435113" cy="32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BE3973-6AD4-4392-BC56-EA1562F36CCF}"/>
              </a:ext>
            </a:extLst>
          </p:cNvPr>
          <p:cNvSpPr txBox="1">
            <a:spLocks/>
          </p:cNvSpPr>
          <p:nvPr/>
        </p:nvSpPr>
        <p:spPr bwMode="blackWhite">
          <a:xfrm>
            <a:off x="246580" y="126429"/>
            <a:ext cx="8650840" cy="3202398"/>
          </a:xfrm>
          <a:prstGeom prst="rect">
            <a:avLst/>
          </a:prstGeom>
          <a:gradFill flip="none" rotWithShape="1">
            <a:gsLst>
              <a:gs pos="0">
                <a:srgbClr val="9BAFB5">
                  <a:lumMod val="0"/>
                  <a:lumOff val="100000"/>
                </a:srgbClr>
              </a:gs>
              <a:gs pos="35000">
                <a:srgbClr val="9BAFB5">
                  <a:lumMod val="0"/>
                  <a:lumOff val="100000"/>
                </a:srgbClr>
              </a:gs>
              <a:gs pos="100000">
                <a:srgbClr val="9BAFB5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60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halkduster" panose="03050602040202020205" pitchFamily="66" charset="77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DB0C6-421E-413D-8014-9E0FCB20BCE4}"/>
              </a:ext>
            </a:extLst>
          </p:cNvPr>
          <p:cNvSpPr txBox="1"/>
          <p:nvPr/>
        </p:nvSpPr>
        <p:spPr>
          <a:xfrm>
            <a:off x="299136" y="708606"/>
            <a:ext cx="8545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halkduster" panose="03050602040202020205" pitchFamily="66" charset="77"/>
              </a:rPr>
              <a:t>The Miracles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halkduster" panose="03050602040202020205" pitchFamily="66" charset="77"/>
              </a:rPr>
              <a:t>of Jesus</a:t>
            </a:r>
            <a:endParaRPr lang="en-TH" sz="6000" cap="all" spc="200" dirty="0">
              <a:solidFill>
                <a:srgbClr val="262626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697422"/>
            <a:ext cx="8345714" cy="321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WHO was involved?</a:t>
            </a:r>
          </a:p>
          <a:p>
            <a:pPr marL="0" indent="0">
              <a:buNone/>
            </a:pPr>
            <a:r>
              <a:rPr lang="en-TH" sz="2400" dirty="0"/>
              <a:t>Vs 12: Two Despised groups in One</a:t>
            </a:r>
          </a:p>
          <a:p>
            <a:pPr marL="0" indent="0">
              <a:buNone/>
            </a:pPr>
            <a:r>
              <a:rPr lang="en-TH" sz="2400" b="1" dirty="0"/>
              <a:t>Lepers</a:t>
            </a:r>
            <a:r>
              <a:rPr lang="en-TH" sz="2400" dirty="0"/>
              <a:t> – Leprosy was probably what is ‘Hansen’s Disease’, but included other skins diseases too. </a:t>
            </a:r>
          </a:p>
          <a:p>
            <a:pPr marL="0" indent="0">
              <a:buNone/>
            </a:pPr>
            <a:r>
              <a:rPr lang="en-TH" sz="2400" dirty="0"/>
              <a:t>Those who had it where condemned to social isolation (L</a:t>
            </a:r>
            <a:r>
              <a:rPr lang="en-US" sz="2400" dirty="0"/>
              <a:t>e</a:t>
            </a:r>
            <a:r>
              <a:rPr lang="en-TH" sz="2400" dirty="0"/>
              <a:t>viticus 23:45,46, Number 5:2). </a:t>
            </a:r>
          </a:p>
          <a:p>
            <a:pPr marL="0" indent="0">
              <a:buNone/>
            </a:pPr>
            <a:r>
              <a:rPr lang="en-TH" sz="2400" i="1" dirty="0"/>
              <a:t>Sin is like spiritual leprosy – not only are we unclean, but we live outside of community. Jesus came as Messiah to not only preach good news to the poor but to cleanse lepers (Luke 7:22).</a:t>
            </a:r>
          </a:p>
          <a:p>
            <a:pPr marL="0" indent="0">
              <a:buNone/>
            </a:pPr>
            <a:r>
              <a:rPr lang="en-TH" sz="2400" b="1" dirty="0"/>
              <a:t>Samaritan</a:t>
            </a:r>
            <a:r>
              <a:rPr lang="en-TH" sz="2400" dirty="0"/>
              <a:t> – One of the ten lepers is a Samaritan - the only one who returns to thank Jesus for his healing.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D3AFD8-0532-40B0-9CE7-F1D056EAB1C2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– </a:t>
            </a:r>
            <a:r>
              <a:rPr lang="en-US" sz="3200" b="1" dirty="0" err="1"/>
              <a:t>luke</a:t>
            </a:r>
            <a:r>
              <a:rPr lang="en-US" sz="3200" b="1" dirty="0"/>
              <a:t> 17:11-19</a:t>
            </a:r>
          </a:p>
        </p:txBody>
      </p:sp>
    </p:spTree>
    <p:extLst>
      <p:ext uri="{BB962C8B-B14F-4D97-AF65-F5344CB8AC3E}">
        <p14:creationId xmlns:p14="http://schemas.microsoft.com/office/powerpoint/2010/main" val="34460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DBE5-7C1C-5F47-A13B-203CDE19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TH" dirty="0"/>
              <a:t>Who Were the Samaritans?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2885-FACF-4B4F-98AB-351E7EB3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6118"/>
            <a:ext cx="5836637" cy="40273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The Samaritans were half-Jew, half-Gentile.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result of Israelites who inter-married Assyrians, after their conquest of the northern Kingdom of Israel in 721 B.C.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Jews despised them and considered them ‘outcasts’. But Jesus not only interacted and preached to them (John 4:1-42), he spoke of them positively (Parable of the Good Samaritan – Luke 10:25-37) and received their worship (in today’s passage). </a:t>
            </a:r>
            <a:endParaRPr lang="en-TH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733C3F-9682-42F2-95C8-440BBDB77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62152" y="2012810"/>
            <a:ext cx="2331709" cy="3453535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AA79E5-501E-47F1-B927-7C05579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65AAE0-FA0E-4FC3-95C8-629AB654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Samaritan men singing">
            <a:extLst>
              <a:ext uri="{FF2B5EF4-FFF2-40B4-BE49-F238E27FC236}">
                <a16:creationId xmlns:a16="http://schemas.microsoft.com/office/drawing/2014/main" id="{DC93CA82-D39D-3948-BD28-676650D73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r="29830"/>
          <a:stretch/>
        </p:blipFill>
        <p:spPr bwMode="auto">
          <a:xfrm>
            <a:off x="6096567" y="2174242"/>
            <a:ext cx="2071779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7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32" y="1600827"/>
            <a:ext cx="7528034" cy="321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WHAT HAPPENED?</a:t>
            </a:r>
          </a:p>
          <a:p>
            <a:pPr marL="0" indent="0">
              <a:buNone/>
            </a:pPr>
            <a:r>
              <a:rPr lang="en-TH" sz="2400" dirty="0"/>
              <a:t>Vs </a:t>
            </a:r>
            <a:r>
              <a:rPr lang="en-US" sz="2400" dirty="0"/>
              <a:t>13 – “Jesus, Master, have mercy on us.”</a:t>
            </a:r>
          </a:p>
          <a:p>
            <a:pPr marL="0" indent="0">
              <a:buNone/>
            </a:pPr>
            <a:r>
              <a:rPr lang="en-US" sz="2400" dirty="0"/>
              <a:t>Called Jesus ‘Master’ – acknowledged his name and authority.</a:t>
            </a:r>
          </a:p>
          <a:p>
            <a:pPr marL="0" indent="0">
              <a:buNone/>
            </a:pPr>
            <a:r>
              <a:rPr lang="en-US" sz="2400" dirty="0"/>
              <a:t>Asked for ‘mercy’ – cry of the outcast.</a:t>
            </a:r>
          </a:p>
          <a:p>
            <a:pPr marL="0" indent="0">
              <a:buNone/>
            </a:pPr>
            <a:r>
              <a:rPr lang="en-US" sz="2400" dirty="0"/>
              <a:t>Vs 14 – ‘When (Jesus) saw them…”</a:t>
            </a:r>
          </a:p>
          <a:p>
            <a:pPr marL="0" indent="0">
              <a:buNone/>
            </a:pPr>
            <a:r>
              <a:rPr lang="en-US" sz="2400" dirty="0"/>
              <a:t>He looked at them, spoke to them </a:t>
            </a:r>
          </a:p>
          <a:p>
            <a:pPr marL="0" indent="0">
              <a:buNone/>
            </a:pPr>
            <a:r>
              <a:rPr lang="en-US" sz="2400" dirty="0"/>
              <a:t>and sent them to the priests – to </a:t>
            </a:r>
          </a:p>
          <a:p>
            <a:pPr marL="0" indent="0">
              <a:buNone/>
            </a:pPr>
            <a:r>
              <a:rPr lang="en-US" sz="2400" dirty="0"/>
              <a:t>certify their healing.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TH" sz="2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D601C37-72FD-5740-8481-3E591B6A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70" y="3918857"/>
            <a:ext cx="4174173" cy="27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26614-BC0C-4C43-929F-A6E29D9601D6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– </a:t>
            </a:r>
            <a:r>
              <a:rPr lang="en-US" sz="3200" b="1" dirty="0" err="1"/>
              <a:t>luke</a:t>
            </a:r>
            <a:r>
              <a:rPr lang="en-US" sz="3200" b="1" dirty="0"/>
              <a:t> 17:11-19</a:t>
            </a:r>
          </a:p>
        </p:txBody>
      </p:sp>
    </p:spTree>
    <p:extLst>
      <p:ext uri="{BB962C8B-B14F-4D97-AF65-F5344CB8AC3E}">
        <p14:creationId xmlns:p14="http://schemas.microsoft.com/office/powerpoint/2010/main" val="971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3" y="1936282"/>
            <a:ext cx="7528034" cy="32181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TH" sz="2600" b="1" dirty="0"/>
          </a:p>
          <a:p>
            <a:pPr marL="0" indent="0">
              <a:buNone/>
            </a:pPr>
            <a:r>
              <a:rPr lang="en-TH" sz="2600" b="1" dirty="0"/>
              <a:t>HOW IT HAPPENED?</a:t>
            </a:r>
          </a:p>
          <a:p>
            <a:pPr marL="0" indent="0">
              <a:buNone/>
            </a:pPr>
            <a:r>
              <a:rPr lang="en-TH" sz="2600" dirty="0"/>
              <a:t>Vs 14b - ‘As they went, they were cleansed.’ </a:t>
            </a:r>
          </a:p>
          <a:p>
            <a:pPr marL="0" indent="0">
              <a:buNone/>
            </a:pPr>
            <a:endParaRPr lang="en-TH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AA9262-F5CA-4A20-A2AD-E0ADC73C36D5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– </a:t>
            </a:r>
            <a:r>
              <a:rPr lang="en-US" sz="3200" b="1" dirty="0" err="1"/>
              <a:t>luke</a:t>
            </a:r>
            <a:r>
              <a:rPr lang="en-US" sz="3200" b="1" dirty="0"/>
              <a:t> 17:11-19</a:t>
            </a:r>
          </a:p>
        </p:txBody>
      </p:sp>
    </p:spTree>
    <p:extLst>
      <p:ext uri="{BB962C8B-B14F-4D97-AF65-F5344CB8AC3E}">
        <p14:creationId xmlns:p14="http://schemas.microsoft.com/office/powerpoint/2010/main" val="159870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501" y="1090453"/>
            <a:ext cx="7098924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501" y="1090453"/>
            <a:ext cx="7098924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ames 2:14-17 Faith Is Action Not Talk — Tell the Lord Thank You">
            <a:extLst>
              <a:ext uri="{FF2B5EF4-FFF2-40B4-BE49-F238E27FC236}">
                <a16:creationId xmlns:a16="http://schemas.microsoft.com/office/drawing/2014/main" id="{35B10457-104E-774D-955D-CB7355F9A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49" r="-2" b="7628"/>
          <a:stretch/>
        </p:blipFill>
        <p:spPr bwMode="auto">
          <a:xfrm>
            <a:off x="960500" y="754744"/>
            <a:ext cx="7222999" cy="547188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206" y="168141"/>
            <a:ext cx="756834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5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206" y="168141"/>
            <a:ext cx="756834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95" y="4428611"/>
            <a:ext cx="423905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95" y="4428611"/>
            <a:ext cx="423905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5" y="1944165"/>
            <a:ext cx="8345714" cy="321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HOW IT HAPPENED?</a:t>
            </a:r>
          </a:p>
          <a:p>
            <a:pPr marL="0" indent="0">
              <a:buNone/>
            </a:pPr>
            <a:r>
              <a:rPr lang="en-TH" sz="2400" dirty="0"/>
              <a:t>Vs 14b – “As they went, they were cleansed.” </a:t>
            </a:r>
          </a:p>
          <a:p>
            <a:pPr marL="0" indent="0">
              <a:buNone/>
            </a:pPr>
            <a:r>
              <a:rPr lang="en-TH" sz="2400" dirty="0"/>
              <a:t>They had to act on the words of Jesus. Grace must be received and believed/acted on by faith.</a:t>
            </a:r>
          </a:p>
          <a:p>
            <a:pPr marL="0" indent="0">
              <a:buNone/>
            </a:pPr>
            <a:r>
              <a:rPr lang="en-TH" sz="2400" dirty="0"/>
              <a:t>Vs 15 – “One of them turned back, praising God with a loud voice, and he fell on his face at Jesus’ feet giving him thanks.”</a:t>
            </a:r>
          </a:p>
          <a:p>
            <a:pPr marL="0" indent="0">
              <a:buNone/>
            </a:pPr>
            <a:r>
              <a:rPr lang="en-TH" sz="2400" dirty="0"/>
              <a:t>“Ten of them prayed, only one of them praised.” (Charles Spurgeon).</a:t>
            </a:r>
          </a:p>
          <a:p>
            <a:pPr marL="0" indent="0">
              <a:buNone/>
            </a:pPr>
            <a:r>
              <a:rPr lang="en-TH" sz="2400" dirty="0"/>
              <a:t>He was a Samaritan!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9EDA0F-3FF7-4D72-9787-8F42CD3F2192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– </a:t>
            </a:r>
            <a:r>
              <a:rPr lang="en-US" sz="3200" b="1" dirty="0" err="1"/>
              <a:t>luke</a:t>
            </a:r>
            <a:r>
              <a:rPr lang="en-US" sz="3200" b="1" dirty="0"/>
              <a:t> 17:11-19</a:t>
            </a:r>
          </a:p>
        </p:txBody>
      </p:sp>
    </p:spTree>
    <p:extLst>
      <p:ext uri="{BB962C8B-B14F-4D97-AF65-F5344CB8AC3E}">
        <p14:creationId xmlns:p14="http://schemas.microsoft.com/office/powerpoint/2010/main" val="594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D002-56D3-5246-8F98-20F7753D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5" y="1944165"/>
            <a:ext cx="8267512" cy="3218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WHY DID JESUS RESPOND THE WAY HE DID?</a:t>
            </a:r>
          </a:p>
          <a:p>
            <a:pPr marL="0" indent="0">
              <a:buNone/>
            </a:pPr>
            <a:r>
              <a:rPr lang="en-TH" sz="2400" dirty="0"/>
              <a:t>Vs 17 – Jesus was surprised that only one ‘foreigner’ returned to praise God.</a:t>
            </a:r>
          </a:p>
          <a:p>
            <a:pPr marL="0" indent="0">
              <a:buNone/>
            </a:pPr>
            <a:r>
              <a:rPr lang="en-TH" sz="2400" dirty="0"/>
              <a:t>Vs 18 – “Your faith h</a:t>
            </a:r>
            <a:r>
              <a:rPr lang="en-US" sz="2400" dirty="0"/>
              <a:t>as</a:t>
            </a:r>
            <a:r>
              <a:rPr lang="en-TH" sz="2400" dirty="0"/>
              <a:t> made you well.”</a:t>
            </a:r>
          </a:p>
          <a:p>
            <a:pPr marL="0" indent="0">
              <a:buNone/>
            </a:pPr>
            <a:r>
              <a:rPr lang="en-TH" sz="2400" dirty="0"/>
              <a:t>Gk.  </a:t>
            </a:r>
            <a:r>
              <a:rPr lang="en-US" sz="2400" i="1" dirty="0" err="1">
                <a:solidFill>
                  <a:srgbClr val="0A0A0A"/>
                </a:solidFill>
                <a:latin typeface="arial" panose="020B0604020202020204" pitchFamily="34" charset="0"/>
              </a:rPr>
              <a:t>sōzō</a:t>
            </a:r>
            <a:r>
              <a:rPr lang="en-US" sz="2400" i="1" dirty="0">
                <a:solidFill>
                  <a:srgbClr val="0A0A0A"/>
                </a:solidFill>
                <a:latin typeface="arial" panose="020B0604020202020204" pitchFamily="34" charset="0"/>
              </a:rPr>
              <a:t> – </a:t>
            </a:r>
            <a:r>
              <a:rPr lang="en-US" sz="2400" dirty="0">
                <a:solidFill>
                  <a:srgbClr val="0A0A0A"/>
                </a:solidFill>
              </a:rPr>
              <a:t>lit. meaning to save, deliver or protect, heal, preserve and be (made) whole.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A0A0A"/>
                </a:solidFill>
              </a:rPr>
              <a:t>The others may have experienced physical healing – the Samaritan received spiritual healing (salvation) as well.</a:t>
            </a:r>
            <a:endParaRPr lang="en-TH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710E2C-5365-4D57-B67A-265078191907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– </a:t>
            </a:r>
            <a:r>
              <a:rPr lang="en-US" sz="3200" b="1" dirty="0" err="1"/>
              <a:t>luke</a:t>
            </a:r>
            <a:r>
              <a:rPr lang="en-US" sz="3200" b="1" dirty="0"/>
              <a:t> 17:11-19</a:t>
            </a:r>
          </a:p>
        </p:txBody>
      </p:sp>
    </p:spTree>
    <p:extLst>
      <p:ext uri="{BB962C8B-B14F-4D97-AF65-F5344CB8AC3E}">
        <p14:creationId xmlns:p14="http://schemas.microsoft.com/office/powerpoint/2010/main" val="15319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F90C-BFB4-F341-A99E-CB504A12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70" y="1757262"/>
            <a:ext cx="8300544" cy="3813008"/>
          </a:xfrm>
        </p:spPr>
        <p:txBody>
          <a:bodyPr>
            <a:noAutofit/>
          </a:bodyPr>
          <a:lstStyle/>
          <a:p>
            <a:r>
              <a:rPr lang="en-TH" sz="2400" b="1" dirty="0"/>
              <a:t>1. The Gospel is for all people! </a:t>
            </a:r>
          </a:p>
          <a:p>
            <a:pPr marL="0" indent="0">
              <a:buNone/>
            </a:pPr>
            <a:r>
              <a:rPr lang="en-TH" sz="2400" dirty="0"/>
              <a:t>The Gospel must be taken to all people (Matthew 28:19) and to all places, including Samaria (Acts 1:8).</a:t>
            </a:r>
          </a:p>
          <a:p>
            <a:pPr marL="0" indent="0">
              <a:buNone/>
            </a:pPr>
            <a:r>
              <a:rPr lang="en-TH" sz="2400" dirty="0"/>
              <a:t>See the difference with the Apostle John in Luke 9:52-56 with Acts 8:14-17.</a:t>
            </a:r>
          </a:p>
          <a:p>
            <a:r>
              <a:rPr lang="en-TH" sz="2400" b="1" dirty="0"/>
              <a:t>2. The Gift of God must be received and acted on.</a:t>
            </a:r>
          </a:p>
          <a:p>
            <a:pPr marL="0" indent="0">
              <a:buNone/>
            </a:pPr>
            <a:r>
              <a:rPr lang="en-TH" sz="2400" dirty="0"/>
              <a:t>“</a:t>
            </a:r>
            <a:r>
              <a:rPr lang="en-US" sz="2400" dirty="0"/>
              <a:t>Do not merely listen to the word, and so deceive yourselves. Do what it says.”(James 1:22, NIV)</a:t>
            </a:r>
            <a:endParaRPr lang="en-TH" sz="2400" dirty="0"/>
          </a:p>
          <a:p>
            <a:r>
              <a:rPr lang="en-TH" sz="2400" b="1" dirty="0"/>
              <a:t>3. Gratitude and Praise are the hallmarks of true faith.</a:t>
            </a:r>
          </a:p>
          <a:p>
            <a:pPr marL="0" indent="0">
              <a:buNone/>
            </a:pPr>
            <a:r>
              <a:rPr lang="en-TH" sz="2400" dirty="0"/>
              <a:t>The Samaritan saw Jesus through his miracle. He found a greater salvation beyond him immediate cleansing.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3D2055-65EE-4A23-BA6D-921CBCE83864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Healing of the 10 lepers – </a:t>
            </a:r>
            <a:r>
              <a:rPr lang="en-US" sz="3200" b="1" dirty="0" err="1"/>
              <a:t>luke</a:t>
            </a:r>
            <a:r>
              <a:rPr lang="en-US" sz="3200" b="1" dirty="0"/>
              <a:t> 17:11-19</a:t>
            </a:r>
          </a:p>
        </p:txBody>
      </p:sp>
    </p:spTree>
    <p:extLst>
      <p:ext uri="{BB962C8B-B14F-4D97-AF65-F5344CB8AC3E}">
        <p14:creationId xmlns:p14="http://schemas.microsoft.com/office/powerpoint/2010/main" val="15802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45945-9689-6945-8411-6310DB0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TH" b="1"/>
              <a:t>APPLICATION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40C36F-9D17-4A2D-972E-A4C54428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72" y="2317848"/>
            <a:ext cx="6778171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sz="2800" b="1" dirty="0">
                <a:solidFill>
                  <a:schemeClr val="tx1"/>
                </a:solidFill>
              </a:rPr>
              <a:t>An Exercise in Thankfulness </a:t>
            </a:r>
          </a:p>
          <a:p>
            <a:pPr marL="0" indent="0">
              <a:buNone/>
            </a:pPr>
            <a:r>
              <a:rPr lang="en-TH" sz="2800" dirty="0">
                <a:solidFill>
                  <a:schemeClr val="tx1"/>
                </a:solidFill>
              </a:rPr>
              <a:t>(1 Chronicles 16:34; Psalm 100:4; Psalm103:2; </a:t>
            </a:r>
            <a:r>
              <a:rPr lang="en-US" sz="2800" dirty="0">
                <a:solidFill>
                  <a:schemeClr val="tx1"/>
                </a:solidFill>
              </a:rPr>
              <a:t>            </a:t>
            </a:r>
            <a:r>
              <a:rPr lang="en-TH" sz="2800" dirty="0">
                <a:solidFill>
                  <a:schemeClr val="tx1"/>
                </a:solidFill>
              </a:rPr>
              <a:t>2 Corinthians 9:15; Ephesians 5:20; </a:t>
            </a:r>
            <a:r>
              <a:rPr lang="en-US" sz="2800" dirty="0">
                <a:solidFill>
                  <a:schemeClr val="tx1"/>
                </a:solidFill>
              </a:rPr>
              <a:t>                         </a:t>
            </a:r>
            <a:r>
              <a:rPr lang="en-TH" sz="2800" dirty="0">
                <a:solidFill>
                  <a:schemeClr val="tx1"/>
                </a:solidFill>
              </a:rPr>
              <a:t>1 Thessalonians 5:18; Hebrews 13:15.)</a:t>
            </a:r>
          </a:p>
          <a:p>
            <a:pPr marL="0" indent="0">
              <a:buNone/>
            </a:pPr>
            <a:endParaRPr lang="en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5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9143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3D3F9-915E-6F43-8523-FC9F849FC8B0}"/>
              </a:ext>
            </a:extLst>
          </p:cNvPr>
          <p:cNvSpPr txBox="1"/>
          <p:nvPr/>
        </p:nvSpPr>
        <p:spPr>
          <a:xfrm>
            <a:off x="2566265" y="566058"/>
            <a:ext cx="4011464" cy="135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Matthew Henry,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17th Century Bible Commentator and Minister</a:t>
            </a:r>
          </a:p>
        </p:txBody>
      </p:sp>
      <p:pic>
        <p:nvPicPr>
          <p:cNvPr id="5122" name="Picture 2" descr="Matthew Henry Biography - Childhood, Life Achievements &amp;amp; Timeline">
            <a:extLst>
              <a:ext uri="{FF2B5EF4-FFF2-40B4-BE49-F238E27FC236}">
                <a16:creationId xmlns:a16="http://schemas.microsoft.com/office/drawing/2014/main" id="{1CDD8CE7-42F6-7543-B354-29EC1FF7D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1" r="29303" b="2"/>
          <a:stretch/>
        </p:blipFill>
        <p:spPr bwMode="auto">
          <a:xfrm>
            <a:off x="2" y="1"/>
            <a:ext cx="2771774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8283-D2A1-0642-A296-50EC8AE6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651" y="2147357"/>
            <a:ext cx="3726699" cy="4101042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First, that he had never been robbed before.</a:t>
            </a:r>
          </a:p>
          <a:p>
            <a:pPr fontAlgn="base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Second, that though they took his wallet, they did not take his life.</a:t>
            </a:r>
          </a:p>
          <a:p>
            <a:pPr fontAlgn="base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Third, because even though they took it all, it wasn’t very much.</a:t>
            </a:r>
          </a:p>
          <a:p>
            <a:pPr fontAlgn="base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Finally, because he was the one who was robbed and not the one who did the robbing.</a:t>
            </a:r>
          </a:p>
          <a:p>
            <a:pPr marL="0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4" name="Picture 4" descr="Matthew Henry - Wikipedia">
            <a:extLst>
              <a:ext uri="{FF2B5EF4-FFF2-40B4-BE49-F238E27FC236}">
                <a16:creationId xmlns:a16="http://schemas.microsoft.com/office/drawing/2014/main" id="{0275CB95-64AB-E648-A9DE-04FFF848A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r="26778" b="-1"/>
          <a:stretch/>
        </p:blipFill>
        <p:spPr bwMode="auto">
          <a:xfrm>
            <a:off x="6435350" y="10"/>
            <a:ext cx="270865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0217-67EC-0740-B39E-8DFDFF76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480730"/>
            <a:ext cx="8345714" cy="891540"/>
          </a:xfrm>
        </p:spPr>
        <p:txBody>
          <a:bodyPr>
            <a:noAutofit/>
          </a:bodyPr>
          <a:lstStyle/>
          <a:p>
            <a:r>
              <a:rPr lang="en-TH" sz="3200" b="1" dirty="0"/>
              <a:t>THE MIRACLES OF JESUS – </a:t>
            </a:r>
            <a:br>
              <a:rPr lang="en-TH" sz="3200" b="1" dirty="0"/>
            </a:br>
            <a:r>
              <a:rPr lang="en-TH" sz="3200" b="1" dirty="0"/>
              <a:t>What have we learnt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2" y="1818040"/>
            <a:ext cx="8345715" cy="3968969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TH" sz="2800" dirty="0">
                <a:highlight>
                  <a:srgbClr val="FFFF00"/>
                </a:highlight>
              </a:rPr>
              <a:t>1. </a:t>
            </a:r>
            <a:r>
              <a:rPr lang="en-TH" sz="2800" b="1" dirty="0"/>
              <a:t>Miracle of the feeding of t</a:t>
            </a:r>
            <a:r>
              <a:rPr lang="en-US" sz="2800" b="1" dirty="0"/>
              <a:t>he</a:t>
            </a:r>
            <a:r>
              <a:rPr lang="en-TH" sz="2800" b="1" dirty="0"/>
              <a:t> 5000 (John 6:5-14)  - Jesus has power to feed us.</a:t>
            </a:r>
          </a:p>
          <a:p>
            <a:pPr>
              <a:spcBef>
                <a:spcPts val="300"/>
              </a:spcBef>
            </a:pPr>
            <a:r>
              <a:rPr lang="en-TH" sz="2800" b="1" dirty="0">
                <a:highlight>
                  <a:srgbClr val="00FF00"/>
                </a:highlight>
              </a:rPr>
              <a:t>2. </a:t>
            </a:r>
            <a:r>
              <a:rPr lang="en-TH" sz="2800" b="1" dirty="0"/>
              <a:t>Miracle of turning water into wine (John 2:1-11) - J</a:t>
            </a:r>
            <a:r>
              <a:rPr lang="en-US" sz="2800" b="1" dirty="0"/>
              <a:t>e</a:t>
            </a:r>
            <a:r>
              <a:rPr lang="en-TH" sz="2800" b="1" dirty="0"/>
              <a:t>sus has the power to re-create elements.</a:t>
            </a:r>
          </a:p>
        </p:txBody>
      </p:sp>
    </p:spTree>
    <p:extLst>
      <p:ext uri="{BB962C8B-B14F-4D97-AF65-F5344CB8AC3E}">
        <p14:creationId xmlns:p14="http://schemas.microsoft.com/office/powerpoint/2010/main" val="5035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45945-9689-6945-8411-6310DB09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TH" b="1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DCF1-E9D2-0349-9F70-EC7C34DE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H" sz="2800" b="1" dirty="0">
                <a:solidFill>
                  <a:schemeClr val="tx1"/>
                </a:solidFill>
              </a:rPr>
              <a:t>An Exercise in Thankfulness</a:t>
            </a:r>
          </a:p>
          <a:p>
            <a:pPr marL="0" indent="0">
              <a:buNone/>
            </a:pPr>
            <a:r>
              <a:rPr lang="en-TH" sz="2800" dirty="0">
                <a:solidFill>
                  <a:schemeClr val="tx1"/>
                </a:solidFill>
              </a:rPr>
              <a:t>Write 3 things you are thankful to God for today…</a:t>
            </a:r>
          </a:p>
          <a:p>
            <a:pPr marL="0" indent="0">
              <a:buNone/>
            </a:pPr>
            <a:r>
              <a:rPr lang="en-TH" sz="2800" dirty="0">
                <a:solidFill>
                  <a:schemeClr val="tx1"/>
                </a:solidFill>
              </a:rPr>
              <a:t>1. </a:t>
            </a:r>
          </a:p>
          <a:p>
            <a:pPr marL="0" indent="0">
              <a:buNone/>
            </a:pPr>
            <a:r>
              <a:rPr lang="en-TH" sz="2800" dirty="0">
                <a:solidFill>
                  <a:schemeClr val="tx1"/>
                </a:solidFill>
              </a:rPr>
              <a:t>2. </a:t>
            </a:r>
          </a:p>
          <a:p>
            <a:pPr marL="0" indent="0">
              <a:buNone/>
            </a:pPr>
            <a:r>
              <a:rPr lang="en-TH" sz="2800" dirty="0">
                <a:solidFill>
                  <a:schemeClr val="tx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35010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n&amp;#39;t Forget To Thank God Daily, Even For The Little Things">
            <a:extLst>
              <a:ext uri="{FF2B5EF4-FFF2-40B4-BE49-F238E27FC236}">
                <a16:creationId xmlns:a16="http://schemas.microsoft.com/office/drawing/2014/main" id="{BB9ACECD-4D2C-3544-8A29-712033DA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10B1B-0317-3A49-849E-CE6A6D1E5D0D}"/>
              </a:ext>
            </a:extLst>
          </p:cNvPr>
          <p:cNvSpPr txBox="1"/>
          <p:nvPr/>
        </p:nvSpPr>
        <p:spPr>
          <a:xfrm>
            <a:off x="3228306" y="2149987"/>
            <a:ext cx="5604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pperplate Gothic Bold" panose="020E0705020206020404" pitchFamily="34" charset="77"/>
              </a:rPr>
              <a:t>Thank You, </a:t>
            </a:r>
          </a:p>
          <a:p>
            <a:pPr algn="ctr"/>
            <a:r>
              <a:rPr lang="en-TH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pperplate Gothic Bold" panose="020E0705020206020404" pitchFamily="34" charset="77"/>
              </a:rPr>
              <a:t>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32133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6D87A0-0CD3-3248-8FAC-F62D54C3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139" y="643467"/>
            <a:ext cx="648172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1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417" y="1405053"/>
            <a:ext cx="9356834" cy="503996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TH" sz="2400" dirty="0">
                <a:highlight>
                  <a:srgbClr val="FFFF00"/>
                </a:highlight>
              </a:rPr>
              <a:t>1. </a:t>
            </a:r>
            <a:r>
              <a:rPr lang="en-TH" sz="2400" b="1" dirty="0"/>
              <a:t>Miracle of the feeding of t</a:t>
            </a:r>
            <a:r>
              <a:rPr lang="en-US" sz="2400" b="1" dirty="0"/>
              <a:t>he</a:t>
            </a:r>
            <a:r>
              <a:rPr lang="en-TH" sz="2400" b="1" dirty="0"/>
              <a:t> 5000 (John 6:5-14)  - Jesus has power to feed us.</a:t>
            </a:r>
          </a:p>
          <a:p>
            <a:pPr>
              <a:spcBef>
                <a:spcPts val="300"/>
              </a:spcBef>
            </a:pPr>
            <a:r>
              <a:rPr lang="en-TH" sz="2400" b="1" dirty="0">
                <a:highlight>
                  <a:srgbClr val="00FF00"/>
                </a:highlight>
              </a:rPr>
              <a:t>2. </a:t>
            </a:r>
            <a:r>
              <a:rPr lang="en-TH" sz="2400" b="1" dirty="0"/>
              <a:t>Miracle of turning water into wine (John 2:1-11) - J</a:t>
            </a:r>
            <a:r>
              <a:rPr lang="en-US" sz="2400" b="1" dirty="0"/>
              <a:t>e</a:t>
            </a:r>
            <a:r>
              <a:rPr lang="en-TH" sz="2400" b="1" dirty="0"/>
              <a:t>sus has the power to re-create elements.</a:t>
            </a:r>
          </a:p>
          <a:p>
            <a:pPr>
              <a:spcBef>
                <a:spcPts val="300"/>
              </a:spcBef>
            </a:pPr>
            <a:r>
              <a:rPr lang="en-TH" sz="2400" b="1" dirty="0">
                <a:highlight>
                  <a:srgbClr val="00FFFF"/>
                </a:highlight>
              </a:rPr>
              <a:t>3. </a:t>
            </a:r>
            <a:r>
              <a:rPr lang="en-TH" sz="2400" b="1" dirty="0"/>
              <a:t>Miracle of the miraculous catch of fish(Luke 5:1-11) – Jesus has power over all creatures. </a:t>
            </a:r>
          </a:p>
          <a:p>
            <a:pPr>
              <a:spcBef>
                <a:spcPts val="300"/>
              </a:spcBef>
            </a:pPr>
            <a:r>
              <a:rPr lang="en-TH" sz="2400" b="1" dirty="0">
                <a:highlight>
                  <a:srgbClr val="FF00FF"/>
                </a:highlight>
              </a:rPr>
              <a:t>4. </a:t>
            </a:r>
            <a:r>
              <a:rPr lang="en-TH" sz="2400" b="1" dirty="0"/>
              <a:t>Miracle of t</a:t>
            </a:r>
            <a:r>
              <a:rPr lang="en-US" sz="2400" b="1" dirty="0"/>
              <a:t>he</a:t>
            </a:r>
            <a:r>
              <a:rPr lang="en-TH" sz="2400" b="1" dirty="0"/>
              <a:t> virgin birth (Luke 1:26-38) – Jesus is the UNIQUE Son of God.</a:t>
            </a:r>
          </a:p>
          <a:p>
            <a:pPr>
              <a:spcBef>
                <a:spcPts val="300"/>
              </a:spcBef>
            </a:pPr>
            <a:r>
              <a:rPr lang="en-TH" sz="2400" b="1" dirty="0">
                <a:highlight>
                  <a:srgbClr val="C0C0C0"/>
                </a:highlight>
              </a:rPr>
              <a:t>5. </a:t>
            </a:r>
            <a:r>
              <a:rPr lang="en-TH" sz="2400" b="1" dirty="0"/>
              <a:t>Miracle of healing at the pool of Bethesda (John 5:1-17) – J</a:t>
            </a:r>
            <a:r>
              <a:rPr lang="en-US" sz="2400" b="1" dirty="0"/>
              <a:t>e</a:t>
            </a:r>
            <a:r>
              <a:rPr lang="en-TH" sz="2400" b="1" dirty="0"/>
              <a:t>sus has power over human  disability.</a:t>
            </a:r>
          </a:p>
          <a:p>
            <a:pPr>
              <a:spcBef>
                <a:spcPts val="300"/>
              </a:spcBef>
            </a:pPr>
            <a:r>
              <a:rPr lang="en-TH" sz="2400" b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8080"/>
                </a:highlight>
              </a:rPr>
              <a:t>6. </a:t>
            </a:r>
            <a:r>
              <a:rPr lang="en-TH" sz="2400" b="1" dirty="0"/>
              <a:t>Miracle of the calming of the storm on Sea of Galilee (Matthew 8:23-27) – Jesus has power over nature.</a:t>
            </a:r>
          </a:p>
          <a:p>
            <a:pPr>
              <a:spcBef>
                <a:spcPts val="300"/>
              </a:spcBef>
            </a:pPr>
            <a:r>
              <a:rPr lang="en-TH" sz="2400" b="1" dirty="0">
                <a:solidFill>
                  <a:schemeClr val="tx1"/>
                </a:solidFill>
                <a:highlight>
                  <a:srgbClr val="808000"/>
                </a:highlight>
              </a:rPr>
              <a:t>7. </a:t>
            </a:r>
            <a:r>
              <a:rPr lang="en-TH" sz="2400" b="1" dirty="0"/>
              <a:t>Miracle of the casting out of demons (Matthew 8:28-34) – Jesus has power over demons.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430CE-BF75-4B54-A7C6-8F9164CE9B53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sz="3200" b="1" dirty="0"/>
              <a:t>THE MIRACLES OF JESUS – </a:t>
            </a:r>
            <a:br>
              <a:rPr lang="en-TH" sz="3200" b="1" dirty="0"/>
            </a:br>
            <a:r>
              <a:rPr lang="en-TH" sz="3200" b="1" dirty="0"/>
              <a:t>What have we learnt so far?</a:t>
            </a:r>
          </a:p>
        </p:txBody>
      </p:sp>
    </p:spTree>
    <p:extLst>
      <p:ext uri="{BB962C8B-B14F-4D97-AF65-F5344CB8AC3E}">
        <p14:creationId xmlns:p14="http://schemas.microsoft.com/office/powerpoint/2010/main" val="24032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D518-6E03-FC43-9D55-39197299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418" y="1818040"/>
            <a:ext cx="9356834" cy="3968969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TH" sz="2400" b="1" dirty="0">
                <a:solidFill>
                  <a:srgbClr val="FFFF00"/>
                </a:solidFill>
                <a:highlight>
                  <a:srgbClr val="800000"/>
                </a:highlight>
              </a:rPr>
              <a:t>8. </a:t>
            </a:r>
            <a:r>
              <a:rPr lang="en-TH" sz="2400" b="1" dirty="0">
                <a:highlight>
                  <a:srgbClr val="FFFF00"/>
                </a:highlight>
              </a:rPr>
              <a:t>TODAY</a:t>
            </a:r>
            <a:r>
              <a:rPr lang="en-TH" sz="2400" b="1" dirty="0"/>
              <a:t> – Miracle of the healing of 10 lepers (Luke 17:11-19) – Jesus has power over disease.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TH" sz="2400" b="1" dirty="0"/>
              <a:t>   </a:t>
            </a:r>
          </a:p>
          <a:p>
            <a:pPr marL="457200" lvl="2" indent="0">
              <a:spcBef>
                <a:spcPts val="300"/>
              </a:spcBef>
              <a:buNone/>
            </a:pPr>
            <a:r>
              <a:rPr lang="en-TH" sz="2800" b="1" dirty="0"/>
              <a:t>TWO MORE TO GO – Jesus has power over death and Jesus is the</a:t>
            </a:r>
            <a:r>
              <a:rPr lang="en-US" sz="2800" b="1" dirty="0"/>
              <a:t> </a:t>
            </a:r>
            <a:r>
              <a:rPr lang="en-TH" sz="2800" b="1" dirty="0"/>
              <a:t>EXALTED Lord of  Glory.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6F0CC-11EE-4182-8CC7-FA87A87B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480730"/>
            <a:ext cx="8345714" cy="891540"/>
          </a:xfrm>
        </p:spPr>
        <p:txBody>
          <a:bodyPr>
            <a:noAutofit/>
          </a:bodyPr>
          <a:lstStyle/>
          <a:p>
            <a:r>
              <a:rPr lang="en-TH" sz="3200" b="1" dirty="0"/>
              <a:t>THE MIRACLES OF JESUS – </a:t>
            </a:r>
            <a:br>
              <a:rPr lang="en-TH" sz="3200" b="1" dirty="0"/>
            </a:br>
            <a:r>
              <a:rPr lang="en-TH" sz="3200" b="1" dirty="0"/>
              <a:t>What have we learnt so far?</a:t>
            </a:r>
          </a:p>
        </p:txBody>
      </p:sp>
    </p:spTree>
    <p:extLst>
      <p:ext uri="{BB962C8B-B14F-4D97-AF65-F5344CB8AC3E}">
        <p14:creationId xmlns:p14="http://schemas.microsoft.com/office/powerpoint/2010/main" val="2955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DD8-1AD8-4947-B4F1-DE9E7BB8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023861"/>
            <a:ext cx="8345713" cy="3224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800" dirty="0"/>
              <a:t>The Gospel of Luke</a:t>
            </a:r>
          </a:p>
          <a:p>
            <a:pPr marL="385763" indent="-385763">
              <a:buAutoNum type="arabicPeriod"/>
            </a:pPr>
            <a:r>
              <a:rPr lang="en-TH" sz="2800" dirty="0"/>
              <a:t>Luke is the only Gentile writer in the New Testament. </a:t>
            </a:r>
          </a:p>
          <a:p>
            <a:pPr marL="385763" indent="-385763">
              <a:buAutoNum type="arabicPeriod"/>
            </a:pPr>
            <a:r>
              <a:rPr lang="en-TH" sz="2800" dirty="0"/>
              <a:t>Emphasises that the Gospel is for all people and the universal nature of Jesus’ work (Luke 2:14; 2:29-32; 3:6; 10:1; 24:47 – cf Acts 1:8; 28:28).</a:t>
            </a:r>
          </a:p>
          <a:p>
            <a:pPr marL="0" indent="0">
              <a:buNone/>
            </a:pPr>
            <a:endParaRPr lang="en-TH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24145-C494-4BED-B817-14A374F61EEF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Today – the healing of 10 lepers</a:t>
            </a:r>
            <a:endParaRPr lang="en-TH" sz="3200" b="1" dirty="0"/>
          </a:p>
        </p:txBody>
      </p:sp>
    </p:spTree>
    <p:extLst>
      <p:ext uri="{BB962C8B-B14F-4D97-AF65-F5344CB8AC3E}">
        <p14:creationId xmlns:p14="http://schemas.microsoft.com/office/powerpoint/2010/main" val="28416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5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Pin on The Everlasting Kingdom">
            <a:extLst>
              <a:ext uri="{FF2B5EF4-FFF2-40B4-BE49-F238E27FC236}">
                <a16:creationId xmlns:a16="http://schemas.microsoft.com/office/drawing/2014/main" id="{63C5DE5A-678D-074A-80C4-E91FEFB2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430" y="643467"/>
            <a:ext cx="55571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7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DD8-1AD8-4947-B4F1-DE9E7BB8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023861"/>
            <a:ext cx="8345713" cy="3224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800" dirty="0"/>
              <a:t>The Gospel of Luke</a:t>
            </a:r>
          </a:p>
          <a:p>
            <a:pPr marL="385763" indent="-385763">
              <a:buAutoNum type="arabicPeriod"/>
            </a:pPr>
            <a:r>
              <a:rPr lang="en-TH" sz="2800" dirty="0"/>
              <a:t>Luke is the only Gentile writer in the New Testament. </a:t>
            </a:r>
          </a:p>
          <a:p>
            <a:pPr marL="385763" indent="-385763">
              <a:buAutoNum type="arabicPeriod"/>
            </a:pPr>
            <a:r>
              <a:rPr lang="en-TH" sz="2800" dirty="0"/>
              <a:t>Emphasises that the Gospel is for all people and the universal nature of Jesus’ work (Luke 2:14; 2:29-32; 3:6; 10:1; 24:47 – cf Acts 1:8; 28:28).</a:t>
            </a:r>
          </a:p>
          <a:p>
            <a:pPr marL="385763" indent="-385763">
              <a:buAutoNum type="arabicPeriod"/>
            </a:pPr>
            <a:r>
              <a:rPr lang="en-TH" sz="2800" dirty="0"/>
              <a:t>Focused on the poor, the oppressed, the excluded and the despised (Luke 2:8-10; 6:20; 7:22; 7:36-50; 16:19-31; 19:1-10; 23:43).</a:t>
            </a:r>
          </a:p>
          <a:p>
            <a:pPr marL="0" indent="0">
              <a:buNone/>
            </a:pPr>
            <a:endParaRPr lang="en-TH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1C6FF4-1ABC-4E09-94BD-9EF9697FFD46}"/>
              </a:ext>
            </a:extLst>
          </p:cNvPr>
          <p:cNvSpPr txBox="1">
            <a:spLocks/>
          </p:cNvSpPr>
          <p:nvPr/>
        </p:nvSpPr>
        <p:spPr bwMode="black">
          <a:xfrm>
            <a:off x="449943" y="480730"/>
            <a:ext cx="8345714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Today – the healing of 10 lepers</a:t>
            </a:r>
            <a:endParaRPr lang="en-TH" sz="3200" b="1" dirty="0"/>
          </a:p>
        </p:txBody>
      </p:sp>
    </p:spTree>
    <p:extLst>
      <p:ext uri="{BB962C8B-B14F-4D97-AF65-F5344CB8AC3E}">
        <p14:creationId xmlns:p14="http://schemas.microsoft.com/office/powerpoint/2010/main" val="311655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CCEB-38AB-4744-96E1-7BC788AD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" y="1902591"/>
            <a:ext cx="5651938" cy="4018046"/>
          </a:xfrm>
        </p:spPr>
        <p:txBody>
          <a:bodyPr>
            <a:normAutofit lnSpcReduction="10000"/>
          </a:bodyPr>
          <a:lstStyle/>
          <a:p>
            <a:r>
              <a:rPr lang="en-TH" sz="2250" b="1" dirty="0"/>
              <a:t>WHERE is Jesus in the story?</a:t>
            </a:r>
          </a:p>
          <a:p>
            <a:pPr marL="0" indent="0">
              <a:buNone/>
            </a:pPr>
            <a:r>
              <a:rPr lang="en-TH" sz="2250" dirty="0"/>
              <a:t>Vs 11 – On his way to Jerusalem (Travel Narrative – Luke  9:51-19:44)</a:t>
            </a:r>
          </a:p>
          <a:p>
            <a:pPr marL="0" indent="0">
              <a:buNone/>
            </a:pPr>
            <a:r>
              <a:rPr lang="en-TH" sz="2250" dirty="0"/>
              <a:t>Luke reminds us periodically that Jesus is on his way there – </a:t>
            </a:r>
            <a:r>
              <a:rPr lang="en-US" sz="2250" dirty="0"/>
              <a:t>Luke 9:53; 13:22; 17:11; 18:31; 19:11.</a:t>
            </a:r>
            <a:endParaRPr lang="en-TH" sz="2250" dirty="0"/>
          </a:p>
          <a:p>
            <a:pPr marL="0" indent="0">
              <a:buNone/>
            </a:pPr>
            <a:r>
              <a:rPr lang="en-TH" sz="2250" dirty="0"/>
              <a:t>Passing along the border of Samaria and Galilee.</a:t>
            </a:r>
          </a:p>
          <a:p>
            <a:pPr marL="0" indent="0">
              <a:buNone/>
            </a:pPr>
            <a:r>
              <a:rPr lang="en-TH" sz="2250" dirty="0"/>
              <a:t>Vs 12 – In this no-man’s land, as he entered a village – he was met by 10 lepers at a distance.</a:t>
            </a:r>
          </a:p>
          <a:p>
            <a:pPr marL="0" indent="0">
              <a:buNone/>
            </a:pPr>
            <a:endParaRPr lang="en-TH" dirty="0"/>
          </a:p>
          <a:p>
            <a:endParaRPr lang="en-TH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4CD657-D638-8C40-9556-B77969BC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364" y="2226392"/>
            <a:ext cx="48202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TH" sz="1350"/>
          </a:p>
        </p:txBody>
      </p:sp>
      <p:pic>
        <p:nvPicPr>
          <p:cNvPr id="1025" name="Picture 1" descr="Bible Gem 1100 - The Problem in Luke 17:11-19 - Berean Insights">
            <a:extLst>
              <a:ext uri="{FF2B5EF4-FFF2-40B4-BE49-F238E27FC236}">
                <a16:creationId xmlns:a16="http://schemas.microsoft.com/office/drawing/2014/main" id="{B9548869-DC7F-0A4E-A634-8921A4D8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95" y="985639"/>
            <a:ext cx="3211063" cy="50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048FE2-4CE8-FB4C-B28F-F98A2985A290}"/>
              </a:ext>
            </a:extLst>
          </p:cNvPr>
          <p:cNvSpPr txBox="1">
            <a:spLocks/>
          </p:cNvSpPr>
          <p:nvPr/>
        </p:nvSpPr>
        <p:spPr bwMode="black">
          <a:xfrm>
            <a:off x="188168" y="491593"/>
            <a:ext cx="5651938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37160" tIns="137160" rIns="137160" bIns="13716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sz="2800" b="1" dirty="0"/>
              <a:t>Healing of the 10 lepers – luke 17:11-19</a:t>
            </a:r>
            <a:endParaRPr lang="en-TH" sz="2800" dirty="0"/>
          </a:p>
        </p:txBody>
      </p:sp>
    </p:spTree>
    <p:extLst>
      <p:ext uri="{BB962C8B-B14F-4D97-AF65-F5344CB8AC3E}">
        <p14:creationId xmlns:p14="http://schemas.microsoft.com/office/powerpoint/2010/main" val="30644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1252</Words>
  <Application>Microsoft Office PowerPoint</Application>
  <PresentationFormat>On-screen Show (4:3)</PresentationFormat>
  <Paragraphs>97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Chalkduster</vt:lpstr>
      <vt:lpstr>Copperplate Gothic Bold</vt:lpstr>
      <vt:lpstr>Gill Sans MT</vt:lpstr>
      <vt:lpstr>Parcel</vt:lpstr>
      <vt:lpstr>Office Theme</vt:lpstr>
      <vt:lpstr>Gallery</vt:lpstr>
      <vt:lpstr>PowerPoint Presentation</vt:lpstr>
      <vt:lpstr>THE MIRACLES OF JESUS –  What have we learnt so far?</vt:lpstr>
      <vt:lpstr>PowerPoint Presentation</vt:lpstr>
      <vt:lpstr>PowerPoint Presentation</vt:lpstr>
      <vt:lpstr>THE MIRACLES OF JESUS –  What have we learnt so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Were the Samaritans?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</vt:lpstr>
      <vt:lpstr>PowerPoint Presentation</vt:lpstr>
      <vt:lpstr>APPLICATION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Matt</cp:lastModifiedBy>
  <cp:revision>7</cp:revision>
  <dcterms:created xsi:type="dcterms:W3CDTF">2022-01-13T02:19:27Z</dcterms:created>
  <dcterms:modified xsi:type="dcterms:W3CDTF">2022-01-14T11:00:17Z</dcterms:modified>
</cp:coreProperties>
</file>