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4860" r:id="rId2"/>
    <p:sldId id="4800" r:id="rId3"/>
    <p:sldId id="4859" r:id="rId4"/>
    <p:sldId id="4857" r:id="rId5"/>
    <p:sldId id="4864" r:id="rId6"/>
    <p:sldId id="4862" r:id="rId7"/>
    <p:sldId id="4814" r:id="rId8"/>
    <p:sldId id="4825" r:id="rId9"/>
    <p:sldId id="259" r:id="rId10"/>
    <p:sldId id="4858" r:id="rId11"/>
    <p:sldId id="4866" r:id="rId12"/>
    <p:sldId id="4867" r:id="rId13"/>
    <p:sldId id="4855" r:id="rId14"/>
    <p:sldId id="4873" r:id="rId15"/>
    <p:sldId id="4876" r:id="rId16"/>
    <p:sldId id="4856" r:id="rId17"/>
    <p:sldId id="4878" r:id="rId18"/>
    <p:sldId id="4870" r:id="rId19"/>
    <p:sldId id="4871" r:id="rId20"/>
    <p:sldId id="4872" r:id="rId21"/>
    <p:sldId id="4879" r:id="rId22"/>
    <p:sldId id="4863" r:id="rId23"/>
    <p:sldId id="4880" r:id="rId24"/>
    <p:sldId id="4881" r:id="rId25"/>
    <p:sldId id="4805" r:id="rId26"/>
    <p:sldId id="4883" r:id="rId27"/>
    <p:sldId id="4910" r:id="rId28"/>
    <p:sldId id="4885" r:id="rId29"/>
    <p:sldId id="4861" r:id="rId30"/>
    <p:sldId id="4882" r:id="rId31"/>
    <p:sldId id="4891" r:id="rId32"/>
    <p:sldId id="4892" r:id="rId33"/>
    <p:sldId id="4886" r:id="rId34"/>
    <p:sldId id="4893" r:id="rId35"/>
    <p:sldId id="4894" r:id="rId36"/>
    <p:sldId id="4895" r:id="rId37"/>
    <p:sldId id="4887" r:id="rId38"/>
    <p:sldId id="4896" r:id="rId39"/>
    <p:sldId id="4897" r:id="rId40"/>
    <p:sldId id="4899" r:id="rId41"/>
    <p:sldId id="4901" r:id="rId42"/>
    <p:sldId id="4902" r:id="rId43"/>
    <p:sldId id="4889" r:id="rId44"/>
    <p:sldId id="4903" r:id="rId45"/>
    <p:sldId id="4890" r:id="rId46"/>
    <p:sldId id="4904" r:id="rId47"/>
    <p:sldId id="4909" r:id="rId48"/>
    <p:sldId id="4906" r:id="rId49"/>
    <p:sldId id="490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844"/>
    <a:srgbClr val="FFFFFF"/>
    <a:srgbClr val="3C5C26"/>
    <a:srgbClr val="F4F0D9"/>
    <a:srgbClr val="000000"/>
    <a:srgbClr val="293F58"/>
    <a:srgbClr val="9BAFB5"/>
    <a:srgbClr val="FBE5D6"/>
    <a:srgbClr val="E6E6E6"/>
    <a:srgbClr val="C9D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77267" autoAdjust="0"/>
  </p:normalViewPr>
  <p:slideViewPr>
    <p:cSldViewPr snapToGrid="0">
      <p:cViewPr varScale="1">
        <p:scale>
          <a:sx n="85" d="100"/>
          <a:sy n="85" d="100"/>
        </p:scale>
        <p:origin x="2376" y="96"/>
      </p:cViewPr>
      <p:guideLst/>
    </p:cSldViewPr>
  </p:slideViewPr>
  <p:notesTextViewPr>
    <p:cViewPr>
      <p:scale>
        <a:sx n="125" d="100"/>
        <a:sy n="125" d="100"/>
      </p:scale>
      <p:origin x="0" y="0"/>
    </p:cViewPr>
  </p:notesTextViewPr>
  <p:sorterViewPr>
    <p:cViewPr>
      <p:scale>
        <a:sx n="100" d="100"/>
        <a:sy n="10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1/3/2022</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1/3/2022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amazing things about Singapore. One amazing thing you probably </a:t>
            </a:r>
            <a:r>
              <a:rPr lang="en-US" b="1" u="sng" dirty="0"/>
              <a:t>don’t</a:t>
            </a:r>
            <a:r>
              <a:rPr lang="en-US" dirty="0"/>
              <a:t> hear about much ---</a:t>
            </a:r>
          </a:p>
          <a:p>
            <a:r>
              <a:rPr lang="en-US" dirty="0"/>
              <a:t>--- is how easy it is to cross the street.  </a:t>
            </a:r>
          </a:p>
          <a:p>
            <a:r>
              <a:rPr lang="en-US" dirty="0"/>
              <a:t>Of course, there are the standard cross walks with traffic lights.  </a:t>
            </a:r>
          </a:p>
          <a:p>
            <a:r>
              <a:rPr lang="en-US" dirty="0"/>
              <a:t>But then there are overpasses, lined with shrubs and flowers</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318031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renaissance painter Rembrandt captures this miracle in his painting </a:t>
            </a:r>
            <a:r>
              <a:rPr lang="en-US" i="1" dirty="0"/>
              <a:t>The Storm on the Sea of Galilee.”</a:t>
            </a:r>
          </a:p>
          <a:p>
            <a:endParaRPr lang="en-US" i="1" dirty="0"/>
          </a:p>
          <a:p>
            <a:r>
              <a:rPr lang="en-US" i="0" dirty="0"/>
              <a:t>In his painting Jesus is sitting calmly in the back of the boat, and the 12 disciples all in a panic, </a:t>
            </a:r>
          </a:p>
          <a:p>
            <a:endParaRPr lang="en-US" i="0"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64540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disciple is seasick and is leaning over the side of the boat. Some say this is Judas, since he the only one of the 12 not from Galilee, he would not be as comfortable on a boat as the Galileans. </a:t>
            </a:r>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7342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14</a:t>
            </a:r>
            <a:r>
              <a:rPr lang="en-US" baseline="30000" dirty="0"/>
              <a:t>th</a:t>
            </a:r>
            <a:r>
              <a:rPr lang="en-US" dirty="0"/>
              <a:t> person on the boat is looking directly at the viewer.  Turns out this is a self portrait of the artist, Rembrandt.  This is the original cameo.</a:t>
            </a:r>
          </a:p>
          <a:p>
            <a:endParaRPr lang="en-US" dirty="0"/>
          </a:p>
          <a:p>
            <a:r>
              <a:rPr lang="en-US" dirty="0"/>
              <a:t>To find out why the disciples followed Jesus and were on this boat in the first place, let me first give you a background of Matthew’s gospel account. </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425735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19623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25</a:t>
            </a:fld>
            <a:endParaRPr lang="en-US" dirty="0"/>
          </a:p>
        </p:txBody>
      </p:sp>
    </p:spTree>
    <p:extLst>
      <p:ext uri="{BB962C8B-B14F-4D97-AF65-F5344CB8AC3E}">
        <p14:creationId xmlns:p14="http://schemas.microsoft.com/office/powerpoint/2010/main" val="316645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26</a:t>
            </a:fld>
            <a:endParaRPr lang="en-US" dirty="0"/>
          </a:p>
        </p:txBody>
      </p:sp>
    </p:spTree>
    <p:extLst>
      <p:ext uri="{BB962C8B-B14F-4D97-AF65-F5344CB8AC3E}">
        <p14:creationId xmlns:p14="http://schemas.microsoft.com/office/powerpoint/2010/main" val="48914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2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35</a:t>
            </a:fld>
            <a:endParaRPr lang="en-US" dirty="0"/>
          </a:p>
        </p:txBody>
      </p:sp>
    </p:spTree>
    <p:extLst>
      <p:ext uri="{BB962C8B-B14F-4D97-AF65-F5344CB8AC3E}">
        <p14:creationId xmlns:p14="http://schemas.microsoft.com/office/powerpoint/2010/main" val="346780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36</a:t>
            </a:fld>
            <a:endParaRPr lang="en-US" dirty="0"/>
          </a:p>
        </p:txBody>
      </p:sp>
    </p:spTree>
    <p:extLst>
      <p:ext uri="{BB962C8B-B14F-4D97-AF65-F5344CB8AC3E}">
        <p14:creationId xmlns:p14="http://schemas.microsoft.com/office/powerpoint/2010/main" val="304990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228800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even air-conditioned underpasses with walls lined with modern art.</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once you’ve been in Singapore for a while, you will come to find out that you don’t need to use a cross walk, overpass, or underpass to cross the street.  </a:t>
            </a:r>
          </a:p>
          <a:p>
            <a:endParaRPr lang="en-US" dirty="0"/>
          </a:p>
          <a:p>
            <a:r>
              <a:rPr lang="en-US" dirty="0"/>
              <a:t>At first, I was hesitant to just cross the street.  But then I see everyone else, so I figure, I will just follow someone.</a:t>
            </a:r>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41469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need to be careful about who you follow.  You don’t want to follow someone who is running across the street in front of other cars.  </a:t>
            </a:r>
          </a:p>
          <a:p>
            <a:endParaRPr lang="en-US" dirty="0"/>
          </a:p>
          <a:p>
            <a:r>
              <a:rPr lang="en-US" dirty="0"/>
              <a:t>So who do you follow</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77087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crossing the street, I found it best to follow someone who must take it slow, and will only go when it is safe to do so.</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426020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Matthew </a:t>
            </a:r>
            <a:r>
              <a:rPr lang="en-US" dirty="0" err="1"/>
              <a:t>ch</a:t>
            </a:r>
            <a:r>
              <a:rPr lang="en-US" dirty="0"/>
              <a:t> 8 and see why we should follow Jesus, not just when crossing the street, but we should follow Jesus through storms.</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401523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6 of a 10-part series that Manik and I are preaching on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310536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Miracle we will look at today is found in Matthew chapter 8, vs 23-27 and is the miracle where Jesus calms the storm.</a:t>
            </a:r>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66993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2_Blank">
    <p:bg>
      <p:bgPr>
        <a:solidFill>
          <a:srgbClr val="80768F"/>
        </a:solidFill>
        <a:effectLst/>
      </p:bgPr>
    </p:bg>
    <p:spTree>
      <p:nvGrpSpPr>
        <p:cNvPr id="1" name=""/>
        <p:cNvGrpSpPr/>
        <p:nvPr/>
      </p:nvGrpSpPr>
      <p:grpSpPr>
        <a:xfrm>
          <a:off x="0" y="0"/>
          <a:ext cx="0" cy="0"/>
          <a:chOff x="0" y="0"/>
          <a:chExt cx="0" cy="0"/>
        </a:xfrm>
      </p:grpSpPr>
      <p:pic>
        <p:nvPicPr>
          <p:cNvPr id="4" name="Picture 3" descr="A body of water with mountains in the background&#10;&#10;Description automatically generated with medium confidence">
            <a:extLst>
              <a:ext uri="{FF2B5EF4-FFF2-40B4-BE49-F238E27FC236}">
                <a16:creationId xmlns:a16="http://schemas.microsoft.com/office/drawing/2014/main" id="{E3BB658E-6259-49CE-A942-C7A27E6C5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9144001" cy="6858000"/>
          </a:xfrm>
          <a:prstGeom prst="rect">
            <a:avLst/>
          </a:prstGeom>
        </p:spPr>
      </p:pic>
    </p:spTree>
    <p:extLst>
      <p:ext uri="{BB962C8B-B14F-4D97-AF65-F5344CB8AC3E}">
        <p14:creationId xmlns:p14="http://schemas.microsoft.com/office/powerpoint/2010/main" val="125814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57200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19" r:id="rId2"/>
    <p:sldLayoutId id="2147483673" r:id="rId3"/>
    <p:sldLayoutId id="2147483709" r:id="rId4"/>
    <p:sldLayoutId id="2147483676" r:id="rId5"/>
    <p:sldLayoutId id="2147483671" r:id="rId6"/>
    <p:sldLayoutId id="2147483717"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F58"/>
        </a:solidFill>
        <a:effectLst/>
      </p:bgPr>
    </p:bg>
    <p:spTree>
      <p:nvGrpSpPr>
        <p:cNvPr id="1" name=""/>
        <p:cNvGrpSpPr/>
        <p:nvPr/>
      </p:nvGrpSpPr>
      <p:grpSpPr>
        <a:xfrm>
          <a:off x="0" y="0"/>
          <a:ext cx="0" cy="0"/>
          <a:chOff x="0" y="0"/>
          <a:chExt cx="0" cy="0"/>
        </a:xfrm>
      </p:grpSpPr>
      <p:pic>
        <p:nvPicPr>
          <p:cNvPr id="2" name="Picture 6" descr="Where we walk">
            <a:extLst>
              <a:ext uri="{FF2B5EF4-FFF2-40B4-BE49-F238E27FC236}">
                <a16:creationId xmlns:a16="http://schemas.microsoft.com/office/drawing/2014/main" id="{9915CF61-EDF1-4EB7-A8FE-9E57B2E118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12442" y="658527"/>
            <a:ext cx="3847338" cy="5556005"/>
          </a:xfrm>
          <a:prstGeom prst="rect">
            <a:avLst/>
          </a:prstGeom>
          <a:noFill/>
          <a:ln w="190500">
            <a:solidFill>
              <a:schemeClr val="bg1"/>
            </a:solidFill>
          </a:ln>
          <a:extLst>
            <a:ext uri="{909E8E84-426E-40DD-AFC4-6F175D3DCCD1}">
              <a14:hiddenFill xmlns:a14="http://schemas.microsoft.com/office/drawing/2010/main">
                <a:solidFill>
                  <a:srgbClr val="FFFFFF"/>
                </a:solidFill>
              </a14:hiddenFill>
            </a:ext>
          </a:extLst>
        </p:spPr>
      </p:pic>
      <p:pic>
        <p:nvPicPr>
          <p:cNvPr id="21" name="Picture 12" descr="1,101 new Covid-19 cases in Singapore; weekly infection growth rate up  slightly to 0.7 | The Straits Times">
            <a:extLst>
              <a:ext uri="{FF2B5EF4-FFF2-40B4-BE49-F238E27FC236}">
                <a16:creationId xmlns:a16="http://schemas.microsoft.com/office/drawing/2014/main" id="{13CDDC8F-5146-43B7-A616-3608ED828C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4220" y="643467"/>
            <a:ext cx="3840671" cy="5571065"/>
          </a:xfrm>
          <a:prstGeom prst="rect">
            <a:avLst/>
          </a:prstGeom>
          <a:noFill/>
          <a:ln w="190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DE8DC975-3939-4A35-8366-C314067B41E3}"/>
              </a:ext>
            </a:extLst>
          </p:cNvPr>
          <p:cNvPicPr>
            <a:picLocks noChangeAspect="1"/>
          </p:cNvPicPr>
          <p:nvPr/>
        </p:nvPicPr>
        <p:blipFill rotWithShape="1">
          <a:blip r:embed="rId3">
            <a:extLst>
              <a:ext uri="{28A0092B-C50C-407E-A947-70E740481C1C}">
                <a14:useLocalDpi xmlns:a14="http://schemas.microsoft.com/office/drawing/2010/main" val="0"/>
              </a:ext>
            </a:extLst>
          </a:blip>
          <a:srcRect t="36056" r="-2" b="10520"/>
          <a:stretch/>
        </p:blipFill>
        <p:spPr>
          <a:xfrm>
            <a:off x="20" y="1"/>
            <a:ext cx="9143979" cy="6068290"/>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extBox 15">
            <a:extLst>
              <a:ext uri="{FF2B5EF4-FFF2-40B4-BE49-F238E27FC236}">
                <a16:creationId xmlns:a16="http://schemas.microsoft.com/office/drawing/2014/main" id="{A5F32CBC-3DD7-4CAD-8E98-3C360FA56B0A}"/>
              </a:ext>
            </a:extLst>
          </p:cNvPr>
          <p:cNvSpPr txBox="1"/>
          <p:nvPr/>
        </p:nvSpPr>
        <p:spPr>
          <a:xfrm>
            <a:off x="1399433" y="5982439"/>
            <a:ext cx="6371771" cy="867930"/>
          </a:xfrm>
          <a:prstGeom prst="rect">
            <a:avLst/>
          </a:prstGeom>
          <a:noFill/>
        </p:spPr>
        <p:txBody>
          <a:bodyPr wrap="square">
            <a:spAutoFit/>
          </a:bodyPr>
          <a:lstStyle/>
          <a:p>
            <a:pPr algn="ctr">
              <a:lnSpc>
                <a:spcPct val="90000"/>
              </a:lnSpc>
            </a:pPr>
            <a:r>
              <a:rPr lang="en-US" sz="2800" b="1" i="1" dirty="0">
                <a:solidFill>
                  <a:srgbClr val="000000"/>
                </a:solidFill>
                <a:effectLst/>
                <a:latin typeface="Arial" panose="020B0604020202020204" pitchFamily="34" charset="0"/>
              </a:rPr>
              <a:t>The Storm on the Sea of Galilee</a:t>
            </a:r>
            <a:endParaRPr lang="he-IL" sz="2800" b="1" i="1" dirty="0">
              <a:solidFill>
                <a:srgbClr val="000000"/>
              </a:solidFill>
              <a:effectLst/>
              <a:latin typeface="Arial" panose="020B0604020202020204" pitchFamily="34" charset="0"/>
            </a:endParaRPr>
          </a:p>
          <a:p>
            <a:pPr algn="ctr">
              <a:lnSpc>
                <a:spcPct val="90000"/>
              </a:lnSpc>
            </a:pPr>
            <a:r>
              <a:rPr lang="en-US" sz="2800" b="1" dirty="0">
                <a:solidFill>
                  <a:srgbClr val="000000"/>
                </a:solidFill>
                <a:latin typeface="Arial" panose="020B0604020202020204" pitchFamily="34" charset="0"/>
              </a:rPr>
              <a:t>by Rembrandt</a:t>
            </a:r>
            <a:endParaRPr lang="en-US" sz="2800" dirty="0"/>
          </a:p>
        </p:txBody>
      </p:sp>
      <p:sp>
        <p:nvSpPr>
          <p:cNvPr id="17" name="TextBox 16">
            <a:extLst>
              <a:ext uri="{FF2B5EF4-FFF2-40B4-BE49-F238E27FC236}">
                <a16:creationId xmlns:a16="http://schemas.microsoft.com/office/drawing/2014/main" id="{4CF1AC4A-40CB-4E22-9B46-46983EE124B8}"/>
              </a:ext>
            </a:extLst>
          </p:cNvPr>
          <p:cNvSpPr txBox="1"/>
          <p:nvPr/>
        </p:nvSpPr>
        <p:spPr>
          <a:xfrm>
            <a:off x="5965753" y="113754"/>
            <a:ext cx="3062133" cy="707886"/>
          </a:xfrm>
          <a:prstGeom prst="rect">
            <a:avLst/>
          </a:prstGeom>
          <a:noFill/>
        </p:spPr>
        <p:txBody>
          <a:bodyPr wrap="square">
            <a:spAutoFit/>
          </a:bodyPr>
          <a:lstStyle/>
          <a:p>
            <a:r>
              <a:rPr lang="en-US" sz="4000" b="1" i="0" dirty="0">
                <a:solidFill>
                  <a:schemeClr val="bg1"/>
                </a:solidFill>
                <a:effectLst>
                  <a:glow rad="127000">
                    <a:schemeClr val="tx1"/>
                  </a:glow>
                </a:effectLst>
                <a:latin typeface="system-ui"/>
              </a:rPr>
              <a:t>Matt 8:23-27</a:t>
            </a:r>
          </a:p>
        </p:txBody>
      </p:sp>
    </p:spTree>
    <p:extLst>
      <p:ext uri="{BB962C8B-B14F-4D97-AF65-F5344CB8AC3E}">
        <p14:creationId xmlns:p14="http://schemas.microsoft.com/office/powerpoint/2010/main" val="9854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on a boat on fire&#10;&#10;Description automatically generated with low confidence">
            <a:extLst>
              <a:ext uri="{FF2B5EF4-FFF2-40B4-BE49-F238E27FC236}">
                <a16:creationId xmlns:a16="http://schemas.microsoft.com/office/drawing/2014/main" id="{7B2B683A-4B00-4B0D-888C-AC1023A3CFFE}"/>
              </a:ext>
            </a:extLst>
          </p:cNvPr>
          <p:cNvPicPr>
            <a:picLocks noChangeAspect="1"/>
          </p:cNvPicPr>
          <p:nvPr/>
        </p:nvPicPr>
        <p:blipFill rotWithShape="1">
          <a:blip r:embed="rId3">
            <a:extLst>
              <a:ext uri="{28A0092B-C50C-407E-A947-70E740481C1C}">
                <a14:useLocalDpi xmlns:a14="http://schemas.microsoft.com/office/drawing/2010/main" val="0"/>
              </a:ext>
            </a:extLst>
          </a:blip>
          <a:srcRect l="38391" t="65421" r="26790" b="13308"/>
          <a:stretch/>
        </p:blipFill>
        <p:spPr>
          <a:xfrm>
            <a:off x="-1" y="-81116"/>
            <a:ext cx="9144001" cy="6939116"/>
          </a:xfrm>
          <a:prstGeom prst="rect">
            <a:avLst/>
          </a:prstGeom>
        </p:spPr>
      </p:pic>
      <p:sp>
        <p:nvSpPr>
          <p:cNvPr id="3" name="Oval 2">
            <a:extLst>
              <a:ext uri="{FF2B5EF4-FFF2-40B4-BE49-F238E27FC236}">
                <a16:creationId xmlns:a16="http://schemas.microsoft.com/office/drawing/2014/main" id="{843E2502-A5B9-4904-9970-0B4B80CA4ECF}"/>
              </a:ext>
            </a:extLst>
          </p:cNvPr>
          <p:cNvSpPr/>
          <p:nvPr/>
        </p:nvSpPr>
        <p:spPr>
          <a:xfrm>
            <a:off x="2815771" y="3744686"/>
            <a:ext cx="4151086" cy="2336800"/>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04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on a boat on fire&#10;&#10;Description automatically generated with low confidence">
            <a:extLst>
              <a:ext uri="{FF2B5EF4-FFF2-40B4-BE49-F238E27FC236}">
                <a16:creationId xmlns:a16="http://schemas.microsoft.com/office/drawing/2014/main" id="{7B2B683A-4B00-4B0D-888C-AC1023A3CFFE}"/>
              </a:ext>
            </a:extLst>
          </p:cNvPr>
          <p:cNvPicPr>
            <a:picLocks noChangeAspect="1"/>
          </p:cNvPicPr>
          <p:nvPr/>
        </p:nvPicPr>
        <p:blipFill rotWithShape="1">
          <a:blip r:embed="rId3">
            <a:extLst>
              <a:ext uri="{28A0092B-C50C-407E-A947-70E740481C1C}">
                <a14:useLocalDpi xmlns:a14="http://schemas.microsoft.com/office/drawing/2010/main" val="0"/>
              </a:ext>
            </a:extLst>
          </a:blip>
          <a:srcRect l="38391" t="65421" r="26790" b="13308"/>
          <a:stretch/>
        </p:blipFill>
        <p:spPr>
          <a:xfrm>
            <a:off x="-1" y="-81116"/>
            <a:ext cx="9144001" cy="6939116"/>
          </a:xfrm>
          <a:prstGeom prst="rect">
            <a:avLst/>
          </a:prstGeom>
        </p:spPr>
      </p:pic>
      <p:sp>
        <p:nvSpPr>
          <p:cNvPr id="3" name="Oval 2">
            <a:extLst>
              <a:ext uri="{FF2B5EF4-FFF2-40B4-BE49-F238E27FC236}">
                <a16:creationId xmlns:a16="http://schemas.microsoft.com/office/drawing/2014/main" id="{843E2502-A5B9-4904-9970-0B4B80CA4ECF}"/>
              </a:ext>
            </a:extLst>
          </p:cNvPr>
          <p:cNvSpPr/>
          <p:nvPr/>
        </p:nvSpPr>
        <p:spPr>
          <a:xfrm rot="16200000">
            <a:off x="798286" y="2075544"/>
            <a:ext cx="4151086" cy="2336800"/>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26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1862638" y="233207"/>
            <a:ext cx="5418723"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Overall Message</a:t>
            </a:r>
          </a:p>
        </p:txBody>
      </p:sp>
      <p:sp>
        <p:nvSpPr>
          <p:cNvPr id="22" name="TextBox 6">
            <a:extLst>
              <a:ext uri="{FF2B5EF4-FFF2-40B4-BE49-F238E27FC236}">
                <a16:creationId xmlns:a16="http://schemas.microsoft.com/office/drawing/2014/main" id="{16EDF54C-145D-4EC2-BA18-8670D38CAE9E}"/>
              </a:ext>
            </a:extLst>
          </p:cNvPr>
          <p:cNvSpPr txBox="1"/>
          <p:nvPr/>
        </p:nvSpPr>
        <p:spPr>
          <a:xfrm>
            <a:off x="304800" y="4845693"/>
            <a:ext cx="8175307" cy="735714"/>
          </a:xfrm>
          <a:prstGeom prst="rect">
            <a:avLst/>
          </a:prstGeom>
        </p:spPr>
        <p:txBody>
          <a:bodyPr wrap="square" lIns="0" tIns="0" rIns="0" bIns="0" rtlCol="0" anchor="t">
            <a:spAutoFit/>
          </a:bodyPr>
          <a:lstStyle/>
          <a:p>
            <a:pPr>
              <a:lnSpc>
                <a:spcPct val="85000"/>
              </a:lnSpc>
            </a:pPr>
            <a:r>
              <a:rPr lang="en-US" sz="2800" b="1" baseline="30000" dirty="0">
                <a:solidFill>
                  <a:srgbClr val="3C5C26"/>
                </a:solidFill>
                <a:latin typeface="system-ui"/>
                <a:cs typeface="Arial" panose="020B0604020202020204" pitchFamily="34" charset="0"/>
              </a:rPr>
              <a:t>17</a:t>
            </a:r>
            <a:r>
              <a:rPr lang="en-US" sz="2800" dirty="0">
                <a:solidFill>
                  <a:srgbClr val="3C5C26"/>
                </a:solidFill>
                <a:latin typeface="system-ui"/>
                <a:cs typeface="Arial" panose="020B0604020202020204" pitchFamily="34" charset="0"/>
              </a:rPr>
              <a:t> From then on Jesus began to preach, “Repent of your sins and turn to God, for the Kingdom of Heaven is near.</a:t>
            </a: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4"/>
            <a:ext cx="8757969" cy="1315670"/>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Matt 4:17 (NLT)</a:t>
            </a: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1468222"/>
          </a:xfrm>
          <a:prstGeom prst="rect">
            <a:avLst/>
          </a:prstGeom>
        </p:spPr>
        <p:txBody>
          <a:bodyPr wrap="square" lIns="0" tIns="0" rIns="0" bIns="0" rtlCol="0" anchor="t">
            <a:spAutoFit/>
          </a:bodyPr>
          <a:lstStyle/>
          <a:p>
            <a:pPr>
              <a:lnSpc>
                <a:spcPct val="85000"/>
              </a:lnSpc>
            </a:pPr>
            <a:r>
              <a:rPr lang="en-US" sz="2800" b="1" baseline="30000" dirty="0">
                <a:solidFill>
                  <a:srgbClr val="3C5C26"/>
                </a:solidFill>
                <a:latin typeface="system-ui"/>
                <a:cs typeface="Arial" panose="020B0604020202020204" pitchFamily="34" charset="0"/>
              </a:rPr>
              <a:t>1</a:t>
            </a:r>
            <a:r>
              <a:rPr lang="en-US" sz="2800" dirty="0">
                <a:solidFill>
                  <a:srgbClr val="3C5C26"/>
                </a:solidFill>
                <a:latin typeface="system-ui"/>
                <a:cs typeface="Arial" panose="020B0604020202020204" pitchFamily="34" charset="0"/>
              </a:rPr>
              <a:t> In those days John the Baptist came to the Judean wilderness and began preaching. His message was,              </a:t>
            </a:r>
            <a:r>
              <a:rPr lang="en-US" sz="2800" b="1" baseline="30000" dirty="0">
                <a:solidFill>
                  <a:srgbClr val="3C5C26"/>
                </a:solidFill>
                <a:latin typeface="system-ui"/>
                <a:cs typeface="Arial" panose="020B0604020202020204" pitchFamily="34" charset="0"/>
              </a:rPr>
              <a:t>2</a:t>
            </a:r>
            <a:r>
              <a:rPr lang="en-US" sz="2800" dirty="0">
                <a:solidFill>
                  <a:srgbClr val="3C5C26"/>
                </a:solidFill>
                <a:latin typeface="system-ui"/>
                <a:cs typeface="Arial" panose="020B0604020202020204" pitchFamily="34" charset="0"/>
              </a:rPr>
              <a:t> “Repent of your sins and turn to God, for the Kingdom of Heaven is near.</a:t>
            </a: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1"/>
            <a:ext cx="8757969" cy="1745511"/>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934848" y="1092987"/>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Matt 3:1-2 (NLT)</a:t>
            </a: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8EEC0C4D-6CBE-4DDF-8F0C-CDCDE0D3A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noFill/>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94" name="Freeform: Shape 193">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5" name="Freeform: Shape 194">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extBox 7">
            <a:extLst>
              <a:ext uri="{FF2B5EF4-FFF2-40B4-BE49-F238E27FC236}">
                <a16:creationId xmlns:a16="http://schemas.microsoft.com/office/drawing/2014/main" id="{3A449D77-2031-46F8-A29C-A3B2DCDD106C}"/>
              </a:ext>
            </a:extLst>
          </p:cNvPr>
          <p:cNvSpPr txBox="1"/>
          <p:nvPr/>
        </p:nvSpPr>
        <p:spPr>
          <a:xfrm>
            <a:off x="3305907" y="3892292"/>
            <a:ext cx="5268058" cy="1648849"/>
          </a:xfrm>
          <a:prstGeom prst="rect">
            <a:avLst/>
          </a:prstGeom>
        </p:spPr>
        <p:txBody>
          <a:bodyPr vert="horz" lIns="91440" tIns="45720" rIns="91440" bIns="45720" rtlCol="0">
            <a:noAutofit/>
          </a:bodyPr>
          <a:lstStyle/>
          <a:p>
            <a:pPr algn="just" defTabSz="914400">
              <a:lnSpc>
                <a:spcPct val="90000"/>
              </a:lnSpc>
              <a:spcAft>
                <a:spcPts val="600"/>
              </a:spcAft>
            </a:pPr>
            <a:r>
              <a:rPr lang="en-US" sz="2800" b="1" baseline="30000" dirty="0">
                <a:solidFill>
                  <a:schemeClr val="bg1">
                    <a:alpha val="80000"/>
                  </a:schemeClr>
                </a:solidFill>
              </a:rPr>
              <a:t>38</a:t>
            </a:r>
            <a:r>
              <a:rPr lang="en-US" sz="2800" dirty="0">
                <a:solidFill>
                  <a:schemeClr val="bg1">
                    <a:alpha val="80000"/>
                  </a:schemeClr>
                </a:solidFill>
              </a:rPr>
              <a:t> Peter replied, “Each of you must repent of your sins and turn to God, and be baptized in the name of Jesus Christ for the forgiveness of your sins. Then you will receive the gift of the Holy Spirit. </a:t>
            </a:r>
          </a:p>
        </p:txBody>
      </p:sp>
      <p:sp>
        <p:nvSpPr>
          <p:cNvPr id="13" name="TextBox 12">
            <a:extLst>
              <a:ext uri="{FF2B5EF4-FFF2-40B4-BE49-F238E27FC236}">
                <a16:creationId xmlns:a16="http://schemas.microsoft.com/office/drawing/2014/main" id="{78AC621A-A949-453C-B86E-C04E7009A9D8}"/>
              </a:ext>
            </a:extLst>
          </p:cNvPr>
          <p:cNvSpPr txBox="1"/>
          <p:nvPr/>
        </p:nvSpPr>
        <p:spPr>
          <a:xfrm>
            <a:off x="351204" y="4019745"/>
            <a:ext cx="2603500" cy="2369880"/>
          </a:xfrm>
          <a:prstGeom prst="rect">
            <a:avLst/>
          </a:prstGeom>
          <a:noFill/>
        </p:spPr>
        <p:txBody>
          <a:bodyPr wrap="square">
            <a:spAutoFit/>
          </a:bodyPr>
          <a:lstStyle/>
          <a:p>
            <a:pPr algn="ctr">
              <a:lnSpc>
                <a:spcPct val="90000"/>
              </a:lnSpc>
            </a:pPr>
            <a:r>
              <a:rPr lang="en-US" sz="4000" dirty="0">
                <a:solidFill>
                  <a:schemeClr val="bg1"/>
                </a:solidFill>
              </a:rPr>
              <a:t>Peter Speaks at Pentecost</a:t>
            </a:r>
          </a:p>
          <a:p>
            <a:pPr algn="ctr"/>
            <a:endParaRPr lang="en-US" sz="1200" dirty="0">
              <a:solidFill>
                <a:schemeClr val="bg1"/>
              </a:solidFill>
            </a:endParaRPr>
          </a:p>
          <a:p>
            <a:pPr algn="ctr"/>
            <a:r>
              <a:rPr lang="en-US" sz="2800" dirty="0">
                <a:solidFill>
                  <a:schemeClr val="bg1"/>
                </a:solidFill>
              </a:rPr>
              <a:t>Acts 2:38 (NLT)</a:t>
            </a:r>
          </a:p>
        </p:txBody>
      </p:sp>
    </p:spTree>
    <p:extLst>
      <p:ext uri="{BB962C8B-B14F-4D97-AF65-F5344CB8AC3E}">
        <p14:creationId xmlns:p14="http://schemas.microsoft.com/office/powerpoint/2010/main" val="210336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aul before Felix Agrippa – THEOLOGY AND THE ARTS">
            <a:extLst>
              <a:ext uri="{FF2B5EF4-FFF2-40B4-BE49-F238E27FC236}">
                <a16:creationId xmlns:a16="http://schemas.microsoft.com/office/drawing/2014/main" id="{A78A059F-233B-4197-BAD4-C1D756D32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3" t="9378" r="6683" b="32517"/>
          <a:stretch/>
        </p:blipFill>
        <p:spPr bwMode="auto">
          <a:xfrm>
            <a:off x="0" y="0"/>
            <a:ext cx="91440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mountain, silhouette&#10;&#10;Description automatically generated">
            <a:extLst>
              <a:ext uri="{FF2B5EF4-FFF2-40B4-BE49-F238E27FC236}">
                <a16:creationId xmlns:a16="http://schemas.microsoft.com/office/drawing/2014/main" id="{A6F45CFD-A5A3-4632-9632-65BAB1DE376F}"/>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a:ext>
            </a:extLst>
          </a:blip>
          <a:stretch>
            <a:fillRect/>
          </a:stretch>
        </p:blipFill>
        <p:spPr>
          <a:xfrm>
            <a:off x="571" y="428"/>
            <a:ext cx="9142857" cy="6857143"/>
          </a:xfrm>
          <a:prstGeom prst="rect">
            <a:avLst/>
          </a:prstGeom>
        </p:spPr>
      </p:pic>
      <p:sp>
        <p:nvSpPr>
          <p:cNvPr id="15" name="TextBox 14">
            <a:extLst>
              <a:ext uri="{FF2B5EF4-FFF2-40B4-BE49-F238E27FC236}">
                <a16:creationId xmlns:a16="http://schemas.microsoft.com/office/drawing/2014/main" id="{38F424A4-9CB9-4B1B-9F29-0F6862A6D186}"/>
              </a:ext>
            </a:extLst>
          </p:cNvPr>
          <p:cNvSpPr txBox="1"/>
          <p:nvPr/>
        </p:nvSpPr>
        <p:spPr>
          <a:xfrm>
            <a:off x="3305907" y="3892292"/>
            <a:ext cx="5268058" cy="1648849"/>
          </a:xfrm>
          <a:prstGeom prst="rect">
            <a:avLst/>
          </a:prstGeom>
        </p:spPr>
        <p:txBody>
          <a:bodyPr vert="horz" lIns="91440" tIns="45720" rIns="91440" bIns="45720" rtlCol="0">
            <a:noAutofit/>
          </a:bodyPr>
          <a:lstStyle/>
          <a:p>
            <a:pPr algn="just" defTabSz="914400">
              <a:lnSpc>
                <a:spcPct val="90000"/>
              </a:lnSpc>
              <a:spcAft>
                <a:spcPts val="600"/>
              </a:spcAft>
            </a:pPr>
            <a:r>
              <a:rPr lang="en-US" sz="2800" b="1" i="0" baseline="30000" dirty="0">
                <a:solidFill>
                  <a:schemeClr val="bg1">
                    <a:alpha val="80000"/>
                  </a:schemeClr>
                </a:solidFill>
                <a:effectLst/>
              </a:rPr>
              <a:t>20 </a:t>
            </a:r>
            <a:r>
              <a:rPr lang="en-US" sz="2800" b="0" i="0" dirty="0">
                <a:solidFill>
                  <a:schemeClr val="bg1">
                    <a:alpha val="80000"/>
                  </a:schemeClr>
                </a:solidFill>
                <a:effectLst/>
              </a:rPr>
              <a:t>I preached first to those in Damascus, then in Jerusalem and throughout all Judea, and also to the Gentiles, that all must repent of their sins and turn to God—and prove they have changed by the good things they do. </a:t>
            </a:r>
            <a:endParaRPr lang="en-US" sz="2800" dirty="0">
              <a:solidFill>
                <a:schemeClr val="bg1">
                  <a:alpha val="80000"/>
                </a:schemeClr>
              </a:solidFill>
            </a:endParaRPr>
          </a:p>
        </p:txBody>
      </p:sp>
      <p:sp>
        <p:nvSpPr>
          <p:cNvPr id="17" name="TextBox 16">
            <a:extLst>
              <a:ext uri="{FF2B5EF4-FFF2-40B4-BE49-F238E27FC236}">
                <a16:creationId xmlns:a16="http://schemas.microsoft.com/office/drawing/2014/main" id="{A6304C5A-A41E-4958-AAFB-C3DB897ECE85}"/>
              </a:ext>
            </a:extLst>
          </p:cNvPr>
          <p:cNvSpPr txBox="1"/>
          <p:nvPr/>
        </p:nvSpPr>
        <p:spPr>
          <a:xfrm>
            <a:off x="351489" y="4057392"/>
            <a:ext cx="2603500" cy="2369880"/>
          </a:xfrm>
          <a:prstGeom prst="rect">
            <a:avLst/>
          </a:prstGeom>
          <a:noFill/>
        </p:spPr>
        <p:txBody>
          <a:bodyPr wrap="square">
            <a:spAutoFit/>
          </a:bodyPr>
          <a:lstStyle/>
          <a:p>
            <a:pPr algn="ctr">
              <a:lnSpc>
                <a:spcPct val="90000"/>
              </a:lnSpc>
            </a:pPr>
            <a:r>
              <a:rPr lang="en-US" sz="4000" dirty="0">
                <a:solidFill>
                  <a:schemeClr val="bg1"/>
                </a:solidFill>
              </a:rPr>
              <a:t>Paul speaks to King Agrippa</a:t>
            </a:r>
          </a:p>
          <a:p>
            <a:pPr algn="ctr"/>
            <a:endParaRPr lang="en-US" sz="1200" dirty="0">
              <a:solidFill>
                <a:schemeClr val="bg1"/>
              </a:solidFill>
            </a:endParaRPr>
          </a:p>
          <a:p>
            <a:pPr algn="ctr"/>
            <a:r>
              <a:rPr lang="en-US" sz="2800" dirty="0">
                <a:solidFill>
                  <a:schemeClr val="bg1"/>
                </a:solidFill>
              </a:rPr>
              <a:t>Acts 26:20 (NLT)</a:t>
            </a:r>
          </a:p>
        </p:txBody>
      </p:sp>
    </p:spTree>
    <p:extLst>
      <p:ext uri="{BB962C8B-B14F-4D97-AF65-F5344CB8AC3E}">
        <p14:creationId xmlns:p14="http://schemas.microsoft.com/office/powerpoint/2010/main" val="19613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en-US" sz="8000" b="1" i="0" dirty="0">
                  <a:solidFill>
                    <a:srgbClr val="F4F0D9"/>
                  </a:solidFill>
                  <a:effectLst/>
                  <a:latin typeface="+mj-lt"/>
                  <a:ea typeface="+mj-ea"/>
                  <a:cs typeface="+mj-cs"/>
                </a:rPr>
                <a:t>What</a:t>
              </a:r>
              <a:endParaRPr lang="en-US" sz="3200" b="1" i="0" dirty="0">
                <a:solidFill>
                  <a:srgbClr val="F4F0D9"/>
                </a:solidFill>
                <a:effectLst/>
                <a:latin typeface="+mj-lt"/>
                <a:ea typeface="+mj-ea"/>
                <a:cs typeface="+mj-cs"/>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400" b="1" i="0" dirty="0">
                <a:solidFill>
                  <a:srgbClr val="3C5C26"/>
                </a:solidFill>
                <a:effectLst/>
                <a:ea typeface="+mj-ea"/>
                <a:cs typeface="+mj-cs"/>
              </a:rPr>
              <a:t>Repent and Turn to God</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en-US" sz="8000" b="1" i="0" dirty="0">
                  <a:solidFill>
                    <a:srgbClr val="F4F0D9"/>
                  </a:solidFill>
                  <a:effectLst/>
                  <a:latin typeface="+mj-lt"/>
                  <a:ea typeface="+mj-ea"/>
                  <a:cs typeface="+mj-cs"/>
                </a:rPr>
                <a:t>Why</a:t>
              </a:r>
              <a:endParaRPr lang="en-US" sz="3200" b="1" i="0" dirty="0">
                <a:solidFill>
                  <a:srgbClr val="F4F0D9"/>
                </a:solidFill>
                <a:effectLst/>
                <a:latin typeface="+mj-lt"/>
                <a:ea typeface="+mj-ea"/>
                <a:cs typeface="+mj-cs"/>
              </a:endParaRP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77A40F21-F371-43EF-893D-96EF22E580FB}"/>
              </a:ext>
            </a:extLst>
          </p:cNvPr>
          <p:cNvSpPr txBox="1"/>
          <p:nvPr/>
        </p:nvSpPr>
        <p:spPr>
          <a:xfrm>
            <a:off x="5084555" y="4828381"/>
            <a:ext cx="3772730" cy="1026435"/>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4400" b="1" i="0" dirty="0">
                <a:solidFill>
                  <a:srgbClr val="3C5C26"/>
                </a:solidFill>
                <a:effectLst/>
                <a:ea typeface="+mj-ea"/>
                <a:cs typeface="+mj-cs"/>
              </a:rPr>
              <a:t>the Kingdom of God is Near</a:t>
            </a:r>
          </a:p>
        </p:txBody>
      </p:sp>
    </p:spTree>
    <p:extLst>
      <p:ext uri="{BB962C8B-B14F-4D97-AF65-F5344CB8AC3E}">
        <p14:creationId xmlns:p14="http://schemas.microsoft.com/office/powerpoint/2010/main" val="39772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C10543-B936-4102-B249-8E2577AD546F}"/>
              </a:ext>
            </a:extLst>
          </p:cNvPr>
          <p:cNvSpPr/>
          <p:nvPr/>
        </p:nvSpPr>
        <p:spPr>
          <a:xfrm>
            <a:off x="0" y="3429000"/>
            <a:ext cx="9144000" cy="3429000"/>
          </a:xfrm>
          <a:prstGeom prst="rect">
            <a:avLst/>
          </a:prstGeom>
          <a:solidFill>
            <a:srgbClr val="3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533C274-944C-4FB6-8056-D9BA7B233629}"/>
              </a:ext>
            </a:extLst>
          </p:cNvPr>
          <p:cNvSpPr txBox="1"/>
          <p:nvPr/>
        </p:nvSpPr>
        <p:spPr>
          <a:xfrm>
            <a:off x="479907" y="1622677"/>
            <a:ext cx="8184185"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5400" b="1" i="0" dirty="0">
                <a:solidFill>
                  <a:srgbClr val="3C5C26"/>
                </a:solidFill>
                <a:effectLst/>
                <a:latin typeface="+mj-lt"/>
                <a:ea typeface="+mj-ea"/>
                <a:cs typeface="+mj-cs"/>
              </a:rPr>
              <a:t>Matthew’s Gospel Account demonstrates why</a:t>
            </a:r>
          </a:p>
        </p:txBody>
      </p:sp>
      <p:sp>
        <p:nvSpPr>
          <p:cNvPr id="3" name="TextBox 2">
            <a:extLst>
              <a:ext uri="{FF2B5EF4-FFF2-40B4-BE49-F238E27FC236}">
                <a16:creationId xmlns:a16="http://schemas.microsoft.com/office/drawing/2014/main" id="{99D67D47-D4CA-4A33-A333-B092CC28869A}"/>
              </a:ext>
            </a:extLst>
          </p:cNvPr>
          <p:cNvSpPr txBox="1"/>
          <p:nvPr/>
        </p:nvSpPr>
        <p:spPr>
          <a:xfrm>
            <a:off x="292099" y="3787494"/>
            <a:ext cx="8559799" cy="2895658"/>
          </a:xfrm>
          <a:prstGeom prst="rect">
            <a:avLst/>
          </a:prstGeom>
          <a:noFill/>
        </p:spPr>
        <p:txBody>
          <a:bodyPr vert="horz" lIns="91440" tIns="45720" rIns="91440" bIns="45720" rtlCol="0" anchor="ctr">
            <a:normAutofit fontScale="92500"/>
          </a:bodyPr>
          <a:lstStyle/>
          <a:p>
            <a:pPr algn="ctr" defTabSz="914400">
              <a:lnSpc>
                <a:spcPct val="90000"/>
              </a:lnSpc>
              <a:spcBef>
                <a:spcPct val="0"/>
              </a:spcBef>
              <a:spcAft>
                <a:spcPts val="600"/>
              </a:spcAft>
            </a:pPr>
            <a:r>
              <a:rPr lang="en-US" sz="8000" b="1" i="0" dirty="0">
                <a:solidFill>
                  <a:srgbClr val="F4F0D9"/>
                </a:solidFill>
                <a:effectLst/>
                <a:latin typeface="+mj-lt"/>
                <a:ea typeface="+mj-ea"/>
                <a:cs typeface="+mj-cs"/>
              </a:rPr>
              <a:t>Jesus is the Christ, the Son of the Living God</a:t>
            </a:r>
          </a:p>
          <a:p>
            <a:pPr algn="ctr" defTabSz="914400">
              <a:lnSpc>
                <a:spcPct val="90000"/>
              </a:lnSpc>
              <a:spcBef>
                <a:spcPct val="0"/>
              </a:spcBef>
              <a:spcAft>
                <a:spcPts val="600"/>
              </a:spcAft>
            </a:pPr>
            <a:r>
              <a:rPr lang="en-US" sz="4800" b="1" dirty="0">
                <a:solidFill>
                  <a:srgbClr val="F4F0D9"/>
                </a:solidFill>
                <a:latin typeface="+mj-lt"/>
                <a:ea typeface="+mj-ea"/>
                <a:cs typeface="+mj-cs"/>
              </a:rPr>
              <a:t>Matt 16:16 </a:t>
            </a:r>
            <a:endParaRPr lang="en-US" sz="1500" b="1" i="0" dirty="0">
              <a:solidFill>
                <a:srgbClr val="F4F0D9"/>
              </a:solidFill>
              <a:effectLst/>
              <a:latin typeface="+mj-lt"/>
              <a:ea typeface="+mj-ea"/>
              <a:cs typeface="+mj-cs"/>
            </a:endParaRPr>
          </a:p>
        </p:txBody>
      </p:sp>
    </p:spTree>
    <p:extLst>
      <p:ext uri="{BB962C8B-B14F-4D97-AF65-F5344CB8AC3E}">
        <p14:creationId xmlns:p14="http://schemas.microsoft.com/office/powerpoint/2010/main" val="63672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5E0AED-90C8-479F-A17F-40E5621C5CBF}"/>
              </a:ext>
            </a:extLst>
          </p:cNvPr>
          <p:cNvPicPr>
            <a:picLocks noChangeAspect="1"/>
          </p:cNvPicPr>
          <p:nvPr/>
        </p:nvPicPr>
        <p:blipFill rotWithShape="1">
          <a:blip r:embed="rId2"/>
          <a:srcRect l="3534" r="10719"/>
          <a:stretch/>
        </p:blipFill>
        <p:spPr>
          <a:xfrm>
            <a:off x="190499" y="133350"/>
            <a:ext cx="2311401" cy="1562100"/>
          </a:xfrm>
          <a:prstGeom prst="rect">
            <a:avLst/>
          </a:prstGeom>
        </p:spPr>
      </p:pic>
      <p:pic>
        <p:nvPicPr>
          <p:cNvPr id="13" name="Picture 12">
            <a:extLst>
              <a:ext uri="{FF2B5EF4-FFF2-40B4-BE49-F238E27FC236}">
                <a16:creationId xmlns:a16="http://schemas.microsoft.com/office/drawing/2014/main" id="{87863FF3-8C81-44C6-A35A-415F7FA2B83B}"/>
              </a:ext>
            </a:extLst>
          </p:cNvPr>
          <p:cNvPicPr>
            <a:picLocks noChangeAspect="1"/>
          </p:cNvPicPr>
          <p:nvPr/>
        </p:nvPicPr>
        <p:blipFill>
          <a:blip r:embed="rId3"/>
          <a:stretch>
            <a:fillRect/>
          </a:stretch>
        </p:blipFill>
        <p:spPr>
          <a:xfrm>
            <a:off x="287529" y="2570652"/>
            <a:ext cx="8568939" cy="3109911"/>
          </a:xfrm>
          <a:prstGeom prst="rect">
            <a:avLst/>
          </a:prstGeom>
        </p:spPr>
      </p:pic>
      <p:pic>
        <p:nvPicPr>
          <p:cNvPr id="15" name="Picture 14">
            <a:extLst>
              <a:ext uri="{FF2B5EF4-FFF2-40B4-BE49-F238E27FC236}">
                <a16:creationId xmlns:a16="http://schemas.microsoft.com/office/drawing/2014/main" id="{CAF1632A-8C62-4C05-8D7C-AC3010468E37}"/>
              </a:ext>
            </a:extLst>
          </p:cNvPr>
          <p:cNvPicPr>
            <a:picLocks noChangeAspect="1"/>
          </p:cNvPicPr>
          <p:nvPr/>
        </p:nvPicPr>
        <p:blipFill>
          <a:blip r:embed="rId4"/>
          <a:stretch>
            <a:fillRect/>
          </a:stretch>
        </p:blipFill>
        <p:spPr>
          <a:xfrm>
            <a:off x="3005137" y="265112"/>
            <a:ext cx="5419725" cy="1857375"/>
          </a:xfrm>
          <a:prstGeom prst="rect">
            <a:avLst/>
          </a:prstGeom>
        </p:spPr>
      </p:pic>
      <p:sp>
        <p:nvSpPr>
          <p:cNvPr id="16" name="TextBox 7">
            <a:extLst>
              <a:ext uri="{FF2B5EF4-FFF2-40B4-BE49-F238E27FC236}">
                <a16:creationId xmlns:a16="http://schemas.microsoft.com/office/drawing/2014/main" id="{CE323EA0-3923-40C1-89A3-F8A9EF459442}"/>
              </a:ext>
            </a:extLst>
          </p:cNvPr>
          <p:cNvSpPr txBox="1"/>
          <p:nvPr/>
        </p:nvSpPr>
        <p:spPr>
          <a:xfrm>
            <a:off x="1198019" y="6128728"/>
            <a:ext cx="6747961" cy="664797"/>
          </a:xfrm>
          <a:prstGeom prst="rect">
            <a:avLst/>
          </a:prstGeom>
        </p:spPr>
        <p:txBody>
          <a:bodyPr wrap="square" lIns="0" tIns="0" rIns="0" bIns="0" rtlCol="0" anchor="t">
            <a:spAutoFit/>
          </a:bodyPr>
          <a:lstStyle/>
          <a:p>
            <a:pPr algn="ctr">
              <a:lnSpc>
                <a:spcPct val="90000"/>
              </a:lnSpc>
            </a:pPr>
            <a:r>
              <a:rPr lang="en-US" sz="4800" spc="-80" dirty="0">
                <a:effectLst>
                  <a:glow>
                    <a:schemeClr val="bg1"/>
                  </a:glow>
                </a:effectLst>
                <a:latin typeface="system-ui"/>
                <a:cs typeface="Arial" panose="020B0604020202020204" pitchFamily="34" charset="0"/>
              </a:rPr>
              <a:t>www.bibleproject.com</a:t>
            </a:r>
          </a:p>
        </p:txBody>
      </p:sp>
    </p:spTree>
    <p:extLst>
      <p:ext uri="{BB962C8B-B14F-4D97-AF65-F5344CB8AC3E}">
        <p14:creationId xmlns:p14="http://schemas.microsoft.com/office/powerpoint/2010/main" val="156198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5E0AED-90C8-479F-A17F-40E5621C5CBF}"/>
              </a:ext>
            </a:extLst>
          </p:cNvPr>
          <p:cNvPicPr>
            <a:picLocks noChangeAspect="1"/>
          </p:cNvPicPr>
          <p:nvPr/>
        </p:nvPicPr>
        <p:blipFill rotWithShape="1">
          <a:blip r:embed="rId2"/>
          <a:srcRect l="3534" r="10719"/>
          <a:stretch/>
        </p:blipFill>
        <p:spPr>
          <a:xfrm>
            <a:off x="190499" y="133350"/>
            <a:ext cx="2311401" cy="1562100"/>
          </a:xfrm>
          <a:prstGeom prst="rect">
            <a:avLst/>
          </a:prstGeom>
        </p:spPr>
      </p:pic>
      <p:pic>
        <p:nvPicPr>
          <p:cNvPr id="11" name="Picture 10">
            <a:extLst>
              <a:ext uri="{FF2B5EF4-FFF2-40B4-BE49-F238E27FC236}">
                <a16:creationId xmlns:a16="http://schemas.microsoft.com/office/drawing/2014/main" id="{920D69BB-EF73-435B-9132-3E7758FC2C72}"/>
              </a:ext>
            </a:extLst>
          </p:cNvPr>
          <p:cNvPicPr>
            <a:picLocks noChangeAspect="1"/>
          </p:cNvPicPr>
          <p:nvPr/>
        </p:nvPicPr>
        <p:blipFill>
          <a:blip r:embed="rId3"/>
          <a:stretch>
            <a:fillRect/>
          </a:stretch>
        </p:blipFill>
        <p:spPr>
          <a:xfrm>
            <a:off x="2501900" y="252412"/>
            <a:ext cx="6519863" cy="1602023"/>
          </a:xfrm>
          <a:prstGeom prst="rect">
            <a:avLst/>
          </a:prstGeom>
        </p:spPr>
      </p:pic>
      <p:pic>
        <p:nvPicPr>
          <p:cNvPr id="3" name="Picture 2">
            <a:extLst>
              <a:ext uri="{FF2B5EF4-FFF2-40B4-BE49-F238E27FC236}">
                <a16:creationId xmlns:a16="http://schemas.microsoft.com/office/drawing/2014/main" id="{ED98EC42-9C14-47D9-8453-4E42ECCFC305}"/>
              </a:ext>
            </a:extLst>
          </p:cNvPr>
          <p:cNvPicPr>
            <a:picLocks noChangeAspect="1"/>
          </p:cNvPicPr>
          <p:nvPr/>
        </p:nvPicPr>
        <p:blipFill>
          <a:blip r:embed="rId4"/>
          <a:stretch>
            <a:fillRect/>
          </a:stretch>
        </p:blipFill>
        <p:spPr>
          <a:xfrm>
            <a:off x="1338263" y="1854435"/>
            <a:ext cx="6680200" cy="2165251"/>
          </a:xfrm>
          <a:prstGeom prst="rect">
            <a:avLst/>
          </a:prstGeom>
        </p:spPr>
      </p:pic>
      <p:pic>
        <p:nvPicPr>
          <p:cNvPr id="8" name="Picture 7">
            <a:extLst>
              <a:ext uri="{FF2B5EF4-FFF2-40B4-BE49-F238E27FC236}">
                <a16:creationId xmlns:a16="http://schemas.microsoft.com/office/drawing/2014/main" id="{4C6D835C-327C-4725-9185-BDC0D3FE4849}"/>
              </a:ext>
            </a:extLst>
          </p:cNvPr>
          <p:cNvPicPr>
            <a:picLocks noChangeAspect="1"/>
          </p:cNvPicPr>
          <p:nvPr/>
        </p:nvPicPr>
        <p:blipFill>
          <a:blip r:embed="rId5"/>
          <a:stretch>
            <a:fillRect/>
          </a:stretch>
        </p:blipFill>
        <p:spPr>
          <a:xfrm>
            <a:off x="0" y="4319588"/>
            <a:ext cx="5010150" cy="2286000"/>
          </a:xfrm>
          <a:prstGeom prst="rect">
            <a:avLst/>
          </a:prstGeom>
        </p:spPr>
      </p:pic>
      <p:pic>
        <p:nvPicPr>
          <p:cNvPr id="14" name="Picture 13">
            <a:extLst>
              <a:ext uri="{FF2B5EF4-FFF2-40B4-BE49-F238E27FC236}">
                <a16:creationId xmlns:a16="http://schemas.microsoft.com/office/drawing/2014/main" id="{1B7DE233-4384-4679-A516-9E7713BF0A9B}"/>
              </a:ext>
            </a:extLst>
          </p:cNvPr>
          <p:cNvPicPr>
            <a:picLocks noChangeAspect="1"/>
          </p:cNvPicPr>
          <p:nvPr/>
        </p:nvPicPr>
        <p:blipFill>
          <a:blip r:embed="rId6"/>
          <a:stretch>
            <a:fillRect/>
          </a:stretch>
        </p:blipFill>
        <p:spPr>
          <a:xfrm>
            <a:off x="5534336" y="4178671"/>
            <a:ext cx="2758763" cy="2319314"/>
          </a:xfrm>
          <a:prstGeom prst="rect">
            <a:avLst/>
          </a:prstGeom>
        </p:spPr>
      </p:pic>
    </p:spTree>
    <p:extLst>
      <p:ext uri="{BB962C8B-B14F-4D97-AF65-F5344CB8AC3E}">
        <p14:creationId xmlns:p14="http://schemas.microsoft.com/office/powerpoint/2010/main" val="383191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vena Underpass Captured In Final Moments By Redditor, S&amp;#39;poreans Bid Their  Last Goodbyes">
            <a:extLst>
              <a:ext uri="{FF2B5EF4-FFF2-40B4-BE49-F238E27FC236}">
                <a16:creationId xmlns:a16="http://schemas.microsoft.com/office/drawing/2014/main" id="{2C474C86-90D6-4B7D-8634-1A39B72A27F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41A165E-1937-440A-A07B-E0E10635887B}"/>
              </a:ext>
            </a:extLst>
          </p:cNvPr>
          <p:cNvSpPr/>
          <p:nvPr/>
        </p:nvSpPr>
        <p:spPr>
          <a:xfrm>
            <a:off x="3200400" y="6184900"/>
            <a:ext cx="1473200" cy="4349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21117C5-8249-4CD4-B870-F0BAA8D5D23D}"/>
              </a:ext>
            </a:extLst>
          </p:cNvPr>
          <p:cNvPicPr>
            <a:picLocks noChangeAspect="1"/>
          </p:cNvPicPr>
          <p:nvPr/>
        </p:nvPicPr>
        <p:blipFill>
          <a:blip r:embed="rId2"/>
          <a:stretch>
            <a:fillRect/>
          </a:stretch>
        </p:blipFill>
        <p:spPr>
          <a:xfrm>
            <a:off x="190499" y="238125"/>
            <a:ext cx="2343150" cy="1352550"/>
          </a:xfrm>
          <a:prstGeom prst="rect">
            <a:avLst/>
          </a:prstGeom>
        </p:spPr>
      </p:pic>
      <p:pic>
        <p:nvPicPr>
          <p:cNvPr id="10" name="Picture 9">
            <a:extLst>
              <a:ext uri="{FF2B5EF4-FFF2-40B4-BE49-F238E27FC236}">
                <a16:creationId xmlns:a16="http://schemas.microsoft.com/office/drawing/2014/main" id="{350CB139-DDD2-4B2D-99BC-DB23C8F56F0B}"/>
              </a:ext>
            </a:extLst>
          </p:cNvPr>
          <p:cNvPicPr>
            <a:picLocks noChangeAspect="1"/>
          </p:cNvPicPr>
          <p:nvPr/>
        </p:nvPicPr>
        <p:blipFill>
          <a:blip r:embed="rId3"/>
          <a:stretch>
            <a:fillRect/>
          </a:stretch>
        </p:blipFill>
        <p:spPr>
          <a:xfrm>
            <a:off x="190499" y="1908187"/>
            <a:ext cx="3654714" cy="2233436"/>
          </a:xfrm>
          <a:prstGeom prst="rect">
            <a:avLst/>
          </a:prstGeom>
        </p:spPr>
      </p:pic>
      <p:pic>
        <p:nvPicPr>
          <p:cNvPr id="13" name="Picture 12">
            <a:extLst>
              <a:ext uri="{FF2B5EF4-FFF2-40B4-BE49-F238E27FC236}">
                <a16:creationId xmlns:a16="http://schemas.microsoft.com/office/drawing/2014/main" id="{43F50F82-1D69-4190-B94F-CC84DD3E183F}"/>
              </a:ext>
            </a:extLst>
          </p:cNvPr>
          <p:cNvPicPr>
            <a:picLocks noChangeAspect="1"/>
          </p:cNvPicPr>
          <p:nvPr/>
        </p:nvPicPr>
        <p:blipFill>
          <a:blip r:embed="rId4"/>
          <a:stretch>
            <a:fillRect/>
          </a:stretch>
        </p:blipFill>
        <p:spPr>
          <a:xfrm>
            <a:off x="4478337" y="603250"/>
            <a:ext cx="4078577" cy="4314118"/>
          </a:xfrm>
          <a:prstGeom prst="rect">
            <a:avLst/>
          </a:prstGeom>
        </p:spPr>
      </p:pic>
      <p:sp>
        <p:nvSpPr>
          <p:cNvPr id="16" name="TextBox 15">
            <a:extLst>
              <a:ext uri="{FF2B5EF4-FFF2-40B4-BE49-F238E27FC236}">
                <a16:creationId xmlns:a16="http://schemas.microsoft.com/office/drawing/2014/main" id="{F0EEF795-7395-4F8C-9441-BEA0397B5E87}"/>
              </a:ext>
            </a:extLst>
          </p:cNvPr>
          <p:cNvSpPr txBox="1"/>
          <p:nvPr/>
        </p:nvSpPr>
        <p:spPr>
          <a:xfrm>
            <a:off x="0" y="5234880"/>
            <a:ext cx="9144000" cy="1384995"/>
          </a:xfrm>
          <a:prstGeom prst="rect">
            <a:avLst/>
          </a:prstGeom>
          <a:noFill/>
        </p:spPr>
        <p:txBody>
          <a:bodyPr wrap="square">
            <a:spAutoFit/>
          </a:bodyPr>
          <a:lstStyle/>
          <a:p>
            <a:r>
              <a:rPr lang="en-US" sz="2800" b="1" i="0" u="sng" spc="-150" dirty="0">
                <a:solidFill>
                  <a:srgbClr val="000000"/>
                </a:solidFill>
                <a:effectLst/>
                <a:latin typeface="system-ui"/>
              </a:rPr>
              <a:t>Matt Ch 7</a:t>
            </a:r>
            <a:r>
              <a:rPr lang="en-US" sz="2800" b="0" i="0" spc="-15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And when Jesus finished these sayings, the crowds were astonished at his teaching, </a:t>
            </a:r>
            <a:r>
              <a:rPr lang="en-US" sz="2800" b="1" i="0" baseline="30000" dirty="0">
                <a:solidFill>
                  <a:srgbClr val="000000"/>
                </a:solidFill>
                <a:effectLst/>
                <a:latin typeface="system-ui"/>
              </a:rPr>
              <a:t>29 </a:t>
            </a:r>
            <a:r>
              <a:rPr lang="en-US" sz="2800" b="0" i="0" dirty="0">
                <a:solidFill>
                  <a:srgbClr val="000000"/>
                </a:solidFill>
                <a:effectLst/>
                <a:latin typeface="system-ui"/>
              </a:rPr>
              <a:t>for he was teaching them as one who had authority, and not as their scribes. </a:t>
            </a:r>
            <a:endParaRPr lang="en-US" sz="2800" dirty="0"/>
          </a:p>
        </p:txBody>
      </p:sp>
    </p:spTree>
    <p:extLst>
      <p:ext uri="{BB962C8B-B14F-4D97-AF65-F5344CB8AC3E}">
        <p14:creationId xmlns:p14="http://schemas.microsoft.com/office/powerpoint/2010/main" val="12762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D3E81-B3E2-49C0-9900-CCD5A07ECB99}"/>
              </a:ext>
            </a:extLst>
          </p:cNvPr>
          <p:cNvSpPr txBox="1"/>
          <p:nvPr/>
        </p:nvSpPr>
        <p:spPr>
          <a:xfrm>
            <a:off x="299136" y="708606"/>
            <a:ext cx="8545728" cy="2352695"/>
          </a:xfrm>
          <a:prstGeom prst="rect">
            <a:avLst/>
          </a:prstGeom>
          <a:noFill/>
        </p:spPr>
        <p:txBody>
          <a:bodyPr wrap="square" rtlCol="0">
            <a:spAutoFit/>
          </a:bodyPr>
          <a:lstStyle/>
          <a:p>
            <a:pPr marL="857250" lvl="0" indent="-857250" defTabSz="914400">
              <a:lnSpc>
                <a:spcPct val="108000"/>
              </a:lnSpc>
              <a:spcBef>
                <a:spcPct val="0"/>
              </a:spcBef>
              <a:buFont typeface="Arial" panose="020B0604020202020204" pitchFamily="34" charset="0"/>
              <a:buChar char="•"/>
              <a:defRPr/>
            </a:pPr>
            <a:r>
              <a:rPr lang="en-US" sz="4800" dirty="0">
                <a:latin typeface="Chalkduster" panose="03050602040202020205" pitchFamily="66" charset="77"/>
              </a:rPr>
              <a:t>Authority in Teaching</a:t>
            </a:r>
          </a:p>
          <a:p>
            <a:pPr marL="857250" lvl="0" indent="-857250" defTabSz="914400">
              <a:lnSpc>
                <a:spcPct val="108000"/>
              </a:lnSpc>
              <a:spcBef>
                <a:spcPct val="0"/>
              </a:spcBef>
              <a:buFont typeface="Arial" panose="020B0604020202020204" pitchFamily="34" charset="0"/>
              <a:buChar char="•"/>
              <a:defRPr/>
            </a:pPr>
            <a:r>
              <a:rPr lang="en-US" sz="4800" dirty="0">
                <a:latin typeface="Chalkduster" panose="03050602040202020205" pitchFamily="66" charset="77"/>
              </a:rPr>
              <a:t>Authority in Miracles </a:t>
            </a:r>
          </a:p>
          <a:p>
            <a:pPr marL="857250" lvl="0" indent="-857250" defTabSz="914400">
              <a:lnSpc>
                <a:spcPct val="90000"/>
              </a:lnSpc>
              <a:spcBef>
                <a:spcPct val="0"/>
              </a:spcBef>
              <a:buFont typeface="Arial" panose="020B0604020202020204" pitchFamily="34" charset="0"/>
              <a:buChar char="•"/>
              <a:defRPr/>
            </a:pPr>
            <a:endParaRPr lang="en-TH" sz="4800" cap="all" spc="200" dirty="0">
              <a:solidFill>
                <a:srgbClr val="262626"/>
              </a:solidFill>
              <a:latin typeface="Chalkduster" panose="03050602040202020205" pitchFamily="66" charset="77"/>
            </a:endParaRPr>
          </a:p>
        </p:txBody>
      </p:sp>
    </p:spTree>
    <p:extLst>
      <p:ext uri="{BB962C8B-B14F-4D97-AF65-F5344CB8AC3E}">
        <p14:creationId xmlns:p14="http://schemas.microsoft.com/office/powerpoint/2010/main" val="21104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E8346C92-A41C-4A9F-B2AF-F230FF26845B}"/>
              </a:ext>
            </a:extLst>
          </p:cNvPr>
          <p:cNvSpPr txBox="1"/>
          <p:nvPr/>
        </p:nvSpPr>
        <p:spPr>
          <a:xfrm>
            <a:off x="281150" y="1607193"/>
            <a:ext cx="4057753" cy="1886350"/>
          </a:xfrm>
          <a:prstGeom prst="rect">
            <a:avLst/>
          </a:prstGeom>
        </p:spPr>
        <p:txBody>
          <a:bodyPr wrap="square" lIns="0" tIns="0" rIns="0" bIns="0" rtlCol="0" anchor="t">
            <a:spAutoFit/>
          </a:bodyPr>
          <a:lstStyle/>
          <a:p>
            <a:pPr>
              <a:lnSpc>
                <a:spcPct val="85000"/>
              </a:lnSpc>
            </a:pPr>
            <a:r>
              <a:rPr lang="en-US" sz="2400" dirty="0">
                <a:solidFill>
                  <a:srgbClr val="3C5C26"/>
                </a:solidFill>
                <a:latin typeface="system-ui"/>
                <a:cs typeface="Arial" panose="020B0604020202020204" pitchFamily="34" charset="0"/>
              </a:rPr>
              <a:t>And he went throughout all Galilee, teaching in their synagogues and proclaiming the gospel of the kingdom and healing every disease and every affliction among the people</a:t>
            </a:r>
          </a:p>
        </p:txBody>
      </p:sp>
      <p:sp>
        <p:nvSpPr>
          <p:cNvPr id="3" name="Rectangle 2">
            <a:extLst>
              <a:ext uri="{FF2B5EF4-FFF2-40B4-BE49-F238E27FC236}">
                <a16:creationId xmlns:a16="http://schemas.microsoft.com/office/drawing/2014/main" id="{135E27B9-3B9F-44E6-82F4-F7BEEDA39726}"/>
              </a:ext>
            </a:extLst>
          </p:cNvPr>
          <p:cNvSpPr/>
          <p:nvPr/>
        </p:nvSpPr>
        <p:spPr>
          <a:xfrm>
            <a:off x="244615" y="1312752"/>
            <a:ext cx="4094289" cy="2180791"/>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3C5C26"/>
              </a:solidFill>
              <a:latin typeface="system-ui"/>
              <a:cs typeface="Arial" panose="020B0604020202020204" pitchFamily="34" charset="0"/>
            </a:endParaRPr>
          </a:p>
        </p:txBody>
      </p:sp>
      <p:sp>
        <p:nvSpPr>
          <p:cNvPr id="4" name="TextBox 7">
            <a:extLst>
              <a:ext uri="{FF2B5EF4-FFF2-40B4-BE49-F238E27FC236}">
                <a16:creationId xmlns:a16="http://schemas.microsoft.com/office/drawing/2014/main" id="{8DD32F14-8D50-4E12-959F-33A22E19C282}"/>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Matt 4:23 (ESV)</a:t>
            </a:r>
          </a:p>
        </p:txBody>
      </p:sp>
      <p:sp>
        <p:nvSpPr>
          <p:cNvPr id="6" name="TextBox 7">
            <a:extLst>
              <a:ext uri="{FF2B5EF4-FFF2-40B4-BE49-F238E27FC236}">
                <a16:creationId xmlns:a16="http://schemas.microsoft.com/office/drawing/2014/main" id="{0942A2BD-71A8-423C-A67A-0C616B754EDD}"/>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General</a:t>
            </a:r>
          </a:p>
        </p:txBody>
      </p:sp>
      <p:sp>
        <p:nvSpPr>
          <p:cNvPr id="7" name="TextBox 7">
            <a:extLst>
              <a:ext uri="{FF2B5EF4-FFF2-40B4-BE49-F238E27FC236}">
                <a16:creationId xmlns:a16="http://schemas.microsoft.com/office/drawing/2014/main" id="{E75F403B-7863-483B-BA3B-F3286D53E98D}"/>
              </a:ext>
            </a:extLst>
          </p:cNvPr>
          <p:cNvSpPr txBox="1"/>
          <p:nvPr/>
        </p:nvSpPr>
        <p:spPr>
          <a:xfrm>
            <a:off x="4769661" y="174795"/>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Specific</a:t>
            </a:r>
          </a:p>
        </p:txBody>
      </p:sp>
      <p:sp>
        <p:nvSpPr>
          <p:cNvPr id="19" name="TextBox 6">
            <a:extLst>
              <a:ext uri="{FF2B5EF4-FFF2-40B4-BE49-F238E27FC236}">
                <a16:creationId xmlns:a16="http://schemas.microsoft.com/office/drawing/2014/main" id="{D886338C-71DF-473E-BF6E-9AB5B76BAC77}"/>
              </a:ext>
            </a:extLst>
          </p:cNvPr>
          <p:cNvSpPr txBox="1"/>
          <p:nvPr/>
        </p:nvSpPr>
        <p:spPr>
          <a:xfrm>
            <a:off x="423194" y="4168317"/>
            <a:ext cx="3824658" cy="1572418"/>
          </a:xfrm>
          <a:prstGeom prst="rect">
            <a:avLst/>
          </a:prstGeom>
        </p:spPr>
        <p:txBody>
          <a:bodyPr wrap="square" lIns="0" tIns="0" rIns="0" bIns="0" rtlCol="0" anchor="t">
            <a:spAutoFit/>
          </a:bodyPr>
          <a:lstStyle/>
          <a:p>
            <a:pPr>
              <a:lnSpc>
                <a:spcPct val="85000"/>
              </a:lnSpc>
            </a:pPr>
            <a:r>
              <a:rPr lang="en-US" sz="2400" dirty="0">
                <a:solidFill>
                  <a:srgbClr val="3C5C26"/>
                </a:solidFill>
                <a:latin typeface="system-ui"/>
                <a:cs typeface="Arial" panose="020B0604020202020204" pitchFamily="34" charset="0"/>
              </a:rPr>
              <a:t>That evening they brought to him many who were oppressed by demons, and he cast out the spirits with a word and healed all who were sick.</a:t>
            </a:r>
          </a:p>
        </p:txBody>
      </p:sp>
      <p:sp>
        <p:nvSpPr>
          <p:cNvPr id="20" name="Rectangle 19">
            <a:extLst>
              <a:ext uri="{FF2B5EF4-FFF2-40B4-BE49-F238E27FC236}">
                <a16:creationId xmlns:a16="http://schemas.microsoft.com/office/drawing/2014/main" id="{B8B52D20-7BAA-44C3-9FC1-C022F5B38D82}"/>
              </a:ext>
            </a:extLst>
          </p:cNvPr>
          <p:cNvSpPr/>
          <p:nvPr/>
        </p:nvSpPr>
        <p:spPr>
          <a:xfrm>
            <a:off x="244615" y="3841697"/>
            <a:ext cx="4094289" cy="1963007"/>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3C5C26"/>
              </a:solidFill>
              <a:latin typeface="system-ui"/>
              <a:cs typeface="Arial" panose="020B0604020202020204" pitchFamily="34" charset="0"/>
            </a:endParaRPr>
          </a:p>
        </p:txBody>
      </p:sp>
      <p:sp>
        <p:nvSpPr>
          <p:cNvPr id="23" name="TextBox 7">
            <a:extLst>
              <a:ext uri="{FF2B5EF4-FFF2-40B4-BE49-F238E27FC236}">
                <a16:creationId xmlns:a16="http://schemas.microsoft.com/office/drawing/2014/main" id="{C07CFF51-68FB-4DE6-86DF-7136112D7D5B}"/>
              </a:ext>
            </a:extLst>
          </p:cNvPr>
          <p:cNvSpPr txBox="1"/>
          <p:nvPr/>
        </p:nvSpPr>
        <p:spPr>
          <a:xfrm>
            <a:off x="1052376" y="3700751"/>
            <a:ext cx="2478765" cy="346249"/>
          </a:xfrm>
          <a:prstGeom prst="rect">
            <a:avLst/>
          </a:prstGeom>
          <a:solidFill>
            <a:srgbClr val="F4F0D9"/>
          </a:solidFill>
          <a:ln>
            <a:noFill/>
          </a:ln>
        </p:spPr>
        <p:txBody>
          <a:bodyPr wrap="square" lIns="0" tIns="0" rIns="0" bIns="0" rtlCol="0" anchor="t">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3C5C26"/>
                </a:solidFill>
                <a:effectLst/>
                <a:uLnTx/>
                <a:uFillTx/>
                <a:latin typeface="system-ui"/>
                <a:ea typeface="+mn-ea"/>
                <a:cs typeface="Arial" panose="020B0604020202020204" pitchFamily="34" charset="0"/>
              </a:rPr>
              <a:t>Matt 8:16 (ESV)</a:t>
            </a:r>
          </a:p>
        </p:txBody>
      </p:sp>
      <p:sp>
        <p:nvSpPr>
          <p:cNvPr id="24" name="TextBox 7">
            <a:extLst>
              <a:ext uri="{FF2B5EF4-FFF2-40B4-BE49-F238E27FC236}">
                <a16:creationId xmlns:a16="http://schemas.microsoft.com/office/drawing/2014/main" id="{488F6474-2B55-47BE-BBB4-165EA1B49D4A}"/>
              </a:ext>
            </a:extLst>
          </p:cNvPr>
          <p:cNvSpPr txBox="1"/>
          <p:nvPr/>
        </p:nvSpPr>
        <p:spPr>
          <a:xfrm>
            <a:off x="5000557" y="141324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Matt 8:1-4</a:t>
            </a:r>
          </a:p>
        </p:txBody>
      </p:sp>
      <p:sp>
        <p:nvSpPr>
          <p:cNvPr id="28" name="TextBox 7">
            <a:extLst>
              <a:ext uri="{FF2B5EF4-FFF2-40B4-BE49-F238E27FC236}">
                <a16:creationId xmlns:a16="http://schemas.microsoft.com/office/drawing/2014/main" id="{C4DA13A9-050D-4235-987E-D2FE611CA62D}"/>
              </a:ext>
            </a:extLst>
          </p:cNvPr>
          <p:cNvSpPr txBox="1"/>
          <p:nvPr/>
        </p:nvSpPr>
        <p:spPr>
          <a:xfrm>
            <a:off x="5000557" y="2820448"/>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Matt 8:5-13</a:t>
            </a:r>
          </a:p>
        </p:txBody>
      </p:sp>
      <p:sp>
        <p:nvSpPr>
          <p:cNvPr id="29" name="TextBox 7">
            <a:extLst>
              <a:ext uri="{FF2B5EF4-FFF2-40B4-BE49-F238E27FC236}">
                <a16:creationId xmlns:a16="http://schemas.microsoft.com/office/drawing/2014/main" id="{DE40AA28-7818-4CFB-9A9D-AC935EF45A9A}"/>
              </a:ext>
            </a:extLst>
          </p:cNvPr>
          <p:cNvSpPr txBox="1"/>
          <p:nvPr/>
        </p:nvSpPr>
        <p:spPr>
          <a:xfrm>
            <a:off x="5026833" y="4547206"/>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Matt 8:14-15</a:t>
            </a:r>
          </a:p>
        </p:txBody>
      </p:sp>
      <p:sp>
        <p:nvSpPr>
          <p:cNvPr id="30" name="TextBox 6">
            <a:extLst>
              <a:ext uri="{FF2B5EF4-FFF2-40B4-BE49-F238E27FC236}">
                <a16:creationId xmlns:a16="http://schemas.microsoft.com/office/drawing/2014/main" id="{1FC616C4-35A3-414E-83C2-4B4ACF3B4A17}"/>
              </a:ext>
            </a:extLst>
          </p:cNvPr>
          <p:cNvSpPr txBox="1"/>
          <p:nvPr/>
        </p:nvSpPr>
        <p:spPr>
          <a:xfrm>
            <a:off x="5332532" y="1817732"/>
            <a:ext cx="3295856" cy="369460"/>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Cleanses a Leper</a:t>
            </a:r>
            <a:endParaRPr lang="en-US" sz="2600" dirty="0">
              <a:solidFill>
                <a:srgbClr val="3C5C26"/>
              </a:solidFill>
              <a:latin typeface="system-ui"/>
              <a:cs typeface="Arial" panose="020B0604020202020204" pitchFamily="34" charset="0"/>
            </a:endParaRPr>
          </a:p>
        </p:txBody>
      </p:sp>
      <p:sp>
        <p:nvSpPr>
          <p:cNvPr id="31" name="TextBox 6">
            <a:extLst>
              <a:ext uri="{FF2B5EF4-FFF2-40B4-BE49-F238E27FC236}">
                <a16:creationId xmlns:a16="http://schemas.microsoft.com/office/drawing/2014/main" id="{51DF9F72-3A59-48DB-B144-78130EBE84B3}"/>
              </a:ext>
            </a:extLst>
          </p:cNvPr>
          <p:cNvSpPr txBox="1"/>
          <p:nvPr/>
        </p:nvSpPr>
        <p:spPr>
          <a:xfrm>
            <a:off x="5332532" y="3213730"/>
            <a:ext cx="3295856" cy="735714"/>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Heals Centurion's Servant</a:t>
            </a:r>
            <a:endParaRPr lang="en-US" sz="2600" dirty="0">
              <a:solidFill>
                <a:srgbClr val="3C5C26"/>
              </a:solidFill>
              <a:latin typeface="system-ui"/>
              <a:cs typeface="Arial" panose="020B0604020202020204" pitchFamily="34" charset="0"/>
            </a:endParaRPr>
          </a:p>
        </p:txBody>
      </p:sp>
      <p:sp>
        <p:nvSpPr>
          <p:cNvPr id="32" name="TextBox 6">
            <a:extLst>
              <a:ext uri="{FF2B5EF4-FFF2-40B4-BE49-F238E27FC236}">
                <a16:creationId xmlns:a16="http://schemas.microsoft.com/office/drawing/2014/main" id="{523706CE-ECBA-4A03-B454-D86F9D176BA1}"/>
              </a:ext>
            </a:extLst>
          </p:cNvPr>
          <p:cNvSpPr txBox="1"/>
          <p:nvPr/>
        </p:nvSpPr>
        <p:spPr>
          <a:xfrm>
            <a:off x="5332532" y="4944958"/>
            <a:ext cx="3295856" cy="735714"/>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Heals Peter’s            Mother-In-Law</a:t>
            </a:r>
            <a:endParaRPr lang="en-US" sz="2600" dirty="0">
              <a:solidFill>
                <a:srgbClr val="3C5C26"/>
              </a:solidFill>
              <a:latin typeface="system-ui"/>
              <a:cs typeface="Arial" panose="020B0604020202020204" pitchFamily="34" charset="0"/>
            </a:endParaRPr>
          </a:p>
        </p:txBody>
      </p:sp>
      <p:sp>
        <p:nvSpPr>
          <p:cNvPr id="16" name="TextBox 7">
            <a:extLst>
              <a:ext uri="{FF2B5EF4-FFF2-40B4-BE49-F238E27FC236}">
                <a16:creationId xmlns:a16="http://schemas.microsoft.com/office/drawing/2014/main" id="{C27F3835-CE97-4107-8FA9-834EE78A9E9B}"/>
              </a:ext>
            </a:extLst>
          </p:cNvPr>
          <p:cNvSpPr txBox="1"/>
          <p:nvPr/>
        </p:nvSpPr>
        <p:spPr>
          <a:xfrm>
            <a:off x="-158045" y="5909506"/>
            <a:ext cx="9460089" cy="1074910"/>
          </a:xfrm>
          <a:prstGeom prst="rect">
            <a:avLst/>
          </a:prstGeom>
          <a:solidFill>
            <a:srgbClr val="F4F0D9"/>
          </a:solidFill>
          <a:ln w="76200">
            <a:solidFill>
              <a:srgbClr val="3C5C26"/>
            </a:solidFill>
          </a:ln>
        </p:spPr>
        <p:txBody>
          <a:bodyPr wrap="square" lIns="0" tIns="0" rIns="0" bIns="0" rtlCol="0" anchor="t">
            <a:spAutoFit/>
          </a:bodyPr>
          <a:lstStyle/>
          <a:p>
            <a:pPr algn="ctr">
              <a:lnSpc>
                <a:spcPct val="90000"/>
              </a:lnSpc>
              <a:spcBef>
                <a:spcPts val="600"/>
              </a:spcBef>
            </a:pPr>
            <a:endParaRPr lang="en-US" sz="1000" b="1" spc="-80" dirty="0">
              <a:solidFill>
                <a:srgbClr val="3C5C26"/>
              </a:solidFill>
              <a:effectLst>
                <a:glow>
                  <a:schemeClr val="bg1"/>
                </a:glow>
              </a:effectLst>
              <a:latin typeface="system-ui"/>
              <a:cs typeface="Arial" panose="020B0604020202020204" pitchFamily="34" charset="0"/>
            </a:endParaRPr>
          </a:p>
          <a:p>
            <a:pPr algn="ctr">
              <a:lnSpc>
                <a:spcPct val="90000"/>
              </a:lnSpc>
              <a:spcBef>
                <a:spcPts val="600"/>
              </a:spcBef>
            </a:pPr>
            <a:r>
              <a:rPr lang="en-US" sz="4800" b="1" spc="-80" dirty="0">
                <a:solidFill>
                  <a:srgbClr val="3C5C26"/>
                </a:solidFill>
                <a:effectLst>
                  <a:glow>
                    <a:schemeClr val="bg1"/>
                  </a:glow>
                </a:effectLst>
                <a:latin typeface="system-ui"/>
                <a:cs typeface="Arial" panose="020B0604020202020204" pitchFamily="34" charset="0"/>
              </a:rPr>
              <a:t>Miracles of Healing</a:t>
            </a:r>
          </a:p>
          <a:p>
            <a:pPr marL="228600" indent="-228600" algn="ctr">
              <a:lnSpc>
                <a:spcPct val="90000"/>
              </a:lnSpc>
              <a:spcBef>
                <a:spcPts val="600"/>
              </a:spcBef>
              <a:buFont typeface="+mj-lt"/>
              <a:buAutoNum type="arabicPeriod"/>
            </a:pPr>
            <a:endParaRPr lang="en-US" sz="800" b="1" spc="-80" dirty="0">
              <a:solidFill>
                <a:srgbClr val="3C5C26"/>
              </a:solidFill>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9473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p:bldP spid="19" grpId="0"/>
      <p:bldP spid="20" grpId="0" animBg="1"/>
      <p:bldP spid="23" grpId="0" animBg="1"/>
      <p:bldP spid="24" grpId="0" animBg="1"/>
      <p:bldP spid="28" grpId="0" animBg="1"/>
      <p:bldP spid="29" grpId="0" animBg="1"/>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D52321-E3E2-4D0E-B9A3-51A1857BF117}"/>
              </a:ext>
            </a:extLst>
          </p:cNvPr>
          <p:cNvGrpSpPr/>
          <p:nvPr/>
        </p:nvGrpSpPr>
        <p:grpSpPr>
          <a:xfrm>
            <a:off x="3542723" y="3008435"/>
            <a:ext cx="4363604" cy="1130300"/>
            <a:chOff x="4845050" y="2609850"/>
            <a:chExt cx="4363604" cy="1130300"/>
          </a:xfrm>
        </p:grpSpPr>
        <p:sp>
          <p:nvSpPr>
            <p:cNvPr id="13" name="Rectangle: Rounded Corners 12">
              <a:extLst>
                <a:ext uri="{FF2B5EF4-FFF2-40B4-BE49-F238E27FC236}">
                  <a16:creationId xmlns:a16="http://schemas.microsoft.com/office/drawing/2014/main" id="{73B99231-4F94-4987-A966-8441C7E50884}"/>
                </a:ext>
              </a:extLst>
            </p:cNvPr>
            <p:cNvSpPr/>
            <p:nvPr/>
          </p:nvSpPr>
          <p:spPr>
            <a:xfrm>
              <a:off x="4845050" y="2609850"/>
              <a:ext cx="4363604" cy="5143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8A676AE2-233F-46D7-B266-762C37C1799A}"/>
                </a:ext>
              </a:extLst>
            </p:cNvPr>
            <p:cNvSpPr/>
            <p:nvPr/>
          </p:nvSpPr>
          <p:spPr>
            <a:xfrm>
              <a:off x="4845050" y="2666999"/>
              <a:ext cx="554998" cy="107315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084F1F88-7825-4929-8F6A-A09A3F268B8B}"/>
              </a:ext>
            </a:extLst>
          </p:cNvPr>
          <p:cNvSpPr/>
          <p:nvPr/>
        </p:nvSpPr>
        <p:spPr>
          <a:xfrm>
            <a:off x="1733950" y="3134708"/>
            <a:ext cx="2145323" cy="19636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32CA0A-B823-4B5B-B02B-FC147FE42D18}"/>
              </a:ext>
            </a:extLst>
          </p:cNvPr>
          <p:cNvPicPr>
            <a:picLocks noChangeAspect="1"/>
          </p:cNvPicPr>
          <p:nvPr/>
        </p:nvPicPr>
        <p:blipFill>
          <a:blip r:embed="rId2"/>
          <a:stretch>
            <a:fillRect/>
          </a:stretch>
        </p:blipFill>
        <p:spPr>
          <a:xfrm>
            <a:off x="190499" y="238125"/>
            <a:ext cx="2457143" cy="1409524"/>
          </a:xfrm>
          <a:prstGeom prst="rect">
            <a:avLst/>
          </a:prstGeom>
        </p:spPr>
      </p:pic>
      <p:pic>
        <p:nvPicPr>
          <p:cNvPr id="8" name="Picture 7">
            <a:extLst>
              <a:ext uri="{FF2B5EF4-FFF2-40B4-BE49-F238E27FC236}">
                <a16:creationId xmlns:a16="http://schemas.microsoft.com/office/drawing/2014/main" id="{9C1DAA8E-E9BF-47B5-AD92-8A2912C7DB8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5327" y="1719629"/>
            <a:ext cx="6005847" cy="4900246"/>
          </a:xfrm>
          <a:prstGeom prst="rect">
            <a:avLst/>
          </a:prstGeom>
        </p:spPr>
      </p:pic>
      <p:pic>
        <p:nvPicPr>
          <p:cNvPr id="17" name="Picture 16">
            <a:extLst>
              <a:ext uri="{FF2B5EF4-FFF2-40B4-BE49-F238E27FC236}">
                <a16:creationId xmlns:a16="http://schemas.microsoft.com/office/drawing/2014/main" id="{A687E210-0684-402B-BBF7-B5998FF189D9}"/>
              </a:ext>
            </a:extLst>
          </p:cNvPr>
          <p:cNvPicPr>
            <a:picLocks noChangeAspect="1"/>
          </p:cNvPicPr>
          <p:nvPr/>
        </p:nvPicPr>
        <p:blipFill>
          <a:blip r:embed="rId4"/>
          <a:stretch>
            <a:fillRect/>
          </a:stretch>
        </p:blipFill>
        <p:spPr>
          <a:xfrm>
            <a:off x="3272538" y="238125"/>
            <a:ext cx="5047619" cy="1219048"/>
          </a:xfrm>
          <a:prstGeom prst="rect">
            <a:avLst/>
          </a:prstGeom>
        </p:spPr>
      </p:pic>
      <p:sp>
        <p:nvSpPr>
          <p:cNvPr id="18" name="TextBox 6">
            <a:extLst>
              <a:ext uri="{FF2B5EF4-FFF2-40B4-BE49-F238E27FC236}">
                <a16:creationId xmlns:a16="http://schemas.microsoft.com/office/drawing/2014/main" id="{F256B56B-1CDE-41D8-8327-91E0913164E9}"/>
              </a:ext>
            </a:extLst>
          </p:cNvPr>
          <p:cNvSpPr txBox="1"/>
          <p:nvPr/>
        </p:nvSpPr>
        <p:spPr>
          <a:xfrm>
            <a:off x="357873" y="3801895"/>
            <a:ext cx="1287454" cy="735714"/>
          </a:xfrm>
          <a:prstGeom prst="rect">
            <a:avLst/>
          </a:prstGeom>
        </p:spPr>
        <p:txBody>
          <a:bodyPr wrap="square" lIns="0" tIns="0" rIns="0" bIns="0" rtlCol="0" anchor="t">
            <a:spAutoFit/>
          </a:bodyPr>
          <a:lstStyle/>
          <a:p>
            <a:pPr algn="ctr">
              <a:lnSpc>
                <a:spcPct val="85000"/>
              </a:lnSpc>
            </a:pPr>
            <a:r>
              <a:rPr lang="en-US" sz="2800" b="1" dirty="0">
                <a:latin typeface="system-ui"/>
                <a:cs typeface="Arial" panose="020B0604020202020204" pitchFamily="34" charset="0"/>
              </a:rPr>
              <a:t>Matt 8: 23-27</a:t>
            </a:r>
            <a:endParaRPr lang="en-US" sz="2600" b="1" dirty="0">
              <a:latin typeface="system-ui"/>
              <a:cs typeface="Arial" panose="020B0604020202020204" pitchFamily="34" charset="0"/>
            </a:endParaRPr>
          </a:p>
        </p:txBody>
      </p:sp>
      <p:sp>
        <p:nvSpPr>
          <p:cNvPr id="19" name="TextBox 6">
            <a:extLst>
              <a:ext uri="{FF2B5EF4-FFF2-40B4-BE49-F238E27FC236}">
                <a16:creationId xmlns:a16="http://schemas.microsoft.com/office/drawing/2014/main" id="{B3962256-E33F-4B49-88A3-E52C92BAB696}"/>
              </a:ext>
            </a:extLst>
          </p:cNvPr>
          <p:cNvSpPr txBox="1"/>
          <p:nvPr/>
        </p:nvSpPr>
        <p:spPr>
          <a:xfrm>
            <a:off x="5408444" y="3122852"/>
            <a:ext cx="2911713" cy="369460"/>
          </a:xfrm>
          <a:prstGeom prst="rect">
            <a:avLst/>
          </a:prstGeom>
        </p:spPr>
        <p:txBody>
          <a:bodyPr wrap="square" lIns="0" tIns="0" rIns="0" bIns="0" rtlCol="0" anchor="t">
            <a:spAutoFit/>
          </a:bodyPr>
          <a:lstStyle/>
          <a:p>
            <a:pPr algn="ctr">
              <a:lnSpc>
                <a:spcPct val="85000"/>
              </a:lnSpc>
            </a:pPr>
            <a:r>
              <a:rPr lang="en-US" sz="2800" b="1" dirty="0">
                <a:latin typeface="system-ui"/>
                <a:cs typeface="Arial" panose="020B0604020202020204" pitchFamily="34" charset="0"/>
              </a:rPr>
              <a:t>Matt 8:18-22</a:t>
            </a:r>
            <a:endParaRPr lang="en-US" sz="2600" b="1" dirty="0">
              <a:latin typeface="system-ui"/>
              <a:cs typeface="Arial" panose="020B0604020202020204" pitchFamily="34" charset="0"/>
            </a:endParaRPr>
          </a:p>
        </p:txBody>
      </p:sp>
    </p:spTree>
    <p:extLst>
      <p:ext uri="{BB962C8B-B14F-4D97-AF65-F5344CB8AC3E}">
        <p14:creationId xmlns:p14="http://schemas.microsoft.com/office/powerpoint/2010/main" val="9451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p:bldP spid="18" grpId="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3AB43A-216F-4DAD-9B2F-24D26F5409A3}"/>
              </a:ext>
            </a:extLst>
          </p:cNvPr>
          <p:cNvSpPr txBox="1"/>
          <p:nvPr/>
        </p:nvSpPr>
        <p:spPr>
          <a:xfrm>
            <a:off x="6981824" y="6094743"/>
            <a:ext cx="1380453" cy="830997"/>
          </a:xfrm>
          <a:prstGeom prst="rect">
            <a:avLst/>
          </a:prstGeom>
          <a:noFill/>
        </p:spPr>
        <p:txBody>
          <a:bodyPr wrap="square" rtlCol="0">
            <a:spAutoFit/>
          </a:bodyPr>
          <a:lstStyle/>
          <a:p>
            <a:pPr algn="r">
              <a:defRPr/>
            </a:pPr>
            <a:r>
              <a:rPr lang="en-US" sz="2400" b="1" i="1" dirty="0">
                <a:solidFill>
                  <a:prstClr val="black"/>
                </a:solidFill>
                <a:ea typeface="ＭＳ Ｐゴシック" charset="0"/>
              </a:rPr>
              <a:t>Looking Back</a:t>
            </a:r>
          </a:p>
        </p:txBody>
      </p:sp>
      <p:pic>
        <p:nvPicPr>
          <p:cNvPr id="7" name="Picture 2" descr="Free Looking Ahead Cliparts, Download Free Clip Art, Free Clip Art ...">
            <a:extLst>
              <a:ext uri="{FF2B5EF4-FFF2-40B4-BE49-F238E27FC236}">
                <a16:creationId xmlns:a16="http://schemas.microsoft.com/office/drawing/2014/main" id="{86A42385-3B5B-4D7A-809A-ED56AA7DB5A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667771" y="5249155"/>
            <a:ext cx="1389015" cy="15557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rgbClr val="000000"/>
                </a:solidFill>
                <a:effectLst/>
                <a:latin typeface="system-ui"/>
              </a:rPr>
              <a:t>23 </a:t>
            </a:r>
            <a:r>
              <a:rPr lang="en-US" sz="3200" b="0" i="0" dirty="0">
                <a:solidFill>
                  <a:srgbClr val="000000"/>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Then he rose and rebuked the winds and the sea, and there was a great calm. </a:t>
            </a:r>
            <a:r>
              <a:rPr lang="en-US" sz="3200" b="1" i="0" baseline="30000" dirty="0">
                <a:solidFill>
                  <a:schemeClr val="bg1">
                    <a:lumMod val="75000"/>
                  </a:schemeClr>
                </a:solidFill>
                <a:effectLst/>
                <a:latin typeface="system-ui"/>
              </a:rPr>
              <a:t>27 </a:t>
            </a:r>
            <a:r>
              <a:rPr lang="en-US" sz="3200" b="0" i="0" dirty="0">
                <a:solidFill>
                  <a:schemeClr val="bg1">
                    <a:lumMod val="75000"/>
                  </a:schemeClr>
                </a:solidFill>
                <a:effectLst/>
                <a:latin typeface="system-ui"/>
              </a:rPr>
              <a:t>And the men marveled, saying, “What sort of man is this, that even winds and sea obey him?”</a:t>
            </a:r>
            <a:endParaRPr lang="en-US" sz="3200" dirty="0">
              <a:solidFill>
                <a:schemeClr val="bg1">
                  <a:lumMod val="75000"/>
                </a:schemeClr>
              </a:solidFill>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 (ESV)</a:t>
            </a:r>
            <a:endParaRPr lang="en-US" sz="3200" b="1" dirty="0"/>
          </a:p>
        </p:txBody>
      </p:sp>
    </p:spTree>
    <p:extLst>
      <p:ext uri="{BB962C8B-B14F-4D97-AF65-F5344CB8AC3E}">
        <p14:creationId xmlns:p14="http://schemas.microsoft.com/office/powerpoint/2010/main" val="25110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algn="ctr"/>
            <a:r>
              <a:rPr lang="en-US" sz="3200" b="1" dirty="0"/>
              <a:t>Following Jesus</a:t>
            </a: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3970318"/>
          </a:xfrm>
          <a:prstGeom prst="rect">
            <a:avLst/>
          </a:prstGeom>
          <a:noFill/>
        </p:spPr>
        <p:txBody>
          <a:bodyPr wrap="square">
            <a:spAutoFit/>
          </a:bodyPr>
          <a:lstStyle/>
          <a:p>
            <a:r>
              <a:rPr lang="en-US" sz="2800" b="1" i="0" baseline="30000" dirty="0">
                <a:solidFill>
                  <a:srgbClr val="000000"/>
                </a:solidFill>
                <a:effectLst/>
                <a:latin typeface="system-ui"/>
              </a:rPr>
              <a:t>18 </a:t>
            </a:r>
            <a:r>
              <a:rPr lang="en-US" sz="2800" b="0" i="0" dirty="0">
                <a:solidFill>
                  <a:srgbClr val="000000"/>
                </a:solidFill>
                <a:effectLst/>
                <a:latin typeface="system-ui"/>
              </a:rPr>
              <a:t>Now when Jesus saw a crowd around him, he gave orders to go over to the other side. </a:t>
            </a:r>
            <a:r>
              <a:rPr lang="en-US" sz="2800" b="1" i="0" baseline="30000" dirty="0">
                <a:solidFill>
                  <a:schemeClr val="bg1">
                    <a:lumMod val="75000"/>
                  </a:schemeClr>
                </a:solidFill>
                <a:effectLst/>
                <a:latin typeface="system-ui"/>
              </a:rPr>
              <a:t>19 </a:t>
            </a:r>
            <a:r>
              <a:rPr lang="en-US" sz="2800" b="0" i="0" dirty="0">
                <a:solidFill>
                  <a:schemeClr val="bg1">
                    <a:lumMod val="75000"/>
                  </a:schemeClr>
                </a:solidFill>
                <a:effectLst/>
                <a:latin typeface="system-ui"/>
              </a:rPr>
              <a:t>And a scribe came up and said to him, “Teacher, I will follow you wherever you go.” </a:t>
            </a:r>
            <a:r>
              <a:rPr lang="en-US" sz="2800" b="1" i="0" baseline="30000" dirty="0">
                <a:solidFill>
                  <a:schemeClr val="bg1">
                    <a:lumMod val="75000"/>
                  </a:schemeClr>
                </a:solidFill>
                <a:effectLst/>
                <a:latin typeface="system-ui"/>
              </a:rPr>
              <a:t>20 </a:t>
            </a:r>
            <a:r>
              <a:rPr lang="en-US" sz="2800" b="0" i="0" dirty="0">
                <a:solidFill>
                  <a:schemeClr val="bg1">
                    <a:lumMod val="75000"/>
                  </a:schemeClr>
                </a:solidFill>
                <a:effectLst/>
                <a:latin typeface="system-ui"/>
              </a:rPr>
              <a:t>And Jesus said to him, “Foxes have holes, and birds of the air have nests, but the Son of Man has nowhere to lay his head.” </a:t>
            </a:r>
            <a:r>
              <a:rPr lang="en-US" sz="2800" b="1" i="0" baseline="30000" dirty="0">
                <a:solidFill>
                  <a:schemeClr val="bg1">
                    <a:lumMod val="75000"/>
                  </a:schemeClr>
                </a:solidFill>
                <a:effectLst/>
                <a:latin typeface="system-ui"/>
              </a:rPr>
              <a:t>21 </a:t>
            </a:r>
            <a:r>
              <a:rPr lang="en-US" sz="2800" b="0" i="0" dirty="0">
                <a:solidFill>
                  <a:schemeClr val="bg1">
                    <a:lumMod val="75000"/>
                  </a:schemeClr>
                </a:solidFill>
                <a:effectLst/>
                <a:latin typeface="system-ui"/>
              </a:rPr>
              <a:t>Another of the disciples said to him, “Lord, let me first go and bury my father.” </a:t>
            </a:r>
            <a:r>
              <a:rPr lang="en-US" sz="2800" b="1" i="0" baseline="30000" dirty="0">
                <a:solidFill>
                  <a:schemeClr val="bg1">
                    <a:lumMod val="75000"/>
                  </a:schemeClr>
                </a:solidFill>
                <a:effectLst/>
                <a:latin typeface="system-ui"/>
              </a:rPr>
              <a:t>22 </a:t>
            </a:r>
            <a:r>
              <a:rPr lang="en-US" sz="2800" b="0" i="0" dirty="0">
                <a:solidFill>
                  <a:schemeClr val="bg1">
                    <a:lumMod val="75000"/>
                  </a:schemeClr>
                </a:solidFill>
                <a:effectLst/>
                <a:latin typeface="system-ui"/>
              </a:rPr>
              <a:t>And Jesus said to him, “Follow me, and leave the dead to bury their own dead.”</a:t>
            </a:r>
            <a:endParaRPr lang="en-US" sz="2800" dirty="0">
              <a:solidFill>
                <a:schemeClr val="bg1">
                  <a:lumMod val="75000"/>
                </a:schemeClr>
              </a:solidFill>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704621" y="2099744"/>
            <a:ext cx="5151469" cy="28346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90000"/>
              </a:lnSpc>
            </a:pPr>
            <a:r>
              <a:rPr lang="en-US" sz="6600" b="1" cap="none" spc="0" dirty="0">
                <a:ln/>
                <a:solidFill>
                  <a:schemeClr val="accent2">
                    <a:lumMod val="75000"/>
                  </a:schemeClr>
                </a:solidFill>
                <a:effectLst>
                  <a:outerShdw blurRad="50800" dist="50800" dir="5400000" algn="ctr" rotWithShape="0">
                    <a:schemeClr val="tx1"/>
                  </a:outerShdw>
                </a:effectLst>
                <a:latin typeface="Arial Black" panose="020B0A04020102020204" pitchFamily="34" charset="0"/>
              </a:rPr>
              <a:t>Disciples need Training</a:t>
            </a: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algn="ctr"/>
            <a:r>
              <a:rPr lang="en-US" sz="3200" b="1" dirty="0"/>
              <a:t>Following Jesus</a:t>
            </a: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3970318"/>
          </a:xfrm>
          <a:prstGeom prst="rect">
            <a:avLst/>
          </a:prstGeom>
          <a:noFill/>
        </p:spPr>
        <p:txBody>
          <a:bodyPr wrap="square">
            <a:spAutoFit/>
          </a:bodyPr>
          <a:lstStyle/>
          <a:p>
            <a:r>
              <a:rPr lang="en-US" sz="2800" b="1" i="0" baseline="30000" dirty="0">
                <a:solidFill>
                  <a:schemeClr val="bg1">
                    <a:lumMod val="75000"/>
                  </a:schemeClr>
                </a:solidFill>
                <a:effectLst/>
                <a:latin typeface="system-ui"/>
              </a:rPr>
              <a:t>18 </a:t>
            </a:r>
            <a:r>
              <a:rPr lang="en-US" sz="2800" b="0" i="0" dirty="0">
                <a:solidFill>
                  <a:schemeClr val="bg1">
                    <a:lumMod val="75000"/>
                  </a:schemeClr>
                </a:solidFill>
                <a:effectLst/>
                <a:latin typeface="system-ui"/>
              </a:rPr>
              <a:t>Now when Jesus saw a crowd around him, he gave orders to go over to the other side. </a:t>
            </a:r>
            <a:r>
              <a:rPr lang="en-US" sz="2800" b="1" i="0" baseline="30000" dirty="0">
                <a:solidFill>
                  <a:srgbClr val="000000"/>
                </a:solidFill>
                <a:effectLst/>
                <a:latin typeface="system-ui"/>
              </a:rPr>
              <a:t>19 </a:t>
            </a:r>
            <a:r>
              <a:rPr lang="en-US" sz="2800" b="0" i="0" dirty="0">
                <a:solidFill>
                  <a:srgbClr val="000000"/>
                </a:solidFill>
                <a:effectLst/>
                <a:latin typeface="system-ui"/>
              </a:rPr>
              <a:t>And a scribe came up and said to him, “Teacher, I will follow you wherever you go.” </a:t>
            </a:r>
            <a:r>
              <a:rPr lang="en-US" sz="2800" b="1" i="0" baseline="30000" dirty="0">
                <a:solidFill>
                  <a:srgbClr val="000000"/>
                </a:solidFill>
                <a:effectLst/>
                <a:latin typeface="system-ui"/>
              </a:rPr>
              <a:t>20 </a:t>
            </a:r>
            <a:r>
              <a:rPr lang="en-US" sz="2800" b="0" i="0" dirty="0">
                <a:solidFill>
                  <a:srgbClr val="000000"/>
                </a:solidFill>
                <a:effectLst/>
                <a:latin typeface="system-ui"/>
              </a:rPr>
              <a:t>And Jesus said to him, “Foxes have holes, and birds of the air have nests, but the Son of Man has nowhere to lay his head.”</a:t>
            </a:r>
            <a:r>
              <a:rPr lang="en-US" sz="2800" b="0" i="0" dirty="0">
                <a:solidFill>
                  <a:schemeClr val="bg1">
                    <a:lumMod val="75000"/>
                  </a:schemeClr>
                </a:solidFill>
                <a:effectLst/>
                <a:latin typeface="system-ui"/>
              </a:rPr>
              <a:t> </a:t>
            </a:r>
            <a:r>
              <a:rPr lang="en-US" sz="2800" b="1" i="0" baseline="30000" dirty="0">
                <a:solidFill>
                  <a:schemeClr val="bg1">
                    <a:lumMod val="75000"/>
                  </a:schemeClr>
                </a:solidFill>
                <a:effectLst/>
                <a:latin typeface="system-ui"/>
              </a:rPr>
              <a:t>21 </a:t>
            </a:r>
            <a:r>
              <a:rPr lang="en-US" sz="2800" b="0" i="0" dirty="0">
                <a:solidFill>
                  <a:schemeClr val="bg1">
                    <a:lumMod val="75000"/>
                  </a:schemeClr>
                </a:solidFill>
                <a:effectLst/>
                <a:latin typeface="system-ui"/>
              </a:rPr>
              <a:t>Another of the disciples said to him, “Lord, let me first go and bury my father.” </a:t>
            </a:r>
            <a:r>
              <a:rPr lang="en-US" sz="2800" b="1" i="0" baseline="30000" dirty="0">
                <a:solidFill>
                  <a:schemeClr val="bg1">
                    <a:lumMod val="75000"/>
                  </a:schemeClr>
                </a:solidFill>
                <a:effectLst/>
                <a:latin typeface="system-ui"/>
              </a:rPr>
              <a:t>22 </a:t>
            </a:r>
            <a:r>
              <a:rPr lang="en-US" sz="2800" b="0" i="0" dirty="0">
                <a:solidFill>
                  <a:schemeClr val="bg1">
                    <a:lumMod val="75000"/>
                  </a:schemeClr>
                </a:solidFill>
                <a:effectLst/>
                <a:latin typeface="system-ui"/>
              </a:rPr>
              <a:t>And Jesus said to him, “Follow me, and leave the dead to bury their own dead.”</a:t>
            </a:r>
            <a:endParaRPr lang="en-US" sz="2800" dirty="0">
              <a:solidFill>
                <a:schemeClr val="bg1">
                  <a:lumMod val="75000"/>
                </a:schemeClr>
              </a:solidFill>
            </a:endParaRPr>
          </a:p>
        </p:txBody>
      </p:sp>
      <p:sp>
        <p:nvSpPr>
          <p:cNvPr id="7" name="Rectangle 6">
            <a:extLst>
              <a:ext uri="{FF2B5EF4-FFF2-40B4-BE49-F238E27FC236}">
                <a16:creationId xmlns:a16="http://schemas.microsoft.com/office/drawing/2014/main" id="{B06E0DDA-0FE8-478B-9338-777E747D48EC}"/>
              </a:ext>
            </a:extLst>
          </p:cNvPr>
          <p:cNvSpPr/>
          <p:nvPr/>
        </p:nvSpPr>
        <p:spPr>
          <a:xfrm rot="20734592">
            <a:off x="1704621" y="2099744"/>
            <a:ext cx="5151469" cy="28346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90000"/>
              </a:lnSpc>
            </a:pPr>
            <a:r>
              <a:rPr lang="en-US" sz="6600" b="1" cap="none" spc="0" dirty="0">
                <a:ln/>
                <a:solidFill>
                  <a:schemeClr val="accent2">
                    <a:lumMod val="75000"/>
                  </a:schemeClr>
                </a:solidFill>
                <a:effectLst>
                  <a:outerShdw blurRad="50800" dist="50800" dir="5400000" algn="ctr" rotWithShape="0">
                    <a:schemeClr val="tx1"/>
                  </a:outerShdw>
                </a:effectLst>
                <a:latin typeface="Arial Black" panose="020B0A04020102020204" pitchFamily="34" charset="0"/>
              </a:rPr>
              <a:t>Disciples expect Hardship</a:t>
            </a:r>
          </a:p>
        </p:txBody>
      </p:sp>
    </p:spTree>
    <p:extLst>
      <p:ext uri="{BB962C8B-B14F-4D97-AF65-F5344CB8AC3E}">
        <p14:creationId xmlns:p14="http://schemas.microsoft.com/office/powerpoint/2010/main" val="1599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Following Jesus</a:t>
            </a:r>
          </a:p>
        </p:txBody>
      </p:sp>
      <p:sp>
        <p:nvSpPr>
          <p:cNvPr id="2" name="Rectangle: Rounded Corners 1">
            <a:extLst>
              <a:ext uri="{FF2B5EF4-FFF2-40B4-BE49-F238E27FC236}">
                <a16:creationId xmlns:a16="http://schemas.microsoft.com/office/drawing/2014/main" id="{4540DDFA-A28A-4AE0-B0FC-ECD1E6C4914B}"/>
              </a:ext>
            </a:extLst>
          </p:cNvPr>
          <p:cNvSpPr/>
          <p:nvPr/>
        </p:nvSpPr>
        <p:spPr>
          <a:xfrm>
            <a:off x="6696236" y="3717032"/>
            <a:ext cx="1728192" cy="39604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lumMod val="75000"/>
                  </a:prstClr>
                </a:solidFill>
                <a:effectLst/>
                <a:uLnTx/>
                <a:uFillTx/>
                <a:latin typeface="system-ui"/>
                <a:ea typeface="+mn-ea"/>
                <a:cs typeface="+mn-cs"/>
              </a:rPr>
              <a:t>18 </a:t>
            </a:r>
            <a:r>
              <a:rPr kumimoji="0" lang="en-US" sz="2800" b="0" i="0" u="none" strike="noStrike" kern="1200" cap="none" spc="0" normalizeH="0" baseline="0" noProof="0" dirty="0">
                <a:ln>
                  <a:noFill/>
                </a:ln>
                <a:solidFill>
                  <a:prstClr val="white">
                    <a:lumMod val="75000"/>
                  </a:prstClr>
                </a:solidFill>
                <a:effectLst/>
                <a:uLnTx/>
                <a:uFillTx/>
                <a:latin typeface="system-ui"/>
                <a:ea typeface="+mn-ea"/>
                <a:cs typeface="+mn-cs"/>
              </a:rPr>
              <a:t>Now when Jesus saw a crowd around him, he gave orders to go over to the other side. </a:t>
            </a:r>
            <a:r>
              <a:rPr kumimoji="0" lang="en-US" sz="2800" b="1" i="0" u="none" strike="noStrike" kern="1200" cap="none" spc="0" normalizeH="0" baseline="30000" noProof="0" dirty="0">
                <a:ln>
                  <a:noFill/>
                </a:ln>
                <a:solidFill>
                  <a:prstClr val="white">
                    <a:lumMod val="75000"/>
                  </a:prstClr>
                </a:solidFill>
                <a:effectLst/>
                <a:uLnTx/>
                <a:uFillTx/>
                <a:latin typeface="system-ui"/>
                <a:ea typeface="+mn-ea"/>
                <a:cs typeface="+mn-cs"/>
              </a:rPr>
              <a:t>19 </a:t>
            </a:r>
            <a:r>
              <a:rPr kumimoji="0" lang="en-US" sz="2800" b="0" i="0" u="none" strike="noStrike" kern="1200" cap="none" spc="0" normalizeH="0" baseline="0" noProof="0" dirty="0">
                <a:ln>
                  <a:noFill/>
                </a:ln>
                <a:solidFill>
                  <a:prstClr val="white">
                    <a:lumMod val="75000"/>
                  </a:prstClr>
                </a:solidFill>
                <a:effectLst/>
                <a:uLnTx/>
                <a:uFillTx/>
                <a:latin typeface="system-ui"/>
                <a:ea typeface="+mn-ea"/>
                <a:cs typeface="+mn-cs"/>
              </a:rPr>
              <a:t>And a scribe came up and said to him, “Teacher, I will follow you wherever you go.” </a:t>
            </a:r>
            <a:r>
              <a:rPr kumimoji="0" lang="en-US" sz="2800" b="1" i="0" u="none" strike="noStrike" kern="1200" cap="none" spc="0" normalizeH="0" baseline="30000" noProof="0" dirty="0">
                <a:ln>
                  <a:noFill/>
                </a:ln>
                <a:solidFill>
                  <a:prstClr val="white">
                    <a:lumMod val="75000"/>
                  </a:prstClr>
                </a:solidFill>
                <a:effectLst/>
                <a:uLnTx/>
                <a:uFillTx/>
                <a:latin typeface="system-ui"/>
                <a:ea typeface="+mn-ea"/>
                <a:cs typeface="+mn-cs"/>
              </a:rPr>
              <a:t>20 </a:t>
            </a:r>
            <a:r>
              <a:rPr kumimoji="0" lang="en-US" sz="2800" b="0" i="0" u="none" strike="noStrike" kern="1200" cap="none" spc="0" normalizeH="0" baseline="0" noProof="0" dirty="0">
                <a:ln>
                  <a:noFill/>
                </a:ln>
                <a:solidFill>
                  <a:prstClr val="white">
                    <a:lumMod val="75000"/>
                  </a:prstClr>
                </a:solidFill>
                <a:effectLst/>
                <a:uLnTx/>
                <a:uFillTx/>
                <a:latin typeface="system-ui"/>
                <a:ea typeface="+mn-ea"/>
                <a:cs typeface="+mn-cs"/>
              </a:rPr>
              <a:t>And Jesus said to him, “Foxes have holes, and birds of the air have nests, but the Son of Man has nowhere to lay his head.” </a:t>
            </a:r>
            <a:r>
              <a:rPr kumimoji="0" lang="en-US" sz="2800" b="1" i="0" u="none" strike="noStrike" kern="1200" cap="none" spc="0" normalizeH="0" baseline="30000" noProof="0" dirty="0">
                <a:ln>
                  <a:noFill/>
                </a:ln>
                <a:solidFill>
                  <a:prstClr val="black"/>
                </a:solidFill>
                <a:effectLst/>
                <a:uLnTx/>
                <a:uFillTx/>
                <a:latin typeface="system-ui"/>
                <a:ea typeface="+mn-ea"/>
                <a:cs typeface="+mn-cs"/>
              </a:rPr>
              <a:t>21 </a:t>
            </a:r>
            <a:r>
              <a:rPr kumimoji="0" lang="en-US" sz="2800" b="0" i="0" u="none" strike="noStrike" kern="1200" cap="none" spc="0" normalizeH="0" baseline="0" noProof="0" dirty="0">
                <a:ln>
                  <a:noFill/>
                </a:ln>
                <a:solidFill>
                  <a:prstClr val="black"/>
                </a:solidFill>
                <a:effectLst/>
                <a:uLnTx/>
                <a:uFillTx/>
                <a:latin typeface="system-ui"/>
                <a:ea typeface="+mn-ea"/>
                <a:cs typeface="+mn-cs"/>
              </a:rPr>
              <a:t>Another of the disciples said to him, “Lord, let me first go and bury my father.” </a:t>
            </a:r>
            <a:r>
              <a:rPr kumimoji="0" lang="en-US" sz="2800" b="1" i="0" u="none" strike="noStrike" kern="1200" cap="none" spc="0" normalizeH="0" baseline="30000" noProof="0" dirty="0">
                <a:ln>
                  <a:noFill/>
                </a:ln>
                <a:solidFill>
                  <a:prstClr val="black"/>
                </a:solidFill>
                <a:effectLst/>
                <a:uLnTx/>
                <a:uFillTx/>
                <a:latin typeface="system-ui"/>
                <a:ea typeface="+mn-ea"/>
                <a:cs typeface="+mn-cs"/>
              </a:rPr>
              <a:t>22 </a:t>
            </a:r>
            <a:r>
              <a:rPr kumimoji="0" lang="en-US" sz="2800" b="0" i="0" u="none" strike="noStrike" kern="1200" cap="none" spc="0" normalizeH="0" baseline="0" noProof="0" dirty="0">
                <a:ln>
                  <a:noFill/>
                </a:ln>
                <a:solidFill>
                  <a:prstClr val="black"/>
                </a:solidFill>
                <a:effectLst/>
                <a:uLnTx/>
                <a:uFillTx/>
                <a:latin typeface="system-ui"/>
                <a:ea typeface="+mn-ea"/>
                <a:cs typeface="+mn-cs"/>
              </a:rPr>
              <a:t>And Jesus said to him, “Follow me, and leave the dead to bury their own dead.”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D90E621-B9ED-4FFA-86F0-85099D16E76F}"/>
              </a:ext>
            </a:extLst>
          </p:cNvPr>
          <p:cNvSpPr/>
          <p:nvPr/>
        </p:nvSpPr>
        <p:spPr>
          <a:xfrm rot="20734592">
            <a:off x="1704621" y="1642696"/>
            <a:ext cx="5151469" cy="374871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Black" panose="020B0A04020102020204" pitchFamily="34" charset="0"/>
                <a:ea typeface="+mn-ea"/>
                <a:cs typeface="+mn-cs"/>
              </a:rPr>
              <a:t>Disciples expected to be Devoted</a:t>
            </a:r>
          </a:p>
        </p:txBody>
      </p:sp>
    </p:spTree>
    <p:extLst>
      <p:ext uri="{BB962C8B-B14F-4D97-AF65-F5344CB8AC3E}">
        <p14:creationId xmlns:p14="http://schemas.microsoft.com/office/powerpoint/2010/main" val="120823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rgbClr val="000000"/>
                </a:solidFill>
                <a:effectLst/>
                <a:latin typeface="system-ui"/>
              </a:rPr>
              <a:t>23 </a:t>
            </a:r>
            <a:r>
              <a:rPr lang="en-US" sz="3200" b="0" i="0" dirty="0">
                <a:solidFill>
                  <a:srgbClr val="000000"/>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Then he rose and rebuked the winds and the sea, and there was a great calm. </a:t>
            </a:r>
            <a:r>
              <a:rPr lang="en-US" sz="3200" b="1" i="0" baseline="30000" dirty="0">
                <a:solidFill>
                  <a:schemeClr val="bg1">
                    <a:lumMod val="75000"/>
                  </a:schemeClr>
                </a:solidFill>
                <a:effectLst/>
                <a:latin typeface="system-ui"/>
              </a:rPr>
              <a:t>27 </a:t>
            </a:r>
            <a:r>
              <a:rPr lang="en-US" sz="3200" b="0" i="0" dirty="0">
                <a:solidFill>
                  <a:schemeClr val="bg1">
                    <a:lumMod val="75000"/>
                  </a:schemeClr>
                </a:solidFill>
                <a:effectLst/>
                <a:latin typeface="system-ui"/>
              </a:rPr>
              <a:t>And the men marveled, saying, “What sort of man is this, that even winds and sea obey him?”</a:t>
            </a:r>
            <a:endParaRPr lang="en-US" sz="3200" dirty="0">
              <a:solidFill>
                <a:schemeClr val="bg1">
                  <a:lumMod val="75000"/>
                </a:schemeClr>
              </a:solidFill>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 (ESV)</a:t>
            </a:r>
            <a:endParaRPr lang="en-US" sz="3200" b="1" dirty="0"/>
          </a:p>
        </p:txBody>
      </p:sp>
    </p:spTree>
    <p:extLst>
      <p:ext uri="{BB962C8B-B14F-4D97-AF65-F5344CB8AC3E}">
        <p14:creationId xmlns:p14="http://schemas.microsoft.com/office/powerpoint/2010/main" val="233203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BDEF3-FBAD-4EEF-BB59-0F518662F0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93284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elderly know the dangers of jaywalking but..., Singapore News - AsiaOne">
            <a:extLst>
              <a:ext uri="{FF2B5EF4-FFF2-40B4-BE49-F238E27FC236}">
                <a16:creationId xmlns:a16="http://schemas.microsoft.com/office/drawing/2014/main" id="{B6AEF2EC-D0EF-446E-8525-CDA23FAFDE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5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chemeClr val="bg1">
                    <a:lumMod val="75000"/>
                  </a:schemeClr>
                </a:solidFill>
                <a:effectLst/>
                <a:latin typeface="system-ui"/>
              </a:rPr>
              <a:t>23 </a:t>
            </a:r>
            <a:r>
              <a:rPr lang="en-US" sz="3200" b="0" i="0" dirty="0">
                <a:solidFill>
                  <a:schemeClr val="bg1">
                    <a:lumMod val="75000"/>
                  </a:schemeClr>
                </a:solidFill>
                <a:effectLst/>
                <a:latin typeface="system-ui"/>
              </a:rPr>
              <a:t>And when he got into the boat, his disciples followed him. </a:t>
            </a:r>
            <a:r>
              <a:rPr lang="en-US" sz="3200" b="1" i="0" baseline="30000" dirty="0">
                <a:solidFill>
                  <a:srgbClr val="000000"/>
                </a:solidFill>
                <a:effectLst/>
                <a:latin typeface="system-ui"/>
              </a:rPr>
              <a:t>24 </a:t>
            </a:r>
            <a:r>
              <a:rPr lang="en-US" sz="3200" b="0" i="0" dirty="0">
                <a:solidFill>
                  <a:srgbClr val="000000"/>
                </a:solidFill>
                <a:effectLst/>
                <a:latin typeface="system-ui"/>
              </a:rPr>
              <a:t>And behold, there arose a great storm on the sea, so that the boat was being swamped by the waves; </a:t>
            </a:r>
            <a:r>
              <a:rPr lang="en-US" sz="3200" b="0" i="0" dirty="0">
                <a:solidFill>
                  <a:schemeClr val="bg1">
                    <a:lumMod val="75000"/>
                  </a:schemeClr>
                </a:solidFill>
                <a:effectLst/>
                <a:latin typeface="system-ui"/>
              </a:rPr>
              <a:t>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Then he rose and rebuked the winds and the sea, and there was a great calm. </a:t>
            </a:r>
            <a:r>
              <a:rPr lang="en-US" sz="3200" b="1" i="0" baseline="30000" dirty="0">
                <a:solidFill>
                  <a:schemeClr val="bg1">
                    <a:lumMod val="75000"/>
                  </a:schemeClr>
                </a:solidFill>
                <a:effectLst/>
                <a:latin typeface="system-ui"/>
              </a:rPr>
              <a:t>27 </a:t>
            </a:r>
            <a:r>
              <a:rPr lang="en-US" sz="3200" b="0" i="0" dirty="0">
                <a:solidFill>
                  <a:schemeClr val="bg1">
                    <a:lumMod val="75000"/>
                  </a:schemeClr>
                </a:solidFill>
                <a:effectLst/>
                <a:latin typeface="system-ui"/>
              </a:rPr>
              <a:t>And the men marveled, saying, “What sort of man is this, that even winds and sea obey him?”</a:t>
            </a:r>
            <a:endParaRPr lang="en-US" sz="3200" dirty="0">
              <a:solidFill>
                <a:schemeClr val="bg1">
                  <a:lumMod val="75000"/>
                </a:schemeClr>
              </a:solidFill>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a:t>
            </a:r>
            <a:endParaRPr lang="en-US" sz="3200" b="1" dirty="0"/>
          </a:p>
        </p:txBody>
      </p:sp>
    </p:spTree>
    <p:extLst>
      <p:ext uri="{BB962C8B-B14F-4D97-AF65-F5344CB8AC3E}">
        <p14:creationId xmlns:p14="http://schemas.microsoft.com/office/powerpoint/2010/main" val="84945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coming&#10;&#10;Description automatically generated">
            <a:extLst>
              <a:ext uri="{FF2B5EF4-FFF2-40B4-BE49-F238E27FC236}">
                <a16:creationId xmlns:a16="http://schemas.microsoft.com/office/drawing/2014/main" id="{5574834B-1354-49DE-B1AD-D3F872B9CA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FD6F2F3-C8CB-4996-84D8-B0E5F50BA9FB}"/>
              </a:ext>
            </a:extLst>
          </p:cNvPr>
          <p:cNvSpPr txBox="1"/>
          <p:nvPr/>
        </p:nvSpPr>
        <p:spPr>
          <a:xfrm>
            <a:off x="2099734" y="327378"/>
            <a:ext cx="5381575" cy="707886"/>
          </a:xfrm>
          <a:prstGeom prst="rect">
            <a:avLst/>
          </a:prstGeom>
          <a:noFill/>
        </p:spPr>
        <p:txBody>
          <a:bodyPr wrap="square">
            <a:spAutoFit/>
          </a:bodyPr>
          <a:lstStyle/>
          <a:p>
            <a:pPr algn="ctr"/>
            <a:r>
              <a:rPr lang="en-US" sz="4000" b="1" i="0" dirty="0">
                <a:solidFill>
                  <a:schemeClr val="bg1"/>
                </a:solidFill>
                <a:effectLst>
                  <a:glow rad="127000">
                    <a:schemeClr val="tx1"/>
                  </a:glow>
                </a:effectLst>
                <a:latin typeface="system-ui"/>
              </a:rPr>
              <a:t>An Unusual Storm</a:t>
            </a:r>
          </a:p>
        </p:txBody>
      </p:sp>
      <p:sp>
        <p:nvSpPr>
          <p:cNvPr id="7" name="TextBox 6">
            <a:extLst>
              <a:ext uri="{FF2B5EF4-FFF2-40B4-BE49-F238E27FC236}">
                <a16:creationId xmlns:a16="http://schemas.microsoft.com/office/drawing/2014/main" id="{FA2A9A70-FB25-4645-B1E0-EACE064A9BBD}"/>
              </a:ext>
            </a:extLst>
          </p:cNvPr>
          <p:cNvSpPr txBox="1"/>
          <p:nvPr/>
        </p:nvSpPr>
        <p:spPr>
          <a:xfrm>
            <a:off x="539448" y="1464242"/>
            <a:ext cx="2745619" cy="1323439"/>
          </a:xfrm>
          <a:prstGeom prst="rect">
            <a:avLst/>
          </a:prstGeom>
          <a:noFill/>
        </p:spPr>
        <p:txBody>
          <a:bodyPr wrap="square">
            <a:spAutoFit/>
          </a:bodyPr>
          <a:lstStyle/>
          <a:p>
            <a:pPr algn="ctr"/>
            <a:r>
              <a:rPr lang="el-GR" sz="4000" b="1" i="0" dirty="0">
                <a:solidFill>
                  <a:srgbClr val="00B0F0"/>
                </a:solidFill>
                <a:effectLst>
                  <a:glow rad="127000">
                    <a:schemeClr val="tx1"/>
                  </a:glow>
                </a:effectLst>
                <a:latin typeface="system-ui"/>
              </a:rPr>
              <a:t>σεισμός</a:t>
            </a:r>
            <a:endParaRPr lang="en-US" sz="4000" b="1" i="0" dirty="0">
              <a:solidFill>
                <a:srgbClr val="00B0F0"/>
              </a:solidFill>
              <a:effectLst>
                <a:glow rad="127000">
                  <a:schemeClr val="tx1"/>
                </a:glow>
              </a:effectLst>
              <a:latin typeface="system-ui"/>
            </a:endParaRPr>
          </a:p>
          <a:p>
            <a:pPr algn="ctr"/>
            <a:r>
              <a:rPr lang="en-US" sz="4000" b="1" i="0" dirty="0" err="1">
                <a:solidFill>
                  <a:srgbClr val="00B0F0"/>
                </a:solidFill>
                <a:effectLst>
                  <a:glow rad="127000">
                    <a:schemeClr val="tx1"/>
                  </a:glow>
                </a:effectLst>
                <a:latin typeface="system-ui"/>
              </a:rPr>
              <a:t>seismos</a:t>
            </a:r>
            <a:endParaRPr lang="en-US" sz="4000" b="1" i="0" dirty="0">
              <a:solidFill>
                <a:srgbClr val="00B0F0"/>
              </a:solidFill>
              <a:effectLst>
                <a:glow rad="127000">
                  <a:schemeClr val="tx1"/>
                </a:glow>
              </a:effectLst>
              <a:latin typeface="system-ui"/>
            </a:endParaRPr>
          </a:p>
        </p:txBody>
      </p:sp>
    </p:spTree>
    <p:extLst>
      <p:ext uri="{BB962C8B-B14F-4D97-AF65-F5344CB8AC3E}">
        <p14:creationId xmlns:p14="http://schemas.microsoft.com/office/powerpoint/2010/main" val="29817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coming&#10;&#10;Description automatically generated">
            <a:extLst>
              <a:ext uri="{FF2B5EF4-FFF2-40B4-BE49-F238E27FC236}">
                <a16:creationId xmlns:a16="http://schemas.microsoft.com/office/drawing/2014/main" id="{5574834B-1354-49DE-B1AD-D3F872B9CA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FD6F2F3-C8CB-4996-84D8-B0E5F50BA9FB}"/>
              </a:ext>
            </a:extLst>
          </p:cNvPr>
          <p:cNvSpPr txBox="1"/>
          <p:nvPr/>
        </p:nvSpPr>
        <p:spPr>
          <a:xfrm>
            <a:off x="2286000" y="270933"/>
            <a:ext cx="4572000" cy="1323439"/>
          </a:xfrm>
          <a:prstGeom prst="rect">
            <a:avLst/>
          </a:prstGeom>
          <a:noFill/>
        </p:spPr>
        <p:txBody>
          <a:bodyPr wrap="square">
            <a:spAutoFit/>
          </a:bodyPr>
          <a:lstStyle/>
          <a:p>
            <a:pPr algn="ctr"/>
            <a:r>
              <a:rPr lang="en-US" sz="4000" b="1" i="0" dirty="0">
                <a:solidFill>
                  <a:schemeClr val="bg1"/>
                </a:solidFill>
                <a:effectLst>
                  <a:glow rad="127000">
                    <a:schemeClr val="tx1"/>
                  </a:glow>
                </a:effectLst>
                <a:latin typeface="system-ui"/>
              </a:rPr>
              <a:t>Followers of Jesus Suffer Storms</a:t>
            </a:r>
          </a:p>
        </p:txBody>
      </p:sp>
      <p:sp>
        <p:nvSpPr>
          <p:cNvPr id="6" name="TextBox 5">
            <a:extLst>
              <a:ext uri="{FF2B5EF4-FFF2-40B4-BE49-F238E27FC236}">
                <a16:creationId xmlns:a16="http://schemas.microsoft.com/office/drawing/2014/main" id="{6FA3F725-5539-4C55-826E-707DDBE52B36}"/>
              </a:ext>
            </a:extLst>
          </p:cNvPr>
          <p:cNvSpPr txBox="1"/>
          <p:nvPr/>
        </p:nvSpPr>
        <p:spPr>
          <a:xfrm>
            <a:off x="149578" y="2125210"/>
            <a:ext cx="8844844" cy="1384995"/>
          </a:xfrm>
          <a:prstGeom prst="rect">
            <a:avLst/>
          </a:prstGeom>
          <a:noFill/>
        </p:spPr>
        <p:txBody>
          <a:bodyPr wrap="square">
            <a:spAutoFit/>
          </a:bodyPr>
          <a:lstStyle/>
          <a:p>
            <a:pPr algn="l"/>
            <a:r>
              <a:rPr lang="en-US" sz="2800" b="1" i="0" dirty="0">
                <a:solidFill>
                  <a:schemeClr val="bg1"/>
                </a:solidFill>
                <a:effectLst>
                  <a:glow rad="127000">
                    <a:schemeClr val="tx1"/>
                  </a:glow>
                </a:effectLst>
                <a:latin typeface="system-ui"/>
              </a:rPr>
              <a:t>Phil 1:29 (NLT)</a:t>
            </a:r>
          </a:p>
          <a:p>
            <a:pPr algn="l"/>
            <a:r>
              <a:rPr lang="en-US" sz="2800" b="1" i="0" baseline="30000" dirty="0">
                <a:solidFill>
                  <a:schemeClr val="bg1"/>
                </a:solidFill>
                <a:effectLst>
                  <a:glow rad="127000">
                    <a:schemeClr val="tx1"/>
                  </a:glow>
                </a:effectLst>
                <a:latin typeface="system-ui"/>
              </a:rPr>
              <a:t>29 </a:t>
            </a:r>
            <a:r>
              <a:rPr lang="en-US" sz="2800" b="1" i="0" dirty="0">
                <a:solidFill>
                  <a:schemeClr val="bg1"/>
                </a:solidFill>
                <a:effectLst>
                  <a:glow rad="127000">
                    <a:schemeClr val="tx1"/>
                  </a:glow>
                </a:effectLst>
                <a:latin typeface="system-ui"/>
              </a:rPr>
              <a:t>For you have been given not only the privilege of trusting in Christ but also the privilege of suffering for him.</a:t>
            </a:r>
          </a:p>
        </p:txBody>
      </p:sp>
      <p:sp>
        <p:nvSpPr>
          <p:cNvPr id="9" name="TextBox 8">
            <a:extLst>
              <a:ext uri="{FF2B5EF4-FFF2-40B4-BE49-F238E27FC236}">
                <a16:creationId xmlns:a16="http://schemas.microsoft.com/office/drawing/2014/main" id="{AECFB516-956E-4255-86F1-508F879FB371}"/>
              </a:ext>
            </a:extLst>
          </p:cNvPr>
          <p:cNvSpPr txBox="1"/>
          <p:nvPr/>
        </p:nvSpPr>
        <p:spPr>
          <a:xfrm>
            <a:off x="149578" y="4110693"/>
            <a:ext cx="8641644" cy="2677656"/>
          </a:xfrm>
          <a:prstGeom prst="rect">
            <a:avLst/>
          </a:prstGeom>
          <a:noFill/>
        </p:spPr>
        <p:txBody>
          <a:bodyPr wrap="square">
            <a:spAutoFit/>
          </a:bodyPr>
          <a:lstStyle/>
          <a:p>
            <a:pPr algn="l"/>
            <a:r>
              <a:rPr lang="en-US" sz="2800" b="1" i="0" dirty="0">
                <a:solidFill>
                  <a:schemeClr val="bg1"/>
                </a:solidFill>
                <a:effectLst>
                  <a:glow rad="127000">
                    <a:schemeClr val="tx1"/>
                  </a:glow>
                </a:effectLst>
                <a:latin typeface="system-ui"/>
              </a:rPr>
              <a:t>James 1:2-3 (NLT)</a:t>
            </a:r>
          </a:p>
          <a:p>
            <a:pPr algn="l"/>
            <a:r>
              <a:rPr lang="en-US" sz="2800" b="1" i="0" baseline="30000" dirty="0">
                <a:solidFill>
                  <a:schemeClr val="bg1"/>
                </a:solidFill>
                <a:effectLst>
                  <a:glow rad="127000">
                    <a:schemeClr val="tx1"/>
                  </a:glow>
                </a:effectLst>
                <a:latin typeface="system-ui"/>
              </a:rPr>
              <a:t>2 </a:t>
            </a:r>
            <a:r>
              <a:rPr lang="en-US" sz="2800" b="1" i="0" dirty="0">
                <a:solidFill>
                  <a:schemeClr val="bg1"/>
                </a:solidFill>
                <a:effectLst>
                  <a:glow rad="127000">
                    <a:schemeClr val="tx1"/>
                  </a:glow>
                </a:effectLst>
                <a:latin typeface="system-ui"/>
              </a:rPr>
              <a:t>Dear brothers and sisters, when troubles of any kind come your way, consider it an opportunity for great joy. </a:t>
            </a:r>
          </a:p>
          <a:p>
            <a:pPr algn="l"/>
            <a:r>
              <a:rPr lang="en-US" sz="2800" b="1" i="0" baseline="30000" dirty="0">
                <a:solidFill>
                  <a:schemeClr val="bg1"/>
                </a:solidFill>
                <a:effectLst>
                  <a:glow rad="127000">
                    <a:schemeClr val="tx1"/>
                  </a:glow>
                </a:effectLst>
                <a:latin typeface="system-ui"/>
              </a:rPr>
              <a:t>3</a:t>
            </a:r>
            <a:r>
              <a:rPr lang="en-US" sz="2800" b="1" i="0" dirty="0">
                <a:solidFill>
                  <a:schemeClr val="bg1"/>
                </a:solidFill>
                <a:effectLst>
                  <a:glow rad="127000">
                    <a:schemeClr val="tx1"/>
                  </a:glow>
                </a:effectLst>
                <a:latin typeface="system-ui"/>
              </a:rPr>
              <a:t> For you know that when your faith is tested, your endurance has a chance to grow.</a:t>
            </a:r>
          </a:p>
          <a:p>
            <a:pPr algn="l"/>
            <a:endParaRPr lang="en-US" sz="2800" b="1" i="0" dirty="0">
              <a:solidFill>
                <a:schemeClr val="bg1"/>
              </a:solidFill>
              <a:effectLst>
                <a:glow rad="127000">
                  <a:schemeClr val="tx1"/>
                </a:glow>
              </a:effectLst>
              <a:latin typeface="system-ui"/>
            </a:endParaRPr>
          </a:p>
        </p:txBody>
      </p:sp>
    </p:spTree>
    <p:extLst>
      <p:ext uri="{BB962C8B-B14F-4D97-AF65-F5344CB8AC3E}">
        <p14:creationId xmlns:p14="http://schemas.microsoft.com/office/powerpoint/2010/main" val="9432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chemeClr val="bg1">
                    <a:lumMod val="75000"/>
                  </a:schemeClr>
                </a:solidFill>
                <a:effectLst/>
                <a:latin typeface="system-ui"/>
              </a:rPr>
              <a:t>23 </a:t>
            </a:r>
            <a:r>
              <a:rPr lang="en-US" sz="3200" b="0" i="0" dirty="0">
                <a:solidFill>
                  <a:schemeClr val="bg1">
                    <a:lumMod val="75000"/>
                  </a:schemeClr>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a:t>
            </a:r>
            <a:r>
              <a:rPr lang="en-US" sz="3200" b="0" i="0" dirty="0">
                <a:solidFill>
                  <a:srgbClr val="000000"/>
                </a:solidFill>
                <a:effectLst/>
                <a:latin typeface="system-ui"/>
              </a:rPr>
              <a:t>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Then he rose and rebuked the winds and the sea, and there was a great calm. </a:t>
            </a:r>
            <a:r>
              <a:rPr lang="en-US" sz="3200" b="1" i="0" baseline="30000" dirty="0">
                <a:solidFill>
                  <a:schemeClr val="bg1">
                    <a:lumMod val="75000"/>
                  </a:schemeClr>
                </a:solidFill>
                <a:effectLst/>
                <a:latin typeface="system-ui"/>
              </a:rPr>
              <a:t>27 </a:t>
            </a:r>
            <a:r>
              <a:rPr lang="en-US" sz="3200" b="0" i="0" dirty="0">
                <a:solidFill>
                  <a:schemeClr val="bg1">
                    <a:lumMod val="75000"/>
                  </a:schemeClr>
                </a:solidFill>
                <a:effectLst/>
                <a:latin typeface="system-ui"/>
              </a:rPr>
              <a:t>And the men marveled, saying, “What sort of man is this, that even winds and sea obey him?”</a:t>
            </a:r>
            <a:endParaRPr lang="en-US" sz="3200" dirty="0">
              <a:solidFill>
                <a:schemeClr val="bg1">
                  <a:lumMod val="75000"/>
                </a:schemeClr>
              </a:solidFill>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a:t>
            </a:r>
            <a:endParaRPr lang="en-US" sz="3200" b="1" dirty="0"/>
          </a:p>
        </p:txBody>
      </p:sp>
    </p:spTree>
    <p:extLst>
      <p:ext uri="{BB962C8B-B14F-4D97-AF65-F5344CB8AC3E}">
        <p14:creationId xmlns:p14="http://schemas.microsoft.com/office/powerpoint/2010/main" val="216206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E6952FAE-3129-43ED-8758-FDA0DE3002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85878"/>
          </a:xfrm>
          <a:prstGeom prst="rect">
            <a:avLst/>
          </a:prstGeom>
        </p:spPr>
      </p:pic>
      <p:sp>
        <p:nvSpPr>
          <p:cNvPr id="4" name="TextBox 3">
            <a:extLst>
              <a:ext uri="{FF2B5EF4-FFF2-40B4-BE49-F238E27FC236}">
                <a16:creationId xmlns:a16="http://schemas.microsoft.com/office/drawing/2014/main" id="{D767E0AB-7541-4FFE-9490-73415C667874}"/>
              </a:ext>
            </a:extLst>
          </p:cNvPr>
          <p:cNvSpPr txBox="1"/>
          <p:nvPr/>
        </p:nvSpPr>
        <p:spPr>
          <a:xfrm>
            <a:off x="364067" y="5204177"/>
            <a:ext cx="8415866" cy="1323439"/>
          </a:xfrm>
          <a:prstGeom prst="rect">
            <a:avLst/>
          </a:prstGeom>
          <a:noFill/>
        </p:spPr>
        <p:txBody>
          <a:bodyPr wrap="square">
            <a:spAutoFit/>
          </a:bodyPr>
          <a:lstStyle/>
          <a:p>
            <a:pPr marL="742950" indent="-742950">
              <a:buAutoNum type="arabicParenR"/>
            </a:pPr>
            <a:r>
              <a:rPr lang="en-US" sz="4000" b="1" i="0" dirty="0">
                <a:solidFill>
                  <a:schemeClr val="bg1"/>
                </a:solidFill>
                <a:effectLst>
                  <a:glow rad="127000">
                    <a:schemeClr val="tx1"/>
                  </a:glow>
                </a:effectLst>
                <a:latin typeface="system-ui"/>
              </a:rPr>
              <a:t>Jesus was </a:t>
            </a:r>
            <a:r>
              <a:rPr lang="en-US" sz="4000" b="1" dirty="0">
                <a:solidFill>
                  <a:schemeClr val="bg1"/>
                </a:solidFill>
                <a:effectLst>
                  <a:glow rad="127000">
                    <a:schemeClr val="tx1"/>
                  </a:glow>
                </a:effectLst>
                <a:latin typeface="system-ui"/>
              </a:rPr>
              <a:t>fully Human</a:t>
            </a:r>
          </a:p>
          <a:p>
            <a:pPr marL="742950" indent="-742950">
              <a:buAutoNum type="arabicParenR"/>
            </a:pPr>
            <a:r>
              <a:rPr lang="en-US" sz="4000" b="1" i="0" dirty="0">
                <a:solidFill>
                  <a:schemeClr val="bg1"/>
                </a:solidFill>
                <a:effectLst>
                  <a:glow rad="127000">
                    <a:schemeClr val="tx1"/>
                  </a:glow>
                </a:effectLst>
                <a:latin typeface="system-ui"/>
              </a:rPr>
              <a:t>Jesus was in full control </a:t>
            </a:r>
          </a:p>
        </p:txBody>
      </p:sp>
    </p:spTree>
    <p:extLst>
      <p:ext uri="{BB962C8B-B14F-4D97-AF65-F5344CB8AC3E}">
        <p14:creationId xmlns:p14="http://schemas.microsoft.com/office/powerpoint/2010/main" val="20596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EAFD6-82A8-4B3B-9BB3-169B385141FE}"/>
              </a:ext>
            </a:extLst>
          </p:cNvPr>
          <p:cNvSpPr txBox="1"/>
          <p:nvPr/>
        </p:nvSpPr>
        <p:spPr>
          <a:xfrm>
            <a:off x="149578" y="4622189"/>
            <a:ext cx="8844844" cy="2062103"/>
          </a:xfrm>
          <a:prstGeom prst="rect">
            <a:avLst/>
          </a:prstGeom>
          <a:noFill/>
        </p:spPr>
        <p:txBody>
          <a:bodyPr wrap="square">
            <a:spAutoFit/>
          </a:bodyPr>
          <a:lstStyle/>
          <a:p>
            <a:pPr algn="l"/>
            <a:r>
              <a:rPr lang="en-US" sz="3200" b="1" i="0" dirty="0">
                <a:solidFill>
                  <a:schemeClr val="bg1"/>
                </a:solidFill>
                <a:effectLst>
                  <a:glow rad="127000">
                    <a:schemeClr val="tx1"/>
                  </a:glow>
                </a:effectLst>
                <a:latin typeface="system-ui"/>
              </a:rPr>
              <a:t>Rom 8:28 (NLT)</a:t>
            </a:r>
          </a:p>
          <a:p>
            <a:r>
              <a:rPr lang="en-US" sz="3200" b="1" i="0" baseline="30000" dirty="0">
                <a:solidFill>
                  <a:schemeClr val="bg1"/>
                </a:solidFill>
                <a:effectLst>
                  <a:glow rad="127000">
                    <a:schemeClr val="tx1"/>
                  </a:glow>
                </a:effectLst>
                <a:latin typeface="system-ui"/>
              </a:rPr>
              <a:t>28 </a:t>
            </a:r>
            <a:r>
              <a:rPr lang="en-US" sz="3200" b="1" dirty="0">
                <a:solidFill>
                  <a:schemeClr val="bg1"/>
                </a:solidFill>
                <a:effectLst>
                  <a:glow rad="127000">
                    <a:schemeClr val="tx1"/>
                  </a:glow>
                </a:effectLst>
                <a:latin typeface="system-ui"/>
              </a:rPr>
              <a:t>And we know that God causes everything to work together for the good of those who love God and are called according to his purpose for them.</a:t>
            </a:r>
            <a:endParaRPr lang="en-US" sz="3200" b="1" i="0" dirty="0">
              <a:solidFill>
                <a:schemeClr val="bg1"/>
              </a:solidFill>
              <a:effectLst>
                <a:glow rad="127000">
                  <a:schemeClr val="tx1"/>
                </a:glow>
              </a:effectLst>
              <a:latin typeface="system-ui"/>
            </a:endParaRPr>
          </a:p>
        </p:txBody>
      </p:sp>
      <p:sp>
        <p:nvSpPr>
          <p:cNvPr id="5" name="TextBox 4">
            <a:extLst>
              <a:ext uri="{FF2B5EF4-FFF2-40B4-BE49-F238E27FC236}">
                <a16:creationId xmlns:a16="http://schemas.microsoft.com/office/drawing/2014/main" id="{8C5D0146-47AF-46E5-84F2-40DA8AB37A5F}"/>
              </a:ext>
            </a:extLst>
          </p:cNvPr>
          <p:cNvSpPr txBox="1"/>
          <p:nvPr/>
        </p:nvSpPr>
        <p:spPr>
          <a:xfrm>
            <a:off x="364067" y="173708"/>
            <a:ext cx="8415866"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system-ui"/>
              </a:rPr>
              <a:t>God is in Control</a:t>
            </a:r>
            <a:endParaRPr lang="en-US" sz="4400" b="1" i="0" dirty="0">
              <a:solidFill>
                <a:schemeClr val="bg1"/>
              </a:solidFill>
              <a:effectLst>
                <a:glow rad="127000">
                  <a:schemeClr val="tx1"/>
                </a:glow>
              </a:effectLst>
              <a:latin typeface="system-ui"/>
            </a:endParaRPr>
          </a:p>
        </p:txBody>
      </p:sp>
    </p:spTree>
    <p:extLst>
      <p:ext uri="{BB962C8B-B14F-4D97-AF65-F5344CB8AC3E}">
        <p14:creationId xmlns:p14="http://schemas.microsoft.com/office/powerpoint/2010/main" val="15154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EAFD6-82A8-4B3B-9BB3-169B385141FE}"/>
              </a:ext>
            </a:extLst>
          </p:cNvPr>
          <p:cNvSpPr txBox="1"/>
          <p:nvPr/>
        </p:nvSpPr>
        <p:spPr>
          <a:xfrm>
            <a:off x="149578" y="5114632"/>
            <a:ext cx="8844844" cy="1569660"/>
          </a:xfrm>
          <a:prstGeom prst="rect">
            <a:avLst/>
          </a:prstGeom>
          <a:noFill/>
        </p:spPr>
        <p:txBody>
          <a:bodyPr wrap="square">
            <a:spAutoFit/>
          </a:bodyPr>
          <a:lstStyle/>
          <a:p>
            <a:pPr algn="l"/>
            <a:r>
              <a:rPr lang="en-US" sz="3200" b="1" i="0" dirty="0">
                <a:solidFill>
                  <a:schemeClr val="bg1"/>
                </a:solidFill>
                <a:effectLst>
                  <a:glow rad="127000">
                    <a:schemeClr val="tx1"/>
                  </a:glow>
                </a:effectLst>
                <a:latin typeface="system-ui"/>
              </a:rPr>
              <a:t>Matt 6:25-34</a:t>
            </a:r>
          </a:p>
          <a:p>
            <a:r>
              <a:rPr lang="en-US" sz="3200" b="1" i="0" baseline="30000" dirty="0">
                <a:solidFill>
                  <a:schemeClr val="bg1"/>
                </a:solidFill>
                <a:effectLst>
                  <a:glow rad="127000">
                    <a:schemeClr val="tx1"/>
                  </a:glow>
                </a:effectLst>
                <a:latin typeface="system-ui"/>
              </a:rPr>
              <a:t>25 </a:t>
            </a:r>
            <a:r>
              <a:rPr lang="en-US" sz="3200" b="1" dirty="0">
                <a:solidFill>
                  <a:schemeClr val="bg1"/>
                </a:solidFill>
                <a:effectLst>
                  <a:glow rad="127000">
                    <a:schemeClr val="tx1"/>
                  </a:glow>
                </a:effectLst>
                <a:latin typeface="system-ui"/>
              </a:rPr>
              <a:t>“That is why I tell you not to worry about everyday life— . . .</a:t>
            </a:r>
            <a:endParaRPr lang="en-US" sz="3200" b="1" i="0" dirty="0">
              <a:solidFill>
                <a:schemeClr val="bg1"/>
              </a:solidFill>
              <a:effectLst>
                <a:glow rad="127000">
                  <a:schemeClr val="tx1"/>
                </a:glow>
              </a:effectLst>
              <a:latin typeface="system-ui"/>
            </a:endParaRPr>
          </a:p>
        </p:txBody>
      </p:sp>
      <p:sp>
        <p:nvSpPr>
          <p:cNvPr id="5" name="TextBox 4">
            <a:extLst>
              <a:ext uri="{FF2B5EF4-FFF2-40B4-BE49-F238E27FC236}">
                <a16:creationId xmlns:a16="http://schemas.microsoft.com/office/drawing/2014/main" id="{8C5D0146-47AF-46E5-84F2-40DA8AB37A5F}"/>
              </a:ext>
            </a:extLst>
          </p:cNvPr>
          <p:cNvSpPr txBox="1"/>
          <p:nvPr/>
        </p:nvSpPr>
        <p:spPr>
          <a:xfrm>
            <a:off x="364067" y="173708"/>
            <a:ext cx="8415866"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system-ui"/>
              </a:rPr>
              <a:t>God is in Control</a:t>
            </a:r>
            <a:endParaRPr lang="en-US" sz="4400" b="1" i="0" dirty="0">
              <a:solidFill>
                <a:schemeClr val="bg1"/>
              </a:solidFill>
              <a:effectLst>
                <a:glow rad="127000">
                  <a:schemeClr val="tx1"/>
                </a:glow>
              </a:effectLst>
              <a:latin typeface="system-ui"/>
            </a:endParaRPr>
          </a:p>
        </p:txBody>
      </p:sp>
    </p:spTree>
    <p:extLst>
      <p:ext uri="{BB962C8B-B14F-4D97-AF65-F5344CB8AC3E}">
        <p14:creationId xmlns:p14="http://schemas.microsoft.com/office/powerpoint/2010/main" val="15422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chemeClr val="bg1">
                    <a:lumMod val="75000"/>
                  </a:schemeClr>
                </a:solidFill>
                <a:effectLst/>
                <a:latin typeface="system-ui"/>
              </a:rPr>
              <a:t>23 </a:t>
            </a:r>
            <a:r>
              <a:rPr lang="en-US" sz="3200" b="0" i="0" dirty="0">
                <a:solidFill>
                  <a:schemeClr val="bg1">
                    <a:lumMod val="75000"/>
                  </a:schemeClr>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but he was asleep. </a:t>
            </a:r>
            <a:r>
              <a:rPr lang="en-US" sz="3200" b="1" i="0" baseline="30000" dirty="0">
                <a:solidFill>
                  <a:srgbClr val="000000"/>
                </a:solidFill>
                <a:effectLst/>
                <a:latin typeface="system-ui"/>
              </a:rPr>
              <a:t>25 </a:t>
            </a:r>
            <a:r>
              <a:rPr lang="en-US" sz="3200" b="0" i="0" dirty="0">
                <a:solidFill>
                  <a:srgbClr val="000000"/>
                </a:solidFill>
                <a:effectLst/>
                <a:latin typeface="system-ui"/>
              </a:rPr>
              <a:t>And they went and woke him, saying, “Save us, Lord; we are perishing.” </a:t>
            </a:r>
            <a:r>
              <a:rPr lang="en-US" sz="3200" b="1" i="0" baseline="30000" dirty="0">
                <a:effectLst/>
                <a:latin typeface="system-ui"/>
              </a:rPr>
              <a:t>26 </a:t>
            </a:r>
            <a:r>
              <a:rPr lang="en-US" sz="3200" b="0" i="0" dirty="0">
                <a:effectLst/>
                <a:latin typeface="system-ui"/>
              </a:rPr>
              <a:t>And he said to them, “Why are you afraid, O you of little faith?” </a:t>
            </a:r>
            <a:r>
              <a:rPr lang="en-US" sz="3200" b="0" i="0" dirty="0">
                <a:solidFill>
                  <a:schemeClr val="bg1">
                    <a:lumMod val="75000"/>
                  </a:schemeClr>
                </a:solidFill>
                <a:effectLst/>
                <a:latin typeface="system-ui"/>
              </a:rPr>
              <a:t>Then he rose and rebuked the winds and the sea, and there was a great calm. </a:t>
            </a:r>
            <a:r>
              <a:rPr lang="en-US" sz="3200" b="1" i="0" baseline="30000" dirty="0">
                <a:solidFill>
                  <a:schemeClr val="bg1">
                    <a:lumMod val="75000"/>
                  </a:schemeClr>
                </a:solidFill>
                <a:effectLst/>
                <a:latin typeface="system-ui"/>
              </a:rPr>
              <a:t>27 </a:t>
            </a:r>
            <a:r>
              <a:rPr lang="en-US" sz="3200" b="0" i="0" dirty="0">
                <a:solidFill>
                  <a:schemeClr val="bg1">
                    <a:lumMod val="75000"/>
                  </a:schemeClr>
                </a:solidFill>
                <a:effectLst/>
                <a:latin typeface="system-ui"/>
              </a:rPr>
              <a:t>And the men marveled, saying, “What sort of man is this, that even winds and sea obey him?”</a:t>
            </a:r>
            <a:endParaRPr lang="en-US" sz="3200" dirty="0">
              <a:solidFill>
                <a:schemeClr val="bg1">
                  <a:lumMod val="75000"/>
                </a:schemeClr>
              </a:solidFill>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a:t>
            </a:r>
            <a:endParaRPr lang="en-US" sz="3200" b="1" dirty="0"/>
          </a:p>
        </p:txBody>
      </p:sp>
    </p:spTree>
    <p:extLst>
      <p:ext uri="{BB962C8B-B14F-4D97-AF65-F5344CB8AC3E}">
        <p14:creationId xmlns:p14="http://schemas.microsoft.com/office/powerpoint/2010/main" val="890516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12204-90FD-4331-8BAE-6C7F8F4FA84F}"/>
              </a:ext>
            </a:extLst>
          </p:cNvPr>
          <p:cNvPicPr>
            <a:picLocks noChangeAspect="1"/>
          </p:cNvPicPr>
          <p:nvPr/>
        </p:nvPicPr>
        <p:blipFill>
          <a:blip r:embed="rId2">
            <a:clrChange>
              <a:clrFrom>
                <a:srgbClr val="F7FDF6"/>
              </a:clrFrom>
              <a:clrTo>
                <a:srgbClr val="F7FDF6">
                  <a:alpha val="0"/>
                </a:srgbClr>
              </a:clrTo>
            </a:clrChange>
          </a:blip>
          <a:stretch>
            <a:fillRect/>
          </a:stretch>
        </p:blipFill>
        <p:spPr>
          <a:xfrm>
            <a:off x="0" y="1180137"/>
            <a:ext cx="9144000" cy="5677863"/>
          </a:xfrm>
          <a:prstGeom prst="rect">
            <a:avLst/>
          </a:prstGeom>
        </p:spPr>
      </p:pic>
      <p:sp>
        <p:nvSpPr>
          <p:cNvPr id="4" name="TextBox 3">
            <a:extLst>
              <a:ext uri="{FF2B5EF4-FFF2-40B4-BE49-F238E27FC236}">
                <a16:creationId xmlns:a16="http://schemas.microsoft.com/office/drawing/2014/main" id="{471B6420-3D38-47AE-8A54-039D29FF2BF0}"/>
              </a:ext>
            </a:extLst>
          </p:cNvPr>
          <p:cNvSpPr txBox="1"/>
          <p:nvPr/>
        </p:nvSpPr>
        <p:spPr>
          <a:xfrm>
            <a:off x="381776" y="287899"/>
            <a:ext cx="8380447" cy="707886"/>
          </a:xfrm>
          <a:prstGeom prst="rect">
            <a:avLst/>
          </a:prstGeom>
          <a:noFill/>
        </p:spPr>
        <p:txBody>
          <a:bodyPr wrap="square">
            <a:spAutoFit/>
          </a:bodyPr>
          <a:lstStyle/>
          <a:p>
            <a:r>
              <a:rPr lang="en-US" sz="4000" b="1" i="0" dirty="0">
                <a:solidFill>
                  <a:srgbClr val="000000"/>
                </a:solidFill>
                <a:effectLst/>
                <a:latin typeface="system-ui"/>
              </a:rPr>
              <a:t>Disciples asked to be saved out of fear</a:t>
            </a:r>
            <a:endParaRPr lang="en-US" sz="4000" b="1" dirty="0"/>
          </a:p>
        </p:txBody>
      </p:sp>
    </p:spTree>
    <p:extLst>
      <p:ext uri="{BB962C8B-B14F-4D97-AF65-F5344CB8AC3E}">
        <p14:creationId xmlns:p14="http://schemas.microsoft.com/office/powerpoint/2010/main" val="330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55E86-A593-4782-ACF9-531B04907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22" r="5196"/>
          <a:stretch/>
        </p:blipFill>
        <p:spPr>
          <a:xfrm>
            <a:off x="230831" y="261437"/>
            <a:ext cx="8682337" cy="6335126"/>
          </a:xfrm>
          <a:prstGeom prst="rect">
            <a:avLst/>
          </a:prstGeom>
        </p:spPr>
      </p:pic>
      <p:sp>
        <p:nvSpPr>
          <p:cNvPr id="10" name="TextBox 9">
            <a:extLst>
              <a:ext uri="{FF2B5EF4-FFF2-40B4-BE49-F238E27FC236}">
                <a16:creationId xmlns:a16="http://schemas.microsoft.com/office/drawing/2014/main" id="{2285B4A9-D437-4BBE-B6DC-D9CBF4546AE3}"/>
              </a:ext>
            </a:extLst>
          </p:cNvPr>
          <p:cNvSpPr txBox="1"/>
          <p:nvPr/>
        </p:nvSpPr>
        <p:spPr>
          <a:xfrm>
            <a:off x="1333500" y="2443430"/>
            <a:ext cx="2475723" cy="1323439"/>
          </a:xfrm>
          <a:prstGeom prst="rect">
            <a:avLst/>
          </a:prstGeom>
          <a:solidFill>
            <a:srgbClr val="FFFFFF">
              <a:alpha val="50196"/>
            </a:srgbClr>
          </a:solidFill>
        </p:spPr>
        <p:txBody>
          <a:bodyPr wrap="square">
            <a:spAutoFit/>
          </a:bodyPr>
          <a:lstStyle/>
          <a:p>
            <a:pPr algn="ctr"/>
            <a:r>
              <a:rPr lang="en-US" sz="4000" b="1" i="0" dirty="0">
                <a:solidFill>
                  <a:srgbClr val="000000"/>
                </a:solidFill>
                <a:effectLst/>
                <a:latin typeface="system-ui"/>
              </a:rPr>
              <a:t>Disciples Faith</a:t>
            </a:r>
            <a:endParaRPr lang="en-US" sz="4000" b="1" dirty="0"/>
          </a:p>
        </p:txBody>
      </p:sp>
      <p:sp>
        <p:nvSpPr>
          <p:cNvPr id="11" name="TextBox 10">
            <a:extLst>
              <a:ext uri="{FF2B5EF4-FFF2-40B4-BE49-F238E27FC236}">
                <a16:creationId xmlns:a16="http://schemas.microsoft.com/office/drawing/2014/main" id="{4664EA5E-9504-46EC-8959-1F908981A9A6}"/>
              </a:ext>
            </a:extLst>
          </p:cNvPr>
          <p:cNvSpPr txBox="1"/>
          <p:nvPr/>
        </p:nvSpPr>
        <p:spPr>
          <a:xfrm>
            <a:off x="5545832" y="3429000"/>
            <a:ext cx="2683768" cy="1323439"/>
          </a:xfrm>
          <a:prstGeom prst="rect">
            <a:avLst/>
          </a:prstGeom>
          <a:solidFill>
            <a:srgbClr val="FFFFFF">
              <a:alpha val="50196"/>
            </a:srgbClr>
          </a:solidFill>
        </p:spPr>
        <p:txBody>
          <a:bodyPr wrap="square">
            <a:spAutoFit/>
          </a:bodyPr>
          <a:lstStyle/>
          <a:p>
            <a:pPr algn="ctr"/>
            <a:r>
              <a:rPr lang="en-US" sz="4000" b="1" i="0" dirty="0">
                <a:solidFill>
                  <a:srgbClr val="000000"/>
                </a:solidFill>
                <a:effectLst/>
                <a:latin typeface="system-ui"/>
              </a:rPr>
              <a:t>Centurion's Faith</a:t>
            </a:r>
            <a:endParaRPr lang="en-US" sz="4000" b="1" dirty="0"/>
          </a:p>
        </p:txBody>
      </p:sp>
    </p:spTree>
    <p:extLst>
      <p:ext uri="{BB962C8B-B14F-4D97-AF65-F5344CB8AC3E}">
        <p14:creationId xmlns:p14="http://schemas.microsoft.com/office/powerpoint/2010/main" val="38347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ew Nation | Tag Archive | jaywalking">
            <a:extLst>
              <a:ext uri="{FF2B5EF4-FFF2-40B4-BE49-F238E27FC236}">
                <a16:creationId xmlns:a16="http://schemas.microsoft.com/office/drawing/2014/main" id="{696BF98E-2219-4592-BCFC-D709E2F80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flipH="1">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007F5A-085D-4576-8251-66F7E3A57212}"/>
              </a:ext>
            </a:extLst>
          </p:cNvPr>
          <p:cNvSpPr txBox="1"/>
          <p:nvPr/>
        </p:nvSpPr>
        <p:spPr>
          <a:xfrm>
            <a:off x="663701" y="273791"/>
            <a:ext cx="7816598" cy="923330"/>
          </a:xfrm>
          <a:prstGeom prst="rect">
            <a:avLst/>
          </a:prstGeom>
          <a:solidFill>
            <a:srgbClr val="000000">
              <a:alpha val="50196"/>
            </a:srgbClr>
          </a:solidFill>
          <a:ln>
            <a:noFill/>
          </a:ln>
        </p:spPr>
        <p:txBody>
          <a:bodyPr wrap="square">
            <a:spAutoFit/>
          </a:bodyPr>
          <a:lstStyle/>
          <a:p>
            <a:pPr algn="ctr"/>
            <a:r>
              <a:rPr lang="en-US" sz="5400" b="1" i="0" dirty="0">
                <a:solidFill>
                  <a:schemeClr val="bg1"/>
                </a:solidFill>
                <a:effectLst>
                  <a:glow rad="127000">
                    <a:schemeClr val="tx1"/>
                  </a:glow>
                </a:effectLst>
                <a:latin typeface="system-ui"/>
              </a:rPr>
              <a:t>Who Should you Follow?</a:t>
            </a:r>
          </a:p>
        </p:txBody>
      </p:sp>
    </p:spTree>
    <p:extLst>
      <p:ext uri="{BB962C8B-B14F-4D97-AF65-F5344CB8AC3E}">
        <p14:creationId xmlns:p14="http://schemas.microsoft.com/office/powerpoint/2010/main" val="37885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300722"/>
            <a:ext cx="8178799" cy="1077218"/>
          </a:xfrm>
          <a:prstGeom prst="rect">
            <a:avLst/>
          </a:prstGeom>
          <a:noFill/>
        </p:spPr>
        <p:txBody>
          <a:bodyPr wrap="square">
            <a:spAutoFit/>
          </a:bodyPr>
          <a:lstStyle/>
          <a:p>
            <a:pPr algn="ctr"/>
            <a:r>
              <a:rPr lang="en-US" sz="3200" b="1" dirty="0"/>
              <a:t>Centurion’s Faith</a:t>
            </a:r>
          </a:p>
          <a:p>
            <a:pPr algn="ctr"/>
            <a:r>
              <a:rPr lang="en-US" sz="3200" b="1" dirty="0"/>
              <a:t>Matt 8:5-13</a:t>
            </a:r>
          </a:p>
        </p:txBody>
      </p:sp>
      <p:sp>
        <p:nvSpPr>
          <p:cNvPr id="8" name="TextBox 7">
            <a:extLst>
              <a:ext uri="{FF2B5EF4-FFF2-40B4-BE49-F238E27FC236}">
                <a16:creationId xmlns:a16="http://schemas.microsoft.com/office/drawing/2014/main" id="{47EC1315-C767-474B-B549-6E1C36ABB559}"/>
              </a:ext>
            </a:extLst>
          </p:cNvPr>
          <p:cNvSpPr txBox="1"/>
          <p:nvPr/>
        </p:nvSpPr>
        <p:spPr>
          <a:xfrm>
            <a:off x="479114" y="627787"/>
            <a:ext cx="8178798" cy="2246769"/>
          </a:xfrm>
          <a:prstGeom prst="rect">
            <a:avLst/>
          </a:prstGeom>
          <a:noFill/>
        </p:spPr>
        <p:txBody>
          <a:bodyPr wrap="square">
            <a:spAutoFit/>
          </a:bodyPr>
          <a:lstStyle/>
          <a:p>
            <a:r>
              <a:rPr lang="en-US" sz="2800" b="1" i="0" baseline="30000" dirty="0">
                <a:solidFill>
                  <a:srgbClr val="000000"/>
                </a:solidFill>
                <a:effectLst/>
                <a:latin typeface="system-ui"/>
              </a:rPr>
              <a:t>6 </a:t>
            </a:r>
            <a:r>
              <a:rPr lang="en-US" sz="2800" b="0" i="0" dirty="0">
                <a:solidFill>
                  <a:srgbClr val="000000"/>
                </a:solidFill>
                <a:effectLst/>
                <a:latin typeface="system-ui"/>
              </a:rPr>
              <a:t>“Lord, my servant is lying paralyzed at home, suffering terribly.” </a:t>
            </a:r>
            <a:r>
              <a:rPr lang="en-US" sz="2800" b="1" i="0" baseline="30000" dirty="0">
                <a:solidFill>
                  <a:srgbClr val="000000"/>
                </a:solidFill>
                <a:effectLst/>
                <a:latin typeface="system-ui"/>
              </a:rPr>
              <a:t>7 </a:t>
            </a:r>
            <a:r>
              <a:rPr lang="en-US" sz="2800" b="0" i="0" dirty="0">
                <a:solidFill>
                  <a:srgbClr val="000000"/>
                </a:solidFill>
                <a:effectLst/>
                <a:latin typeface="system-ui"/>
              </a:rPr>
              <a:t>And he said to him, “I will come and heal him.” </a:t>
            </a:r>
            <a:r>
              <a:rPr lang="en-US" sz="2800" b="1" i="0" baseline="30000" dirty="0">
                <a:solidFill>
                  <a:srgbClr val="000000"/>
                </a:solidFill>
                <a:effectLst/>
                <a:latin typeface="system-ui"/>
              </a:rPr>
              <a:t>8 </a:t>
            </a:r>
            <a:r>
              <a:rPr lang="en-US" sz="2800" b="0" i="0" dirty="0">
                <a:solidFill>
                  <a:srgbClr val="000000"/>
                </a:solidFill>
                <a:effectLst/>
                <a:latin typeface="system-ui"/>
              </a:rPr>
              <a:t>But the centurion replied, “Lord, I am not worthy to have you come under my roof, but only say the word, and my servant will be healed. </a:t>
            </a:r>
            <a:r>
              <a:rPr lang="en-US" sz="2800" dirty="0">
                <a:solidFill>
                  <a:srgbClr val="000000"/>
                </a:solidFill>
                <a:latin typeface="system-ui"/>
              </a:rPr>
              <a:t>  </a:t>
            </a:r>
          </a:p>
        </p:txBody>
      </p:sp>
      <p:sp>
        <p:nvSpPr>
          <p:cNvPr id="10" name="TextBox 9">
            <a:extLst>
              <a:ext uri="{FF2B5EF4-FFF2-40B4-BE49-F238E27FC236}">
                <a16:creationId xmlns:a16="http://schemas.microsoft.com/office/drawing/2014/main" id="{21894B6F-7A16-41B6-93CE-5A59BAA5C11D}"/>
              </a:ext>
            </a:extLst>
          </p:cNvPr>
          <p:cNvSpPr txBox="1"/>
          <p:nvPr/>
        </p:nvSpPr>
        <p:spPr>
          <a:xfrm>
            <a:off x="479114" y="3290947"/>
            <a:ext cx="8178798" cy="1384995"/>
          </a:xfrm>
          <a:prstGeom prst="rect">
            <a:avLst/>
          </a:prstGeom>
          <a:noFill/>
        </p:spPr>
        <p:txBody>
          <a:bodyPr wrap="square">
            <a:spAutoFit/>
          </a:bodyPr>
          <a:lstStyle/>
          <a:p>
            <a:r>
              <a:rPr lang="en-US" sz="2800" b="1" i="0" baseline="30000" dirty="0">
                <a:solidFill>
                  <a:srgbClr val="000000"/>
                </a:solidFill>
                <a:effectLst/>
                <a:latin typeface="system-ui"/>
              </a:rPr>
              <a:t>10 </a:t>
            </a:r>
            <a:r>
              <a:rPr lang="en-US" sz="2800" b="0" i="0" dirty="0">
                <a:solidFill>
                  <a:srgbClr val="000000"/>
                </a:solidFill>
                <a:effectLst/>
                <a:latin typeface="system-ui"/>
              </a:rPr>
              <a:t>When Jesus heard this, he </a:t>
            </a:r>
            <a:r>
              <a:rPr lang="en-US" sz="2800" b="0" i="0" dirty="0">
                <a:solidFill>
                  <a:srgbClr val="000000"/>
                </a:solidFill>
                <a:effectLst/>
                <a:highlight>
                  <a:srgbClr val="FFFF00"/>
                </a:highlight>
                <a:latin typeface="system-ui"/>
              </a:rPr>
              <a:t>marveled</a:t>
            </a:r>
            <a:r>
              <a:rPr lang="en-US" sz="2800" b="0" i="0" dirty="0">
                <a:solidFill>
                  <a:srgbClr val="000000"/>
                </a:solidFill>
                <a:effectLst/>
                <a:latin typeface="system-ui"/>
              </a:rPr>
              <a:t> and said to those who followed him, “Truly, I tell you, with no one in Israel have I found such faith</a:t>
            </a:r>
            <a:endParaRPr lang="en-US" sz="2800" dirty="0"/>
          </a:p>
        </p:txBody>
      </p:sp>
    </p:spTree>
    <p:extLst>
      <p:ext uri="{BB962C8B-B14F-4D97-AF65-F5344CB8AC3E}">
        <p14:creationId xmlns:p14="http://schemas.microsoft.com/office/powerpoint/2010/main" val="5025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55E86-A593-4782-ACF9-531B04907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22" r="5196"/>
          <a:stretch/>
        </p:blipFill>
        <p:spPr>
          <a:xfrm>
            <a:off x="230831" y="261437"/>
            <a:ext cx="8682337" cy="6335126"/>
          </a:xfrm>
          <a:prstGeom prst="rect">
            <a:avLst/>
          </a:prstGeom>
        </p:spPr>
      </p:pic>
      <p:sp>
        <p:nvSpPr>
          <p:cNvPr id="6" name="TextBox 5">
            <a:extLst>
              <a:ext uri="{FF2B5EF4-FFF2-40B4-BE49-F238E27FC236}">
                <a16:creationId xmlns:a16="http://schemas.microsoft.com/office/drawing/2014/main" id="{F8B99C18-E3DD-4E86-903D-B5E14B0903F6}"/>
              </a:ext>
            </a:extLst>
          </p:cNvPr>
          <p:cNvSpPr txBox="1"/>
          <p:nvPr/>
        </p:nvSpPr>
        <p:spPr>
          <a:xfrm>
            <a:off x="5010150" y="2286565"/>
            <a:ext cx="3533462" cy="2554545"/>
          </a:xfrm>
          <a:prstGeom prst="rect">
            <a:avLst/>
          </a:prstGeom>
          <a:solidFill>
            <a:srgbClr val="FFFFFF">
              <a:alpha val="60000"/>
            </a:srgbClr>
          </a:solidFill>
        </p:spPr>
        <p:txBody>
          <a:bodyPr wrap="square">
            <a:spAutoFit/>
          </a:bodyPr>
          <a:lstStyle/>
          <a:p>
            <a:pPr algn="ctr"/>
            <a:r>
              <a:rPr lang="en-US" sz="3200" b="1" i="0" dirty="0">
                <a:solidFill>
                  <a:srgbClr val="000000"/>
                </a:solidFill>
                <a:effectLst/>
                <a:latin typeface="system-ui"/>
              </a:rPr>
              <a:t>Centurion had great faith that Jesus could heal the servant without even bein</a:t>
            </a:r>
            <a:r>
              <a:rPr lang="en-US" sz="3200" b="1" dirty="0">
                <a:solidFill>
                  <a:srgbClr val="000000"/>
                </a:solidFill>
                <a:latin typeface="system-ui"/>
              </a:rPr>
              <a:t>g present.</a:t>
            </a:r>
          </a:p>
        </p:txBody>
      </p:sp>
      <p:sp>
        <p:nvSpPr>
          <p:cNvPr id="7" name="TextBox 6">
            <a:extLst>
              <a:ext uri="{FF2B5EF4-FFF2-40B4-BE49-F238E27FC236}">
                <a16:creationId xmlns:a16="http://schemas.microsoft.com/office/drawing/2014/main" id="{1DA73BE4-FFF2-466B-8F89-358592C44D3D}"/>
              </a:ext>
            </a:extLst>
          </p:cNvPr>
          <p:cNvSpPr txBox="1"/>
          <p:nvPr/>
        </p:nvSpPr>
        <p:spPr>
          <a:xfrm>
            <a:off x="853760" y="1994177"/>
            <a:ext cx="3533462" cy="2062103"/>
          </a:xfrm>
          <a:prstGeom prst="rect">
            <a:avLst/>
          </a:prstGeom>
          <a:solidFill>
            <a:srgbClr val="FFFFFF">
              <a:alpha val="60000"/>
            </a:srgbClr>
          </a:solidFill>
        </p:spPr>
        <p:txBody>
          <a:bodyPr wrap="square">
            <a:spAutoFit/>
          </a:bodyPr>
          <a:lstStyle/>
          <a:p>
            <a:pPr algn="ctr"/>
            <a:r>
              <a:rPr lang="en-US" sz="3200" b="1" dirty="0">
                <a:solidFill>
                  <a:srgbClr val="000000"/>
                </a:solidFill>
                <a:latin typeface="system-ui"/>
              </a:rPr>
              <a:t>Even in Jesus’ presence, the disciples had little faith</a:t>
            </a:r>
          </a:p>
        </p:txBody>
      </p:sp>
    </p:spTree>
    <p:extLst>
      <p:ext uri="{BB962C8B-B14F-4D97-AF65-F5344CB8AC3E}">
        <p14:creationId xmlns:p14="http://schemas.microsoft.com/office/powerpoint/2010/main" val="32454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0A0B3849-7D91-4A26-A2DF-976B7D5B42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22EBD05-A1BF-43C0-9107-A5A086730721}"/>
              </a:ext>
            </a:extLst>
          </p:cNvPr>
          <p:cNvSpPr txBox="1"/>
          <p:nvPr/>
        </p:nvSpPr>
        <p:spPr>
          <a:xfrm>
            <a:off x="566894" y="414397"/>
            <a:ext cx="8010212" cy="2062103"/>
          </a:xfrm>
          <a:prstGeom prst="rect">
            <a:avLst/>
          </a:prstGeom>
          <a:noFill/>
        </p:spPr>
        <p:txBody>
          <a:bodyPr wrap="square">
            <a:spAutoFit/>
          </a:bodyPr>
          <a:lstStyle/>
          <a:p>
            <a:pPr algn="ctr"/>
            <a:r>
              <a:rPr lang="en-US" sz="3200" b="1" i="0" baseline="30000" dirty="0">
                <a:solidFill>
                  <a:srgbClr val="000000"/>
                </a:solidFill>
                <a:effectLst/>
                <a:latin typeface="system-ui"/>
              </a:rPr>
              <a:t>8 </a:t>
            </a:r>
            <a:r>
              <a:rPr lang="en-US" sz="3200" b="0" i="0" dirty="0">
                <a:solidFill>
                  <a:srgbClr val="000000"/>
                </a:solidFill>
                <a:effectLst/>
                <a:latin typeface="system-ui"/>
              </a:rPr>
              <a:t>For by grace you have been saved through faith. And this is not your own doing; it is the gift of God, </a:t>
            </a:r>
            <a:r>
              <a:rPr lang="en-US" sz="3200" b="1" i="0" baseline="30000" dirty="0">
                <a:solidFill>
                  <a:srgbClr val="000000"/>
                </a:solidFill>
                <a:effectLst/>
                <a:latin typeface="system-ui"/>
              </a:rPr>
              <a:t>9 </a:t>
            </a:r>
            <a:r>
              <a:rPr lang="en-US" sz="3200" b="0" i="0" dirty="0">
                <a:solidFill>
                  <a:srgbClr val="000000"/>
                </a:solidFill>
                <a:effectLst/>
                <a:latin typeface="system-ui"/>
              </a:rPr>
              <a:t>not a result of works, so that no one may boast.</a:t>
            </a:r>
            <a:endParaRPr lang="en-US" sz="3200" b="1" dirty="0">
              <a:solidFill>
                <a:srgbClr val="000000"/>
              </a:solidFill>
              <a:latin typeface="system-ui"/>
            </a:endParaRPr>
          </a:p>
        </p:txBody>
      </p:sp>
      <p:sp>
        <p:nvSpPr>
          <p:cNvPr id="6" name="TextBox 5">
            <a:extLst>
              <a:ext uri="{FF2B5EF4-FFF2-40B4-BE49-F238E27FC236}">
                <a16:creationId xmlns:a16="http://schemas.microsoft.com/office/drawing/2014/main" id="{37325F06-4660-4709-B583-4609501999F3}"/>
              </a:ext>
            </a:extLst>
          </p:cNvPr>
          <p:cNvSpPr txBox="1"/>
          <p:nvPr/>
        </p:nvSpPr>
        <p:spPr>
          <a:xfrm>
            <a:off x="1323975" y="3343810"/>
            <a:ext cx="6496050" cy="1323439"/>
          </a:xfrm>
          <a:prstGeom prst="rect">
            <a:avLst/>
          </a:prstGeom>
          <a:noFill/>
        </p:spPr>
        <p:txBody>
          <a:bodyPr wrap="square">
            <a:spAutoFit/>
          </a:bodyPr>
          <a:lstStyle/>
          <a:p>
            <a:pPr algn="ctr"/>
            <a:r>
              <a:rPr lang="en-US" sz="4000" dirty="0">
                <a:effectLst/>
                <a:latin typeface="Arial Black" panose="020B0A04020102020204" pitchFamily="34" charset="0"/>
                <a:ea typeface="Calibri" panose="020F0502020204030204" pitchFamily="34" charset="0"/>
              </a:rPr>
              <a:t>We are Saved from our Storms through Faith</a:t>
            </a:r>
            <a:endParaRPr lang="en-US" sz="4000" dirty="0">
              <a:latin typeface="Arial Black" panose="020B0A04020102020204" pitchFamily="34" charset="0"/>
            </a:endParaRPr>
          </a:p>
        </p:txBody>
      </p:sp>
    </p:spTree>
    <p:extLst>
      <p:ext uri="{BB962C8B-B14F-4D97-AF65-F5344CB8AC3E}">
        <p14:creationId xmlns:p14="http://schemas.microsoft.com/office/powerpoint/2010/main" val="16385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chemeClr val="bg1">
                    <a:lumMod val="75000"/>
                  </a:schemeClr>
                </a:solidFill>
                <a:effectLst/>
                <a:latin typeface="system-ui"/>
              </a:rPr>
              <a:t>23 </a:t>
            </a:r>
            <a:r>
              <a:rPr lang="en-US" sz="3200" b="0" i="0" dirty="0">
                <a:solidFill>
                  <a:schemeClr val="bg1">
                    <a:lumMod val="75000"/>
                  </a:schemeClr>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a:t>
            </a:r>
            <a:r>
              <a:rPr lang="en-US" sz="3200" b="0" i="0" dirty="0">
                <a:solidFill>
                  <a:srgbClr val="000000"/>
                </a:solidFill>
                <a:effectLst/>
                <a:latin typeface="system-ui"/>
              </a:rPr>
              <a:t>Then he rose and rebuked the winds and the sea, and there was a great calm. </a:t>
            </a:r>
            <a:r>
              <a:rPr lang="en-US" sz="3200" b="1" i="0" baseline="30000" dirty="0">
                <a:solidFill>
                  <a:schemeClr val="bg1">
                    <a:lumMod val="75000"/>
                  </a:schemeClr>
                </a:solidFill>
                <a:effectLst/>
                <a:latin typeface="system-ui"/>
              </a:rPr>
              <a:t>27 </a:t>
            </a:r>
            <a:r>
              <a:rPr lang="en-US" sz="3200" b="0" i="0" dirty="0">
                <a:solidFill>
                  <a:schemeClr val="bg1">
                    <a:lumMod val="75000"/>
                  </a:schemeClr>
                </a:solidFill>
                <a:effectLst/>
                <a:latin typeface="system-ui"/>
              </a:rPr>
              <a:t>And the men marveled, saying, “What sort of man is this, that even winds and sea obey him?”</a:t>
            </a:r>
            <a:endParaRPr lang="en-US" sz="3200" dirty="0">
              <a:solidFill>
                <a:schemeClr val="bg1">
                  <a:lumMod val="75000"/>
                </a:schemeClr>
              </a:solidFill>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a:t>
            </a:r>
            <a:endParaRPr lang="en-US" sz="3200" b="1" dirty="0"/>
          </a:p>
        </p:txBody>
      </p:sp>
    </p:spTree>
    <p:extLst>
      <p:ext uri="{BB962C8B-B14F-4D97-AF65-F5344CB8AC3E}">
        <p14:creationId xmlns:p14="http://schemas.microsoft.com/office/powerpoint/2010/main" val="2725658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1">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B0D78B-52F1-4F9D-A273-494913F3445D}"/>
              </a:ext>
            </a:extLst>
          </p:cNvPr>
          <p:cNvPicPr>
            <a:picLocks noChangeAspect="1"/>
          </p:cNvPicPr>
          <p:nvPr/>
        </p:nvPicPr>
        <p:blipFill rotWithShape="1">
          <a:blip r:embed="rId2">
            <a:extLst>
              <a:ext uri="{28A0092B-C50C-407E-A947-70E740481C1C}">
                <a14:useLocalDpi xmlns:a14="http://schemas.microsoft.com/office/drawing/2010/main" val="0"/>
              </a:ext>
            </a:extLst>
          </a:blip>
          <a:srcRect l="8519"/>
          <a:stretch/>
        </p:blipFill>
        <p:spPr>
          <a:xfrm>
            <a:off x="230831" y="261437"/>
            <a:ext cx="8682337" cy="6335126"/>
          </a:xfrm>
          <a:prstGeom prst="rect">
            <a:avLst/>
          </a:prstGeom>
        </p:spPr>
      </p:pic>
      <p:sp>
        <p:nvSpPr>
          <p:cNvPr id="21" name="TextBox 20">
            <a:extLst>
              <a:ext uri="{FF2B5EF4-FFF2-40B4-BE49-F238E27FC236}">
                <a16:creationId xmlns:a16="http://schemas.microsoft.com/office/drawing/2014/main" id="{A0734387-29E8-43EA-9C1B-BF8EE27993CA}"/>
              </a:ext>
            </a:extLst>
          </p:cNvPr>
          <p:cNvSpPr txBox="1"/>
          <p:nvPr/>
        </p:nvSpPr>
        <p:spPr>
          <a:xfrm>
            <a:off x="230831" y="771938"/>
            <a:ext cx="4572000" cy="2308324"/>
          </a:xfrm>
          <a:prstGeom prst="rect">
            <a:avLst/>
          </a:prstGeom>
          <a:noFill/>
        </p:spPr>
        <p:txBody>
          <a:bodyPr wrap="square">
            <a:spAutoFit/>
          </a:bodyPr>
          <a:lstStyle/>
          <a:p>
            <a:r>
              <a:rPr lang="en-US" sz="4800" b="1" dirty="0">
                <a:effectLst/>
                <a:latin typeface="Arial" panose="020B0604020202020204" pitchFamily="34" charset="0"/>
                <a:ea typeface="Calibri" panose="020F0502020204030204" pitchFamily="34" charset="0"/>
              </a:rPr>
              <a:t>    When Jesus   </a:t>
            </a:r>
          </a:p>
          <a:p>
            <a:r>
              <a:rPr lang="en-US" sz="4800" b="1" dirty="0">
                <a:latin typeface="Arial" panose="020B0604020202020204" pitchFamily="34" charset="0"/>
                <a:ea typeface="Calibri" panose="020F0502020204030204" pitchFamily="34" charset="0"/>
              </a:rPr>
              <a:t>   </a:t>
            </a:r>
            <a:r>
              <a:rPr lang="en-US" sz="4800" b="1" dirty="0">
                <a:effectLst/>
                <a:latin typeface="Arial" panose="020B0604020202020204" pitchFamily="34" charset="0"/>
                <a:ea typeface="Calibri" panose="020F0502020204030204" pitchFamily="34" charset="0"/>
              </a:rPr>
              <a:t>saves, it is immediate</a:t>
            </a:r>
            <a:endParaRPr lang="en-US" sz="4800" b="1" dirty="0"/>
          </a:p>
        </p:txBody>
      </p:sp>
    </p:spTree>
    <p:extLst>
      <p:ext uri="{BB962C8B-B14F-4D97-AF65-F5344CB8AC3E}">
        <p14:creationId xmlns:p14="http://schemas.microsoft.com/office/powerpoint/2010/main" val="4239622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chemeClr val="bg1">
                    <a:lumMod val="75000"/>
                  </a:schemeClr>
                </a:solidFill>
                <a:effectLst/>
                <a:latin typeface="system-ui"/>
              </a:rPr>
              <a:t>23 </a:t>
            </a:r>
            <a:r>
              <a:rPr lang="en-US" sz="3200" b="0" i="0" dirty="0">
                <a:solidFill>
                  <a:schemeClr val="bg1">
                    <a:lumMod val="75000"/>
                  </a:schemeClr>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Then he rose and rebuked the winds and the sea, and there was a great calm. </a:t>
            </a:r>
            <a:r>
              <a:rPr lang="en-US" sz="3200" b="1" i="0" baseline="30000" dirty="0">
                <a:solidFill>
                  <a:srgbClr val="000000"/>
                </a:solidFill>
                <a:effectLst/>
                <a:latin typeface="system-ui"/>
              </a:rPr>
              <a:t>27 </a:t>
            </a:r>
            <a:r>
              <a:rPr lang="en-US" sz="3200" b="0" i="0" dirty="0">
                <a:solidFill>
                  <a:srgbClr val="000000"/>
                </a:solidFill>
                <a:effectLst/>
                <a:latin typeface="system-ui"/>
              </a:rPr>
              <a:t>And the men marveled, saying, “What sort of man is this, that even winds and sea obey him?”</a:t>
            </a:r>
            <a:endParaRPr lang="en-US" sz="3200" dirty="0"/>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a:t>
            </a:r>
            <a:endParaRPr lang="en-US" sz="3200" b="1" dirty="0"/>
          </a:p>
        </p:txBody>
      </p:sp>
    </p:spTree>
    <p:extLst>
      <p:ext uri="{BB962C8B-B14F-4D97-AF65-F5344CB8AC3E}">
        <p14:creationId xmlns:p14="http://schemas.microsoft.com/office/powerpoint/2010/main" val="1567644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5509200"/>
          </a:xfrm>
          <a:prstGeom prst="rect">
            <a:avLst/>
          </a:prstGeom>
          <a:noFill/>
        </p:spPr>
        <p:txBody>
          <a:bodyPr wrap="square">
            <a:spAutoFit/>
          </a:bodyPr>
          <a:lstStyle/>
          <a:p>
            <a:r>
              <a:rPr lang="en-US" sz="3200" b="1" i="0" baseline="30000" dirty="0">
                <a:solidFill>
                  <a:schemeClr val="bg1">
                    <a:lumMod val="75000"/>
                  </a:schemeClr>
                </a:solidFill>
                <a:effectLst/>
                <a:latin typeface="system-ui"/>
              </a:rPr>
              <a:t>23 </a:t>
            </a:r>
            <a:r>
              <a:rPr lang="en-US" sz="3200" b="0" i="0" dirty="0">
                <a:solidFill>
                  <a:schemeClr val="bg1">
                    <a:lumMod val="75000"/>
                  </a:schemeClr>
                </a:solidFill>
                <a:effectLst/>
                <a:latin typeface="system-ui"/>
              </a:rPr>
              <a:t>And when he got into the boat, his disciples followed him. </a:t>
            </a:r>
            <a:r>
              <a:rPr lang="en-US" sz="3200" b="1" i="0" baseline="30000" dirty="0">
                <a:solidFill>
                  <a:schemeClr val="bg1">
                    <a:lumMod val="75000"/>
                  </a:schemeClr>
                </a:solidFill>
                <a:effectLst/>
                <a:latin typeface="system-ui"/>
              </a:rPr>
              <a:t>24 </a:t>
            </a:r>
            <a:r>
              <a:rPr lang="en-US" sz="3200" b="0" i="0" dirty="0">
                <a:solidFill>
                  <a:schemeClr val="bg1">
                    <a:lumMod val="75000"/>
                  </a:schemeClr>
                </a:solidFill>
                <a:effectLst/>
                <a:latin typeface="system-ui"/>
              </a:rPr>
              <a:t>And behold, there arose a great storm on the sea, so that the boat was being swamped by the waves; but he was asleep. </a:t>
            </a:r>
            <a:r>
              <a:rPr lang="en-US" sz="3200" b="1" i="0" baseline="30000" dirty="0">
                <a:solidFill>
                  <a:schemeClr val="bg1">
                    <a:lumMod val="75000"/>
                  </a:schemeClr>
                </a:solidFill>
                <a:effectLst/>
                <a:latin typeface="system-ui"/>
              </a:rPr>
              <a:t>25 </a:t>
            </a:r>
            <a:r>
              <a:rPr lang="en-US" sz="3200" b="0" i="0" dirty="0">
                <a:solidFill>
                  <a:schemeClr val="bg1">
                    <a:lumMod val="75000"/>
                  </a:schemeClr>
                </a:solidFill>
                <a:effectLst/>
                <a:latin typeface="system-ui"/>
              </a:rPr>
              <a:t>And they went and woke him, saying, “Save us, Lord; we are perishing.” </a:t>
            </a:r>
            <a:r>
              <a:rPr lang="en-US" sz="3200" b="1" i="0" baseline="30000" dirty="0">
                <a:solidFill>
                  <a:schemeClr val="bg1">
                    <a:lumMod val="75000"/>
                  </a:schemeClr>
                </a:solidFill>
                <a:effectLst/>
                <a:latin typeface="system-ui"/>
              </a:rPr>
              <a:t>26 </a:t>
            </a:r>
            <a:r>
              <a:rPr lang="en-US" sz="3200" b="0" i="0" dirty="0">
                <a:solidFill>
                  <a:schemeClr val="bg1">
                    <a:lumMod val="75000"/>
                  </a:schemeClr>
                </a:solidFill>
                <a:effectLst/>
                <a:latin typeface="system-ui"/>
              </a:rPr>
              <a:t>And he said to them, “Why are you afraid, O you of little faith?” Then he rose and rebuked the winds and the sea, and there was a great calm. </a:t>
            </a:r>
            <a:r>
              <a:rPr lang="en-US" sz="3200" b="1" i="0" baseline="30000" dirty="0">
                <a:solidFill>
                  <a:srgbClr val="000000"/>
                </a:solidFill>
                <a:effectLst/>
                <a:latin typeface="system-ui"/>
              </a:rPr>
              <a:t>27 </a:t>
            </a:r>
            <a:r>
              <a:rPr lang="en-US" sz="3200" b="0" i="0" dirty="0">
                <a:solidFill>
                  <a:srgbClr val="000000"/>
                </a:solidFill>
                <a:effectLst/>
                <a:latin typeface="system-ui"/>
              </a:rPr>
              <a:t>And the men </a:t>
            </a:r>
            <a:r>
              <a:rPr lang="en-US" sz="3200" b="0" i="0" dirty="0">
                <a:solidFill>
                  <a:srgbClr val="000000"/>
                </a:solidFill>
                <a:effectLst/>
                <a:highlight>
                  <a:srgbClr val="FFFF00"/>
                </a:highlight>
                <a:latin typeface="system-ui"/>
              </a:rPr>
              <a:t>marveled</a:t>
            </a:r>
            <a:r>
              <a:rPr lang="en-US" sz="3200" b="0" i="0" dirty="0">
                <a:solidFill>
                  <a:srgbClr val="000000"/>
                </a:solidFill>
                <a:effectLst/>
                <a:latin typeface="system-ui"/>
              </a:rPr>
              <a:t>, saying, “What sort of man is this, that even winds and sea obey him?”</a:t>
            </a:r>
            <a:endParaRPr lang="en-US" sz="3200" dirty="0"/>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8:23-27</a:t>
            </a:r>
            <a:endParaRPr lang="en-US" sz="3200" b="1" dirty="0"/>
          </a:p>
        </p:txBody>
      </p:sp>
    </p:spTree>
    <p:extLst>
      <p:ext uri="{BB962C8B-B14F-4D97-AF65-F5344CB8AC3E}">
        <p14:creationId xmlns:p14="http://schemas.microsoft.com/office/powerpoint/2010/main" val="1204072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95E1C9-0CB0-49E3-BA72-E8C1B75CDF04}"/>
              </a:ext>
            </a:extLst>
          </p:cNvPr>
          <p:cNvSpPr/>
          <p:nvPr/>
        </p:nvSpPr>
        <p:spPr>
          <a:xfrm>
            <a:off x="-443253" y="403286"/>
            <a:ext cx="9587253" cy="6050567"/>
          </a:xfrm>
          <a:prstGeom prst="rect">
            <a:avLst/>
          </a:prstGeom>
          <a:noFill/>
        </p:spPr>
        <p:txBody>
          <a:bodyPr wrap="square" lIns="91440" tIns="45720" rIns="91440" bIns="45720">
            <a:spAutoFit/>
          </a:bodyPr>
          <a:lstStyle/>
          <a:p>
            <a:pPr algn="ctr">
              <a:lnSpc>
                <a:spcPct val="80000"/>
              </a:lnSpc>
            </a:pPr>
            <a:r>
              <a:rPr lang="en-US" sz="23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JESUS SAVES</a:t>
            </a:r>
          </a:p>
        </p:txBody>
      </p:sp>
      <p:sp>
        <p:nvSpPr>
          <p:cNvPr id="20" name="Freeform 6">
            <a:extLst>
              <a:ext uri="{FF2B5EF4-FFF2-40B4-BE49-F238E27FC236}">
                <a16:creationId xmlns:a16="http://schemas.microsoft.com/office/drawing/2014/main" id="{D4F69DD2-C827-454B-B728-D37086403E07}"/>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600">
                <a:cs typeface="Arial" charset="0"/>
              </a:rPr>
            </a:br>
            <a:br>
              <a:rPr lang="en-GB" sz="4600">
                <a:cs typeface="Arial" charset="0"/>
              </a:rPr>
            </a:br>
            <a:endParaRPr lang="en-GB" sz="4600">
              <a:cs typeface="Arial" charset="0"/>
            </a:endParaRPr>
          </a:p>
        </p:txBody>
      </p:sp>
      <p:sp>
        <p:nvSpPr>
          <p:cNvPr id="22" name="Freeform 7">
            <a:extLst>
              <a:ext uri="{FF2B5EF4-FFF2-40B4-BE49-F238E27FC236}">
                <a16:creationId xmlns:a16="http://schemas.microsoft.com/office/drawing/2014/main" id="{B7D63647-9576-4FA6-A02A-E8C1F5259CC2}"/>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5000" dirty="0">
                <a:cs typeface="Arial" charset="0"/>
              </a:rPr>
            </a:br>
            <a:endParaRPr lang="en-GB" sz="5000" dirty="0">
              <a:cs typeface="Arial" charset="0"/>
            </a:endParaRPr>
          </a:p>
        </p:txBody>
      </p:sp>
      <p:sp>
        <p:nvSpPr>
          <p:cNvPr id="24" name="Freeform 8">
            <a:extLst>
              <a:ext uri="{FF2B5EF4-FFF2-40B4-BE49-F238E27FC236}">
                <a16:creationId xmlns:a16="http://schemas.microsoft.com/office/drawing/2014/main" id="{1B4E1A8E-0A70-4AAC-8C6C-7F9772088F87}"/>
              </a:ext>
            </a:extLst>
          </p:cNvPr>
          <p:cNvSpPr>
            <a:spLocks/>
          </p:cNvSpPr>
          <p:nvPr/>
        </p:nvSpPr>
        <p:spPr bwMode="auto">
          <a:xfrm>
            <a:off x="4171354" y="472962"/>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dirty="0">
              <a:cs typeface="Arial" charset="0"/>
            </a:endParaRPr>
          </a:p>
        </p:txBody>
      </p:sp>
      <p:sp>
        <p:nvSpPr>
          <p:cNvPr id="26" name="Freeform 12">
            <a:extLst>
              <a:ext uri="{FF2B5EF4-FFF2-40B4-BE49-F238E27FC236}">
                <a16:creationId xmlns:a16="http://schemas.microsoft.com/office/drawing/2014/main" id="{31C05E29-D2EA-4D9F-A4A7-FF9D8CA2E219}"/>
              </a:ext>
            </a:extLst>
          </p:cNvPr>
          <p:cNvSpPr>
            <a:spLocks/>
          </p:cNvSpPr>
          <p:nvPr/>
        </p:nvSpPr>
        <p:spPr bwMode="auto">
          <a:xfrm>
            <a:off x="6279979" y="46984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cs typeface="Arial" charset="0"/>
            </a:endParaRPr>
          </a:p>
        </p:txBody>
      </p:sp>
      <p:sp>
        <p:nvSpPr>
          <p:cNvPr id="27" name="Freeform 13">
            <a:extLst>
              <a:ext uri="{FF2B5EF4-FFF2-40B4-BE49-F238E27FC236}">
                <a16:creationId xmlns:a16="http://schemas.microsoft.com/office/drawing/2014/main" id="{58281CA7-2868-45EC-9A14-009DE843F398}"/>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5000" dirty="0">
                <a:cs typeface="Arial" charset="0"/>
              </a:rPr>
            </a:br>
            <a:endParaRPr lang="en-GB" sz="5000" dirty="0">
              <a:cs typeface="Arial" charset="0"/>
            </a:endParaRPr>
          </a:p>
        </p:txBody>
      </p:sp>
      <p:sp>
        <p:nvSpPr>
          <p:cNvPr id="28" name="Freeform 5">
            <a:extLst>
              <a:ext uri="{FF2B5EF4-FFF2-40B4-BE49-F238E27FC236}">
                <a16:creationId xmlns:a16="http://schemas.microsoft.com/office/drawing/2014/main" id="{786A7E13-8EEF-4AF2-843F-33B8ED7C71F0}"/>
              </a:ext>
            </a:extLst>
          </p:cNvPr>
          <p:cNvSpPr>
            <a:spLocks/>
          </p:cNvSpPr>
          <p:nvPr/>
        </p:nvSpPr>
        <p:spPr bwMode="auto">
          <a:xfrm>
            <a:off x="370048"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cs typeface="Arial" charset="0"/>
            </a:endParaRPr>
          </a:p>
        </p:txBody>
      </p:sp>
      <p:sp>
        <p:nvSpPr>
          <p:cNvPr id="29" name="Freeform 10">
            <a:extLst>
              <a:ext uri="{FF2B5EF4-FFF2-40B4-BE49-F238E27FC236}">
                <a16:creationId xmlns:a16="http://schemas.microsoft.com/office/drawing/2014/main" id="{F83AFC92-A41F-45EC-B17C-4C64E1532863}"/>
              </a:ext>
            </a:extLst>
          </p:cNvPr>
          <p:cNvSpPr>
            <a:spLocks/>
          </p:cNvSpPr>
          <p:nvPr/>
        </p:nvSpPr>
        <p:spPr bwMode="auto">
          <a:xfrm>
            <a:off x="355086"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cs typeface="Arial" charset="0"/>
            </a:endParaRPr>
          </a:p>
        </p:txBody>
      </p:sp>
      <p:sp>
        <p:nvSpPr>
          <p:cNvPr id="30" name="Freeform 11">
            <a:extLst>
              <a:ext uri="{FF2B5EF4-FFF2-40B4-BE49-F238E27FC236}">
                <a16:creationId xmlns:a16="http://schemas.microsoft.com/office/drawing/2014/main" id="{04333AD0-CC6E-42F6-A2ED-C006C0A37416}"/>
              </a:ext>
            </a:extLst>
          </p:cNvPr>
          <p:cNvSpPr>
            <a:spLocks/>
          </p:cNvSpPr>
          <p:nvPr/>
        </p:nvSpPr>
        <p:spPr bwMode="auto">
          <a:xfrm>
            <a:off x="370048"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a:cs typeface="Arial" charset="0"/>
            </a:endParaRPr>
          </a:p>
        </p:txBody>
      </p:sp>
      <p:sp>
        <p:nvSpPr>
          <p:cNvPr id="31" name="Freeform 7">
            <a:extLst>
              <a:ext uri="{FF2B5EF4-FFF2-40B4-BE49-F238E27FC236}">
                <a16:creationId xmlns:a16="http://schemas.microsoft.com/office/drawing/2014/main" id="{984E079F-8680-4BCE-BD84-ACA89ECF9998}"/>
              </a:ext>
            </a:extLst>
          </p:cNvPr>
          <p:cNvSpPr>
            <a:spLocks/>
          </p:cNvSpPr>
          <p:nvPr/>
        </p:nvSpPr>
        <p:spPr bwMode="auto">
          <a:xfrm>
            <a:off x="2484752"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5000">
                <a:cs typeface="Arial" charset="0"/>
              </a:rPr>
            </a:br>
            <a:endParaRPr lang="en-GB" sz="5000">
              <a:cs typeface="Arial" charset="0"/>
            </a:endParaRPr>
          </a:p>
        </p:txBody>
      </p:sp>
      <p:sp>
        <p:nvSpPr>
          <p:cNvPr id="32" name="Freeform 8">
            <a:extLst>
              <a:ext uri="{FF2B5EF4-FFF2-40B4-BE49-F238E27FC236}">
                <a16:creationId xmlns:a16="http://schemas.microsoft.com/office/drawing/2014/main" id="{38CD871D-C6E9-458D-B26E-F2A6C262D54B}"/>
              </a:ext>
            </a:extLst>
          </p:cNvPr>
          <p:cNvSpPr>
            <a:spLocks/>
          </p:cNvSpPr>
          <p:nvPr/>
        </p:nvSpPr>
        <p:spPr bwMode="auto">
          <a:xfrm>
            <a:off x="2054417" y="46984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dirty="0">
              <a:cs typeface="Arial" charset="0"/>
            </a:endParaRPr>
          </a:p>
        </p:txBody>
      </p:sp>
      <p:sp>
        <p:nvSpPr>
          <p:cNvPr id="33" name="Freeform 9">
            <a:extLst>
              <a:ext uri="{FF2B5EF4-FFF2-40B4-BE49-F238E27FC236}">
                <a16:creationId xmlns:a16="http://schemas.microsoft.com/office/drawing/2014/main" id="{049363CC-AAE0-4F10-ABCF-E20C3077C7C3}"/>
              </a:ext>
            </a:extLst>
          </p:cNvPr>
          <p:cNvSpPr>
            <a:spLocks/>
          </p:cNvSpPr>
          <p:nvPr/>
        </p:nvSpPr>
        <p:spPr bwMode="auto">
          <a:xfrm>
            <a:off x="2057452" y="2442169"/>
            <a:ext cx="2924628" cy="1972328"/>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BADCA2"/>
          </a:solidFill>
          <a:ln w="28575">
            <a:solidFill>
              <a:schemeClr val="bg1">
                <a:lumMod val="50000"/>
              </a:schemeClr>
            </a:solidFill>
            <a:prstDash val="solid"/>
            <a:round/>
            <a:headEnd/>
            <a:tailEnd/>
          </a:ln>
        </p:spPr>
        <p:txBody>
          <a:bodyPr anchor="ctr">
            <a:normAutofit/>
          </a:bodyPr>
          <a:lstStyle/>
          <a:p>
            <a:pPr algn="ctr" eaLnBrk="1" fontAlgn="auto" hangingPunct="1">
              <a:spcBef>
                <a:spcPts val="0"/>
              </a:spcBef>
              <a:spcAft>
                <a:spcPts val="600"/>
              </a:spcAft>
            </a:pPr>
            <a:br>
              <a:rPr lang="en-GB" sz="5000">
                <a:latin typeface="+mn-lt"/>
                <a:cs typeface="+mn-cs"/>
              </a:rPr>
            </a:br>
            <a:endParaRPr lang="en-GB" sz="5000">
              <a:latin typeface="+mn-lt"/>
              <a:cs typeface="+mn-cs"/>
            </a:endParaRPr>
          </a:p>
        </p:txBody>
      </p:sp>
      <p:sp>
        <p:nvSpPr>
          <p:cNvPr id="34" name="Freeform 37">
            <a:extLst>
              <a:ext uri="{FF2B5EF4-FFF2-40B4-BE49-F238E27FC236}">
                <a16:creationId xmlns:a16="http://schemas.microsoft.com/office/drawing/2014/main" id="{907FEDD7-C73F-4CD4-9B9E-E7109C1A0FC4}"/>
              </a:ext>
            </a:extLst>
          </p:cNvPr>
          <p:cNvSpPr>
            <a:spLocks/>
          </p:cNvSpPr>
          <p:nvPr/>
        </p:nvSpPr>
        <p:spPr bwMode="auto">
          <a:xfrm>
            <a:off x="4570426" y="2442169"/>
            <a:ext cx="2521444" cy="1972328"/>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BADCA2"/>
          </a:solidFill>
          <a:ln w="28575">
            <a:solidFill>
              <a:schemeClr val="bg1">
                <a:lumMod val="50000"/>
              </a:schemeClr>
            </a:solidFill>
            <a:prstDash val="solid"/>
            <a:round/>
            <a:headEnd/>
            <a:tailEnd/>
          </a:ln>
        </p:spPr>
        <p:txBody>
          <a:bodyPr wrap="square" anchor="ctr">
            <a:normAutofit/>
          </a:bodyPr>
          <a:lstStyle/>
          <a:p>
            <a:pPr algn="ctr" eaLnBrk="1" hangingPunct="1">
              <a:spcAft>
                <a:spcPts val="600"/>
              </a:spcAft>
            </a:pPr>
            <a:br>
              <a:rPr lang="en-GB" sz="5000">
                <a:cs typeface="Arial" charset="0"/>
              </a:rPr>
            </a:br>
            <a:endParaRPr lang="en-GB" sz="5000">
              <a:cs typeface="Arial" charset="0"/>
            </a:endParaRPr>
          </a:p>
        </p:txBody>
      </p:sp>
    </p:spTree>
    <p:extLst>
      <p:ext uri="{BB962C8B-B14F-4D97-AF65-F5344CB8AC3E}">
        <p14:creationId xmlns:p14="http://schemas.microsoft.com/office/powerpoint/2010/main" val="12716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3"/>
                                        </p:tgtEl>
                                      </p:cBhvr>
                                    </p:animEffect>
                                    <p:set>
                                      <p:cBhvr>
                                        <p:cTn id="7" dur="1" fill="hold">
                                          <p:stCondLst>
                                            <p:cond delay="999"/>
                                          </p:stCondLst>
                                        </p:cTn>
                                        <p:tgtEl>
                                          <p:spTgt spid="33"/>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34"/>
                                        </p:tgtEl>
                                      </p:cBhvr>
                                    </p:animEffect>
                                    <p:set>
                                      <p:cBhvr>
                                        <p:cTn id="11" dur="1" fill="hold">
                                          <p:stCondLst>
                                            <p:cond delay="999"/>
                                          </p:stCondLst>
                                        </p:cTn>
                                        <p:tgtEl>
                                          <p:spTgt spid="34"/>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32"/>
                                        </p:tgtEl>
                                      </p:cBhvr>
                                    </p:animEffect>
                                    <p:set>
                                      <p:cBhvr>
                                        <p:cTn id="15" dur="1" fill="hold">
                                          <p:stCondLst>
                                            <p:cond delay="999"/>
                                          </p:stCondLst>
                                        </p:cTn>
                                        <p:tgtEl>
                                          <p:spTgt spid="32"/>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24"/>
                                        </p:tgtEl>
                                      </p:cBhvr>
                                    </p:animEffect>
                                    <p:set>
                                      <p:cBhvr>
                                        <p:cTn id="19" dur="1" fill="hold">
                                          <p:stCondLst>
                                            <p:cond delay="999"/>
                                          </p:stCondLst>
                                        </p:cTn>
                                        <p:tgtEl>
                                          <p:spTgt spid="24"/>
                                        </p:tgtEl>
                                        <p:attrNameLst>
                                          <p:attrName>style.visibility</p:attrName>
                                        </p:attrNameLst>
                                      </p:cBhvr>
                                      <p:to>
                                        <p:strVal val="hidden"/>
                                      </p:to>
                                    </p:set>
                                  </p:childTnLst>
                                </p:cTn>
                              </p:par>
                            </p:childTnLst>
                          </p:cTn>
                        </p:par>
                        <p:par>
                          <p:cTn id="20" fill="hold">
                            <p:stCondLst>
                              <p:cond delay="4000"/>
                            </p:stCondLst>
                            <p:childTnLst>
                              <p:par>
                                <p:cTn id="21" presetID="10" presetClass="exit" presetSubtype="0" fill="hold" grpId="0" nodeType="afterEffect">
                                  <p:stCondLst>
                                    <p:cond delay="0"/>
                                  </p:stCondLst>
                                  <p:childTnLst>
                                    <p:animEffect transition="out" filter="fade">
                                      <p:cBhvr>
                                        <p:cTn id="22" dur="1000"/>
                                        <p:tgtEl>
                                          <p:spTgt spid="31"/>
                                        </p:tgtEl>
                                      </p:cBhvr>
                                    </p:animEffect>
                                    <p:set>
                                      <p:cBhvr>
                                        <p:cTn id="23" dur="1" fill="hold">
                                          <p:stCondLst>
                                            <p:cond delay="999"/>
                                          </p:stCondLst>
                                        </p:cTn>
                                        <p:tgtEl>
                                          <p:spTgt spid="31"/>
                                        </p:tgtEl>
                                        <p:attrNameLst>
                                          <p:attrName>style.visibility</p:attrName>
                                        </p:attrNameLst>
                                      </p:cBhvr>
                                      <p:to>
                                        <p:strVal val="hidden"/>
                                      </p:to>
                                    </p:set>
                                  </p:childTnLst>
                                </p:cTn>
                              </p:par>
                            </p:childTnLst>
                          </p:cTn>
                        </p:par>
                        <p:par>
                          <p:cTn id="24" fill="hold">
                            <p:stCondLst>
                              <p:cond delay="5000"/>
                            </p:stCondLst>
                            <p:childTnLst>
                              <p:par>
                                <p:cTn id="25" presetID="10" presetClass="exit" presetSubtype="0" fill="hold" grpId="0" nodeType="afterEffect">
                                  <p:stCondLst>
                                    <p:cond delay="0"/>
                                  </p:stCondLst>
                                  <p:childTnLst>
                                    <p:animEffect transition="out" filter="fade">
                                      <p:cBhvr>
                                        <p:cTn id="26" dur="1000"/>
                                        <p:tgtEl>
                                          <p:spTgt spid="22"/>
                                        </p:tgtEl>
                                      </p:cBhvr>
                                    </p:animEffect>
                                    <p:set>
                                      <p:cBhvr>
                                        <p:cTn id="27" dur="1" fill="hold">
                                          <p:stCondLst>
                                            <p:cond delay="999"/>
                                          </p:stCondLst>
                                        </p:cTn>
                                        <p:tgtEl>
                                          <p:spTgt spid="22"/>
                                        </p:tgtEl>
                                        <p:attrNameLst>
                                          <p:attrName>style.visibility</p:attrName>
                                        </p:attrNameLst>
                                      </p:cBhvr>
                                      <p:to>
                                        <p:strVal val="hidden"/>
                                      </p:to>
                                    </p:set>
                                  </p:childTnLst>
                                </p:cTn>
                              </p:par>
                            </p:childTnLst>
                          </p:cTn>
                        </p:par>
                        <p:par>
                          <p:cTn id="28" fill="hold">
                            <p:stCondLst>
                              <p:cond delay="6000"/>
                            </p:stCondLst>
                            <p:childTnLst>
                              <p:par>
                                <p:cTn id="29" presetID="10" presetClass="exit" presetSubtype="0" fill="hold" grpId="0" nodeType="afterEffect">
                                  <p:stCondLst>
                                    <p:cond delay="0"/>
                                  </p:stCondLst>
                                  <p:childTnLst>
                                    <p:animEffect transition="out" filter="fade">
                                      <p:cBhvr>
                                        <p:cTn id="30" dur="1000"/>
                                        <p:tgtEl>
                                          <p:spTgt spid="29"/>
                                        </p:tgtEl>
                                      </p:cBhvr>
                                    </p:animEffect>
                                    <p:set>
                                      <p:cBhvr>
                                        <p:cTn id="31" dur="1" fill="hold">
                                          <p:stCondLst>
                                            <p:cond delay="999"/>
                                          </p:stCondLst>
                                        </p:cTn>
                                        <p:tgtEl>
                                          <p:spTgt spid="29"/>
                                        </p:tgtEl>
                                        <p:attrNameLst>
                                          <p:attrName>style.visibility</p:attrName>
                                        </p:attrNameLst>
                                      </p:cBhvr>
                                      <p:to>
                                        <p:strVal val="hidden"/>
                                      </p:to>
                                    </p:set>
                                  </p:childTnLst>
                                </p:cTn>
                              </p:par>
                            </p:childTnLst>
                          </p:cTn>
                        </p:par>
                        <p:par>
                          <p:cTn id="32" fill="hold">
                            <p:stCondLst>
                              <p:cond delay="7000"/>
                            </p:stCondLst>
                            <p:childTnLst>
                              <p:par>
                                <p:cTn id="33" presetID="10" presetClass="exit" presetSubtype="0" fill="hold" grpId="0" nodeType="afterEffect">
                                  <p:stCondLst>
                                    <p:cond delay="0"/>
                                  </p:stCondLst>
                                  <p:childTnLst>
                                    <p:animEffect transition="out" filter="fade">
                                      <p:cBhvr>
                                        <p:cTn id="34" dur="1000"/>
                                        <p:tgtEl>
                                          <p:spTgt spid="27"/>
                                        </p:tgtEl>
                                      </p:cBhvr>
                                    </p:animEffect>
                                    <p:set>
                                      <p:cBhvr>
                                        <p:cTn id="35" dur="1" fill="hold">
                                          <p:stCondLst>
                                            <p:cond delay="999"/>
                                          </p:stCondLst>
                                        </p:cTn>
                                        <p:tgtEl>
                                          <p:spTgt spid="27"/>
                                        </p:tgtEl>
                                        <p:attrNameLst>
                                          <p:attrName>style.visibility</p:attrName>
                                        </p:attrNameLst>
                                      </p:cBhvr>
                                      <p:to>
                                        <p:strVal val="hidden"/>
                                      </p:to>
                                    </p:set>
                                  </p:childTnLst>
                                </p:cTn>
                              </p:par>
                            </p:childTnLst>
                          </p:cTn>
                        </p:par>
                        <p:par>
                          <p:cTn id="36" fill="hold">
                            <p:stCondLst>
                              <p:cond delay="8000"/>
                            </p:stCondLst>
                            <p:childTnLst>
                              <p:par>
                                <p:cTn id="37" presetID="10" presetClass="exit" presetSubtype="0" fill="hold" grpId="0" nodeType="afterEffect">
                                  <p:stCondLst>
                                    <p:cond delay="0"/>
                                  </p:stCondLst>
                                  <p:childTnLst>
                                    <p:animEffect transition="out" filter="fade">
                                      <p:cBhvr>
                                        <p:cTn id="38" dur="1000"/>
                                        <p:tgtEl>
                                          <p:spTgt spid="30"/>
                                        </p:tgtEl>
                                      </p:cBhvr>
                                    </p:animEffect>
                                    <p:set>
                                      <p:cBhvr>
                                        <p:cTn id="39" dur="1" fill="hold">
                                          <p:stCondLst>
                                            <p:cond delay="999"/>
                                          </p:stCondLst>
                                        </p:cTn>
                                        <p:tgtEl>
                                          <p:spTgt spid="30"/>
                                        </p:tgtEl>
                                        <p:attrNameLst>
                                          <p:attrName>style.visibility</p:attrName>
                                        </p:attrNameLst>
                                      </p:cBhvr>
                                      <p:to>
                                        <p:strVal val="hidden"/>
                                      </p:to>
                                    </p:set>
                                  </p:childTnLst>
                                </p:cTn>
                              </p:par>
                            </p:childTnLst>
                          </p:cTn>
                        </p:par>
                        <p:par>
                          <p:cTn id="40" fill="hold">
                            <p:stCondLst>
                              <p:cond delay="9000"/>
                            </p:stCondLst>
                            <p:childTnLst>
                              <p:par>
                                <p:cTn id="41" presetID="10" presetClass="exit" presetSubtype="0" fill="hold" grpId="0" nodeType="afterEffect">
                                  <p:stCondLst>
                                    <p:cond delay="0"/>
                                  </p:stCondLst>
                                  <p:childTnLst>
                                    <p:animEffect transition="out" filter="fade">
                                      <p:cBhvr>
                                        <p:cTn id="42" dur="1000"/>
                                        <p:tgtEl>
                                          <p:spTgt spid="26"/>
                                        </p:tgtEl>
                                      </p:cBhvr>
                                    </p:animEffect>
                                    <p:set>
                                      <p:cBhvr>
                                        <p:cTn id="43" dur="1" fill="hold">
                                          <p:stCondLst>
                                            <p:cond delay="999"/>
                                          </p:stCondLst>
                                        </p:cTn>
                                        <p:tgtEl>
                                          <p:spTgt spid="26"/>
                                        </p:tgtEl>
                                        <p:attrNameLst>
                                          <p:attrName>style.visibility</p:attrName>
                                        </p:attrNameLst>
                                      </p:cBhvr>
                                      <p:to>
                                        <p:strVal val="hidden"/>
                                      </p:to>
                                    </p:set>
                                  </p:childTnLst>
                                </p:cTn>
                              </p:par>
                            </p:childTnLst>
                          </p:cTn>
                        </p:par>
                        <p:par>
                          <p:cTn id="44" fill="hold">
                            <p:stCondLst>
                              <p:cond delay="10000"/>
                            </p:stCondLst>
                            <p:childTnLst>
                              <p:par>
                                <p:cTn id="45" presetID="10" presetClass="exit" presetSubtype="0" fill="hold" grpId="0" nodeType="afterEffect">
                                  <p:stCondLst>
                                    <p:cond delay="0"/>
                                  </p:stCondLst>
                                  <p:childTnLst>
                                    <p:animEffect transition="out" filter="fade">
                                      <p:cBhvr>
                                        <p:cTn id="46" dur="1000"/>
                                        <p:tgtEl>
                                          <p:spTgt spid="28"/>
                                        </p:tgtEl>
                                      </p:cBhvr>
                                    </p:animEffect>
                                    <p:set>
                                      <p:cBhvr>
                                        <p:cTn id="47" dur="1" fill="hold">
                                          <p:stCondLst>
                                            <p:cond delay="999"/>
                                          </p:stCondLst>
                                        </p:cTn>
                                        <p:tgtEl>
                                          <p:spTgt spid="28"/>
                                        </p:tgtEl>
                                        <p:attrNameLst>
                                          <p:attrName>style.visibility</p:attrName>
                                        </p:attrNameLst>
                                      </p:cBhvr>
                                      <p:to>
                                        <p:strVal val="hidden"/>
                                      </p:to>
                                    </p:set>
                                  </p:childTnLst>
                                </p:cTn>
                              </p:par>
                            </p:childTnLst>
                          </p:cTn>
                        </p:par>
                        <p:par>
                          <p:cTn id="48" fill="hold">
                            <p:stCondLst>
                              <p:cond delay="11000"/>
                            </p:stCondLst>
                            <p:childTnLst>
                              <p:par>
                                <p:cTn id="49" presetID="10" presetClass="exit" presetSubtype="0" fill="hold" grpId="0" nodeType="afterEffect">
                                  <p:stCondLst>
                                    <p:cond delay="0"/>
                                  </p:stCondLst>
                                  <p:childTnLst>
                                    <p:animEffect transition="out" filter="fade">
                                      <p:cBhvr>
                                        <p:cTn id="50" dur="1000"/>
                                        <p:tgtEl>
                                          <p:spTgt spid="20"/>
                                        </p:tgtEl>
                                      </p:cBhvr>
                                    </p:animEffect>
                                    <p:set>
                                      <p:cBhvr>
                                        <p:cTn id="5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F9DE5D-C497-4939-95F0-7D6B958F137E}"/>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4000" b="1" kern="1200" spc="-150" dirty="0">
                <a:solidFill>
                  <a:srgbClr val="FFFFFF"/>
                </a:solidFill>
                <a:effectLst/>
                <a:latin typeface="+mj-lt"/>
                <a:ea typeface="+mj-ea"/>
                <a:cs typeface="+mj-cs"/>
              </a:rPr>
              <a:t>When you Follow Jesus, Expect to be Amazed </a:t>
            </a:r>
            <a:endParaRPr lang="en-US" sz="4000" kern="1200" dirty="0">
              <a:solidFill>
                <a:srgbClr val="FFFFFF"/>
              </a:solidFill>
              <a:effectLst/>
              <a:latin typeface="+mj-lt"/>
              <a:ea typeface="+mj-ea"/>
              <a:cs typeface="+mj-cs"/>
            </a:endParaRPr>
          </a:p>
        </p:txBody>
      </p:sp>
      <p:sp>
        <p:nvSpPr>
          <p:cNvPr id="24" name="TextBox 23">
            <a:extLst>
              <a:ext uri="{FF2B5EF4-FFF2-40B4-BE49-F238E27FC236}">
                <a16:creationId xmlns:a16="http://schemas.microsoft.com/office/drawing/2014/main" id="{18C7FEAA-C9D9-4476-922A-E6802DE8D08D}"/>
              </a:ext>
            </a:extLst>
          </p:cNvPr>
          <p:cNvSpPr txBox="1"/>
          <p:nvPr/>
        </p:nvSpPr>
        <p:spPr>
          <a:xfrm>
            <a:off x="3678231" y="225741"/>
            <a:ext cx="4695824" cy="1323439"/>
          </a:xfrm>
          <a:prstGeom prst="rect">
            <a:avLst/>
          </a:prstGeom>
          <a:noFill/>
        </p:spPr>
        <p:txBody>
          <a:bodyPr wrap="square">
            <a:spAutoFit/>
          </a:bodyPr>
          <a:lstStyle/>
          <a:p>
            <a:pPr algn="ctr"/>
            <a:r>
              <a:rPr lang="en-US" sz="4000" b="1" dirty="0"/>
              <a:t>Repent of your sins and turn to God</a:t>
            </a:r>
          </a:p>
        </p:txBody>
      </p:sp>
      <p:sp>
        <p:nvSpPr>
          <p:cNvPr id="25" name="TextBox 24">
            <a:extLst>
              <a:ext uri="{FF2B5EF4-FFF2-40B4-BE49-F238E27FC236}">
                <a16:creationId xmlns:a16="http://schemas.microsoft.com/office/drawing/2014/main" id="{75D7AAF7-BC85-4EB2-837A-34B48EF0A4CE}"/>
              </a:ext>
            </a:extLst>
          </p:cNvPr>
          <p:cNvSpPr txBox="1"/>
          <p:nvPr/>
        </p:nvSpPr>
        <p:spPr>
          <a:xfrm>
            <a:off x="3252640" y="2079931"/>
            <a:ext cx="5763303" cy="4524315"/>
          </a:xfrm>
          <a:prstGeom prst="rect">
            <a:avLst/>
          </a:prstGeom>
          <a:noFill/>
        </p:spPr>
        <p:txBody>
          <a:bodyPr wrap="square">
            <a:spAutoFit/>
          </a:bodyPr>
          <a:lstStyle/>
          <a:p>
            <a:r>
              <a:rPr lang="el-GR" sz="3200" dirty="0"/>
              <a:t>μετανοέω – </a:t>
            </a:r>
            <a:r>
              <a:rPr lang="en-US" sz="3200" dirty="0"/>
              <a:t>I repent</a:t>
            </a:r>
          </a:p>
          <a:p>
            <a:endParaRPr lang="en-US" sz="3200" dirty="0"/>
          </a:p>
          <a:p>
            <a:r>
              <a:rPr lang="en-US" sz="3200" dirty="0"/>
              <a:t>“refers not simply to changing one’s mind but to turning back to God.” </a:t>
            </a:r>
          </a:p>
          <a:p>
            <a:endParaRPr lang="en-US" sz="2800" dirty="0"/>
          </a:p>
          <a:p>
            <a:r>
              <a:rPr lang="en-US" sz="2800" dirty="0"/>
              <a:t>	</a:t>
            </a:r>
          </a:p>
          <a:p>
            <a:r>
              <a:rPr lang="en-US" dirty="0"/>
              <a:t>Repentance” Douglas Mangum, Derek R. Brown, Rachel Klippenstein, and Rebekah Hurst, eds, </a:t>
            </a:r>
            <a:r>
              <a:rPr lang="en-US" dirty="0" err="1"/>
              <a:t>Lexham</a:t>
            </a:r>
            <a:r>
              <a:rPr lang="en-US" dirty="0"/>
              <a:t> Theological Wordbook, </a:t>
            </a:r>
            <a:r>
              <a:rPr lang="en-US" dirty="0" err="1"/>
              <a:t>Lexham</a:t>
            </a:r>
            <a:r>
              <a:rPr lang="en-US" dirty="0"/>
              <a:t> Bible Reference Series, (Bellingham, WA: </a:t>
            </a:r>
            <a:r>
              <a:rPr lang="en-US" dirty="0" err="1"/>
              <a:t>Lexham</a:t>
            </a:r>
            <a:r>
              <a:rPr lang="en-US" dirty="0"/>
              <a:t> Press), 2014.</a:t>
            </a:r>
            <a:endParaRPr lang="en-US" sz="2800" dirty="0"/>
          </a:p>
        </p:txBody>
      </p:sp>
    </p:spTree>
    <p:extLst>
      <p:ext uri="{BB962C8B-B14F-4D97-AF65-F5344CB8AC3E}">
        <p14:creationId xmlns:p14="http://schemas.microsoft.com/office/powerpoint/2010/main" val="21566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xEl>
                                              <p:pRg st="4" end="4"/>
                                            </p:txEl>
                                          </p:spTgt>
                                        </p:tgtEl>
                                        <p:attrNameLst>
                                          <p:attrName>style.visibility</p:attrName>
                                        </p:attrNameLst>
                                      </p:cBhvr>
                                      <p:to>
                                        <p:strVal val="visible"/>
                                      </p:to>
                                    </p:set>
                                    <p:animEffect transition="in" filter="fade">
                                      <p:cBhvr>
                                        <p:cTn id="20" dur="500"/>
                                        <p:tgtEl>
                                          <p:spTgt spid="2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xEl>
                                              <p:pRg st="5" end="5"/>
                                            </p:txEl>
                                          </p:spTgt>
                                        </p:tgtEl>
                                        <p:attrNameLst>
                                          <p:attrName>style.visibility</p:attrName>
                                        </p:attrNameLst>
                                      </p:cBhvr>
                                      <p:to>
                                        <p:strVal val="visible"/>
                                      </p:to>
                                    </p:set>
                                    <p:animEffect transition="in" filter="fade">
                                      <p:cBhvr>
                                        <p:cTn id="23"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F9DE5D-C497-4939-95F0-7D6B958F137E}"/>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4000" b="1" kern="1200" spc="-150" dirty="0">
                <a:solidFill>
                  <a:srgbClr val="FFFFFF"/>
                </a:solidFill>
                <a:effectLst/>
                <a:latin typeface="+mj-lt"/>
                <a:ea typeface="+mj-ea"/>
                <a:cs typeface="+mj-cs"/>
              </a:rPr>
              <a:t>When you Follow Jesus, Expect to be Amazed </a:t>
            </a:r>
            <a:endParaRPr lang="en-US" sz="4000" kern="1200" dirty="0">
              <a:solidFill>
                <a:srgbClr val="FFFFFF"/>
              </a:solidFill>
              <a:effectLst/>
              <a:latin typeface="+mj-lt"/>
              <a:ea typeface="+mj-ea"/>
              <a:cs typeface="+mj-cs"/>
            </a:endParaRPr>
          </a:p>
        </p:txBody>
      </p:sp>
      <p:sp>
        <p:nvSpPr>
          <p:cNvPr id="16" name="TextBox 15">
            <a:extLst>
              <a:ext uri="{FF2B5EF4-FFF2-40B4-BE49-F238E27FC236}">
                <a16:creationId xmlns:a16="http://schemas.microsoft.com/office/drawing/2014/main" id="{A64B32E6-2F69-4A89-BF42-A28AA8AC2851}"/>
              </a:ext>
            </a:extLst>
          </p:cNvPr>
          <p:cNvSpPr txBox="1"/>
          <p:nvPr/>
        </p:nvSpPr>
        <p:spPr>
          <a:xfrm>
            <a:off x="3378411" y="1082690"/>
            <a:ext cx="5576080" cy="4524315"/>
          </a:xfrm>
          <a:prstGeom prst="rect">
            <a:avLst/>
          </a:prstGeom>
          <a:noFill/>
        </p:spPr>
        <p:txBody>
          <a:bodyPr wrap="square">
            <a:spAutoFit/>
          </a:bodyPr>
          <a:lstStyle/>
          <a:p>
            <a:pPr marL="285750" indent="-285750">
              <a:buFont typeface="Wingdings" panose="05000000000000000000" pitchFamily="2" charset="2"/>
              <a:buChar char="§"/>
            </a:pPr>
            <a:r>
              <a:rPr lang="en-US" sz="3600" dirty="0">
                <a:latin typeface="system-ui"/>
              </a:rPr>
              <a:t>Followers of Jesus Suffer Storms</a:t>
            </a:r>
          </a:p>
          <a:p>
            <a:pPr marL="285750" indent="-285750">
              <a:buFont typeface="Wingdings" panose="05000000000000000000" pitchFamily="2" charset="2"/>
              <a:buChar char="§"/>
            </a:pPr>
            <a:r>
              <a:rPr lang="en-US" sz="3600" dirty="0">
                <a:latin typeface="system-ui"/>
              </a:rPr>
              <a:t>In the Midst of Storms, God is in Control</a:t>
            </a:r>
          </a:p>
          <a:p>
            <a:pPr marL="285750" indent="-285750">
              <a:buFont typeface="Wingdings" panose="05000000000000000000" pitchFamily="2" charset="2"/>
              <a:buChar char="§"/>
            </a:pPr>
            <a:r>
              <a:rPr lang="en-US" sz="3600" dirty="0">
                <a:latin typeface="system-ui"/>
              </a:rPr>
              <a:t>We are Saved from our Storms through Faith</a:t>
            </a:r>
          </a:p>
          <a:p>
            <a:pPr marL="285750" indent="-285750">
              <a:buFont typeface="Wingdings" panose="05000000000000000000" pitchFamily="2" charset="2"/>
              <a:buChar char="§"/>
            </a:pPr>
            <a:r>
              <a:rPr lang="en-US" sz="3600" dirty="0">
                <a:latin typeface="system-ui"/>
              </a:rPr>
              <a:t>When Jesus saves, it is immediate</a:t>
            </a:r>
          </a:p>
        </p:txBody>
      </p:sp>
    </p:spTree>
    <p:extLst>
      <p:ext uri="{BB962C8B-B14F-4D97-AF65-F5344CB8AC3E}">
        <p14:creationId xmlns:p14="http://schemas.microsoft.com/office/powerpoint/2010/main" val="22372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E5480AF6-8AE6-4EDC-BBFB-34ECB679E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47"/>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85" name="Freeform: Shape 8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88" name="Freeform: Shape 8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689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esus is Our Guide and the Ultimate Leader | Watermark Community">
            <a:extLst>
              <a:ext uri="{FF2B5EF4-FFF2-40B4-BE49-F238E27FC236}">
                <a16:creationId xmlns:a16="http://schemas.microsoft.com/office/drawing/2014/main" id="{173F9369-A930-4B77-A0D7-46EF621F377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F039B3-5437-47D0-89B2-8449A73620FB}"/>
              </a:ext>
            </a:extLst>
          </p:cNvPr>
          <p:cNvSpPr txBox="1"/>
          <p:nvPr/>
        </p:nvSpPr>
        <p:spPr>
          <a:xfrm>
            <a:off x="135435" y="3091928"/>
            <a:ext cx="7339421"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5700" b="1" spc="-80" dirty="0">
              <a:effectLst>
                <a:glow>
                  <a:schemeClr val="bg1"/>
                </a:glow>
              </a:effectLst>
              <a:ea typeface="+mj-ea"/>
              <a:cs typeface="+mj-cs"/>
            </a:endParaRPr>
          </a:p>
          <a:p>
            <a:pPr defTabSz="914400">
              <a:lnSpc>
                <a:spcPct val="90000"/>
              </a:lnSpc>
              <a:spcBef>
                <a:spcPct val="0"/>
              </a:spcBef>
              <a:spcAft>
                <a:spcPts val="600"/>
              </a:spcAft>
            </a:pPr>
            <a:r>
              <a:rPr lang="en-US" sz="5700" b="1" spc="300" dirty="0">
                <a:effectLst>
                  <a:glow>
                    <a:schemeClr val="bg1"/>
                  </a:glow>
                </a:effectLst>
                <a:ea typeface="+mj-ea"/>
                <a:cs typeface="+mj-cs"/>
              </a:rPr>
              <a:t>Why  Follow  JESUS?</a:t>
            </a:r>
          </a:p>
        </p:txBody>
      </p:sp>
      <p:sp>
        <p:nvSpPr>
          <p:cNvPr id="5126"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3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en-US" sz="6000" dirty="0">
                <a:latin typeface="Chalkduster" panose="03050602040202020205" pitchFamily="66" charset="77"/>
              </a:rPr>
              <a:t>The Miracles </a:t>
            </a:r>
          </a:p>
          <a:p>
            <a:pPr lvl="0" algn="ctr" defTabSz="914400">
              <a:lnSpc>
                <a:spcPct val="90000"/>
              </a:lnSpc>
              <a:spcBef>
                <a:spcPct val="0"/>
              </a:spcBef>
              <a:defRPr/>
            </a:pPr>
            <a:r>
              <a:rPr lang="en-US" sz="6000" dirty="0">
                <a:latin typeface="Chalkduster" panose="03050602040202020205" pitchFamily="66" charset="77"/>
              </a:rPr>
              <a:t>of Jesus</a:t>
            </a:r>
            <a:endParaRPr lang="en-TH" sz="6000" cap="all" spc="200" dirty="0">
              <a:solidFill>
                <a:srgbClr val="262626"/>
              </a:solidFill>
              <a:latin typeface="Chalkduster" panose="03050602040202020205" pitchFamily="66" charset="77"/>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6" y="302206"/>
            <a:ext cx="8545728" cy="2721514"/>
          </a:xfrm>
          <a:prstGeom prst="rect">
            <a:avLst/>
          </a:prstGeom>
          <a:noFill/>
        </p:spPr>
        <p:txBody>
          <a:bodyPr wrap="square" rtlCol="0">
            <a:spAutoFit/>
          </a:bodyPr>
          <a:lstStyle/>
          <a:p>
            <a:pPr marL="285750" indent="-285750">
              <a:lnSpc>
                <a:spcPct val="108000"/>
              </a:lnSpc>
              <a:buFont typeface="Arial" panose="020B0604020202020204" pitchFamily="34" charset="0"/>
              <a:buChar char="•"/>
            </a:pPr>
            <a:r>
              <a:rPr kumimoji="0" lang="en-US" sz="3200" b="0" i="0" u="none" strike="noStrike" kern="1200" cap="none" spc="200" normalizeH="0" baseline="0" noProof="0" dirty="0">
                <a:ln>
                  <a:noFill/>
                </a:ln>
                <a:solidFill>
                  <a:srgbClr val="262626"/>
                </a:solidFill>
                <a:effectLst/>
                <a:uLnTx/>
                <a:uFillTx/>
                <a:latin typeface="Comic Sans MS" panose="030F0702030302020204" pitchFamily="66" charset="0"/>
              </a:rPr>
              <a:t>Feeding of the 5000		John 6:1-15</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Water to Wine					John 2:1-11</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A Miraculous Catch			Luke 5:1-11</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The Virgin Birth				Luke 1:26-38</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Healing at the Pool			John 5:1-17</a:t>
            </a: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5492952" y="318575"/>
            <a:ext cx="3065480" cy="2889114"/>
          </a:xfrm>
          <a:prstGeom prst="rect">
            <a:avLst/>
          </a:prstGeom>
        </p:spPr>
        <p:txBody>
          <a:bodyPr vert="horz" lIns="91440" tIns="45720" rIns="91440" bIns="45720" rtlCol="0" anchor="t"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en-US" sz="4700" b="1" i="0" u="none" strike="noStrike" cap="all" spc="200" normalizeH="0" baseline="0" noProof="0" dirty="0">
                <a:ln>
                  <a:noFill/>
                </a:ln>
                <a:solidFill>
                  <a:schemeClr val="bg1"/>
                </a:solidFill>
                <a:effectLst/>
                <a:uLnTx/>
                <a:uFillTx/>
                <a:latin typeface="+mn-lt"/>
              </a:rPr>
              <a:t>Jesus CALMS THE STORM</a:t>
            </a: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EE768427-8F13-4B8E-B0FA-FE04A5FCA137}"/>
              </a:ext>
            </a:extLst>
          </p:cNvPr>
          <p:cNvPicPr>
            <a:picLocks noChangeAspect="1"/>
          </p:cNvPicPr>
          <p:nvPr/>
        </p:nvPicPr>
        <p:blipFill rotWithShape="1">
          <a:blip r:embed="rId3">
            <a:extLst>
              <a:ext uri="{28A0092B-C50C-407E-A947-70E740481C1C}">
                <a14:useLocalDpi xmlns:a14="http://schemas.microsoft.com/office/drawing/2010/main" val="0"/>
              </a:ext>
            </a:extLst>
          </a:blip>
          <a:srcRect r="4516"/>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7" name="TextBox 16">
            <a:extLst>
              <a:ext uri="{FF2B5EF4-FFF2-40B4-BE49-F238E27FC236}">
                <a16:creationId xmlns:a16="http://schemas.microsoft.com/office/drawing/2014/main" id="{EED20404-B228-4F57-B080-83DAE5A83E8B}"/>
              </a:ext>
            </a:extLst>
          </p:cNvPr>
          <p:cNvSpPr txBox="1"/>
          <p:nvPr/>
        </p:nvSpPr>
        <p:spPr>
          <a:xfrm>
            <a:off x="232610" y="128269"/>
            <a:ext cx="3062133" cy="707886"/>
          </a:xfrm>
          <a:prstGeom prst="rect">
            <a:avLst/>
          </a:prstGeom>
          <a:noFill/>
        </p:spPr>
        <p:txBody>
          <a:bodyPr wrap="square">
            <a:spAutoFit/>
          </a:bodyPr>
          <a:lstStyle/>
          <a:p>
            <a:r>
              <a:rPr lang="en-US" sz="4000" b="1" dirty="0">
                <a:solidFill>
                  <a:prstClr val="white"/>
                </a:solidFill>
                <a:effectLst>
                  <a:glow rad="127000">
                    <a:prstClr val="black"/>
                  </a:glow>
                </a:effectLst>
                <a:latin typeface="system-ui"/>
              </a:rPr>
              <a:t>Matt 8:23-27</a:t>
            </a:r>
          </a:p>
        </p:txBody>
      </p:sp>
    </p:spTree>
    <p:extLst>
      <p:ext uri="{BB962C8B-B14F-4D97-AF65-F5344CB8AC3E}">
        <p14:creationId xmlns:p14="http://schemas.microsoft.com/office/powerpoint/2010/main" val="4142184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9371</TotalTime>
  <Words>2741</Words>
  <Application>Microsoft Office PowerPoint</Application>
  <PresentationFormat>On-screen Show (4:3)</PresentationFormat>
  <Paragraphs>173</Paragraphs>
  <Slides>49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Black</vt:lpstr>
      <vt:lpstr>Calibri</vt:lpstr>
      <vt:lpstr>Calibri Light</vt:lpstr>
      <vt:lpstr>Chalkduster</vt:lpstr>
      <vt:lpstr>Comic Sans MS</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89</cp:revision>
  <dcterms:created xsi:type="dcterms:W3CDTF">2021-12-01T02:13:13Z</dcterms:created>
  <dcterms:modified xsi:type="dcterms:W3CDTF">2022-01-02T23:15:27Z</dcterms:modified>
</cp:coreProperties>
</file>