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  <p:sldMasterId id="2147483708" r:id="rId3"/>
  </p:sldMasterIdLst>
  <p:notesMasterIdLst>
    <p:notesMasterId r:id="rId15"/>
  </p:notesMasterIdLst>
  <p:handoutMasterIdLst>
    <p:handoutMasterId r:id="rId16"/>
  </p:handoutMasterIdLst>
  <p:sldIdLst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124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6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2E8F5D-F0E9-5140-A86C-7E4FD90D48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2F362-9DCD-304F-BF97-42AA89289C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DD438-64A4-1C46-BFC2-4F0B9B20EFE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367EE-8B36-3849-BA71-D503842E5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2F7D2-61AB-834F-8B5B-AD7F5E26FC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98006-2AD1-6343-8BD7-AC09AA1F5D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68840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7A37E-51AD-7E4F-9DD8-867BA98ECB20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3F27-5C54-384C-9CD1-00E83659BBD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038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C02E-B721-F848-8792-4BCCDDA6A2F2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C02E-B721-F848-8792-4BCCDDA6A2F2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3F27-5C54-384C-9CD1-00E83659BBD5}" type="slidenum">
              <a:rPr lang="en-TH" smtClean="0"/>
              <a:t>11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291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08004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1985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007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C0CB-774C-3546-A547-7786514DB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8AC84-A409-7240-B29E-24F73A457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8BBBF-1A11-7746-9519-57C0F141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F4618-5212-0345-93AA-3E9EAEF0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B6F22-CEE1-2E4D-89B4-C1625967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7504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E3D8-B9A6-844C-8513-99922B71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619A-BF21-034F-974C-A897BE7D0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CDB80-463B-5E4C-BCA9-077CD5B8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0215-4DF8-E744-8106-3D084922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75C8-24A4-DE40-940C-4035F210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7180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BEBE-64A2-794F-AEB0-89A8FBF9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B0ED2-0799-2A4B-B6E9-28F26E5BC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50FB6-E065-DF4A-ACF2-A5FEDB45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FE7CB-0BBB-CC48-9B0C-00887A4E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F2ED2-BAE4-0B45-9E62-12CB7337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35159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46F6-2E1B-A34C-B4F8-599D8CA5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B4364-2C38-3549-9EE2-55578AFDD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25E7E-F1B7-DF48-9F45-B17C0537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81A08-8616-3D46-9C07-F80ACAD2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CB03A-829C-7549-BA91-5DD5332D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3AD03-FA83-0B4D-BE52-9AA789A7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4514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7F06-D7D3-BB45-B6CB-4D2B9175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DEF9C-5F19-624E-9508-C84F7120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29743-3F58-C84A-9802-325D35AF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2063D-DECA-2C43-AE49-BA4DBC26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56F28-34FA-B042-B593-DBA240DD7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BD008-B8D7-D04A-ABA8-374E9691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ADEA4-B75B-AA4F-B5B8-8B8B5BFD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94886-4DA6-2945-8873-818E4E6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642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7D91-327E-E14D-B221-DB26D842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DEFC5-19F3-324A-844D-76F24D04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A5734-9C51-AD4D-8A1A-F0084C30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A435B-B57F-4045-9DB2-EA64D38B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3673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3E9B8-0AFC-5746-B667-6170C508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D166A-9256-7548-991B-D30996C2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CAEFF-8AD3-9747-BDF7-BBEC3790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79649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F6C6-FD1A-A140-84C9-12B08FAA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8AAD7-F652-1247-BA4C-92B3A3AF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D7B37-F987-1F45-85E7-942818957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DDAE5-8091-2045-8900-0449F23F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24B2D-D4C5-3445-8284-82E3FEF6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5CF41-20D8-0E42-82CD-20595DC8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477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39344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E54F-1880-1E4B-857A-67F07D8F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2B476-F143-2F44-BDAB-18B7D76C3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FC1A8-CE74-5644-B848-06F0042A8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451F-3884-EF4A-A8AA-F8E9F346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0FAA0-7549-9646-B9E4-F4D63CCE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D47C-5B0F-1144-ACF2-18A4851A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8766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1690-E525-124E-8197-5C1D262B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32669-26D1-6F48-BD86-A8AB24A97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E940F-05C9-994A-98C6-1DF48BE4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AFD75-1732-D943-892E-DE554462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F4AE3-E163-D242-8051-A9398F67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6726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77ACC-F5D7-2942-9E03-AF16A0B97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44D66-105F-A14C-8B89-746AC494E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ACF06-E96C-2843-83FD-FCD1516A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CF15-6473-C044-AE13-97CA8E65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552C0-80FD-3145-B4DB-74E23EFB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74163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1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43790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39120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5020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40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8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29048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6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8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8" y="2313436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56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01555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206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3470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4" y="2243831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4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1245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1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21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42670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61659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1368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0443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4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4641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3393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3622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5811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3198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4E5B6-C170-DA4E-A73C-F0A336BD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05048-1026-EC44-97D4-EDA3AE833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E3F17-50A6-C84E-90B7-E2C52994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FA43F-E207-A346-9C73-5E1FEF9FB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24FC4-CA72-334F-A3E7-44CFBE888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2178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6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6" y="2638047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4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9/12/2021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8139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A86C-6756-B749-9CDE-35BC9CC5C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935" y="952072"/>
            <a:ext cx="6488130" cy="2401799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r>
              <a:rPr lang="en-TH" sz="4500" dirty="0">
                <a:latin typeface="Chalkduster" panose="03050602040202020205" pitchFamily="66" charset="77"/>
              </a:rPr>
              <a:t>The Miracles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098C-338C-9443-8480-BDDE41F15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 dirty="0"/>
          </a:p>
        </p:txBody>
      </p:sp>
      <p:pic>
        <p:nvPicPr>
          <p:cNvPr id="5" name="Picture 2" descr="Timelapse Photography Off Water Fountain">
            <a:extLst>
              <a:ext uri="{FF2B5EF4-FFF2-40B4-BE49-F238E27FC236}">
                <a16:creationId xmlns:a16="http://schemas.microsoft.com/office/drawing/2014/main" id="{5BBC54B6-7ACD-1345-AFE7-FB8E9F06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27" y="3429000"/>
            <a:ext cx="1748238" cy="24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lhouette photo of man on cliff during sunset">
            <a:extLst>
              <a:ext uri="{FF2B5EF4-FFF2-40B4-BE49-F238E27FC236}">
                <a16:creationId xmlns:a16="http://schemas.microsoft.com/office/drawing/2014/main" id="{15D248DD-1680-874A-83AC-4FF589A2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74" y="3691671"/>
            <a:ext cx="2861786" cy="19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and brown painted wall">
            <a:extLst>
              <a:ext uri="{FF2B5EF4-FFF2-40B4-BE49-F238E27FC236}">
                <a16:creationId xmlns:a16="http://schemas.microsoft.com/office/drawing/2014/main" id="{027F41E0-7CB0-D241-A3C1-910BF012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06" y="3429000"/>
            <a:ext cx="1826335" cy="24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3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F01-7FED-9548-984B-10158437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12" y="346626"/>
            <a:ext cx="5937755" cy="1188720"/>
          </a:xfrm>
        </p:spPr>
        <p:txBody>
          <a:bodyPr>
            <a:normAutofit/>
          </a:bodyPr>
          <a:lstStyle/>
          <a:p>
            <a:r>
              <a:rPr lang="en-TH" sz="3000" b="1" dirty="0"/>
              <a:t>Luke 5:1-11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DC18-B6CB-FD47-89AB-D47BAC65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99926"/>
            <a:ext cx="8891693" cy="4607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TH" dirty="0"/>
          </a:p>
          <a:p>
            <a:pPr marL="0" indent="0">
              <a:buNone/>
            </a:pPr>
            <a:r>
              <a:rPr lang="en-TH" dirty="0"/>
              <a:t>Vs 11 – Outcome – they left everything and followed him.</a:t>
            </a:r>
          </a:p>
          <a:p>
            <a:pPr marL="0" indent="0" algn="ctr">
              <a:buNone/>
            </a:pPr>
            <a:r>
              <a:rPr lang="en-TH" u="sng" dirty="0"/>
              <a:t>What does this passage teach us about discipleship?</a:t>
            </a:r>
          </a:p>
          <a:p>
            <a:pPr marL="342900" indent="-342900">
              <a:buAutoNum type="alphaLcParenR"/>
            </a:pPr>
            <a:r>
              <a:rPr lang="en-TH" dirty="0"/>
              <a:t>It involves repentance. Peter falls on his knees before Jesus.		      </a:t>
            </a:r>
            <a:r>
              <a:rPr lang="en-TH" b="1" dirty="0">
                <a:highlight>
                  <a:srgbClr val="FFFF00"/>
                </a:highlight>
              </a:rPr>
              <a:t>ACTION: </a:t>
            </a:r>
            <a:r>
              <a:rPr lang="en-TH" b="1" dirty="0"/>
              <a:t>Behold God daily,  abide and worship in His presence (Isaiah 6:1-7, 2 </a:t>
            </a:r>
          </a:p>
          <a:p>
            <a:pPr marL="0" indent="0">
              <a:buNone/>
            </a:pPr>
            <a:r>
              <a:rPr lang="en-TH" b="1" dirty="0"/>
              <a:t>      Corinthians 3:18 cf John 4:23)</a:t>
            </a:r>
          </a:p>
          <a:p>
            <a:pPr marL="342900" indent="-342900">
              <a:buAutoNum type="alphaLcParenR"/>
            </a:pPr>
            <a:r>
              <a:rPr lang="en-TH" dirty="0"/>
              <a:t>It involves obedient faith.						      </a:t>
            </a:r>
            <a:r>
              <a:rPr lang="en-TH" b="1" dirty="0">
                <a:highlight>
                  <a:srgbClr val="FFFF00"/>
                </a:highlight>
              </a:rPr>
              <a:t>ACTION: </a:t>
            </a:r>
            <a:r>
              <a:rPr lang="en-TH" b="1" dirty="0"/>
              <a:t>Let His Word Order and Direct you (John 8:31 cf John 2:5). </a:t>
            </a:r>
          </a:p>
          <a:p>
            <a:pPr marL="342900" indent="-342900">
              <a:buAutoNum type="alphaLcParenR"/>
            </a:pPr>
            <a:r>
              <a:rPr lang="en-TH" dirty="0"/>
              <a:t>It involves an all-of-life response to follow Jesus.			      </a:t>
            </a:r>
            <a:r>
              <a:rPr lang="en-TH" b="1" dirty="0">
                <a:highlight>
                  <a:srgbClr val="FFFF00"/>
                </a:highlight>
              </a:rPr>
              <a:t>ACTION: </a:t>
            </a:r>
            <a:r>
              <a:rPr lang="en-TH" b="1" dirty="0"/>
              <a:t>Surrender to His Will, walk in His Ways (Matthew 10:25,16:24 ).</a:t>
            </a:r>
          </a:p>
          <a:p>
            <a:pPr marL="342900" indent="-342900">
              <a:buAutoNum type="alphaLcParenR"/>
            </a:pPr>
            <a:r>
              <a:rPr lang="en-TH" dirty="0"/>
              <a:t>It involves reaching others for Christ.                                                                 </a:t>
            </a:r>
            <a:r>
              <a:rPr lang="en-TH" b="1" dirty="0">
                <a:highlight>
                  <a:srgbClr val="FFFF00"/>
                </a:highlight>
              </a:rPr>
              <a:t>ACTION: </a:t>
            </a:r>
            <a:r>
              <a:rPr lang="en-TH" b="1" dirty="0"/>
              <a:t>Pray and learn to be a disciple who makes other disciples (Matthew  </a:t>
            </a:r>
          </a:p>
          <a:p>
            <a:pPr marL="0" indent="0">
              <a:buNone/>
            </a:pPr>
            <a:r>
              <a:rPr lang="en-TH" b="1" dirty="0"/>
              <a:t>     4:19; 28:19-20). </a:t>
            </a:r>
          </a:p>
          <a:p>
            <a:pPr marL="0" indent="0">
              <a:buNone/>
            </a:pP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4875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12366-A52A-DE49-AB03-B0C93903B8D8}"/>
              </a:ext>
            </a:extLst>
          </p:cNvPr>
          <p:cNvSpPr txBox="1"/>
          <p:nvPr/>
        </p:nvSpPr>
        <p:spPr>
          <a:xfrm>
            <a:off x="-5340" y="2973314"/>
            <a:ext cx="915468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H" sz="5000" b="1" dirty="0">
                <a:latin typeface="Chalkduster" panose="03050602040202020205" pitchFamily="66" charset="77"/>
              </a:rPr>
              <a:t>What will you leave </a:t>
            </a:r>
          </a:p>
          <a:p>
            <a:pPr algn="ctr"/>
            <a:r>
              <a:rPr lang="en-TH" sz="5000" b="1" dirty="0">
                <a:latin typeface="Chalkduster" panose="03050602040202020205" pitchFamily="66" charset="77"/>
              </a:rPr>
              <a:t>behind to follow Christ?</a:t>
            </a:r>
          </a:p>
          <a:p>
            <a:pPr algn="ctr"/>
            <a:r>
              <a:rPr lang="en-TH" sz="5000" b="1" dirty="0">
                <a:latin typeface="Chalkduster" panose="03050602040202020205" pitchFamily="66" charset="77"/>
              </a:rPr>
              <a:t>Who will you bring </a:t>
            </a:r>
          </a:p>
          <a:p>
            <a:pPr algn="ctr"/>
            <a:r>
              <a:rPr lang="en-TH" sz="5000" b="1" dirty="0">
                <a:latin typeface="Chalkduster" panose="03050602040202020205" pitchFamily="66" charset="77"/>
              </a:rPr>
              <a:t>with you after him?</a:t>
            </a:r>
          </a:p>
        </p:txBody>
      </p:sp>
      <p:pic>
        <p:nvPicPr>
          <p:cNvPr id="4098" name="Picture 2" descr="Luke 9:23 Meaning of Pick up Your Cross and Follow Me – ConnectUS">
            <a:extLst>
              <a:ext uri="{FF2B5EF4-FFF2-40B4-BE49-F238E27FC236}">
                <a16:creationId xmlns:a16="http://schemas.microsoft.com/office/drawing/2014/main" id="{1D6B0D9B-5B07-7A48-8EFD-077E42F73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6612467" cy="29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A86C-6756-B749-9CDE-35BC9CC5C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935" y="952073"/>
            <a:ext cx="6488130" cy="2401799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r>
              <a:rPr lang="en-TH" sz="4500" dirty="0">
                <a:latin typeface="Chalkduster" panose="03050602040202020205" pitchFamily="66" charset="77"/>
              </a:rPr>
              <a:t>The Miracles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098C-338C-9443-8480-BDDE41F15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 dirty="0"/>
          </a:p>
        </p:txBody>
      </p:sp>
      <p:pic>
        <p:nvPicPr>
          <p:cNvPr id="5" name="Picture 2" descr="Timelapse Photography Off Water Fountain">
            <a:extLst>
              <a:ext uri="{FF2B5EF4-FFF2-40B4-BE49-F238E27FC236}">
                <a16:creationId xmlns:a16="http://schemas.microsoft.com/office/drawing/2014/main" id="{5BBC54B6-7ACD-1345-AFE7-FB8E9F06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27" y="3429001"/>
            <a:ext cx="1748238" cy="24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lhouette photo of man on cliff during sunset">
            <a:extLst>
              <a:ext uri="{FF2B5EF4-FFF2-40B4-BE49-F238E27FC236}">
                <a16:creationId xmlns:a16="http://schemas.microsoft.com/office/drawing/2014/main" id="{15D248DD-1680-874A-83AC-4FF589A2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74" y="3691672"/>
            <a:ext cx="2861786" cy="19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and brown painted wall">
            <a:extLst>
              <a:ext uri="{FF2B5EF4-FFF2-40B4-BE49-F238E27FC236}">
                <a16:creationId xmlns:a16="http://schemas.microsoft.com/office/drawing/2014/main" id="{027F41E0-7CB0-D241-A3C1-910BF012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07" y="3429000"/>
            <a:ext cx="1826335" cy="24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B0C12-521D-9D49-80B2-3E1E90FA8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3A73D1-CBF8-2449-ADBB-A6706D26FE6C}"/>
              </a:ext>
            </a:extLst>
          </p:cNvPr>
          <p:cNvSpPr txBox="1"/>
          <p:nvPr/>
        </p:nvSpPr>
        <p:spPr>
          <a:xfrm>
            <a:off x="482600" y="59266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4000" b="1" dirty="0">
                <a:solidFill>
                  <a:schemeClr val="bg1"/>
                </a:solidFill>
              </a:rPr>
              <a:t>LAST WEEK…..</a:t>
            </a:r>
          </a:p>
        </p:txBody>
      </p:sp>
    </p:spTree>
    <p:extLst>
      <p:ext uri="{BB962C8B-B14F-4D97-AF65-F5344CB8AC3E}">
        <p14:creationId xmlns:p14="http://schemas.microsoft.com/office/powerpoint/2010/main" val="278524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F01-7FED-9548-984B-10158437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sz="3000" b="1" dirty="0"/>
              <a:t>Context of Luke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DC18-B6CB-FD47-89AB-D47BAC65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370119"/>
            <a:ext cx="8398934" cy="3658147"/>
          </a:xfrm>
        </p:spPr>
        <p:txBody>
          <a:bodyPr>
            <a:normAutofit/>
          </a:bodyPr>
          <a:lstStyle/>
          <a:p>
            <a:r>
              <a:rPr lang="en-TH" b="1" dirty="0"/>
              <a:t>In Luke Chapter 4, 3 things happen</a:t>
            </a:r>
          </a:p>
          <a:p>
            <a:r>
              <a:rPr lang="en-TH" b="1" dirty="0"/>
              <a:t>1) Jesus is tempted in t</a:t>
            </a:r>
            <a:r>
              <a:rPr lang="en-US" b="1" dirty="0"/>
              <a:t>he</a:t>
            </a:r>
            <a:r>
              <a:rPr lang="en-TH" b="1" dirty="0"/>
              <a:t> wilderness (vs 1-13)</a:t>
            </a:r>
          </a:p>
          <a:p>
            <a:r>
              <a:rPr lang="en-TH" b="1" dirty="0"/>
              <a:t>2) He begins his ministry by preaching at synagogue in Nazareth – he announces the messianic fulfilment of Isaiah 61:1-2 (vs 14-30)</a:t>
            </a:r>
          </a:p>
          <a:p>
            <a:r>
              <a:rPr lang="en-TH" b="1" dirty="0"/>
              <a:t>3) Jesus heals the sick and delivers those tormented by demons (vs 31-44)</a:t>
            </a:r>
          </a:p>
          <a:p>
            <a:endParaRPr lang="en-TH" b="1" dirty="0"/>
          </a:p>
          <a:p>
            <a:pPr marL="0" indent="0" algn="ctr">
              <a:buNone/>
            </a:pPr>
            <a:r>
              <a:rPr lang="en-TH" b="1" dirty="0"/>
              <a:t>    </a:t>
            </a:r>
            <a:r>
              <a:rPr lang="en-TH" sz="3600" b="1" dirty="0">
                <a:highlight>
                  <a:srgbClr val="00FFFF"/>
                </a:highlight>
                <a:latin typeface="Bradley Hand" pitchFamily="2" charset="77"/>
              </a:rPr>
              <a:t>Jesus the Messiah, Phd - </a:t>
            </a:r>
          </a:p>
          <a:p>
            <a:pPr marL="0" indent="0" algn="ctr">
              <a:buNone/>
            </a:pPr>
            <a:r>
              <a:rPr lang="en-TH" sz="3600" b="1" dirty="0">
                <a:highlight>
                  <a:srgbClr val="00FFFF"/>
                </a:highlight>
                <a:latin typeface="Bradley Hand" pitchFamily="2" charset="77"/>
              </a:rPr>
              <a:t>Preaching, Healing and Deliverance!</a:t>
            </a:r>
          </a:p>
          <a:p>
            <a:pPr marL="0" indent="0">
              <a:buNone/>
            </a:pP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8970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eginning of Jesus&amp;#39; Ministry | SeekGrowLove.com">
            <a:extLst>
              <a:ext uri="{FF2B5EF4-FFF2-40B4-BE49-F238E27FC236}">
                <a16:creationId xmlns:a16="http://schemas.microsoft.com/office/drawing/2014/main" id="{8A92F990-74F7-5C48-BE2D-889CCB98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2"/>
            <a:ext cx="9145419" cy="65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9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F01-7FED-9548-984B-10158437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sz="3000" b="1" dirty="0"/>
              <a:t>Luke 5:1-11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DC18-B6CB-FD47-89AB-D47BAC65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370119"/>
            <a:ext cx="8398934" cy="3658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H" dirty="0"/>
              <a:t>Vs 1 – From general purpose statement in Luke 4:43, to specific example.</a:t>
            </a:r>
          </a:p>
          <a:p>
            <a:pPr marL="0" indent="0">
              <a:buNone/>
            </a:pPr>
            <a:r>
              <a:rPr lang="en-TH" dirty="0"/>
              <a:t>“…the crowd was pressing in on Him to hear the word of God.”</a:t>
            </a:r>
          </a:p>
          <a:p>
            <a:pPr marL="0" indent="0">
              <a:buNone/>
            </a:pPr>
            <a:r>
              <a:rPr lang="en-TH" dirty="0"/>
              <a:t>Vs 2 – 2 boats by the lake – fisherman washing their nets, i.e. their work was over.</a:t>
            </a:r>
          </a:p>
          <a:p>
            <a:pPr marL="0" indent="0">
              <a:buNone/>
            </a:pPr>
            <a:r>
              <a:rPr lang="en-TH" dirty="0"/>
              <a:t>Vs 3 – Jesus ‘recomissions’ Simon’s boat as a pulpit to teach the crowds.</a:t>
            </a:r>
          </a:p>
          <a:p>
            <a:pPr marL="0" indent="0">
              <a:buNone/>
            </a:pPr>
            <a:r>
              <a:rPr lang="en-TH" dirty="0"/>
              <a:t>Vs 4 – When we think our work is done, Jesus’ work has only begun.</a:t>
            </a:r>
          </a:p>
          <a:p>
            <a:pPr marL="0" indent="0">
              <a:buNone/>
            </a:pPr>
            <a:endParaRPr lang="en-TH" dirty="0"/>
          </a:p>
          <a:p>
            <a:pPr marL="0" indent="0">
              <a:buNone/>
            </a:pPr>
            <a:endParaRPr lang="en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35EA5-CDE4-2243-BCEC-65D6A2EA7885}"/>
              </a:ext>
            </a:extLst>
          </p:cNvPr>
          <p:cNvSpPr txBox="1"/>
          <p:nvPr/>
        </p:nvSpPr>
        <p:spPr>
          <a:xfrm>
            <a:off x="838199" y="4665134"/>
            <a:ext cx="7306734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270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TH" sz="2200" dirty="0"/>
              <a:t>Jesus said to him “Put out </a:t>
            </a:r>
            <a:r>
              <a:rPr lang="en-TH" sz="2200" u="sng" dirty="0"/>
              <a:t>into the deep</a:t>
            </a:r>
            <a:r>
              <a:rPr lang="en-TH" sz="2200" dirty="0"/>
              <a:t> and let down your nets for a catch.” And Simon answered,  “Master, we toiled  all night and took nothing! But </a:t>
            </a:r>
            <a:r>
              <a:rPr lang="en-TH" sz="2200" u="sng" dirty="0"/>
              <a:t>at your word</a:t>
            </a:r>
            <a:r>
              <a:rPr lang="en-TH" sz="2200" dirty="0"/>
              <a:t> I will let down the nets.” (Luke 5:5)</a:t>
            </a:r>
          </a:p>
        </p:txBody>
      </p:sp>
    </p:spTree>
    <p:extLst>
      <p:ext uri="{BB962C8B-B14F-4D97-AF65-F5344CB8AC3E}">
        <p14:creationId xmlns:p14="http://schemas.microsoft.com/office/powerpoint/2010/main" val="6631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3th Sunday of Ordinary Time: The Universal Call to Holiness and Apostolate  – The Corona Retreat">
            <a:extLst>
              <a:ext uri="{FF2B5EF4-FFF2-40B4-BE49-F238E27FC236}">
                <a16:creationId xmlns:a16="http://schemas.microsoft.com/office/drawing/2014/main" id="{0E42F626-938B-9140-BE5D-85484274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7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7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F01-7FED-9548-984B-10158437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sz="3000" b="1" dirty="0"/>
              <a:t>Luke 5:1-11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DC18-B6CB-FD47-89AB-D47BAC65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370119"/>
            <a:ext cx="8398934" cy="3658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H" dirty="0"/>
              <a:t>Vs 6 – “They enclosed a large number of fish, and their nets were breaking.” - More fish than they could contain on their own. </a:t>
            </a:r>
          </a:p>
          <a:p>
            <a:pPr marL="0" indent="0">
              <a:buNone/>
            </a:pPr>
            <a:r>
              <a:rPr lang="en-TH" dirty="0"/>
              <a:t>Vs 7 – Called for help from other boat – filled and sinking! </a:t>
            </a:r>
          </a:p>
          <a:p>
            <a:pPr marL="0" indent="0">
              <a:buNone/>
            </a:pPr>
            <a:r>
              <a:rPr lang="en-TH" dirty="0"/>
              <a:t>There is no miracle of Jesus which is not at once both transforming AND abundant.</a:t>
            </a:r>
          </a:p>
          <a:p>
            <a:pPr marL="0" indent="0">
              <a:buNone/>
            </a:pPr>
            <a:r>
              <a:rPr lang="en-TH" dirty="0"/>
              <a:t>Vs 8 – The response of Simon is equally significant – revelation of one’s unworthiness.</a:t>
            </a:r>
          </a:p>
          <a:p>
            <a:pPr marL="0" indent="0">
              <a:buNone/>
            </a:pPr>
            <a:r>
              <a:rPr lang="en-TH" dirty="0"/>
              <a:t>He sees Jesus in all his glory, and feels his shame!</a:t>
            </a:r>
          </a:p>
          <a:p>
            <a:pPr marL="0" indent="0">
              <a:buNone/>
            </a:pPr>
            <a:r>
              <a:rPr lang="en-TH" dirty="0"/>
              <a:t>Vs 9-10 – The result was general astonishment all round. </a:t>
            </a:r>
          </a:p>
          <a:p>
            <a:pPr marL="0" indent="0">
              <a:buNone/>
            </a:pPr>
            <a:endParaRPr lang="en-TH" dirty="0"/>
          </a:p>
          <a:p>
            <a:pPr marL="0" indent="0">
              <a:buNone/>
            </a:pPr>
            <a:endParaRPr lang="en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BBAB3-005C-AC4A-8113-6A7BC0608041}"/>
              </a:ext>
            </a:extLst>
          </p:cNvPr>
          <p:cNvSpPr txBox="1"/>
          <p:nvPr/>
        </p:nvSpPr>
        <p:spPr>
          <a:xfrm>
            <a:off x="821266" y="5123867"/>
            <a:ext cx="730673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270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TH" sz="2200" dirty="0"/>
              <a:t>And Jesus said to Simon, “Do not be afraid; from now on you will be catching men.” (Luke 5:10b)</a:t>
            </a:r>
          </a:p>
        </p:txBody>
      </p:sp>
    </p:spTree>
    <p:extLst>
      <p:ext uri="{BB962C8B-B14F-4D97-AF65-F5344CB8AC3E}">
        <p14:creationId xmlns:p14="http://schemas.microsoft.com/office/powerpoint/2010/main" val="2704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F01-7FED-9548-984B-10158437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12" y="346626"/>
            <a:ext cx="5937755" cy="1188720"/>
          </a:xfrm>
        </p:spPr>
        <p:txBody>
          <a:bodyPr>
            <a:normAutofit/>
          </a:bodyPr>
          <a:lstStyle/>
          <a:p>
            <a:r>
              <a:rPr lang="en-TH" sz="3000" b="1" dirty="0"/>
              <a:t>Luke 5:1-11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DC18-B6CB-FD47-89AB-D47BAC65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6" y="1599926"/>
            <a:ext cx="8398934" cy="3658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TH" dirty="0"/>
          </a:p>
          <a:p>
            <a:pPr marL="0" indent="0">
              <a:buNone/>
            </a:pPr>
            <a:r>
              <a:rPr lang="en-TH" dirty="0"/>
              <a:t>Vs 11 – Outcome – they left everything and followed him.</a:t>
            </a:r>
          </a:p>
          <a:p>
            <a:pPr marL="0" indent="0" algn="ctr">
              <a:buNone/>
            </a:pPr>
            <a:r>
              <a:rPr lang="en-TH" u="sng" dirty="0"/>
              <a:t>What does this passage teach us about discipleship?</a:t>
            </a:r>
          </a:p>
          <a:p>
            <a:pPr marL="0" indent="0">
              <a:buNone/>
            </a:pP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5435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F12942C-2D55-B44B-BFB4-1645847B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9144000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379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450</TotalTime>
  <Words>544</Words>
  <Application>Microsoft Macintosh PowerPoint</Application>
  <PresentationFormat>On-screen Show (4:3)</PresentationFormat>
  <Paragraphs>47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Bradley Hand</vt:lpstr>
      <vt:lpstr>Calibri</vt:lpstr>
      <vt:lpstr>Calibri Light</vt:lpstr>
      <vt:lpstr>Chalkduster</vt:lpstr>
      <vt:lpstr>Gill Sans MT</vt:lpstr>
      <vt:lpstr>Parcel</vt:lpstr>
      <vt:lpstr>Office Theme</vt:lpstr>
      <vt:lpstr>1_Parcel</vt:lpstr>
      <vt:lpstr>The Miracles of Jesus</vt:lpstr>
      <vt:lpstr>The Miracles of Jesus</vt:lpstr>
      <vt:lpstr>Context of Luke 5</vt:lpstr>
      <vt:lpstr>PowerPoint Presentation</vt:lpstr>
      <vt:lpstr>Luke 5:1-11</vt:lpstr>
      <vt:lpstr>PowerPoint Presentation</vt:lpstr>
      <vt:lpstr>Luke 5:1-11</vt:lpstr>
      <vt:lpstr>Luke 5:1-11</vt:lpstr>
      <vt:lpstr>PowerPoint Presentation</vt:lpstr>
      <vt:lpstr>Luke 5:1-11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Microsoft Office User</cp:lastModifiedBy>
  <cp:revision>6</cp:revision>
  <cp:lastPrinted>2021-12-08T06:23:45Z</cp:lastPrinted>
  <dcterms:created xsi:type="dcterms:W3CDTF">2021-12-08T02:37:29Z</dcterms:created>
  <dcterms:modified xsi:type="dcterms:W3CDTF">2021-12-09T08:30:29Z</dcterms:modified>
</cp:coreProperties>
</file>