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01" r:id="rId1"/>
  </p:sldMasterIdLst>
  <p:notesMasterIdLst>
    <p:notesMasterId r:id="rId41"/>
  </p:notesMasterIdLst>
  <p:handoutMasterIdLst>
    <p:handoutMasterId r:id="rId42"/>
  </p:handoutMasterIdLst>
  <p:sldIdLst>
    <p:sldId id="5197" r:id="rId2"/>
    <p:sldId id="5250" r:id="rId3"/>
    <p:sldId id="5232" r:id="rId4"/>
    <p:sldId id="5193" r:id="rId5"/>
    <p:sldId id="5222" r:id="rId6"/>
    <p:sldId id="5220" r:id="rId7"/>
    <p:sldId id="5228" r:id="rId8"/>
    <p:sldId id="5226" r:id="rId9"/>
    <p:sldId id="5230" r:id="rId10"/>
    <p:sldId id="5224" r:id="rId11"/>
    <p:sldId id="5231" r:id="rId12"/>
    <p:sldId id="5200" r:id="rId13"/>
    <p:sldId id="5234" r:id="rId14"/>
    <p:sldId id="5233" r:id="rId15"/>
    <p:sldId id="5194" r:id="rId16"/>
    <p:sldId id="5219" r:id="rId17"/>
    <p:sldId id="5235" r:id="rId18"/>
    <p:sldId id="5236" r:id="rId19"/>
    <p:sldId id="5237" r:id="rId20"/>
    <p:sldId id="5238" r:id="rId21"/>
    <p:sldId id="5239" r:id="rId22"/>
    <p:sldId id="5240" r:id="rId23"/>
    <p:sldId id="5195" r:id="rId24"/>
    <p:sldId id="5241" r:id="rId25"/>
    <p:sldId id="5242" r:id="rId26"/>
    <p:sldId id="5243" r:id="rId27"/>
    <p:sldId id="4655" r:id="rId28"/>
    <p:sldId id="257" r:id="rId29"/>
    <p:sldId id="5203" r:id="rId30"/>
    <p:sldId id="5208" r:id="rId31"/>
    <p:sldId id="5244" r:id="rId32"/>
    <p:sldId id="5216" r:id="rId33"/>
    <p:sldId id="431" r:id="rId34"/>
    <p:sldId id="5245" r:id="rId35"/>
    <p:sldId id="5246" r:id="rId36"/>
    <p:sldId id="5247" r:id="rId37"/>
    <p:sldId id="5248" r:id="rId38"/>
    <p:sldId id="5227" r:id="rId39"/>
    <p:sldId id="5249" r:id="rId40"/>
  </p:sldIdLst>
  <p:sldSz cx="9144000" cy="6858000" type="screen4x3"/>
  <p:notesSz cx="7315200" cy="123444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110911"/>
    <a:srgbClr val="060909"/>
    <a:srgbClr val="FF8000"/>
    <a:srgbClr val="000000"/>
    <a:srgbClr val="00B3E5"/>
    <a:srgbClr val="F8D1A7"/>
    <a:srgbClr val="B1EEF6"/>
    <a:srgbClr val="6FA58E"/>
    <a:srgbClr val="313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33" autoAdjust="0"/>
    <p:restoredTop sz="55635" autoAdjust="0"/>
  </p:normalViewPr>
  <p:slideViewPr>
    <p:cSldViewPr snapToGrid="0">
      <p:cViewPr varScale="1">
        <p:scale>
          <a:sx n="60" d="100"/>
          <a:sy n="60" d="100"/>
        </p:scale>
        <p:origin x="552" y="78"/>
      </p:cViewPr>
      <p:guideLst>
        <p:guide orient="horz" pos="2160"/>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varScale="1">
      <p:scale>
        <a:sx n="1" d="1"/>
        <a:sy n="1" d="1"/>
      </p:scale>
      <p:origin x="0" y="0"/>
    </p:cViewPr>
  </p:sorterViewPr>
  <p:notesViewPr>
    <p:cSldViewPr snapToGrid="0">
      <p:cViewPr varScale="1">
        <p:scale>
          <a:sx n="61" d="100"/>
          <a:sy n="61" d="100"/>
        </p:scale>
        <p:origin x="1632"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71BE2-B0D9-4FAD-BD69-12ECDC8AEF25}"/>
              </a:ext>
            </a:extLst>
          </p:cNvPr>
          <p:cNvSpPr>
            <a:spLocks noGrp="1"/>
          </p:cNvSpPr>
          <p:nvPr>
            <p:ph type="hdr" sz="quarter"/>
          </p:nvPr>
        </p:nvSpPr>
        <p:spPr>
          <a:xfrm>
            <a:off x="0" y="0"/>
            <a:ext cx="3170238" cy="6191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9C4334-4965-481F-9F07-0CC3C009DE22}"/>
              </a:ext>
            </a:extLst>
          </p:cNvPr>
          <p:cNvSpPr>
            <a:spLocks noGrp="1"/>
          </p:cNvSpPr>
          <p:nvPr>
            <p:ph type="dt" sz="quarter" idx="1"/>
          </p:nvPr>
        </p:nvSpPr>
        <p:spPr>
          <a:xfrm>
            <a:off x="4143375" y="0"/>
            <a:ext cx="3170238" cy="619125"/>
          </a:xfrm>
          <a:prstGeom prst="rect">
            <a:avLst/>
          </a:prstGeom>
        </p:spPr>
        <p:txBody>
          <a:bodyPr vert="horz" lIns="91440" tIns="45720" rIns="91440" bIns="45720" rtlCol="0"/>
          <a:lstStyle>
            <a:lvl1pPr algn="r">
              <a:defRPr sz="1200"/>
            </a:lvl1pPr>
          </a:lstStyle>
          <a:p>
            <a:fld id="{BD9A6F1C-1600-4503-A8CA-637C1054FD01}" type="datetimeFigureOut">
              <a:rPr lang="en-US" smtClean="0"/>
              <a:t>7/25/2021</a:t>
            </a:fld>
            <a:endParaRPr lang="en-US"/>
          </a:p>
        </p:txBody>
      </p:sp>
      <p:sp>
        <p:nvSpPr>
          <p:cNvPr id="4" name="Footer Placeholder 3">
            <a:extLst>
              <a:ext uri="{FF2B5EF4-FFF2-40B4-BE49-F238E27FC236}">
                <a16:creationId xmlns:a16="http://schemas.microsoft.com/office/drawing/2014/main" id="{107495DF-B642-4CFE-836F-1B3F8B3D583A}"/>
              </a:ext>
            </a:extLst>
          </p:cNvPr>
          <p:cNvSpPr>
            <a:spLocks noGrp="1"/>
          </p:cNvSpPr>
          <p:nvPr>
            <p:ph type="ftr" sz="quarter" idx="2"/>
          </p:nvPr>
        </p:nvSpPr>
        <p:spPr>
          <a:xfrm>
            <a:off x="0" y="11725275"/>
            <a:ext cx="3170238" cy="619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3B2884-92B5-4AB9-9147-9BB9A78FA49A}"/>
              </a:ext>
            </a:extLst>
          </p:cNvPr>
          <p:cNvSpPr>
            <a:spLocks noGrp="1"/>
          </p:cNvSpPr>
          <p:nvPr>
            <p:ph type="sldNum" sz="quarter" idx="3"/>
          </p:nvPr>
        </p:nvSpPr>
        <p:spPr>
          <a:xfrm>
            <a:off x="4143375" y="11725275"/>
            <a:ext cx="3170238" cy="619125"/>
          </a:xfrm>
          <a:prstGeom prst="rect">
            <a:avLst/>
          </a:prstGeom>
        </p:spPr>
        <p:txBody>
          <a:bodyPr vert="horz" lIns="91440" tIns="45720" rIns="91440" bIns="45720" rtlCol="0" anchor="b"/>
          <a:lstStyle>
            <a:lvl1pPr algn="r">
              <a:defRPr sz="1200"/>
            </a:lvl1pPr>
          </a:lstStyle>
          <a:p>
            <a:fld id="{F7CAC564-69DB-46AC-BF0B-28105BD5BD66}" type="slidenum">
              <a:rPr lang="en-US" smtClean="0"/>
              <a:t>‹#›</a:t>
            </a:fld>
            <a:endParaRPr lang="en-US"/>
          </a:p>
        </p:txBody>
      </p:sp>
    </p:spTree>
    <p:extLst>
      <p:ext uri="{BB962C8B-B14F-4D97-AF65-F5344CB8AC3E}">
        <p14:creationId xmlns:p14="http://schemas.microsoft.com/office/powerpoint/2010/main" val="82212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0" name="Rectangle 4"/>
          <p:cNvSpPr>
            <a:spLocks noGrp="1" noRot="1" noChangeAspect="1" noChangeArrowheads="1" noTextEdit="1"/>
          </p:cNvSpPr>
          <p:nvPr>
            <p:ph type="sldImg" idx="2"/>
          </p:nvPr>
        </p:nvSpPr>
        <p:spPr bwMode="auto">
          <a:xfrm>
            <a:off x="1761331" y="117475"/>
            <a:ext cx="3792538" cy="28463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 name="Notes Placeholder 1">
            <a:extLst>
              <a:ext uri="{FF2B5EF4-FFF2-40B4-BE49-F238E27FC236}">
                <a16:creationId xmlns:a16="http://schemas.microsoft.com/office/drawing/2014/main" id="{6452D528-9109-4615-AA14-8DDE8ABA379A}"/>
              </a:ext>
            </a:extLst>
          </p:cNvPr>
          <p:cNvSpPr>
            <a:spLocks noGrp="1"/>
          </p:cNvSpPr>
          <p:nvPr>
            <p:ph type="body" sz="quarter" idx="3"/>
          </p:nvPr>
        </p:nvSpPr>
        <p:spPr>
          <a:xfrm>
            <a:off x="731520" y="3108960"/>
            <a:ext cx="5852160" cy="8494932"/>
          </a:xfrm>
          <a:prstGeom prst="rect">
            <a:avLst/>
          </a:prstGeom>
        </p:spPr>
        <p:txBody>
          <a:bodyPr vert="horz" wrap="square"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2542148"/>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1pPr>
    <a:lvl2pPr marL="4572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2pPr>
    <a:lvl3pPr marL="9144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3pPr>
    <a:lvl4pPr marL="13716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4pPr>
    <a:lvl5pPr marL="1828800" algn="l" rtl="0" eaLnBrk="0" fontAlgn="base" hangingPunct="0">
      <a:spcBef>
        <a:spcPts val="0"/>
      </a:spcBef>
      <a:spcAft>
        <a:spcPct val="0"/>
      </a:spcAft>
      <a:defRPr sz="1400" kern="1200">
        <a:solidFill>
          <a:schemeClr val="tx1"/>
        </a:solidFill>
        <a:latin typeface="Arial" panose="020B0604020202020204" pitchFamily="34" charset="0"/>
        <a:ea typeface="ＭＳ Ｐゴシック"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Sermon preached by Matthew Lyle on 25 July 2021 at Crossroads International Church</a:t>
            </a:r>
          </a:p>
          <a:p>
            <a:r>
              <a:rPr lang="en-US" sz="1200" dirty="0"/>
              <a:t>Focus: God’s Presence</a:t>
            </a:r>
          </a:p>
          <a:p>
            <a:r>
              <a:rPr lang="en-US" sz="1200" dirty="0"/>
              <a:t>Corporate Bible Reading: Psalm 133</a:t>
            </a:r>
          </a:p>
          <a:p>
            <a:r>
              <a:rPr lang="en-US" sz="1200" dirty="0"/>
              <a:t>Songs:</a:t>
            </a:r>
          </a:p>
          <a:p>
            <a:r>
              <a:rPr lang="en-US" sz="1200" dirty="0"/>
              <a:t>1) We Gather Together</a:t>
            </a:r>
          </a:p>
          <a:p>
            <a:r>
              <a:rPr lang="en-US" sz="1200" dirty="0"/>
              <a:t>2) In Christ Alone</a:t>
            </a:r>
          </a:p>
          <a:p>
            <a:r>
              <a:rPr lang="en-US" sz="1200" dirty="0"/>
              <a:t>3) Victory in Jesus  </a:t>
            </a:r>
          </a:p>
          <a:p>
            <a:endParaRPr lang="en-US" dirty="0"/>
          </a:p>
          <a:p>
            <a:r>
              <a:rPr lang="en-US" sz="1200" dirty="0"/>
              <a:t>Words in </a:t>
            </a:r>
            <a:r>
              <a:rPr lang="en-US" sz="1600" b="1" u="sng" dirty="0"/>
              <a:t>BOLD/UNDERLINE/CALL CAPS</a:t>
            </a:r>
            <a:r>
              <a:rPr lang="en-US" sz="1600" b="0" u="none" dirty="0"/>
              <a:t> </a:t>
            </a:r>
            <a:r>
              <a:rPr lang="en-US" sz="1200" b="0" u="none" dirty="0"/>
              <a:t>mark a PowerPoint animation or slide transition.</a:t>
            </a:r>
          </a:p>
          <a:p>
            <a:endParaRPr lang="en-US" sz="1200" b="0" u="none" dirty="0"/>
          </a:p>
          <a:p>
            <a:r>
              <a:rPr lang="en-US" sz="1200" b="0" u="none" dirty="0"/>
              <a:t>Sermon manuscript included in PowerPoint notes section.</a:t>
            </a:r>
            <a:endParaRPr lang="en-US" dirty="0"/>
          </a:p>
          <a:p>
            <a:endParaRPr lang="en-US" sz="1100" dirty="0"/>
          </a:p>
          <a:p>
            <a:r>
              <a:rPr lang="en-US" sz="1100" dirty="0"/>
              <a:t>Milwaukee Bucks logo:  https://upload.wikimedia.org/wikipedia/en/4/4a/Milwaukee_Bucks_logo.svg</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t>Chelsea logo https://en.wikipedia.org/w/index.php?curid=22765065</a:t>
            </a:r>
          </a:p>
          <a:p>
            <a:r>
              <a:rPr lang="en-US" sz="1100" dirty="0"/>
              <a:t>Alabama Crimson Tide loge:  https://en.wikipedia.org/wiki/Alabama_Crimson_Tide_football#/media/File:Alabama_Crimson_Tide_logo.svg</a:t>
            </a:r>
          </a:p>
          <a:p>
            <a:r>
              <a:rPr lang="en-US" sz="1100" dirty="0"/>
              <a:t>Background Photo by Ray Hennessy on Unsplash  </a:t>
            </a:r>
          </a:p>
          <a:p>
            <a:r>
              <a:rPr lang="en-US" sz="1100" dirty="0"/>
              <a:t>https://unsplash.com/photos/gdTxVSAE5sk</a:t>
            </a:r>
          </a:p>
          <a:p>
            <a:endParaRPr lang="en-US" sz="1100" dirty="0"/>
          </a:p>
        </p:txBody>
      </p:sp>
      <p:sp>
        <p:nvSpPr>
          <p:cNvPr id="5" name="Slide Image Placeholder 4">
            <a:extLst>
              <a:ext uri="{FF2B5EF4-FFF2-40B4-BE49-F238E27FC236}">
                <a16:creationId xmlns:a16="http://schemas.microsoft.com/office/drawing/2014/main" id="{56CF6C5C-7319-45DB-AC50-04540A1462EF}"/>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79180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solidFill>
                  <a:schemeClr val="tx1"/>
                </a:solidFill>
              </a:rPr>
              <a:t>As we continue in our review of Acts we see Philip, witnessing in Samaria.  You can find that in Acts </a:t>
            </a:r>
            <a:r>
              <a:rPr lang="en-US" dirty="0" err="1">
                <a:solidFill>
                  <a:schemeClr val="tx1"/>
                </a:solidFill>
              </a:rPr>
              <a:t>ch</a:t>
            </a:r>
            <a:r>
              <a:rPr lang="en-US" dirty="0">
                <a:solidFill>
                  <a:schemeClr val="tx1"/>
                </a:solidFill>
              </a:rPr>
              <a:t> 8.</a:t>
            </a:r>
          </a:p>
          <a:p>
            <a:endParaRPr lang="en-US" dirty="0">
              <a:solidFill>
                <a:schemeClr val="tx1"/>
              </a:solidFill>
            </a:endParaRPr>
          </a:p>
          <a:p>
            <a:r>
              <a:rPr lang="en-US" sz="1600" b="1" u="sng" dirty="0">
                <a:solidFill>
                  <a:schemeClr val="tx1"/>
                </a:solidFill>
              </a:rPr>
              <a:t>THEN SOMETHING </a:t>
            </a:r>
            <a:r>
              <a:rPr lang="en-US" dirty="0">
                <a:solidFill>
                  <a:schemeClr val="tx1"/>
                </a:solidFill>
              </a:rPr>
              <a:t>interesting happened.  Acts 9:31 tells us, “The church then had peace throughout Judea, Galilee, and Samaria, and it became stronger as the believers lived in the fear of the Lord. And with the encouragement of the Holy Spirit, it also grew in numbers.</a:t>
            </a:r>
          </a:p>
          <a:p>
            <a:endParaRPr lang="en-US" dirty="0">
              <a:solidFill>
                <a:schemeClr val="tx1"/>
              </a:solidFill>
            </a:endParaRPr>
          </a:p>
          <a:p>
            <a:r>
              <a:rPr lang="en-US" sz="1600" b="1" u="sng" dirty="0">
                <a:solidFill>
                  <a:schemeClr val="tx1"/>
                </a:solidFill>
              </a:rPr>
              <a:t>WHAT HAPPENED </a:t>
            </a:r>
            <a:r>
              <a:rPr lang="en-US" dirty="0">
                <a:solidFill>
                  <a:schemeClr val="tx1"/>
                </a:solidFill>
              </a:rPr>
              <a:t>between Acts 8:1 (where Saul persecuting the church and had the believers scattering) and Acts 9:31 (where the believers had peace)?  Saul’s conversion, which you can read at the beginning of Acts </a:t>
            </a:r>
            <a:r>
              <a:rPr lang="en-US" dirty="0" err="1">
                <a:solidFill>
                  <a:schemeClr val="tx1"/>
                </a:solidFill>
              </a:rPr>
              <a:t>ch</a:t>
            </a:r>
            <a:r>
              <a:rPr lang="en-US" dirty="0">
                <a:solidFill>
                  <a:schemeClr val="tx1"/>
                </a:solidFill>
              </a:rPr>
              <a:t> 9.</a:t>
            </a:r>
          </a:p>
          <a:p>
            <a:endParaRPr lang="en-US" dirty="0">
              <a:solidFill>
                <a:schemeClr val="tx1"/>
              </a:solidFill>
            </a:endParaRPr>
          </a:p>
          <a:p>
            <a:r>
              <a:rPr lang="en-US" dirty="0">
                <a:solidFill>
                  <a:schemeClr val="tx1"/>
                </a:solidFill>
              </a:rPr>
              <a:t>Luke gives a few more </a:t>
            </a:r>
            <a:r>
              <a:rPr lang="en-US" sz="1600" b="1" u="sng" dirty="0">
                <a:solidFill>
                  <a:schemeClr val="tx1"/>
                </a:solidFill>
              </a:rPr>
              <a:t>PROGRESS REPORTS</a:t>
            </a:r>
            <a:r>
              <a:rPr lang="en-US" dirty="0">
                <a:solidFill>
                  <a:schemeClr val="tx1"/>
                </a:solidFill>
              </a:rPr>
              <a:t>, </a:t>
            </a:r>
          </a:p>
        </p:txBody>
      </p:sp>
    </p:spTree>
    <p:extLst>
      <p:ext uri="{BB962C8B-B14F-4D97-AF65-F5344CB8AC3E}">
        <p14:creationId xmlns:p14="http://schemas.microsoft.com/office/powerpoint/2010/main" val="418498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solidFill>
                  <a:schemeClr val="tx1"/>
                </a:solidFill>
              </a:rPr>
              <a:t>Luke writes in </a:t>
            </a:r>
          </a:p>
          <a:p>
            <a:pPr marL="285750" indent="-285750">
              <a:buFont typeface="Arial" panose="020B0604020202020204" pitchFamily="34" charset="0"/>
              <a:buChar char="•"/>
            </a:pPr>
            <a:r>
              <a:rPr lang="en-US" dirty="0">
                <a:solidFill>
                  <a:schemeClr val="tx1"/>
                </a:solidFill>
              </a:rPr>
              <a:t>In vs. 12:24 Meanwhile, the word of God continued to spread, and there were many new believers.</a:t>
            </a:r>
          </a:p>
          <a:p>
            <a:pPr marL="285750" indent="-285750">
              <a:buFont typeface="Arial" panose="020B0604020202020204" pitchFamily="34" charset="0"/>
              <a:buChar char="•"/>
            </a:pPr>
            <a:r>
              <a:rPr lang="en-US" dirty="0">
                <a:solidFill>
                  <a:schemeClr val="tx1"/>
                </a:solidFill>
              </a:rPr>
              <a:t>In vs. 16:5 So the churches were strengthened in their faith and grew larger every day.</a:t>
            </a:r>
          </a:p>
          <a:p>
            <a:pPr marL="285750" indent="-285750">
              <a:buFont typeface="Arial" panose="020B0604020202020204" pitchFamily="34" charset="0"/>
              <a:buChar char="•"/>
            </a:pPr>
            <a:r>
              <a:rPr lang="en-US" dirty="0">
                <a:solidFill>
                  <a:schemeClr val="tx1"/>
                </a:solidFill>
              </a:rPr>
              <a:t>And in vs. 19:20 So the message about the Lord spread widely and had a powerful effect.</a:t>
            </a:r>
          </a:p>
          <a:p>
            <a:endParaRPr lang="en-US" dirty="0">
              <a:solidFill>
                <a:schemeClr val="tx1"/>
              </a:solidFill>
            </a:endParaRPr>
          </a:p>
          <a:p>
            <a:r>
              <a:rPr lang="en-US" dirty="0">
                <a:solidFill>
                  <a:schemeClr val="tx1"/>
                </a:solidFill>
              </a:rPr>
              <a:t>What I find interesting is that, although it was persecution that caused the believers to witness throughout Judea and Samaria, it was the Holy Spirit, working through the elders at the Church at Antioch that continued this work through the believers.. </a:t>
            </a:r>
          </a:p>
          <a:p>
            <a:endParaRPr lang="en-US" dirty="0">
              <a:solidFill>
                <a:schemeClr val="tx1"/>
              </a:solidFill>
            </a:endParaRPr>
          </a:p>
          <a:p>
            <a:r>
              <a:rPr lang="en-US" dirty="0">
                <a:solidFill>
                  <a:schemeClr val="tx1"/>
                </a:solidFill>
              </a:rPr>
              <a:t>If you recall from Acts </a:t>
            </a:r>
            <a:r>
              <a:rPr lang="en-US" dirty="0" err="1">
                <a:solidFill>
                  <a:schemeClr val="tx1"/>
                </a:solidFill>
              </a:rPr>
              <a:t>ch</a:t>
            </a:r>
            <a:r>
              <a:rPr lang="en-US" dirty="0">
                <a:solidFill>
                  <a:schemeClr val="tx1"/>
                </a:solidFill>
              </a:rPr>
              <a:t> 13 vs.2, “One day as these men were worshiping the Lord and fasting, the Holy Spirit said, “Appoint Barnabas and Saul for the special work to which I have called them.” So after more fasting and prayer, the men laid their hands on them and </a:t>
            </a:r>
            <a:r>
              <a:rPr lang="en-US" sz="1600" b="1" u="sng" dirty="0">
                <a:solidFill>
                  <a:schemeClr val="tx1"/>
                </a:solidFill>
              </a:rPr>
              <a:t>SENT THEM </a:t>
            </a:r>
            <a:r>
              <a:rPr lang="en-US" dirty="0">
                <a:solidFill>
                  <a:schemeClr val="tx1"/>
                </a:solidFill>
              </a:rPr>
              <a:t>on their way.”  This led to 3 missionary journeys that Luke writes about in chapters 13-20.</a:t>
            </a:r>
          </a:p>
          <a:p>
            <a:endParaRPr lang="en-US" dirty="0">
              <a:solidFill>
                <a:schemeClr val="tx1"/>
              </a:solidFill>
            </a:endParaRPr>
          </a:p>
          <a:p>
            <a:r>
              <a:rPr lang="en-US" dirty="0">
                <a:solidFill>
                  <a:schemeClr val="tx1"/>
                </a:solidFill>
              </a:rPr>
              <a:t>After these 3 journeys, Paul returns to Jerusalem with plans to eventually go to </a:t>
            </a:r>
            <a:r>
              <a:rPr lang="en-US" sz="1600" b="1" u="sng" dirty="0">
                <a:solidFill>
                  <a:schemeClr val="tx1"/>
                </a:solidFill>
              </a:rPr>
              <a:t>ROME</a:t>
            </a:r>
            <a:r>
              <a:rPr lang="en-US" dirty="0">
                <a:solidFill>
                  <a:schemeClr val="tx1"/>
                </a:solidFill>
              </a:rPr>
              <a:t>.</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64367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Sometimes God’s plans are not our plans.  </a:t>
            </a:r>
          </a:p>
          <a:p>
            <a:endParaRPr lang="en-US" dirty="0"/>
          </a:p>
          <a:p>
            <a:r>
              <a:rPr lang="en-US" dirty="0"/>
              <a:t>You see, Paul’s plan was to go and visit the believers in Rome. </a:t>
            </a:r>
          </a:p>
          <a:p>
            <a:endParaRPr lang="en-US" dirty="0"/>
          </a:p>
          <a:p>
            <a:r>
              <a:rPr lang="en-US" dirty="0"/>
              <a:t>While in Ephesus, he wrote to the Roman believers telling them, “One of the things I always pray for is the opportunity, God willing, to come at last to see you. 11 For I long to visit you so I can bring you some spiritual gift that will help you grow strong in the Lord. 12 When we get together, I want to encourage you in your faith, but I also want to be encouraged by yours.</a:t>
            </a:r>
          </a:p>
          <a:p>
            <a:endParaRPr lang="en-US" dirty="0"/>
          </a:p>
          <a:p>
            <a:r>
              <a:rPr lang="en-US" dirty="0"/>
              <a:t>But, when Paul gets to Jerusalem and is worshipping in the temple, a riot started, Paul is getting beat up, so the Romans come and </a:t>
            </a:r>
            <a:r>
              <a:rPr lang="en-US" sz="1600" b="1" u="sng" dirty="0"/>
              <a:t>ARREST PAUL</a:t>
            </a:r>
            <a:r>
              <a:rPr lang="en-US" dirty="0"/>
              <a:t>.</a:t>
            </a:r>
          </a:p>
          <a:p>
            <a:endParaRPr lang="en-US" dirty="0"/>
          </a:p>
        </p:txBody>
      </p:sp>
      <p:sp>
        <p:nvSpPr>
          <p:cNvPr id="5" name="Slide Image Placeholder 4">
            <a:extLst>
              <a:ext uri="{FF2B5EF4-FFF2-40B4-BE49-F238E27FC236}">
                <a16:creationId xmlns:a16="http://schemas.microsoft.com/office/drawing/2014/main" id="{2962342F-9993-4101-8912-71F580D8B2C6}"/>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365107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Instead of going to Rome like he planned, Paul is thrown in jail.  He ends up being in prison for over 2 years, just waiting for a fair trial.</a:t>
            </a:r>
          </a:p>
          <a:p>
            <a:endParaRPr lang="en-US" dirty="0"/>
          </a:p>
          <a:p>
            <a:r>
              <a:rPr lang="en-US" dirty="0"/>
              <a:t>But we see God working through Paul throughout this period, which you can read about in chapters 20-26.</a:t>
            </a:r>
          </a:p>
          <a:p>
            <a:endParaRPr lang="en-US" dirty="0"/>
          </a:p>
          <a:p>
            <a:r>
              <a:rPr lang="en-US" dirty="0"/>
              <a:t>Shortly after his arrest, he has an opportunity to </a:t>
            </a:r>
          </a:p>
          <a:p>
            <a:pPr marL="285750" indent="-285750">
              <a:buFont typeface="Arial" panose="020B0604020202020204" pitchFamily="34" charset="0"/>
              <a:buChar char="•"/>
            </a:pPr>
            <a:r>
              <a:rPr lang="en-US" dirty="0"/>
              <a:t>address the crowd gathered at the temple. </a:t>
            </a:r>
          </a:p>
          <a:p>
            <a:pPr marL="285750" indent="-285750">
              <a:buFont typeface="Arial" panose="020B0604020202020204" pitchFamily="34" charset="0"/>
              <a:buChar char="•"/>
            </a:pPr>
            <a:r>
              <a:rPr lang="en-US" dirty="0"/>
              <a:t>He then addresses the Jewish High Council, and </a:t>
            </a:r>
          </a:p>
          <a:p>
            <a:pPr marL="285750" indent="-285750">
              <a:buFont typeface="Arial" panose="020B0604020202020204" pitchFamily="34" charset="0"/>
              <a:buChar char="•"/>
            </a:pPr>
            <a:r>
              <a:rPr lang="en-US" dirty="0"/>
              <a:t>later his case is heard by the Roman Governor Felix. </a:t>
            </a:r>
          </a:p>
          <a:p>
            <a:pPr marL="285750" indent="-285750">
              <a:buFont typeface="Arial" panose="020B0604020202020204" pitchFamily="34" charset="0"/>
              <a:buChar char="•"/>
            </a:pPr>
            <a:r>
              <a:rPr lang="en-US" dirty="0"/>
              <a:t>Felix sits on the case for 2 years, so when he is replaced, </a:t>
            </a:r>
          </a:p>
          <a:p>
            <a:pPr marL="285750" indent="-285750">
              <a:buFont typeface="Arial" panose="020B0604020202020204" pitchFamily="34" charset="0"/>
              <a:buChar char="•"/>
            </a:pPr>
            <a:r>
              <a:rPr lang="en-US" dirty="0"/>
              <a:t>Paul speaks to Governor Festus. It's here that Paul appeals to have his case heard by Caesar.  </a:t>
            </a:r>
          </a:p>
          <a:p>
            <a:pPr marL="285750" indent="-285750">
              <a:buFont typeface="Arial" panose="020B0604020202020204" pitchFamily="34" charset="0"/>
              <a:buChar char="•"/>
            </a:pPr>
            <a:r>
              <a:rPr lang="en-US" dirty="0"/>
              <a:t>Festus, unsure of what to charge him with before sending him to Rome, asks King Agrippa for help. </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All this is part of </a:t>
            </a:r>
            <a:r>
              <a:rPr lang="en-US" sz="1600" b="1" u="sng" dirty="0"/>
              <a:t>GOD’S PLAN</a:t>
            </a:r>
            <a:r>
              <a:rPr lang="en-US" dirty="0"/>
              <a:t>, as we saw back in Acts 9:15 that, “the Lord said, “Go, for Saul is my chosen instrument to take my message to the Gentiles and to kings, as well as to the people of Israel.”</a:t>
            </a:r>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dirty="0"/>
              <a:t>When God’s plan is for Paul to speak to kings, God will make a way for Paul to speak </a:t>
            </a:r>
            <a:r>
              <a:rPr lang="en-US" sz="1600" b="1" u="sng" dirty="0"/>
              <a:t>TO KINGS.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5" name="Slide Image Placeholder 4">
            <a:extLst>
              <a:ext uri="{FF2B5EF4-FFF2-40B4-BE49-F238E27FC236}">
                <a16:creationId xmlns:a16="http://schemas.microsoft.com/office/drawing/2014/main" id="{2962342F-9993-4101-8912-71F580D8B2C6}"/>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396119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Last week, Manik spoke about Paul’s journey to Rome. The Title of that sermon was “Of Storms and Shipwrecks.” So you can pretty much guess what happened.  </a:t>
            </a:r>
          </a:p>
          <a:p>
            <a:endParaRPr lang="en-US" dirty="0"/>
          </a:p>
          <a:p>
            <a:r>
              <a:rPr lang="en-US" dirty="0"/>
              <a:t>There was a big storm, and they ended up being shipwrecked on the island of Malta. </a:t>
            </a:r>
          </a:p>
          <a:p>
            <a:endParaRPr lang="en-US" dirty="0"/>
          </a:p>
          <a:p>
            <a:r>
              <a:rPr lang="en-US" dirty="0"/>
              <a:t>But there was never any doubt in Paul’s mind that he would reach Rome. Do you know why?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Because </a:t>
            </a:r>
            <a:r>
              <a:rPr lang="en-US" sz="1600" b="1" u="sng" dirty="0"/>
              <a:t>IN ACTS 23:11 </a:t>
            </a:r>
            <a:r>
              <a:rPr lang="en-US" dirty="0"/>
              <a:t>Luke records that, “the Lord appeared to Paul and said, ‘Be encouraged, Paul. Just as you have been a witness to me here in Jerusalem, you must preach the Good News in Rome as well.’”</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When God’s plan is for Paul to go to Rome, God will make a way for Paul to go </a:t>
            </a:r>
            <a:r>
              <a:rPr lang="en-US" sz="1600" b="1" u="sng" dirty="0"/>
              <a:t>TO ROME.</a:t>
            </a:r>
          </a:p>
          <a:p>
            <a:endParaRPr lang="en-US" dirty="0"/>
          </a:p>
        </p:txBody>
      </p:sp>
    </p:spTree>
    <p:extLst>
      <p:ext uri="{BB962C8B-B14F-4D97-AF65-F5344CB8AC3E}">
        <p14:creationId xmlns:p14="http://schemas.microsoft.com/office/powerpoint/2010/main" val="1913349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And that is what we are looking at today, Acts </a:t>
            </a:r>
            <a:r>
              <a:rPr lang="en-US" dirty="0" err="1"/>
              <a:t>ch</a:t>
            </a:r>
            <a:r>
              <a:rPr lang="en-US" dirty="0"/>
              <a:t> 28 vs. 11-31.  The final chapter of Acts.  The final lesson of our series. </a:t>
            </a:r>
          </a:p>
          <a:p>
            <a:endParaRPr lang="en-US" dirty="0"/>
          </a:p>
          <a:p>
            <a:r>
              <a:rPr lang="en-US" dirty="0"/>
              <a:t>Paul is finally going to Rome.  This is the climax of our story!  What is going to happen?  Will he get to speak to Caesar? Will he get a fair trial? Will he be executed?  </a:t>
            </a:r>
          </a:p>
          <a:p>
            <a:endParaRPr lang="en-US" dirty="0"/>
          </a:p>
          <a:p>
            <a:r>
              <a:rPr lang="en-US" dirty="0"/>
              <a:t>Go ahead and turn in your Bible or on your apps to acts </a:t>
            </a:r>
            <a:r>
              <a:rPr lang="en-US" dirty="0" err="1"/>
              <a:t>ch</a:t>
            </a:r>
            <a:r>
              <a:rPr lang="en-US" dirty="0"/>
              <a:t> 28 vs. 11, and let's find out </a:t>
            </a:r>
            <a:r>
              <a:rPr lang="en-US" sz="1600" b="1" u="sng" dirty="0"/>
              <a:t>WHAT HAPPENS. </a:t>
            </a:r>
            <a:endParaRPr lang="en-US" b="1" u="sng" dirty="0"/>
          </a:p>
        </p:txBody>
      </p:sp>
      <p:sp>
        <p:nvSpPr>
          <p:cNvPr id="5" name="Slide Image Placeholder 4">
            <a:extLst>
              <a:ext uri="{FF2B5EF4-FFF2-40B4-BE49-F238E27FC236}">
                <a16:creationId xmlns:a16="http://schemas.microsoft.com/office/drawing/2014/main" id="{32397D67-3DAC-4F0D-9C43-EEB1318514BC}"/>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73752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Starting in </a:t>
            </a:r>
            <a:r>
              <a:rPr lang="en-US" dirty="0" err="1"/>
              <a:t>ch</a:t>
            </a:r>
            <a:r>
              <a:rPr lang="en-US" dirty="0"/>
              <a:t> 28 vs. 11, we read that “it was three months after the shipwreck that we set sail on another ship that had wintered at the island—an Alexandrian ship with the twin gods as its figurehead. 12 Our first stop was Syracuse, where we stayed three days. 13 From there we sailed across to </a:t>
            </a:r>
            <a:r>
              <a:rPr lang="en-US" dirty="0" err="1"/>
              <a:t>Rhegium</a:t>
            </a:r>
            <a:r>
              <a:rPr lang="en-US" dirty="0"/>
              <a:t>. A day later a south wind began blowing, so the following day we sailed up the coast to </a:t>
            </a:r>
            <a:r>
              <a:rPr lang="en-US" dirty="0" err="1"/>
              <a:t>Puteoli</a:t>
            </a:r>
            <a:endParaRPr lang="en-US" dirty="0"/>
          </a:p>
          <a:p>
            <a:endParaRPr lang="en-US" dirty="0"/>
          </a:p>
          <a:p>
            <a:r>
              <a:rPr lang="en-US" dirty="0"/>
              <a:t>Once again, Luke provides us with plenty of details.  He tells us where they were and how long they stayed.  On the PowerPoint slide, you can see each of these places, where they started on the island of Malta, and the stops at Syracuse, </a:t>
            </a:r>
            <a:r>
              <a:rPr lang="en-US" dirty="0" err="1"/>
              <a:t>Rhegium</a:t>
            </a:r>
            <a:r>
              <a:rPr lang="en-US" dirty="0"/>
              <a:t>, and finally ending their sea voyage at </a:t>
            </a:r>
            <a:r>
              <a:rPr lang="en-US" sz="1600" b="1" u="sng" dirty="0"/>
              <a:t>PUTEOLI</a:t>
            </a:r>
            <a:r>
              <a:rPr lang="en-US" dirty="0"/>
              <a:t>.</a:t>
            </a:r>
          </a:p>
          <a:p>
            <a:endParaRPr lang="en-US" dirty="0"/>
          </a:p>
          <a:p>
            <a:endParaRPr lang="en-US" dirty="0"/>
          </a:p>
        </p:txBody>
      </p:sp>
    </p:spTree>
    <p:extLst>
      <p:ext uri="{BB962C8B-B14F-4D97-AF65-F5344CB8AC3E}">
        <p14:creationId xmlns:p14="http://schemas.microsoft.com/office/powerpoint/2010/main" val="313638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After being shipwrecked for 3 months, they can get passage on a large </a:t>
            </a:r>
            <a:r>
              <a:rPr lang="en-US" sz="1600" b="1" u="sng" dirty="0"/>
              <a:t>ALEXANDRIAN SHIP</a:t>
            </a:r>
            <a:r>
              <a:rPr lang="en-US" dirty="0"/>
              <a:t>, which is basically a cargo ship to carry grain. And the ship had as its figurehead these two Roman gods.  </a:t>
            </a:r>
          </a:p>
          <a:p>
            <a:endParaRPr lang="en-US" dirty="0"/>
          </a:p>
          <a:p>
            <a:r>
              <a:rPr lang="en-US" dirty="0"/>
              <a:t>I find this reference to Castor and Pollux interesting.  Castor and Pollux are found in both Greek and Roman mythology. They were worshiped as the patron gods of sailors.  </a:t>
            </a:r>
          </a:p>
          <a:p>
            <a:endParaRPr lang="en-US" dirty="0"/>
          </a:p>
          <a:p>
            <a:r>
              <a:rPr lang="en-US" dirty="0"/>
              <a:t>These sailors were putting their faith in these so-called gods to keep them safe on their travels. This is a basic truth seen throughout history. Man needs to put his faith in something! Unfortunately, all too often, </a:t>
            </a:r>
            <a:r>
              <a:rPr lang="en-US" i="1" dirty="0"/>
              <a:t>the world relies on false gods</a:t>
            </a:r>
            <a:r>
              <a:rPr lang="en-US" dirty="0"/>
              <a:t>. </a:t>
            </a:r>
          </a:p>
          <a:p>
            <a:endParaRPr lang="en-US" dirty="0"/>
          </a:p>
          <a:p>
            <a:r>
              <a:rPr lang="en-US" dirty="0"/>
              <a:t>In the past, it was mythology, gods of nature, seasons, weather. More recently, it has been science.  Science tells us that with the big bang something came from nothing.  Science tells us that with evolution the simple can become complex. Obviously science does not give us the answer.  Real science tells us something does not come from nothing.  Real science tells us that the simple does not become complex. Real science proves we shouldn’t exist.  Therefore since we do exist, there must be a God who </a:t>
            </a:r>
            <a:r>
              <a:rPr lang="en-US" sz="1600" b="1" u="sng" dirty="0"/>
              <a:t>CREATED US</a:t>
            </a:r>
            <a:r>
              <a:rPr lang="en-US" dirty="0"/>
              <a:t>.  </a:t>
            </a:r>
          </a:p>
          <a:p>
            <a:endParaRPr lang="en-US" dirty="0"/>
          </a:p>
          <a:p>
            <a:r>
              <a:rPr lang="en-US" sz="1050" dirty="0"/>
              <a:t>Egyptian grain ship, by artist Victor </a:t>
            </a:r>
            <a:r>
              <a:rPr lang="en-US" sz="1050" dirty="0" err="1"/>
              <a:t>Pulis</a:t>
            </a:r>
            <a:r>
              <a:rPr lang="en-US" sz="1050" dirty="0"/>
              <a:t>.</a:t>
            </a:r>
          </a:p>
          <a:p>
            <a:r>
              <a:rPr lang="en-US" sz="1050" dirty="0"/>
              <a:t>https://timesofmalta.com/articles/view/St-Paul-s-voyage-and-shipwreck-the-ship-and-its-wise-captain.638728</a:t>
            </a:r>
          </a:p>
          <a:p>
            <a:endParaRPr lang="en-US" dirty="0"/>
          </a:p>
        </p:txBody>
      </p:sp>
    </p:spTree>
    <p:extLst>
      <p:ext uri="{BB962C8B-B14F-4D97-AF65-F5344CB8AC3E}">
        <p14:creationId xmlns:p14="http://schemas.microsoft.com/office/powerpoint/2010/main" val="605535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People are starting to realize that science does not give the answers. But instead of turning to God, they turn even further away from science.</a:t>
            </a:r>
          </a:p>
          <a:p>
            <a:endParaRPr lang="en-US" dirty="0"/>
          </a:p>
          <a:p>
            <a:r>
              <a:rPr lang="en-US" dirty="0"/>
              <a:t>Most people are familiar with Albert Einstein and have at least heard of the Theory of Relativity, and the famous formula E = mc^2.  </a:t>
            </a:r>
          </a:p>
          <a:p>
            <a:endParaRPr lang="en-US" dirty="0"/>
          </a:p>
          <a:p>
            <a:r>
              <a:rPr lang="en-US" dirty="0"/>
              <a:t>Just as science has proved that you need a cause to have an effect, just as science proves that something doesn’t come from nothing, and systems evolve from order to chaos, the science of relativity tells us something about space travel.   </a:t>
            </a:r>
          </a:p>
          <a:p>
            <a:endParaRPr lang="en-US" dirty="0"/>
          </a:p>
          <a:p>
            <a:r>
              <a:rPr lang="en-US" dirty="0"/>
              <a:t>Last Tuesday, Jeff Bezos, the founder of Amazon, recently travelled into space for a few minutes.  There are many science fiction books that talk about travelling to other planets. </a:t>
            </a:r>
          </a:p>
          <a:p>
            <a:endParaRPr lang="en-US" dirty="0"/>
          </a:p>
          <a:p>
            <a:r>
              <a:rPr lang="en-US" dirty="0"/>
              <a:t>But real science tells us that relativistic effects such as time dilation and increase in mass have been proven in the real world. This means there will not be travel between the different galaxies and solar systems. But what do people want </a:t>
            </a:r>
            <a:r>
              <a:rPr lang="en-US" sz="1600" b="1" u="sng" dirty="0"/>
              <a:t>TO BELIEVE? </a:t>
            </a:r>
            <a:endParaRPr lang="en-US" b="1" u="sng" dirty="0"/>
          </a:p>
        </p:txBody>
      </p:sp>
    </p:spTree>
    <p:extLst>
      <p:ext uri="{BB962C8B-B14F-4D97-AF65-F5344CB8AC3E}">
        <p14:creationId xmlns:p14="http://schemas.microsoft.com/office/powerpoint/2010/main" val="281129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UFOs!  Last month, June 2021, the US government released a much-anticipated Pentagon UFO report.  This is actual news, not science fiction. More and more people are willing to believe in the existence of UFOs.  </a:t>
            </a:r>
          </a:p>
          <a:p>
            <a:endParaRPr lang="en-US" dirty="0"/>
          </a:p>
          <a:p>
            <a:r>
              <a:rPr lang="en-US" dirty="0"/>
              <a:t>How silly is that!  </a:t>
            </a:r>
          </a:p>
          <a:p>
            <a:endParaRPr lang="en-US" dirty="0"/>
          </a:p>
          <a:p>
            <a:r>
              <a:rPr lang="en-US" dirty="0"/>
              <a:t>Actually, It's quite sad.  People need to have faith in something.   As Christians, like Paul, we place our faith in God. We put our faith in Jesus, the son of the living God, whose life, death, and resurrection gives us victory of sin, death</a:t>
            </a:r>
            <a:r>
              <a:rPr lang="en-US" sz="1600" b="1" u="sng" dirty="0"/>
              <a:t>, AND SATAN</a:t>
            </a:r>
            <a:r>
              <a:rPr lang="en-US" dirty="0"/>
              <a:t>.</a:t>
            </a:r>
          </a:p>
          <a:p>
            <a:endParaRPr lang="en-US" dirty="0"/>
          </a:p>
          <a:p>
            <a:endParaRPr lang="en-US" dirty="0"/>
          </a:p>
          <a:p>
            <a:endParaRPr lang="en-US" dirty="0"/>
          </a:p>
          <a:p>
            <a:r>
              <a:rPr lang="en-US" sz="1050" dirty="0"/>
              <a:t>https://www.cnet.com/news/the-much-anticipated-pentagon-ufo-report-lands-today-what-to-know/</a:t>
            </a:r>
          </a:p>
        </p:txBody>
      </p:sp>
    </p:spTree>
    <p:extLst>
      <p:ext uri="{BB962C8B-B14F-4D97-AF65-F5344CB8AC3E}">
        <p14:creationId xmlns:p14="http://schemas.microsoft.com/office/powerpoint/2010/main" val="103068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hear good news you want to shout it out.  Last week, the </a:t>
            </a:r>
            <a:r>
              <a:rPr lang="en-US" sz="1600" b="1" u="sng" dirty="0"/>
              <a:t>MILWAUKEE BUCKS </a:t>
            </a:r>
            <a:r>
              <a:rPr lang="en-US" dirty="0"/>
              <a:t>won their first NBA championship in 50 years.  </a:t>
            </a:r>
          </a:p>
          <a:p>
            <a:endParaRPr lang="en-US" dirty="0"/>
          </a:p>
          <a:p>
            <a:r>
              <a:rPr lang="en-US" dirty="0"/>
              <a:t>At the end of May, </a:t>
            </a:r>
            <a:r>
              <a:rPr lang="en-US" sz="1600" b="1" u="sng" dirty="0"/>
              <a:t>CHELSEA</a:t>
            </a:r>
            <a:r>
              <a:rPr lang="en-US" dirty="0"/>
              <a:t> won the Champions League final, it was only their second ever Champions League Title.</a:t>
            </a:r>
          </a:p>
          <a:p>
            <a:endParaRPr lang="en-US" dirty="0"/>
          </a:p>
          <a:p>
            <a:r>
              <a:rPr lang="en-US" dirty="0"/>
              <a:t>Who knows, maybe in a few weeks, </a:t>
            </a:r>
            <a:r>
              <a:rPr lang="en-US" sz="1600" b="1" u="sng" dirty="0"/>
              <a:t>SINGAPORE</a:t>
            </a:r>
            <a:r>
              <a:rPr lang="en-US" dirty="0"/>
              <a:t> can celebrate Joseph Schooling winning another gold medal at the Olympics. </a:t>
            </a:r>
          </a:p>
          <a:p>
            <a:endParaRPr lang="en-US" dirty="0"/>
          </a:p>
          <a:p>
            <a:r>
              <a:rPr lang="en-US" dirty="0"/>
              <a:t>When your team wins, you want everyone to know, you celebrate, you shout out the good news. </a:t>
            </a:r>
          </a:p>
          <a:p>
            <a:endParaRPr lang="en-US" dirty="0"/>
          </a:p>
          <a:p>
            <a:r>
              <a:rPr lang="en-US" dirty="0"/>
              <a:t>Of course, any list of champions must include the </a:t>
            </a:r>
            <a:r>
              <a:rPr lang="en-US" sz="1600" b="1" u="sng" dirty="0"/>
              <a:t>ALABAMA CRIMSON TIDE</a:t>
            </a:r>
            <a:r>
              <a:rPr lang="en-US" dirty="0"/>
              <a:t>, an American College football team, who won the most recent National Championship for the 2020 season. </a:t>
            </a:r>
          </a:p>
          <a:p>
            <a:endParaRPr lang="en-US" dirty="0"/>
          </a:p>
          <a:p>
            <a:r>
              <a:rPr lang="en-US" dirty="0"/>
              <a:t>In fact, looking back the past </a:t>
            </a:r>
            <a:r>
              <a:rPr lang="en-US" sz="1600" b="1" u="sng" dirty="0"/>
              <a:t>11 YEARS</a:t>
            </a:r>
            <a:r>
              <a:rPr lang="en-US" dirty="0"/>
              <a:t>, </a:t>
            </a:r>
          </a:p>
          <a:p>
            <a:endParaRPr lang="en-US" sz="1100" dirty="0"/>
          </a:p>
          <a:p>
            <a:r>
              <a:rPr lang="en-US" sz="1100" dirty="0"/>
              <a:t>Milwaukee Bucks logo:  https://upload.wikimedia.org/wikipedia/en/4/4a/Milwaukee_Bucks_logo.svg</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t>Chelsea logo https://en.wikipedia.org/w/index.php?curid=22765065</a:t>
            </a:r>
          </a:p>
          <a:p>
            <a:r>
              <a:rPr lang="en-US" sz="1100" dirty="0"/>
              <a:t>Alabama Crimson Tide loge:  https://en.wikipedia.org/wiki/Alabama_Crimson_Tide_football#/media/File:Alabama_Crimson_Tide_logo.svg</a:t>
            </a:r>
          </a:p>
          <a:p>
            <a:r>
              <a:rPr lang="en-US" sz="1100" dirty="0"/>
              <a:t>Background Photo by Ray Hennessy on Unsplash  </a:t>
            </a:r>
          </a:p>
          <a:p>
            <a:r>
              <a:rPr lang="en-US" sz="1100" dirty="0"/>
              <a:t>https://unsplash.com/photos/gdTxVSAE5sk</a:t>
            </a:r>
          </a:p>
          <a:p>
            <a:endParaRPr lang="en-US" sz="1100" dirty="0"/>
          </a:p>
        </p:txBody>
      </p:sp>
      <p:sp>
        <p:nvSpPr>
          <p:cNvPr id="5" name="Slide Image Placeholder 4">
            <a:extLst>
              <a:ext uri="{FF2B5EF4-FFF2-40B4-BE49-F238E27FC236}">
                <a16:creationId xmlns:a16="http://schemas.microsoft.com/office/drawing/2014/main" id="{56CF6C5C-7319-45DB-AC50-04540A1462EF}"/>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80486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On this journey, Paul is not alone in placing his faith in God.  </a:t>
            </a:r>
          </a:p>
          <a:p>
            <a:endParaRPr lang="en-US" dirty="0"/>
          </a:p>
          <a:p>
            <a:r>
              <a:rPr lang="en-US" dirty="0"/>
              <a:t>Continuing our reading in vs. 14, “There (speaking of </a:t>
            </a:r>
            <a:r>
              <a:rPr lang="en-US" dirty="0" err="1"/>
              <a:t>Puteoli</a:t>
            </a:r>
            <a:r>
              <a:rPr lang="en-US" dirty="0"/>
              <a:t>, where they finished the sea portion of their journey)  we found some believers, who invited us to spend a week with them. And so we came to Rome.</a:t>
            </a:r>
          </a:p>
          <a:p>
            <a:endParaRPr lang="en-US" dirty="0"/>
          </a:p>
          <a:p>
            <a:r>
              <a:rPr lang="en-US" dirty="0"/>
              <a:t>15 The brothers and sisters in Rome had heard we were coming, and they came to meet us at the Forum on the Appian Way. Others joined us at The Three Taverns. When Paul saw them, he was encouraged and thanked God.</a:t>
            </a:r>
          </a:p>
          <a:p>
            <a:endParaRPr lang="en-US" dirty="0"/>
          </a:p>
          <a:p>
            <a:r>
              <a:rPr lang="en-US" dirty="0"/>
              <a:t>Don’t you find that amazing?  Three different groups of believers met with Paul on his way up to Rome. They gave him encouragement.  But that is what Christians do. </a:t>
            </a:r>
            <a:r>
              <a:rPr lang="en-US" i="1" dirty="0"/>
              <a:t>Christians go out of their way to gather together</a:t>
            </a:r>
            <a:r>
              <a:rPr lang="en-US" dirty="0"/>
              <a:t>. Even with all the COVID 19 restrictions you are here today, or you are joining us online.  And when we gather together, It's </a:t>
            </a:r>
            <a:r>
              <a:rPr lang="en-US" sz="1600" b="1" u="sng" dirty="0"/>
              <a:t>VERY ENCOURAGING.</a:t>
            </a:r>
          </a:p>
          <a:p>
            <a:endParaRPr lang="en-US" dirty="0"/>
          </a:p>
          <a:p>
            <a:endParaRPr lang="en-US" dirty="0"/>
          </a:p>
        </p:txBody>
      </p:sp>
    </p:spTree>
    <p:extLst>
      <p:ext uri="{BB962C8B-B14F-4D97-AF65-F5344CB8AC3E}">
        <p14:creationId xmlns:p14="http://schemas.microsoft.com/office/powerpoint/2010/main" val="141624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 think Paul needed the encouragement. Luke recorded that he thanked God.</a:t>
            </a:r>
          </a:p>
          <a:p>
            <a:r>
              <a:rPr lang="en-US" dirty="0"/>
              <a:t> </a:t>
            </a:r>
          </a:p>
          <a:p>
            <a:r>
              <a:rPr lang="en-US" dirty="0"/>
              <a:t>Who knows, maybe that’s why Paul told Thessalonians to “therefore encourage one another and build each other up, just as in fact you are doing.”  </a:t>
            </a:r>
          </a:p>
          <a:p>
            <a:endParaRPr lang="en-US" dirty="0"/>
          </a:p>
          <a:p>
            <a:r>
              <a:rPr lang="en-US" dirty="0"/>
              <a:t>Today I want to challenge you to go out of your way to encourage one another and build each other up.</a:t>
            </a:r>
          </a:p>
          <a:p>
            <a:endParaRPr lang="en-US" dirty="0"/>
          </a:p>
          <a:p>
            <a:r>
              <a:rPr lang="en-US" dirty="0"/>
              <a:t>We read Psalm 133 earlier in our service.  How wonderful and pleasant it is when brothers live together in harmony.  We are meant to gather together.</a:t>
            </a:r>
          </a:p>
          <a:p>
            <a:endParaRPr lang="en-US" dirty="0"/>
          </a:p>
          <a:p>
            <a:r>
              <a:rPr lang="en-US" dirty="0"/>
              <a:t>We sang, “we gather together to ask the Lord’s blessing.” In the US, that song is often sang around our Thanksgiving holiday, where we gather together with our families. As God’s people, we are meant to gather together. </a:t>
            </a:r>
          </a:p>
          <a:p>
            <a:endParaRPr lang="en-US" dirty="0"/>
          </a:p>
          <a:p>
            <a:r>
              <a:rPr lang="en-US" dirty="0"/>
              <a:t>So if it’s just having 2 people over for dinner, then invite two people over.  Or even better, you and one other person visit a family who can’t go visit others but bring dinner along. Don’t place the burden on the large family to </a:t>
            </a:r>
            <a:r>
              <a:rPr lang="en-US" sz="1600" b="1" u="sng" dirty="0"/>
              <a:t>PREPARE FOOD</a:t>
            </a:r>
            <a:r>
              <a:rPr lang="en-US" dirty="0"/>
              <a:t>. </a:t>
            </a:r>
          </a:p>
        </p:txBody>
      </p:sp>
    </p:spTree>
    <p:extLst>
      <p:ext uri="{BB962C8B-B14F-4D97-AF65-F5344CB8AC3E}">
        <p14:creationId xmlns:p14="http://schemas.microsoft.com/office/powerpoint/2010/main" val="1893944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With all the COVID 19 restrictions, it may be difficult to go out of your way to encourage one another and build each other up.</a:t>
            </a:r>
          </a:p>
          <a:p>
            <a:endParaRPr lang="en-US" dirty="0"/>
          </a:p>
          <a:p>
            <a:r>
              <a:rPr lang="en-US" dirty="0"/>
              <a:t>But when you really think about it,  even after the COVID restrictions are eased, it will still be difficult to gather together and encourage one another. Our lives are so busy today.  So many things get in the way. We may not have to walk 42 km like the believers in Paul’s day, in order to encourage one another, but we have our own difficulties to overcome.  </a:t>
            </a:r>
          </a:p>
          <a:p>
            <a:endParaRPr lang="en-US" dirty="0"/>
          </a:p>
          <a:p>
            <a:r>
              <a:rPr lang="en-US" dirty="0"/>
              <a:t>But when you accept this challenge to encourage one another, you will see joy, like in this picture. </a:t>
            </a:r>
          </a:p>
          <a:p>
            <a:endParaRPr lang="en-US" dirty="0"/>
          </a:p>
          <a:p>
            <a:r>
              <a:rPr lang="en-US" dirty="0"/>
              <a:t>These two photos are from our last church retreat, back in 2019. Who knows, maybe we can gather together sometime later this year. A church retreat would be something to </a:t>
            </a:r>
            <a:r>
              <a:rPr lang="en-US" sz="1600" b="1" u="sng" dirty="0"/>
              <a:t>LOOK FORWARD TO.</a:t>
            </a:r>
            <a:endParaRPr lang="en-US" b="1" u="sng" dirty="0"/>
          </a:p>
        </p:txBody>
      </p:sp>
    </p:spTree>
    <p:extLst>
      <p:ext uri="{BB962C8B-B14F-4D97-AF65-F5344CB8AC3E}">
        <p14:creationId xmlns:p14="http://schemas.microsoft.com/office/powerpoint/2010/main" val="1068820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 has been looking forward to reaching Rome.  Now he is finally there.</a:t>
            </a:r>
          </a:p>
          <a:p>
            <a:endParaRPr lang="en-US" dirty="0"/>
          </a:p>
          <a:p>
            <a:r>
              <a:rPr lang="en-US" dirty="0"/>
              <a:t>Starting with vs. 16, we read that “When we arrived in Rome, Paul was permitted to have his own private lodging, though he was guarded by a soldier.”</a:t>
            </a:r>
          </a:p>
          <a:p>
            <a:endParaRPr lang="en-US" dirty="0"/>
          </a:p>
          <a:p>
            <a:r>
              <a:rPr lang="en-US" dirty="0"/>
              <a:t>It’s not really fair that Paul had to appeal his case to Caesar.  He was innocent of all charges levied against him.  He should have been set free.  And now, he has to pay for his “house arrest.”  But Paul does not make a big deal about it. He is </a:t>
            </a:r>
            <a:r>
              <a:rPr lang="en-US" sz="1600" b="1" u="sng" dirty="0"/>
              <a:t>BEING GRACIOUS.</a:t>
            </a:r>
            <a:endParaRPr lang="en-US" b="1" u="sng" dirty="0"/>
          </a:p>
        </p:txBody>
      </p:sp>
      <p:sp>
        <p:nvSpPr>
          <p:cNvPr id="5" name="Slide Image Placeholder 4">
            <a:extLst>
              <a:ext uri="{FF2B5EF4-FFF2-40B4-BE49-F238E27FC236}">
                <a16:creationId xmlns:a16="http://schemas.microsoft.com/office/drawing/2014/main" id="{9BB7915A-39BD-4D77-BB97-1467BC865561}"/>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626545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 only is Paul gracious with his Roman hosts, he is gracious with his own people, the Jews who are in Rome.  Even though the Jews in his home country were responsible for his current situation.</a:t>
            </a:r>
          </a:p>
          <a:p>
            <a:endParaRPr lang="en-US" dirty="0"/>
          </a:p>
          <a:p>
            <a:r>
              <a:rPr lang="en-US" dirty="0"/>
              <a:t>Starting with vs. 17, Three days after Paul’s arrival, he called together the local Jewish leaders. He said to them, “Brothers, I was arrested in Jerusalem and handed over to the Roman government, even though I had done nothing against our people or the customs of our ancestors. 18 The Romans tried me and wanted to release me, because they found no cause for the death sentence. 19 But when the Jewish leaders protested the decision, I felt it necessary to appeal to Caesar, even though I had no desire to press charges against my own people.</a:t>
            </a:r>
          </a:p>
          <a:p>
            <a:endParaRPr lang="en-US" dirty="0"/>
          </a:p>
          <a:p>
            <a:r>
              <a:rPr lang="en-US" dirty="0"/>
              <a:t>Paul doesn’t want to press charges. He doesn’t want to cause offense.  That is an important point.  We should try not to offend when giving an </a:t>
            </a:r>
            <a:r>
              <a:rPr lang="en-US" sz="1600" b="1" u="sng" dirty="0"/>
              <a:t>OFFENSIVE MESSAGE</a:t>
            </a:r>
            <a:r>
              <a:rPr lang="en-US" dirty="0"/>
              <a:t>. </a:t>
            </a:r>
          </a:p>
          <a:p>
            <a:endParaRPr lang="en-US" dirty="0"/>
          </a:p>
          <a:p>
            <a:r>
              <a:rPr lang="en-US" dirty="0"/>
              <a:t>The NIV translates do not give offense as do not cause anyone to stumble. If we come across as rude, arrogant, and sarcastic, we will not be effective witnesses to </a:t>
            </a:r>
            <a:r>
              <a:rPr lang="en-US" sz="1600" b="1" u="sng" dirty="0"/>
              <a:t>GOD’S MESSAGE</a:t>
            </a:r>
            <a:r>
              <a:rPr lang="en-US" dirty="0"/>
              <a:t>. </a:t>
            </a:r>
          </a:p>
          <a:p>
            <a:endParaRPr lang="en-US" dirty="0"/>
          </a:p>
        </p:txBody>
      </p:sp>
      <p:sp>
        <p:nvSpPr>
          <p:cNvPr id="5" name="Slide Image Placeholder 4">
            <a:extLst>
              <a:ext uri="{FF2B5EF4-FFF2-40B4-BE49-F238E27FC236}">
                <a16:creationId xmlns:a16="http://schemas.microsoft.com/office/drawing/2014/main" id="{9BB7915A-39BD-4D77-BB97-1467BC865561}"/>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308437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are not to cause offense, but we do recognize that the gospel message is inherently offensive.</a:t>
            </a:r>
          </a:p>
          <a:p>
            <a:endParaRPr lang="en-US" dirty="0"/>
          </a:p>
          <a:p>
            <a:r>
              <a:rPr lang="en-US" dirty="0"/>
              <a:t>Paul writes that “The message of the cross is foolish to those who are headed for destruction!</a:t>
            </a:r>
          </a:p>
          <a:p>
            <a:endParaRPr lang="en-US" dirty="0"/>
          </a:p>
          <a:p>
            <a:r>
              <a:rPr lang="en-US" dirty="0"/>
              <a:t>Paul sets a great example.  He could have been offensive and demanded justice against those trying to kill him, for they were definitely violating their own law.  He could have demanded payment for his expenses. Yet, he bore those injustices for the sake of the gospel.</a:t>
            </a:r>
          </a:p>
          <a:p>
            <a:endParaRPr lang="en-US" dirty="0"/>
          </a:p>
          <a:p>
            <a:r>
              <a:rPr lang="en-US" dirty="0"/>
              <a:t>How can you be gracious like Paul today?  In Singapore, you just need to follow the Maintenance of Religious Harmony Act (MRHA), which is based on the principle that Followers of different religions should exercise moderation and tolerance towards each other and their beliefs, and not instigate religious enmity or hatred.</a:t>
            </a:r>
          </a:p>
          <a:p>
            <a:endParaRPr lang="en-US" dirty="0"/>
          </a:p>
          <a:p>
            <a:r>
              <a:rPr lang="en-US" dirty="0"/>
              <a:t>I will still close my windows when someone drops a large amount of joss paper into the burn bins located around my flat.  But I’m not going to call and complain about the smoke or asked for the bins to be moved away from my window.  </a:t>
            </a:r>
          </a:p>
          <a:p>
            <a:endParaRPr lang="en-US" dirty="0"/>
          </a:p>
          <a:p>
            <a:r>
              <a:rPr lang="en-US" dirty="0"/>
              <a:t>I admit, trying to be gracious like Paul is difficult but It's </a:t>
            </a:r>
            <a:r>
              <a:rPr lang="en-US" sz="1600" b="1" u="sng" dirty="0"/>
              <a:t>WORTH DOING</a:t>
            </a:r>
            <a:r>
              <a:rPr lang="en-US" dirty="0"/>
              <a:t>.  </a:t>
            </a:r>
            <a:endParaRPr lang="en-US" sz="1600" b="1" u="sng" dirty="0"/>
          </a:p>
          <a:p>
            <a:endParaRPr lang="en-US" sz="1050" dirty="0"/>
          </a:p>
          <a:p>
            <a:r>
              <a:rPr lang="en-US" sz="1050" dirty="0"/>
              <a:t>Photo by Issy Bailey on </a:t>
            </a:r>
            <a:r>
              <a:rPr lang="en-US" sz="1050" dirty="0" err="1"/>
              <a:t>Unsplash</a:t>
            </a:r>
            <a:endParaRPr lang="en-US" sz="1050" dirty="0"/>
          </a:p>
          <a:p>
            <a:r>
              <a:rPr lang="en-US" sz="1050" dirty="0"/>
              <a:t>https://unsplash.com/photos/tEIHSmfwznM</a:t>
            </a:r>
          </a:p>
          <a:p>
            <a:endParaRPr lang="en-US" dirty="0"/>
          </a:p>
        </p:txBody>
      </p:sp>
      <p:sp>
        <p:nvSpPr>
          <p:cNvPr id="5" name="Slide Image Placeholder 4">
            <a:extLst>
              <a:ext uri="{FF2B5EF4-FFF2-40B4-BE49-F238E27FC236}">
                <a16:creationId xmlns:a16="http://schemas.microsoft.com/office/drawing/2014/main" id="{9BB7915A-39BD-4D77-BB97-1467BC865561}"/>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56507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We see the reason why we should be gracious or non-offensive when giving an offensive message in the next passage, starting at vs. 20, “I asked you to come here today so we could get acquainted and so I could explain to you that I am bound with this chain because I believe that the hope of Israel—the Messiah—has already come.”</a:t>
            </a:r>
          </a:p>
          <a:p>
            <a:endParaRPr lang="en-US" dirty="0"/>
          </a:p>
          <a:p>
            <a:r>
              <a:rPr lang="en-US" dirty="0"/>
              <a:t>Why are we gracious?  Because we believe the hope of Israel, the Messiah, has already come.</a:t>
            </a:r>
          </a:p>
          <a:p>
            <a:endParaRPr lang="en-US" dirty="0"/>
          </a:p>
          <a:p>
            <a:r>
              <a:rPr lang="en-US" dirty="0"/>
              <a:t>If you recall from the many time Paul spoke and defended himself against the baseless accusations made against him, it all boiled down to “was Jesus the promised Messiah.” Paul’s answer was simply yes, he is.  That is why Paul has hope.</a:t>
            </a:r>
          </a:p>
          <a:p>
            <a:endParaRPr lang="en-US" dirty="0"/>
          </a:p>
          <a:p>
            <a:r>
              <a:rPr lang="en-US" dirty="0"/>
              <a:t>Earlier we sang about Jesus’ death and resurrection. </a:t>
            </a:r>
          </a:p>
          <a:p>
            <a:r>
              <a:rPr lang="en-US" dirty="0"/>
              <a:t>There in the ground His body lay, Light of the world by darkness slain</a:t>
            </a:r>
          </a:p>
          <a:p>
            <a:r>
              <a:rPr lang="en-US" dirty="0"/>
              <a:t>Then bursting forth in glorious Day,  Up from the grave He rose again.</a:t>
            </a:r>
          </a:p>
          <a:p>
            <a:endParaRPr lang="en-US" dirty="0"/>
          </a:p>
          <a:p>
            <a:r>
              <a:rPr lang="en-US" dirty="0"/>
              <a:t>That is Paul’s hope. Jesus the risen Messiah.  So now Paul can say </a:t>
            </a:r>
          </a:p>
          <a:p>
            <a:r>
              <a:rPr lang="en-US" dirty="0"/>
              <a:t>And as He stands in victory, Sin's curse has lost its grip on me</a:t>
            </a:r>
          </a:p>
          <a:p>
            <a:r>
              <a:rPr lang="en-US" dirty="0"/>
              <a:t>For I am His and He is mine,  Bought with the precious blood of Christ.</a:t>
            </a:r>
          </a:p>
          <a:p>
            <a:endParaRPr lang="en-US" dirty="0"/>
          </a:p>
          <a:p>
            <a:r>
              <a:rPr lang="en-US" dirty="0"/>
              <a:t>Paul was being gracious because he believes the hope of Israel, the Messiah, has </a:t>
            </a:r>
            <a:r>
              <a:rPr lang="en-US" sz="1600" b="1" u="sng" dirty="0">
                <a:solidFill>
                  <a:schemeClr val="tx1"/>
                </a:solidFill>
              </a:rPr>
              <a:t>ALREADY COME</a:t>
            </a:r>
            <a:r>
              <a:rPr lang="en-US" dirty="0"/>
              <a:t>.</a:t>
            </a:r>
          </a:p>
          <a:p>
            <a:endParaRPr lang="en-US" dirty="0"/>
          </a:p>
          <a:p>
            <a:r>
              <a:rPr lang="en-US" sz="1050" dirty="0"/>
              <a:t>Photo by Zac Durant on </a:t>
            </a:r>
            <a:r>
              <a:rPr lang="en-US" sz="1050" dirty="0" err="1"/>
              <a:t>Unsplash</a:t>
            </a:r>
            <a:endParaRPr lang="en-US" sz="1050" dirty="0"/>
          </a:p>
          <a:p>
            <a:r>
              <a:rPr lang="en-US" sz="1050" dirty="0"/>
              <a:t>https://unsplash.com/photos/_6HzPU9Hyfg</a:t>
            </a:r>
          </a:p>
        </p:txBody>
      </p:sp>
    </p:spTree>
    <p:extLst>
      <p:ext uri="{BB962C8B-B14F-4D97-AF65-F5344CB8AC3E}">
        <p14:creationId xmlns:p14="http://schemas.microsoft.com/office/powerpoint/2010/main" val="1180519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Why do we need hope?  We know there is a God.  Science tells us there has to be one.</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 know from the Bible that we are a </a:t>
            </a:r>
            <a:r>
              <a:rPr lang="en-US" sz="1600" b="1" u="sng" dirty="0">
                <a:effectLst/>
                <a:latin typeface="Arial" panose="020B0604020202020204" pitchFamily="34" charset="0"/>
                <a:ea typeface="Calibri" panose="020F0502020204030204" pitchFamily="34" charset="0"/>
                <a:cs typeface="Arial" panose="020B0604020202020204" pitchFamily="34" charset="0"/>
              </a:rPr>
              <a:t>SINFUL HUMANITY</a:t>
            </a:r>
            <a:r>
              <a:rPr lang="en-US" sz="1400" dirty="0">
                <a:effectLst/>
                <a:latin typeface="Arial" panose="020B0604020202020204" pitchFamily="34" charset="0"/>
                <a:ea typeface="Calibri" panose="020F0502020204030204" pitchFamily="34" charset="0"/>
                <a:cs typeface="Arial" panose="020B0604020202020204" pitchFamily="34" charset="0"/>
              </a:rPr>
              <a:t>, but he is a </a:t>
            </a:r>
            <a:r>
              <a:rPr lang="en-US" sz="1600" b="1" u="sng" dirty="0">
                <a:effectLst/>
                <a:latin typeface="Arial" panose="020B0604020202020204" pitchFamily="34" charset="0"/>
                <a:ea typeface="Calibri" panose="020F0502020204030204" pitchFamily="34" charset="0"/>
                <a:cs typeface="Arial" panose="020B0604020202020204" pitchFamily="34" charset="0"/>
              </a:rPr>
              <a:t>HOLY GOD</a:t>
            </a:r>
            <a:r>
              <a:rPr lang="en-US" sz="1400" dirty="0">
                <a:effectLst/>
                <a:latin typeface="Arial" panose="020B0604020202020204" pitchFamily="34" charset="0"/>
                <a:ea typeface="Calibri" panose="020F0502020204030204" pitchFamily="34" charset="0"/>
                <a:cs typeface="Arial" panose="020B0604020202020204" pitchFamily="34" charset="0"/>
              </a:rPr>
              <a:t>.    That presents a problem.  Because of </a:t>
            </a:r>
            <a:r>
              <a:rPr lang="en-US" sz="1600" b="1" u="sng" dirty="0">
                <a:effectLst/>
                <a:latin typeface="Arial" panose="020B0604020202020204" pitchFamily="34" charset="0"/>
                <a:ea typeface="Calibri" panose="020F0502020204030204" pitchFamily="34" charset="0"/>
                <a:cs typeface="Arial" panose="020B0604020202020204" pitchFamily="34" charset="0"/>
              </a:rPr>
              <a:t>SIN</a:t>
            </a:r>
            <a:r>
              <a:rPr lang="en-US" sz="1400" dirty="0">
                <a:effectLst/>
                <a:latin typeface="Arial" panose="020B0604020202020204" pitchFamily="34" charset="0"/>
                <a:ea typeface="Calibri" panose="020F0502020204030204" pitchFamily="34" charset="0"/>
                <a:cs typeface="Arial" panose="020B0604020202020204" pitchFamily="34" charset="0"/>
              </a:rPr>
              <a:t>, we are separated from the Holy God.  We try many ways to overcome this separation from God.</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RELIGION</a:t>
            </a:r>
            <a:r>
              <a:rPr lang="en-US" sz="1400" dirty="0">
                <a:effectLst/>
                <a:latin typeface="Arial" panose="020B0604020202020204" pitchFamily="34" charset="0"/>
                <a:ea typeface="Calibri" panose="020F0502020204030204" pitchFamily="34" charset="0"/>
                <a:cs typeface="Arial" panose="020B0604020202020204" pitchFamily="34" charset="0"/>
              </a:rPr>
              <a:t> that doesn’t </a:t>
            </a:r>
            <a:r>
              <a:rPr lang="en-US" sz="1600" b="1" u="sng" dirty="0">
                <a:effectLst/>
                <a:latin typeface="Arial" panose="020B0604020202020204" pitchFamily="34" charset="0"/>
                <a:ea typeface="Calibri" panose="020F0502020204030204" pitchFamily="34" charset="0"/>
                <a:cs typeface="Arial" panose="020B0604020202020204" pitchFamily="34" charset="0"/>
              </a:rPr>
              <a:t>WORK</a:t>
            </a:r>
          </a:p>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GOOD WORKS</a:t>
            </a:r>
            <a:r>
              <a:rPr lang="en-US" sz="1600" b="1" u="none"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MORALITY</a:t>
            </a:r>
            <a:r>
              <a:rPr lang="en-US" sz="1600" b="1" u="none"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b="0" u="none" dirty="0">
                <a:effectLst/>
                <a:latin typeface="Arial" panose="020B0604020202020204" pitchFamily="34" charset="0"/>
                <a:ea typeface="Calibri" panose="020F0502020204030204" pitchFamily="34" charset="0"/>
                <a:cs typeface="Arial" panose="020B0604020202020204" pitchFamily="34" charset="0"/>
              </a:rPr>
              <a:t>Even</a:t>
            </a:r>
            <a:r>
              <a:rPr lang="en-US" sz="1600" b="1" u="sng" dirty="0">
                <a:effectLst/>
                <a:latin typeface="Arial" panose="020B0604020202020204" pitchFamily="34" charset="0"/>
                <a:ea typeface="Calibri" panose="020F0502020204030204" pitchFamily="34" charset="0"/>
                <a:cs typeface="Arial" panose="020B0604020202020204" pitchFamily="34" charset="0"/>
              </a:rPr>
              <a:t> PHILOSOPHY.  </a:t>
            </a:r>
          </a:p>
          <a:p>
            <a:pPr marL="0" marR="0">
              <a:spcBef>
                <a:spcPts val="0"/>
              </a:spcBef>
              <a:spcAft>
                <a:spcPts val="0"/>
              </a:spcAft>
            </a:pPr>
            <a:endParaRPr lang="en-US" sz="1400" b="0" u="none"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b="0" u="none" dirty="0">
                <a:effectLst/>
                <a:latin typeface="Arial" panose="020B0604020202020204" pitchFamily="34" charset="0"/>
                <a:ea typeface="Calibri" panose="020F0502020204030204" pitchFamily="34" charset="0"/>
                <a:cs typeface="Arial" panose="020B0604020202020204" pitchFamily="34" charset="0"/>
              </a:rPr>
              <a:t>The only thing bridges the </a:t>
            </a:r>
            <a:r>
              <a:rPr lang="en-US" sz="1600" b="1" u="sng" dirty="0">
                <a:effectLst/>
                <a:latin typeface="Arial" panose="020B0604020202020204" pitchFamily="34" charset="0"/>
                <a:ea typeface="Calibri" panose="020F0502020204030204" pitchFamily="34" charset="0"/>
                <a:cs typeface="Arial" panose="020B0604020202020204" pitchFamily="34" charset="0"/>
              </a:rPr>
              <a:t>GAP</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Slide Image Placeholder 5">
            <a:extLst>
              <a:ext uri="{FF2B5EF4-FFF2-40B4-BE49-F238E27FC236}">
                <a16:creationId xmlns:a16="http://schemas.microsoft.com/office/drawing/2014/main" id="{F17013FE-3667-4CD2-917B-D936E4BEB843}"/>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3456507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Is Christ.</a:t>
            </a:r>
          </a:p>
          <a:p>
            <a:endParaRPr lang="en-US" dirty="0"/>
          </a:p>
          <a:p>
            <a:r>
              <a:rPr lang="en-US" dirty="0"/>
              <a:t>Christ is the only thing that can bridge the gap between sinful humanity and a holy God.</a:t>
            </a:r>
          </a:p>
          <a:p>
            <a:endParaRPr lang="en-US" dirty="0"/>
          </a:p>
          <a:p>
            <a:r>
              <a:rPr lang="en-US" dirty="0"/>
              <a:t>Christian know that hope is fulfilled in Jesus.  Christ is the hope of Israel.  </a:t>
            </a:r>
          </a:p>
          <a:p>
            <a:endParaRPr lang="en-US" dirty="0"/>
          </a:p>
          <a:p>
            <a:r>
              <a:rPr lang="en-US" dirty="0"/>
              <a:t>That is the message of hope that Paul wanted to give to </a:t>
            </a:r>
            <a:r>
              <a:rPr lang="en-US" sz="1600" b="1" u="sng" dirty="0"/>
              <a:t>THE JEWS</a:t>
            </a:r>
            <a:r>
              <a:rPr lang="en-US" dirty="0"/>
              <a:t>. </a:t>
            </a:r>
          </a:p>
        </p:txBody>
      </p:sp>
      <p:sp>
        <p:nvSpPr>
          <p:cNvPr id="6" name="Slide Image Placeholder 5">
            <a:extLst>
              <a:ext uri="{FF2B5EF4-FFF2-40B4-BE49-F238E27FC236}">
                <a16:creationId xmlns:a16="http://schemas.microsoft.com/office/drawing/2014/main" id="{29AD96F6-A5A8-4F40-A2F2-05409424CBFB}"/>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648704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Paul spends quite a bit of time sharing this message of hope with the Jews. Skipping ahead to vs 23 we see that </a:t>
            </a:r>
          </a:p>
          <a:p>
            <a:endParaRPr lang="en-US" dirty="0"/>
          </a:p>
          <a:p>
            <a:r>
              <a:rPr lang="en-US" dirty="0"/>
              <a:t>“a time was set, and on that day a large number of people came to Paul’s lodging. He explained and testified about the Kingdom of God and tried to persuade them about Jesus from the Scriptures. Using the law of Moses and the books of the prophets, he spoke to them from morning until evening. </a:t>
            </a:r>
          </a:p>
          <a:p>
            <a:endParaRPr lang="en-US" dirty="0"/>
          </a:p>
          <a:p>
            <a:r>
              <a:rPr lang="en-US" dirty="0"/>
              <a:t>We as Christians, just like Paul, need to be ready to share our hope with non-believers over and over and over and over and over and over and over again.  I think the best way to do this is to live out the Great Commandment, found in Matthew </a:t>
            </a:r>
            <a:r>
              <a:rPr lang="en-US" dirty="0" err="1"/>
              <a:t>ch</a:t>
            </a:r>
            <a:r>
              <a:rPr lang="en-US" dirty="0"/>
              <a:t> 22 vs 37-40:</a:t>
            </a:r>
          </a:p>
          <a:p>
            <a:endParaRPr lang="en-US" dirty="0"/>
          </a:p>
          <a:p>
            <a:r>
              <a:rPr lang="en-US" dirty="0"/>
              <a:t>“‘You must love the Lord your God with all your heart, all your soul, and all your mind.’ 38 This is the first and greatest commandment. 39 A second is equally important: ‘Love your neighbor as yourself.’ 40 The entire law and all the demands of the prophets are based on these two commandments.”</a:t>
            </a:r>
          </a:p>
          <a:p>
            <a:endParaRPr lang="en-US" dirty="0"/>
          </a:p>
          <a:p>
            <a:r>
              <a:rPr lang="en-US" dirty="0"/>
              <a:t>When your focus is on loving God and Loving man, you will be an effective witness In Jerusalem, Judea and Samaria, and to the ends of </a:t>
            </a:r>
            <a:r>
              <a:rPr lang="en-US" sz="1600" b="1" u="sng" dirty="0"/>
              <a:t>THE EARTH</a:t>
            </a:r>
            <a:r>
              <a:rPr lang="en-US" dirty="0"/>
              <a:t>.</a:t>
            </a:r>
          </a:p>
        </p:txBody>
      </p:sp>
      <p:sp>
        <p:nvSpPr>
          <p:cNvPr id="5" name="Slide Image Placeholder 4">
            <a:extLst>
              <a:ext uri="{FF2B5EF4-FFF2-40B4-BE49-F238E27FC236}">
                <a16:creationId xmlns:a16="http://schemas.microsoft.com/office/drawing/2014/main" id="{545224B7-006C-4FB4-BE4B-4E0DBD7F86AA}"/>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12509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Tide have actually won a total of 6 national championships.   It’s almost expected for the Alabama Crimson Tide to win the National Championship, but It's still good news and Alabama fans everywhere will celebrate. </a:t>
            </a:r>
          </a:p>
          <a:p>
            <a:endParaRPr lang="en-US" dirty="0"/>
          </a:p>
          <a:p>
            <a:r>
              <a:rPr lang="en-US" dirty="0"/>
              <a:t>Do you know what else is good news?  Something you want to shout out as if your favorite team </a:t>
            </a:r>
            <a:r>
              <a:rPr lang="en-US" sz="1600" b="1" u="sng" dirty="0"/>
              <a:t>WON THE CHAMPIONSHIP?</a:t>
            </a:r>
          </a:p>
          <a:p>
            <a:endParaRPr lang="en-US" sz="1100" dirty="0"/>
          </a:p>
          <a:p>
            <a:endParaRPr lang="en-US" sz="1100" dirty="0"/>
          </a:p>
          <a:p>
            <a:r>
              <a:rPr lang="en-US" sz="1100" dirty="0"/>
              <a:t>Milwaukee Bucks logo:  https://upload.wikimedia.org/wikipedia/en/4/4a/Milwaukee_Bucks_logo.svg</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t>Chelsea logo https://en.wikipedia.org/w/index.php?curid=22765065</a:t>
            </a:r>
          </a:p>
          <a:p>
            <a:r>
              <a:rPr lang="en-US" sz="1100" dirty="0"/>
              <a:t>Alabama Crimson Tide loge:  https://en.wikipedia.org/wiki/Alabama_Crimson_Tide_football#/media/File:Alabama_Crimson_Tide_logo.svg</a:t>
            </a:r>
          </a:p>
          <a:p>
            <a:endParaRPr lang="en-US" sz="1100" dirty="0"/>
          </a:p>
          <a:p>
            <a:r>
              <a:rPr lang="en-US" sz="1100" dirty="0"/>
              <a:t>Background Photo by Ray Hennessy on Unsplash  </a:t>
            </a:r>
          </a:p>
          <a:p>
            <a:r>
              <a:rPr lang="en-US" sz="1100" dirty="0"/>
              <a:t>https://unsplash.com/photos/gdTxVSAE5sk</a:t>
            </a:r>
          </a:p>
          <a:p>
            <a:endParaRPr lang="en-US" sz="1100" dirty="0"/>
          </a:p>
        </p:txBody>
      </p:sp>
      <p:sp>
        <p:nvSpPr>
          <p:cNvPr id="5" name="Slide Image Placeholder 4">
            <a:extLst>
              <a:ext uri="{FF2B5EF4-FFF2-40B4-BE49-F238E27FC236}">
                <a16:creationId xmlns:a16="http://schemas.microsoft.com/office/drawing/2014/main" id="{56CF6C5C-7319-45DB-AC50-04540A1462EF}"/>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59595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the Jews have heard Paul’s message. His message that the hope of Israel is being fulfilled in the person of Jesus.  </a:t>
            </a:r>
          </a:p>
          <a:p>
            <a:endParaRPr lang="en-US" dirty="0"/>
          </a:p>
          <a:p>
            <a:r>
              <a:rPr lang="en-US" dirty="0"/>
              <a:t>How do they respond?  Starting at vs. 24, “Some were persuaded by the things he said, but others did not believe.” </a:t>
            </a:r>
          </a:p>
          <a:p>
            <a:endParaRPr lang="en-US" dirty="0"/>
          </a:p>
          <a:p>
            <a:r>
              <a:rPr lang="en-US" dirty="0"/>
              <a:t>This can be disheartening. When you know you have good news, such as your favorite team is the national champion you want everyone to celebrate with you. </a:t>
            </a:r>
          </a:p>
          <a:p>
            <a:endParaRPr lang="en-US" dirty="0"/>
          </a:p>
          <a:p>
            <a:r>
              <a:rPr lang="en-US" dirty="0"/>
              <a:t>But Paul is sharing something so much more important than a team winning a championship.  Paul is sharing life, eternal life. But sadly, some don’t believe. Instead, some choose the wrong path.”</a:t>
            </a:r>
          </a:p>
          <a:p>
            <a:endParaRPr lang="en-US" dirty="0"/>
          </a:p>
          <a:p>
            <a:r>
              <a:rPr lang="en-US" dirty="0"/>
              <a:t>But Paul doesn’t get discouraged. Instead, he leans on scripture for </a:t>
            </a:r>
            <a:r>
              <a:rPr lang="en-US" sz="1600" b="1" u="sng" dirty="0"/>
              <a:t>ENCOURAGEMENT</a:t>
            </a:r>
            <a:r>
              <a:rPr lang="en-US" dirty="0"/>
              <a:t>. </a:t>
            </a:r>
          </a:p>
          <a:p>
            <a:endParaRPr lang="en-US" dirty="0"/>
          </a:p>
          <a:p>
            <a:r>
              <a:rPr lang="en-US" sz="1050" dirty="0"/>
              <a:t>Photo by Beth Macdonald on </a:t>
            </a:r>
            <a:r>
              <a:rPr lang="en-US" sz="1050" dirty="0" err="1"/>
              <a:t>Unsplash</a:t>
            </a:r>
            <a:endParaRPr lang="en-US" sz="1050" dirty="0"/>
          </a:p>
          <a:p>
            <a:r>
              <a:rPr lang="en-US" sz="1050" dirty="0"/>
              <a:t>https://unsplash.com/photos/P3rS8J1THi4</a:t>
            </a:r>
          </a:p>
        </p:txBody>
      </p:sp>
      <p:sp>
        <p:nvSpPr>
          <p:cNvPr id="5" name="Slide Image Placeholder 4">
            <a:extLst>
              <a:ext uri="{FF2B5EF4-FFF2-40B4-BE49-F238E27FC236}">
                <a16:creationId xmlns:a16="http://schemas.microsoft.com/office/drawing/2014/main" id="{DA7E3CED-EACA-4A21-8349-C9BCE4BA4563}"/>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108141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Paul has one final message for Jewish people.  Starting at  vs. 25 “after they had argued back and forth among themselves, they left with this final word from Paul: “The Holy Spirit was right when he said to your ancestors through Isaiah the prophet,</a:t>
            </a:r>
          </a:p>
          <a:p>
            <a:endParaRPr lang="en-US" dirty="0"/>
          </a:p>
          <a:p>
            <a:r>
              <a:rPr lang="en-US" dirty="0"/>
              <a:t>26 ‘Go and say to this people: When you hear what I say,  you will not understand.</a:t>
            </a:r>
          </a:p>
          <a:p>
            <a:r>
              <a:rPr lang="en-US" dirty="0"/>
              <a:t>When you see what I do, you will not comprehend.</a:t>
            </a:r>
          </a:p>
          <a:p>
            <a:r>
              <a:rPr lang="en-US" dirty="0"/>
              <a:t>27 For the hearts of these people are hardened, and their ears cannot hear,</a:t>
            </a:r>
          </a:p>
          <a:p>
            <a:r>
              <a:rPr lang="en-US" dirty="0"/>
              <a:t>    and they have closed their eyes—</a:t>
            </a:r>
          </a:p>
          <a:p>
            <a:r>
              <a:rPr lang="en-US" dirty="0"/>
              <a:t>so their eyes cannot see, and their ears cannot hear, and their hearts cannot understand,</a:t>
            </a:r>
          </a:p>
          <a:p>
            <a:r>
              <a:rPr lang="en-US" dirty="0"/>
              <a:t>and they cannot turn to me and let me heal them.’</a:t>
            </a:r>
          </a:p>
          <a:p>
            <a:endParaRPr lang="en-US" dirty="0"/>
          </a:p>
          <a:p>
            <a:r>
              <a:rPr lang="en-US" dirty="0"/>
              <a:t>God’s word is truth.  Unfortunately some choose not to hear the truth. But that does not excuse us from being witnesses of the truth in Jerusalem, Judea and Samaria, or to the ends of </a:t>
            </a:r>
            <a:r>
              <a:rPr lang="en-US" sz="1600" b="1" u="sng" dirty="0"/>
              <a:t>THE EARTH</a:t>
            </a:r>
            <a:r>
              <a:rPr lang="en-US" dirty="0"/>
              <a:t>.</a:t>
            </a:r>
          </a:p>
          <a:p>
            <a:endParaRPr lang="en-US" sz="1050" dirty="0"/>
          </a:p>
          <a:p>
            <a:r>
              <a:rPr lang="en-US" sz="1050" dirty="0"/>
              <a:t>Photo by Taylor Wilcox on </a:t>
            </a:r>
            <a:r>
              <a:rPr lang="en-US" sz="1050" dirty="0" err="1"/>
              <a:t>Unsplash</a:t>
            </a:r>
            <a:endParaRPr lang="en-US" sz="1050" dirty="0"/>
          </a:p>
          <a:p>
            <a:r>
              <a:rPr lang="en-US" sz="1050" dirty="0"/>
              <a:t>https://unsplash.com/photos/ZHY7-YaGG2U</a:t>
            </a:r>
          </a:p>
        </p:txBody>
      </p:sp>
    </p:spTree>
    <p:extLst>
      <p:ext uri="{BB962C8B-B14F-4D97-AF65-F5344CB8AC3E}">
        <p14:creationId xmlns:p14="http://schemas.microsoft.com/office/powerpoint/2010/main" val="1797542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God’s truth is going to the ends of the earth and to everyone on the earth.  So after Paul chastises the Jews for being blind, deaf, and hard-hearted, he finishes by saying, “so I want you to know that this salvation from God has also been offered to the Gentiles, and they will accept it.”</a:t>
            </a:r>
          </a:p>
          <a:p>
            <a:endParaRPr lang="en-US" dirty="0"/>
          </a:p>
          <a:p>
            <a:r>
              <a:rPr lang="en-US" dirty="0"/>
              <a:t>Luke concludes by telling us that “for the next two years, Paul lived in Rome at his own expense. He welcomed all who visited him, 31 boldly proclaiming the Kingdom of God and teaching about the Lord Jesus Christ. And no one tried to stop him.”</a:t>
            </a:r>
          </a:p>
          <a:p>
            <a:endParaRPr lang="en-US" dirty="0"/>
          </a:p>
          <a:p>
            <a:r>
              <a:rPr lang="en-US" dirty="0"/>
              <a:t>So what did Paul </a:t>
            </a:r>
            <a:r>
              <a:rPr lang="en-US" sz="1600" b="1" u="sng" dirty="0"/>
              <a:t>BOLDLY PROCLAIM?</a:t>
            </a:r>
            <a:endParaRPr lang="en-US" b="1" u="sng" dirty="0"/>
          </a:p>
          <a:p>
            <a:endParaRPr lang="en-US" dirty="0"/>
          </a:p>
          <a:p>
            <a:endParaRPr lang="en-US" sz="1100" dirty="0"/>
          </a:p>
          <a:p>
            <a:r>
              <a:rPr lang="en-US" sz="1100" dirty="0"/>
              <a:t>Photo by The New York Public Library on </a:t>
            </a:r>
            <a:r>
              <a:rPr lang="en-US" sz="1100" dirty="0" err="1"/>
              <a:t>Unsplash</a:t>
            </a:r>
            <a:endParaRPr lang="en-US" sz="1100" dirty="0"/>
          </a:p>
          <a:p>
            <a:r>
              <a:rPr lang="en-US" sz="1100" dirty="0"/>
              <a:t>https://unsplash.com/photos/yEauzeZU6xo</a:t>
            </a:r>
          </a:p>
        </p:txBody>
      </p:sp>
      <p:sp>
        <p:nvSpPr>
          <p:cNvPr id="5" name="Slide Image Placeholder 4">
            <a:extLst>
              <a:ext uri="{FF2B5EF4-FFF2-40B4-BE49-F238E27FC236}">
                <a16:creationId xmlns:a16="http://schemas.microsoft.com/office/drawing/2014/main" id="{9E64A40B-88A0-40CF-A1B2-4A94B3CB0438}"/>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91689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4963" y="11726863"/>
            <a:ext cx="3170237" cy="61753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defTabSz="966612">
              <a:defRPr/>
            </a:pPr>
            <a:fld id="{63B0874B-D723-4F44-B2DB-AF30269199E9}" type="slidenum">
              <a:rPr lang="en-GB" sz="1300">
                <a:solidFill>
                  <a:srgbClr val="FFFFFF"/>
                </a:solidFill>
                <a:latin typeface="Comic Sans MS" charset="0"/>
              </a:rPr>
              <a:pPr defTabSz="966612">
                <a:defRPr/>
              </a:pPr>
              <a:t>33</a:t>
            </a:fld>
            <a:endParaRPr lang="en-GB" sz="1300">
              <a:solidFill>
                <a:srgbClr val="FFFFFF"/>
              </a:solidFill>
              <a:latin typeface="Comic Sans MS" charset="0"/>
            </a:endParaRPr>
          </a:p>
        </p:txBody>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r>
              <a:rPr lang="en-US" dirty="0"/>
              <a:t>Our hope is in Jesus, the Promised Messiah, who brings victory  (over Sin and Death) for Jews and Gentiles</a:t>
            </a:r>
          </a:p>
          <a:p>
            <a:endParaRPr lang="en-US" dirty="0"/>
          </a:p>
          <a:p>
            <a:r>
              <a:rPr lang="en-US" dirty="0"/>
              <a:t>Jesus conquered death. He rose from the grave.  So we, too, can conquer sin and death.  And this victory is not just the hope of Israel, but It's also the hope of the Gentiles. </a:t>
            </a:r>
          </a:p>
          <a:p>
            <a:endParaRPr lang="en-US" dirty="0"/>
          </a:p>
          <a:p>
            <a:r>
              <a:rPr lang="en-US" dirty="0"/>
              <a:t>That is how the book of Acts concludes.  Not with a big climactic scene, not with Paul being exonerated or executed,  but by showing God continuing to work through </a:t>
            </a:r>
            <a:r>
              <a:rPr lang="en-US" sz="1600" b="1" u="sng" dirty="0"/>
              <a:t>THE CHURCH</a:t>
            </a:r>
            <a:r>
              <a:rPr lang="en-US" dirty="0"/>
              <a:t>.</a:t>
            </a:r>
          </a:p>
        </p:txBody>
      </p:sp>
      <p:sp>
        <p:nvSpPr>
          <p:cNvPr id="4" name="Slide Image Placeholder 3">
            <a:extLst>
              <a:ext uri="{FF2B5EF4-FFF2-40B4-BE49-F238E27FC236}">
                <a16:creationId xmlns:a16="http://schemas.microsoft.com/office/drawing/2014/main" id="{5A9F426A-60BF-4152-8BF2-709DF56E9AAC}"/>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1017733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Just as God was working through the church in the book of Acts, he is working through the church today.</a:t>
            </a:r>
          </a:p>
          <a:p>
            <a:endParaRPr lang="en-US" dirty="0"/>
          </a:p>
          <a:p>
            <a:r>
              <a:rPr lang="en-US" dirty="0"/>
              <a:t>God called the early church to be witnesses in Jerusalem.  Most of the early church was from Jerusalem.  That was their home. That is where their families were located. </a:t>
            </a:r>
          </a:p>
          <a:p>
            <a:endParaRPr lang="en-US" dirty="0"/>
          </a:p>
          <a:p>
            <a:r>
              <a:rPr lang="en-US" dirty="0"/>
              <a:t>Today, we can be witnesses in </a:t>
            </a:r>
            <a:r>
              <a:rPr lang="en-US" sz="1600" b="1" u="sng" dirty="0"/>
              <a:t>OUR HOMES</a:t>
            </a:r>
            <a:r>
              <a:rPr lang="en-US" dirty="0"/>
              <a:t>, with </a:t>
            </a:r>
            <a:r>
              <a:rPr lang="en-US" sz="1400" b="0" u="none" dirty="0">
                <a:solidFill>
                  <a:schemeClr val="tx1"/>
                </a:solidFill>
              </a:rPr>
              <a:t>our family</a:t>
            </a:r>
            <a:r>
              <a:rPr lang="en-US" sz="1400" b="0" u="none" dirty="0"/>
              <a:t>.  </a:t>
            </a:r>
            <a:r>
              <a:rPr lang="en-US" dirty="0"/>
              <a:t>Our Jerusalem is our family.</a:t>
            </a:r>
          </a:p>
          <a:p>
            <a:endParaRPr lang="en-US" dirty="0"/>
          </a:p>
          <a:p>
            <a:r>
              <a:rPr lang="en-US" dirty="0"/>
              <a:t>It's tough witnessing to our own family.  You need to be gracious, not condescending. It’s less about what you say and more about what you do.  Paul stated, “all must repent of their sins and turn to God—and prove they have changed by the good things they do.” Let your family see the good things that you do.  Let your actions and your attitude be your witness.</a:t>
            </a:r>
          </a:p>
          <a:p>
            <a:endParaRPr lang="en-US" dirty="0"/>
          </a:p>
          <a:p>
            <a:r>
              <a:rPr lang="en-US" dirty="0"/>
              <a:t>If Jerusalem is our home and family, where is our </a:t>
            </a:r>
            <a:r>
              <a:rPr lang="en-US" sz="1600" b="1" u="sng" dirty="0"/>
              <a:t>JUDEA AND SAMARIA</a:t>
            </a:r>
            <a:r>
              <a:rPr lang="en-US" dirty="0"/>
              <a:t>?  </a:t>
            </a:r>
          </a:p>
          <a:p>
            <a:endParaRPr lang="en-US" dirty="0"/>
          </a:p>
          <a:p>
            <a:endParaRPr lang="en-US" dirty="0"/>
          </a:p>
        </p:txBody>
      </p:sp>
    </p:spTree>
    <p:extLst>
      <p:ext uri="{BB962C8B-B14F-4D97-AF65-F5344CB8AC3E}">
        <p14:creationId xmlns:p14="http://schemas.microsoft.com/office/powerpoint/2010/main" val="1961515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 think it would be our place of work, our school, where we go when we leave our home.</a:t>
            </a:r>
          </a:p>
          <a:p>
            <a:endParaRPr lang="en-US" dirty="0"/>
          </a:p>
          <a:p>
            <a:r>
              <a:rPr lang="en-US" dirty="0"/>
              <a:t>Once you leave your home, where do you spend the most time?  At work or at school.  We are called to be witnesses at our work or at our school.  It’s easier for me since I am going to Singapore Bible College.  </a:t>
            </a:r>
          </a:p>
          <a:p>
            <a:endParaRPr lang="en-US" dirty="0"/>
          </a:p>
          <a:p>
            <a:r>
              <a:rPr lang="en-US" dirty="0"/>
              <a:t>But I remember back when I was in the Navy, someone asked me why I wasn’t like the other officers on the ship. What I wasn’t stressing out over the next inspection.  I said my hope was in Jesus, not my job. If you are not familiar with the US Navy, you move every 2 to 3 years.  When you take over a new job, you are responsible, even if the problems are caused by your predecessor.   I arrived in January and soon realized I would likely get fired. But instead of letting it bother me, I kept a good attitude and just tried my best.   God did something amazing. He sent good people.  We aced our inspections. And all the glory goes to God. </a:t>
            </a:r>
          </a:p>
          <a:p>
            <a:endParaRPr lang="en-US" dirty="0"/>
          </a:p>
          <a:p>
            <a:r>
              <a:rPr lang="en-US" dirty="0"/>
              <a:t>And finally, where are the </a:t>
            </a:r>
            <a:r>
              <a:rPr lang="en-US" sz="1600" b="1" u="sng" dirty="0"/>
              <a:t>ENDS OF THE EARTH</a:t>
            </a:r>
            <a:r>
              <a:rPr lang="en-US" dirty="0"/>
              <a:t>?</a:t>
            </a:r>
          </a:p>
        </p:txBody>
      </p:sp>
    </p:spTree>
    <p:extLst>
      <p:ext uri="{BB962C8B-B14F-4D97-AF65-F5344CB8AC3E}">
        <p14:creationId xmlns:p14="http://schemas.microsoft.com/office/powerpoint/2010/main" val="1228961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In Singapore, Changi, or Sembawang, or Tuas could be considered the ends of the earth, depending on </a:t>
            </a:r>
            <a:r>
              <a:rPr lang="en-US" sz="1600" b="1" u="sng" dirty="0"/>
              <a:t>WHERE YOU LIVE.  </a:t>
            </a:r>
            <a:endParaRPr lang="en-US" b="1" u="sng" dirty="0"/>
          </a:p>
        </p:txBody>
      </p:sp>
    </p:spTree>
    <p:extLst>
      <p:ext uri="{BB962C8B-B14F-4D97-AF65-F5344CB8AC3E}">
        <p14:creationId xmlns:p14="http://schemas.microsoft.com/office/powerpoint/2010/main" val="4220036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 am from northwest Florida.  A direct flight from Singapore to Pensacola Florida would be 16,283 km.  </a:t>
            </a:r>
          </a:p>
          <a:p>
            <a:endParaRPr lang="en-US" dirty="0"/>
          </a:p>
          <a:p>
            <a:r>
              <a:rPr lang="en-US" sz="1600" b="1" u="sng" dirty="0"/>
              <a:t>IF YOU GO </a:t>
            </a:r>
            <a:r>
              <a:rPr lang="en-US" dirty="0"/>
              <a:t>the other direction, a direct flight to JFK in New York City is only 15,323 km. </a:t>
            </a:r>
          </a:p>
          <a:p>
            <a:endParaRPr lang="en-US" dirty="0"/>
          </a:p>
          <a:p>
            <a:r>
              <a:rPr lang="en-US" dirty="0"/>
              <a:t>I don’t consider myself to be at the ends of the earth.  At </a:t>
            </a:r>
            <a:r>
              <a:rPr lang="en-US" dirty="0" err="1"/>
              <a:t>Crosssroads</a:t>
            </a:r>
            <a:r>
              <a:rPr lang="en-US" dirty="0"/>
              <a:t>, though, we are supporting missionaries pretty much to the ends of the earth, from Jordan, to India, to Pakistan, to Thailand, to Nepal, to Korea, and beyond.</a:t>
            </a:r>
          </a:p>
          <a:p>
            <a:endParaRPr lang="en-US" dirty="0"/>
          </a:p>
          <a:p>
            <a:r>
              <a:rPr lang="en-US" dirty="0"/>
              <a:t>Regardless of where you are or where God calls you, you are called to be a witness, telling people everywhere about Jesus. Tell people that your Hope is in Jesus, the Promised Messiah.  Tell people that Jesus brings Victory over Sin and Death for </a:t>
            </a:r>
            <a:r>
              <a:rPr lang="en-US" sz="1600" b="1" u="sng" dirty="0"/>
              <a:t>JEWS AND GENTILES</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18878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And that is how Luke finishes the book of Acts, showing that Paul was in Rome, telling people that their Hope was in Jesus, the Promised Messiah.  Telling people that Jesus brings Victory over Sin and Death for Jews and Gentiles.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Telling people a story (now its an old story)</a:t>
            </a:r>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How a Savior came from Glory.</a:t>
            </a:r>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How He gave His life on Calvary</a:t>
            </a:r>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To save a wretch like me</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dirty="0"/>
              <a:t>These are the words to the first stanza of the song Victory in Jesus, which we are going to sing for our closing, because our Hope is in Jesus, the promised Messiah, who brings victory over sin and death for Jews and Gentiles.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dirty="0"/>
          </a:p>
          <a:p>
            <a:r>
              <a:rPr lang="en-US" sz="1600" b="1" u="sng" dirty="0"/>
              <a:t>IF I HAD </a:t>
            </a:r>
            <a:r>
              <a:rPr lang="en-US" dirty="0"/>
              <a:t>to assign a grade, I would have to give the early church an A+ when it comes to fulling the command to be my witnesses in Jerusalem, Judea and Samaria, and to the ends of the earth.  But in reality, it’s God’s work through the early church; and today God is still working though us. </a:t>
            </a:r>
          </a:p>
          <a:p>
            <a:endParaRPr lang="en-US" dirty="0"/>
          </a:p>
          <a:p>
            <a:r>
              <a:rPr lang="en-US" sz="1600" b="1" u="sng" dirty="0"/>
              <a:t>LET US PRAY.</a:t>
            </a:r>
            <a:endParaRPr lang="en-US" b="1" u="sng" dirty="0"/>
          </a:p>
        </p:txBody>
      </p:sp>
    </p:spTree>
    <p:extLst>
      <p:ext uri="{BB962C8B-B14F-4D97-AF65-F5344CB8AC3E}">
        <p14:creationId xmlns:p14="http://schemas.microsoft.com/office/powerpoint/2010/main" val="2713972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Gracious heavenly father, we thank you so much for these amazing stories of how you worked through the early church. We thank you for the good news, that Jesus is the Messiah, the son of the living God.  We thank you because of what Jesus has done through his life, death, and resurrection, so that we can have victory of sin, death, and Satan. </a:t>
            </a:r>
          </a:p>
          <a:p>
            <a:endParaRPr lang="en-US" dirty="0"/>
          </a:p>
          <a:p>
            <a:r>
              <a:rPr lang="en-US" dirty="0"/>
              <a:t>Lord God, we ask that you give us the strength and courage to be your witnesses to our Jerusalem, our family and friends; </a:t>
            </a:r>
            <a:r>
              <a:rPr lang="en-US"/>
              <a:t>be witnesses to </a:t>
            </a:r>
            <a:r>
              <a:rPr lang="en-US" dirty="0"/>
              <a:t>our Judea and Samara, our work place or school, and even to our ends of the earth, whether that is Changi, Yishun, Tuas, Jordan, Korea, or wherever we are called.  We pray all this in the name of your Son, Jesus.  Amen. </a:t>
            </a:r>
          </a:p>
          <a:p>
            <a:endParaRPr lang="en-US" dirty="0"/>
          </a:p>
          <a:p>
            <a:endParaRPr lang="en-US" dirty="0"/>
          </a:p>
        </p:txBody>
      </p:sp>
    </p:spTree>
    <p:extLst>
      <p:ext uri="{BB962C8B-B14F-4D97-AF65-F5344CB8AC3E}">
        <p14:creationId xmlns:p14="http://schemas.microsoft.com/office/powerpoint/2010/main" val="328946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gospel. The word gospel literally means “good news.”  That is why we called this series  Good News on the Move:  God’s work through the early church in Acts.</a:t>
            </a:r>
          </a:p>
          <a:p>
            <a:endParaRPr lang="en-US" dirty="0"/>
          </a:p>
          <a:p>
            <a:r>
              <a:rPr lang="en-US" dirty="0"/>
              <a:t>This is a unique title we church elders came up with to describe the book of acts.  The title is original –but not really creative. If you look at the New Testament, the first four books are the gospels. First, the “good news” according to Matthew, the “good news” according to Mark, then “good news” according to Luke, and finally the “good news” according to John. </a:t>
            </a:r>
          </a:p>
          <a:p>
            <a:endParaRPr lang="en-US" dirty="0"/>
          </a:p>
          <a:p>
            <a:r>
              <a:rPr lang="en-US" dirty="0"/>
              <a:t>And what do the four books of “Good News” tell us?  They tell us about Jesus. </a:t>
            </a:r>
          </a:p>
          <a:p>
            <a:endParaRPr lang="en-US" dirty="0"/>
          </a:p>
          <a:p>
            <a:r>
              <a:rPr lang="en-US" dirty="0"/>
              <a:t>The next book in our New Testament, after the Gospels, </a:t>
            </a:r>
            <a:r>
              <a:rPr lang="en-US" sz="1600" b="1" u="sng" dirty="0"/>
              <a:t>IS ACTS</a:t>
            </a:r>
            <a:r>
              <a:rPr lang="en-US" dirty="0"/>
              <a:t>. </a:t>
            </a:r>
          </a:p>
        </p:txBody>
      </p:sp>
      <p:sp>
        <p:nvSpPr>
          <p:cNvPr id="5" name="Slide Image Placeholder 4">
            <a:extLst>
              <a:ext uri="{FF2B5EF4-FFF2-40B4-BE49-F238E27FC236}">
                <a16:creationId xmlns:a16="http://schemas.microsoft.com/office/drawing/2014/main" id="{10A8EA89-7A5E-45F5-98CF-01F307AEBD49}"/>
              </a:ext>
            </a:extLst>
          </p:cNvPr>
          <p:cNvSpPr>
            <a:spLocks noGrp="1" noRot="1" noChangeAspect="1"/>
          </p:cNvSpPr>
          <p:nvPr>
            <p:ph type="sldImg"/>
          </p:nvPr>
        </p:nvSpPr>
        <p:spPr>
          <a:xfrm>
            <a:off x="1760538" y="117475"/>
            <a:ext cx="3794125" cy="2846388"/>
          </a:xfrm>
        </p:spPr>
      </p:sp>
    </p:spTree>
    <p:extLst>
      <p:ext uri="{BB962C8B-B14F-4D97-AF65-F5344CB8AC3E}">
        <p14:creationId xmlns:p14="http://schemas.microsoft.com/office/powerpoint/2010/main" val="297695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In Acts vs. 1:8, Luke, the author, tells us the main point of the entire book of Acts. He says, “But you will receive power when the Holy Spirit comes upon you. And you will be my witnesses, telling people about me everywhere-in Jerusalem, throughout Judea, in Samaria, and (finally) to the ends of the earth.”</a:t>
            </a:r>
          </a:p>
          <a:p>
            <a:endParaRPr lang="en-US" dirty="0"/>
          </a:p>
          <a:p>
            <a:r>
              <a:rPr lang="en-US" dirty="0"/>
              <a:t>Be my witnesses simply means telling people about Jesus.  Where are they to tell this witness, this gospel, this good news?</a:t>
            </a:r>
          </a:p>
          <a:p>
            <a:r>
              <a:rPr lang="en-US" dirty="0"/>
              <a:t>--Jerusalem</a:t>
            </a:r>
          </a:p>
          <a:p>
            <a:r>
              <a:rPr lang="en-US" dirty="0"/>
              <a:t>--in Judea and Samaria, </a:t>
            </a:r>
          </a:p>
          <a:p>
            <a:r>
              <a:rPr lang="en-US" dirty="0"/>
              <a:t>--and to the ends of the earth</a:t>
            </a:r>
          </a:p>
          <a:p>
            <a:endParaRPr lang="en-US" dirty="0"/>
          </a:p>
          <a:p>
            <a:r>
              <a:rPr lang="en-US" dirty="0"/>
              <a:t>So we have the “gospel” or “good news” on the move.  That’s how we got the first part of our title.   As for the second part, we have to </a:t>
            </a:r>
            <a:r>
              <a:rPr lang="en-US" sz="1600" b="1" u="sng" dirty="0"/>
              <a:t>CONTINUE SUMMARIZING</a:t>
            </a:r>
            <a:r>
              <a:rPr lang="en-US" sz="1600" dirty="0"/>
              <a:t>:</a:t>
            </a:r>
          </a:p>
        </p:txBody>
      </p:sp>
    </p:spTree>
    <p:extLst>
      <p:ext uri="{BB962C8B-B14F-4D97-AF65-F5344CB8AC3E}">
        <p14:creationId xmlns:p14="http://schemas.microsoft.com/office/powerpoint/2010/main" val="18562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As we continue in the book of Acts, we see Luke give us several progress reports. </a:t>
            </a:r>
          </a:p>
          <a:p>
            <a:endParaRPr lang="en-US" dirty="0"/>
          </a:p>
          <a:p>
            <a:r>
              <a:rPr lang="en-US" sz="1600" b="1" u="sng" dirty="0"/>
              <a:t>FOR EXAMPLE</a:t>
            </a:r>
            <a:r>
              <a:rPr lang="en-US" dirty="0"/>
              <a:t>, in the 2nd part of vs. 2:47, he states, “And each day the Lord added to their fellowship those who were being saved.”</a:t>
            </a:r>
          </a:p>
          <a:p>
            <a:endParaRPr lang="en-US" dirty="0"/>
          </a:p>
          <a:p>
            <a:r>
              <a:rPr lang="en-US" sz="1600" b="1" u="sng" dirty="0"/>
              <a:t>THEN IN CH 6 </a:t>
            </a:r>
            <a:r>
              <a:rPr lang="en-US" dirty="0"/>
              <a:t>vs. 7, he states, “God’s message continued to spread. The number of believers greatly increased in Jerusalem, and many of the Jewish priests were converted, too.”</a:t>
            </a:r>
          </a:p>
          <a:p>
            <a:endParaRPr lang="en-US" dirty="0"/>
          </a:p>
          <a:p>
            <a:r>
              <a:rPr lang="en-US" dirty="0"/>
              <a:t>The church was growing.  The miraculous part was that it was growing despite </a:t>
            </a:r>
            <a:r>
              <a:rPr lang="en-US" sz="1600" b="1" u="sng" dirty="0"/>
              <a:t>OPPOSITION</a:t>
            </a:r>
            <a:r>
              <a:rPr lang="en-US" sz="1600" dirty="0"/>
              <a:t>. </a:t>
            </a:r>
          </a:p>
        </p:txBody>
      </p:sp>
    </p:spTree>
    <p:extLst>
      <p:ext uri="{BB962C8B-B14F-4D97-AF65-F5344CB8AC3E}">
        <p14:creationId xmlns:p14="http://schemas.microsoft.com/office/powerpoint/2010/main" val="284957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There was external opposition in the form of the apostles being arrested and thrown in jail multiple times. </a:t>
            </a:r>
          </a:p>
          <a:p>
            <a:endParaRPr lang="en-US" dirty="0"/>
          </a:p>
          <a:p>
            <a:r>
              <a:rPr lang="en-US" dirty="0"/>
              <a:t>There was internal opposition in the form of church workers holding back, lying about what they were doing, and strife between groups of people.  </a:t>
            </a:r>
          </a:p>
          <a:p>
            <a:endParaRPr lang="en-US" dirty="0"/>
          </a:p>
          <a:p>
            <a:r>
              <a:rPr lang="en-US" dirty="0"/>
              <a:t>In all these cases, it was God working through the early church that overcame this opposition and resulted in the </a:t>
            </a:r>
            <a:r>
              <a:rPr lang="en-US" sz="1600" b="1" u="sng" dirty="0"/>
              <a:t>CHURCH GROWING</a:t>
            </a:r>
            <a:r>
              <a:rPr lang="en-US" sz="1600" dirty="0"/>
              <a:t>.</a:t>
            </a:r>
          </a:p>
          <a:p>
            <a:endParaRPr lang="en-US" dirty="0"/>
          </a:p>
        </p:txBody>
      </p:sp>
    </p:spTree>
    <p:extLst>
      <p:ext uri="{BB962C8B-B14F-4D97-AF65-F5344CB8AC3E}">
        <p14:creationId xmlns:p14="http://schemas.microsoft.com/office/powerpoint/2010/main" val="391944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We know from Acts 8:1 that God’s plan was for the Church to grow by the Apostles and other believers being witnesses.  Being witnesses </a:t>
            </a:r>
          </a:p>
          <a:p>
            <a:r>
              <a:rPr lang="en-US" dirty="0"/>
              <a:t>--in Jerusalem</a:t>
            </a:r>
          </a:p>
          <a:p>
            <a:r>
              <a:rPr lang="en-US" dirty="0"/>
              <a:t>--in Judea and Samaria, </a:t>
            </a:r>
          </a:p>
          <a:p>
            <a:r>
              <a:rPr lang="en-US" dirty="0"/>
              <a:t>--and to the ends of the earth</a:t>
            </a:r>
          </a:p>
          <a:p>
            <a:endParaRPr lang="en-US" dirty="0"/>
          </a:p>
          <a:p>
            <a:r>
              <a:rPr lang="en-US" sz="1600" b="1" u="sng" dirty="0"/>
              <a:t>But it looks like </a:t>
            </a:r>
            <a:r>
              <a:rPr lang="en-US" dirty="0"/>
              <a:t>the Church isn’t really following God’s plan. They were just witnessing in Jerusalem.</a:t>
            </a:r>
          </a:p>
          <a:p>
            <a:endParaRPr lang="en-US" dirty="0"/>
          </a:p>
          <a:p>
            <a:r>
              <a:rPr lang="en-US" sz="1400" b="0" u="none" dirty="0"/>
              <a:t>What happened </a:t>
            </a:r>
            <a:r>
              <a:rPr lang="en-US" sz="1600" b="1" u="sng" dirty="0"/>
              <a:t>NEXT</a:t>
            </a:r>
            <a:r>
              <a:rPr lang="en-US" dirty="0"/>
              <a:t>? We read in Acts 8:1 that “A great wave of persecution began that day, sweeping over the Church in Jerusalem; and all the believers except the apostles were scattered through the regions of Judea and Samaria.”</a:t>
            </a:r>
          </a:p>
          <a:p>
            <a:endParaRPr lang="en-US" dirty="0"/>
          </a:p>
          <a:p>
            <a:r>
              <a:rPr lang="en-US" dirty="0"/>
              <a:t>When God’s plan is for the believers to witness in Judea and Samaria, God will make a way for believers to witness in </a:t>
            </a:r>
            <a:r>
              <a:rPr lang="en-US" sz="1600" b="1" u="sng" dirty="0"/>
              <a:t>JUDEA AND SAMARIA</a:t>
            </a:r>
            <a:r>
              <a:rPr lang="en-US" sz="1600" dirty="0"/>
              <a:t>.</a:t>
            </a:r>
          </a:p>
        </p:txBody>
      </p:sp>
    </p:spTree>
    <p:extLst>
      <p:ext uri="{BB962C8B-B14F-4D97-AF65-F5344CB8AC3E}">
        <p14:creationId xmlns:p14="http://schemas.microsoft.com/office/powerpoint/2010/main" val="102025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0538" y="117475"/>
            <a:ext cx="3794125" cy="2846388"/>
          </a:xfrm>
        </p:spPr>
      </p:sp>
      <p:sp>
        <p:nvSpPr>
          <p:cNvPr id="3" name="Notes Placeholder 2"/>
          <p:cNvSpPr>
            <a:spLocks noGrp="1"/>
          </p:cNvSpPr>
          <p:nvPr>
            <p:ph type="body" idx="1"/>
          </p:nvPr>
        </p:nvSpPr>
        <p:spPr/>
        <p:txBody>
          <a:bodyPr/>
          <a:lstStyle/>
          <a:p>
            <a:r>
              <a:rPr lang="en-US" dirty="0"/>
              <a:t>In this case, God is working, not through the early Church, but through Saul, who is not only an unbeliever; he is actively and viciously persecuting the church. </a:t>
            </a:r>
          </a:p>
          <a:p>
            <a:endParaRPr lang="en-US" dirty="0"/>
          </a:p>
          <a:p>
            <a:r>
              <a:rPr lang="en-US" dirty="0"/>
              <a:t>Luke writes that “Saul was one of the witnesses, and he agreed completely with the killing of Stephen.”</a:t>
            </a:r>
          </a:p>
          <a:p>
            <a:endParaRPr lang="en-US" dirty="0"/>
          </a:p>
          <a:p>
            <a:r>
              <a:rPr lang="en-US" dirty="0"/>
              <a:t>So, the result of the persecution by Saul was that the believers began to witness, not just in Jerusalem, but also in </a:t>
            </a:r>
            <a:r>
              <a:rPr lang="en-US" sz="1600" b="1" u="sng" dirty="0"/>
              <a:t>JUDEA AND SAMARIA</a:t>
            </a:r>
            <a:r>
              <a:rPr lang="en-US" dirty="0"/>
              <a:t>.</a:t>
            </a:r>
          </a:p>
        </p:txBody>
      </p:sp>
    </p:spTree>
    <p:extLst>
      <p:ext uri="{BB962C8B-B14F-4D97-AF65-F5344CB8AC3E}">
        <p14:creationId xmlns:p14="http://schemas.microsoft.com/office/powerpoint/2010/main" val="2055113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34B08-4C83-4076-B778-4431852F5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1972" cy="6858000"/>
          </a:xfrm>
          <a:prstGeom prst="rect">
            <a:avLst/>
          </a:prstGeom>
        </p:spPr>
      </p:pic>
    </p:spTree>
    <p:extLst>
      <p:ext uri="{BB962C8B-B14F-4D97-AF65-F5344CB8AC3E}">
        <p14:creationId xmlns:p14="http://schemas.microsoft.com/office/powerpoint/2010/main" val="229704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1091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8AD5D-1344-4AA5-9C2C-469EC8AC926D}"/>
              </a:ext>
            </a:extLst>
          </p:cNvPr>
          <p:cNvPicPr>
            <a:picLocks noChangeAspect="1"/>
          </p:cNvPicPr>
          <p:nvPr userDrawn="1"/>
        </p:nvPicPr>
        <p:blipFill rotWithShape="1">
          <a:blip r:embed="rId2"/>
          <a:srcRect l="27261" r="9623"/>
          <a:stretch/>
        </p:blipFill>
        <p:spPr>
          <a:xfrm>
            <a:off x="4870888" y="0"/>
            <a:ext cx="4446533" cy="6858000"/>
          </a:xfrm>
          <a:prstGeom prst="rect">
            <a:avLst/>
          </a:prstGeom>
        </p:spPr>
      </p:pic>
      <p:pic>
        <p:nvPicPr>
          <p:cNvPr id="5" name="Picture 4">
            <a:extLst>
              <a:ext uri="{FF2B5EF4-FFF2-40B4-BE49-F238E27FC236}">
                <a16:creationId xmlns:a16="http://schemas.microsoft.com/office/drawing/2014/main" id="{85C59BE2-0208-42F7-9C7C-017A6FC1A1DD}"/>
              </a:ext>
            </a:extLst>
          </p:cNvPr>
          <p:cNvPicPr>
            <a:picLocks noChangeAspect="1"/>
          </p:cNvPicPr>
          <p:nvPr userDrawn="1"/>
        </p:nvPicPr>
        <p:blipFill rotWithShape="1">
          <a:blip r:embed="rId2"/>
          <a:srcRect r="70208"/>
          <a:stretch/>
        </p:blipFill>
        <p:spPr>
          <a:xfrm>
            <a:off x="0" y="0"/>
            <a:ext cx="4870888" cy="6858000"/>
          </a:xfrm>
          <a:prstGeom prst="rect">
            <a:avLst/>
          </a:prstGeom>
        </p:spPr>
      </p:pic>
    </p:spTree>
    <p:extLst>
      <p:ext uri="{BB962C8B-B14F-4D97-AF65-F5344CB8AC3E}">
        <p14:creationId xmlns:p14="http://schemas.microsoft.com/office/powerpoint/2010/main" val="297535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0015"/>
        </a:solidFill>
        <a:effectLst/>
      </p:bgPr>
    </p:bg>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840557EA-EB41-4043-91E0-7ABA92E4E46D}"/>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69627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022D3-6C72-4B4F-963C-31652E9F16C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2818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75CC66-5333-447C-BB78-C6BB3C009CA9}"/>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23290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7A3166-E2F5-4D03-97C5-52D46A760397}"/>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40450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42117-A96F-4470-9FB7-C2D38157DF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32199" cy="6858000"/>
          </a:xfrm>
          <a:prstGeom prst="rect">
            <a:avLst/>
          </a:prstGeom>
        </p:spPr>
      </p:pic>
    </p:spTree>
    <p:extLst>
      <p:ext uri="{BB962C8B-B14F-4D97-AF65-F5344CB8AC3E}">
        <p14:creationId xmlns:p14="http://schemas.microsoft.com/office/powerpoint/2010/main" val="339854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47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728ED7"/>
        </a:solidFill>
        <a:effectLst/>
      </p:bgPr>
    </p:bg>
    <p:spTree>
      <p:nvGrpSpPr>
        <p:cNvPr id="1" name=""/>
        <p:cNvGrpSpPr/>
        <p:nvPr/>
      </p:nvGrpSpPr>
      <p:grpSpPr>
        <a:xfrm>
          <a:off x="0" y="0"/>
          <a:ext cx="0" cy="0"/>
          <a:chOff x="0" y="0"/>
          <a:chExt cx="0" cy="0"/>
        </a:xfrm>
      </p:grpSpPr>
      <p:pic>
        <p:nvPicPr>
          <p:cNvPr id="3" name="Picture 2" descr="What Is Sin? | Wesley Methodist Church Klang">
            <a:extLst>
              <a:ext uri="{FF2B5EF4-FFF2-40B4-BE49-F238E27FC236}">
                <a16:creationId xmlns:a16="http://schemas.microsoft.com/office/drawing/2014/main" id="{001CE65B-C592-44ED-97AF-680DE38CE7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4001" cy="6866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3D40B9-48B4-4053-A08A-D2CE8BBDACD1}"/>
              </a:ext>
            </a:extLst>
          </p:cNvPr>
          <p:cNvSpPr/>
          <p:nvPr userDrawn="1"/>
        </p:nvSpPr>
        <p:spPr bwMode="auto">
          <a:xfrm>
            <a:off x="-1" y="5185615"/>
            <a:ext cx="2779296"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
        <p:nvSpPr>
          <p:cNvPr id="6" name="Rectangle 5">
            <a:extLst>
              <a:ext uri="{FF2B5EF4-FFF2-40B4-BE49-F238E27FC236}">
                <a16:creationId xmlns:a16="http://schemas.microsoft.com/office/drawing/2014/main" id="{9F488EFE-6688-474C-AF5B-45866741B4CA}"/>
              </a:ext>
            </a:extLst>
          </p:cNvPr>
          <p:cNvSpPr/>
          <p:nvPr userDrawn="1"/>
        </p:nvSpPr>
        <p:spPr bwMode="auto">
          <a:xfrm>
            <a:off x="5919539" y="5185615"/>
            <a:ext cx="3224463"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Tree>
    <p:extLst>
      <p:ext uri="{BB962C8B-B14F-4D97-AF65-F5344CB8AC3E}">
        <p14:creationId xmlns:p14="http://schemas.microsoft.com/office/powerpoint/2010/main" val="306168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5B52BF-242C-472F-8C64-1FB25AB3C89A}"/>
              </a:ext>
            </a:extLst>
          </p:cNvPr>
          <p:cNvPicPr>
            <a:picLocks noChangeAspect="1"/>
          </p:cNvPicPr>
          <p:nvPr userDrawn="1"/>
        </p:nvPicPr>
        <p:blipFill>
          <a:blip r:embed="rId2"/>
          <a:stretch>
            <a:fillRect/>
          </a:stretch>
        </p:blipFill>
        <p:spPr>
          <a:xfrm>
            <a:off x="0" y="-1"/>
            <a:ext cx="9144000" cy="6086475"/>
          </a:xfrm>
          <a:prstGeom prst="rect">
            <a:avLst/>
          </a:prstGeom>
        </p:spPr>
      </p:pic>
    </p:spTree>
    <p:extLst>
      <p:ext uri="{BB962C8B-B14F-4D97-AF65-F5344CB8AC3E}">
        <p14:creationId xmlns:p14="http://schemas.microsoft.com/office/powerpoint/2010/main" val="330174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3031A2-BD74-4984-AD9C-3E4840DF2D26}"/>
              </a:ext>
            </a:extLst>
          </p:cNvPr>
          <p:cNvPicPr>
            <a:picLocks noChangeAspect="1"/>
          </p:cNvPicPr>
          <p:nvPr userDrawn="1"/>
        </p:nvPicPr>
        <p:blipFill>
          <a:blip r:embed="rId2"/>
          <a:stretch>
            <a:fillRect/>
          </a:stretch>
        </p:blipFill>
        <p:spPr>
          <a:xfrm>
            <a:off x="0" y="378618"/>
            <a:ext cx="9144000" cy="6100763"/>
          </a:xfrm>
          <a:prstGeom prst="rect">
            <a:avLst/>
          </a:prstGeom>
        </p:spPr>
      </p:pic>
    </p:spTree>
    <p:extLst>
      <p:ext uri="{BB962C8B-B14F-4D97-AF65-F5344CB8AC3E}">
        <p14:creationId xmlns:p14="http://schemas.microsoft.com/office/powerpoint/2010/main" val="154511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FA24DE-3C83-4F3A-8361-304E8F8C4128}"/>
              </a:ext>
            </a:extLst>
          </p:cNvPr>
          <p:cNvPicPr>
            <a:picLocks noChangeAspect="1"/>
          </p:cNvPicPr>
          <p:nvPr userDrawn="1"/>
        </p:nvPicPr>
        <p:blipFill>
          <a:blip r:embed="rId2"/>
          <a:stretch>
            <a:fillRect/>
          </a:stretch>
        </p:blipFill>
        <p:spPr>
          <a:xfrm>
            <a:off x="0" y="-1"/>
            <a:ext cx="9144000" cy="6100763"/>
          </a:xfrm>
          <a:prstGeom prst="rect">
            <a:avLst/>
          </a:prstGeom>
        </p:spPr>
      </p:pic>
    </p:spTree>
    <p:extLst>
      <p:ext uri="{BB962C8B-B14F-4D97-AF65-F5344CB8AC3E}">
        <p14:creationId xmlns:p14="http://schemas.microsoft.com/office/powerpoint/2010/main" val="25764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4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D4A8C-34DB-486C-9D2E-D8205EEC7360}"/>
              </a:ext>
            </a:extLst>
          </p:cNvPr>
          <p:cNvPicPr>
            <a:picLocks noChangeAspect="1"/>
          </p:cNvPicPr>
          <p:nvPr userDrawn="1"/>
        </p:nvPicPr>
        <p:blipFill>
          <a:blip r:embed="rId2"/>
          <a:stretch>
            <a:fillRect/>
          </a:stretch>
        </p:blipFill>
        <p:spPr>
          <a:xfrm>
            <a:off x="2" y="3"/>
            <a:ext cx="5482953" cy="3032758"/>
          </a:xfrm>
          <a:prstGeom prst="rect">
            <a:avLst/>
          </a:prstGeom>
        </p:spPr>
      </p:pic>
    </p:spTree>
    <p:extLst>
      <p:ext uri="{BB962C8B-B14F-4D97-AF65-F5344CB8AC3E}">
        <p14:creationId xmlns:p14="http://schemas.microsoft.com/office/powerpoint/2010/main" val="102054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1B439-F656-46B5-AD4E-B23F4590A21A}"/>
              </a:ext>
            </a:extLst>
          </p:cNvPr>
          <p:cNvPicPr>
            <a:picLocks noChangeAspect="1"/>
          </p:cNvPicPr>
          <p:nvPr userDrawn="1"/>
        </p:nvPicPr>
        <p:blipFill>
          <a:blip r:embed="rId2"/>
          <a:stretch>
            <a:fillRect/>
          </a:stretch>
        </p:blipFill>
        <p:spPr>
          <a:xfrm>
            <a:off x="0" y="828679"/>
            <a:ext cx="9144000" cy="6029325"/>
          </a:xfrm>
          <a:prstGeom prst="rect">
            <a:avLst/>
          </a:prstGeom>
        </p:spPr>
      </p:pic>
    </p:spTree>
    <p:extLst>
      <p:ext uri="{BB962C8B-B14F-4D97-AF65-F5344CB8AC3E}">
        <p14:creationId xmlns:p14="http://schemas.microsoft.com/office/powerpoint/2010/main" val="153928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24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2" name="Picture 5" descr="GospelofJudas">
            <a:extLst>
              <a:ext uri="{FF2B5EF4-FFF2-40B4-BE49-F238E27FC236}">
                <a16:creationId xmlns:a16="http://schemas.microsoft.com/office/drawing/2014/main" id="{C359F3D8-AAE4-4DD4-A222-9FE73163FB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75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27881"/>
      </p:ext>
    </p:extLst>
  </p:cSld>
  <p:clrMap bg1="lt1" tx1="dk1" bg2="lt2" tx2="dk2" accent1="accent1" accent2="accent2" accent3="accent3" accent4="accent4" accent5="accent5" accent6="accent6" hlink="hlink" folHlink="folHlink"/>
  <p:sldLayoutIdLst>
    <p:sldLayoutId id="2147484921" r:id="rId1"/>
    <p:sldLayoutId id="2147484924" r:id="rId2"/>
    <p:sldLayoutId id="2147484939" r:id="rId3"/>
    <p:sldLayoutId id="2147484940" r:id="rId4"/>
    <p:sldLayoutId id="2147484902" r:id="rId5"/>
    <p:sldLayoutId id="2147484927" r:id="rId6"/>
    <p:sldLayoutId id="2147484925" r:id="rId7"/>
    <p:sldLayoutId id="2147484920" r:id="rId8"/>
    <p:sldLayoutId id="2147484928" r:id="rId9"/>
    <p:sldLayoutId id="2147484943" r:id="rId10"/>
    <p:sldLayoutId id="2147484922" r:id="rId11"/>
    <p:sldLayoutId id="2147484917" r:id="rId12"/>
    <p:sldLayoutId id="2147484941" r:id="rId13"/>
    <p:sldLayoutId id="2147484942" r:id="rId14"/>
    <p:sldLayoutId id="2147484918" r:id="rId15"/>
    <p:sldLayoutId id="2147484923" r:id="rId16"/>
    <p:sldLayoutId id="2147484938" r:id="rId17"/>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p:titleStyle>
    <p:bodyStyle>
      <a:lvl1pPr marL="342891" indent="-342891"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32" indent="-285744"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71" indent="-228594"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60" indent="-228594"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349" indent="-228594"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537"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726"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914"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103" indent="-228594"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https://media.freebibleimages.org/stories/FB_Paul_Shipwrecked/overview-thumbnails/021-paul-shipwrecked.jpg?161359554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978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xmlns="">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0" y="3352800"/>
            <a:ext cx="3733800"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1" name="Group 42">
            <a:extLst>
              <a:ext uri="{FF2B5EF4-FFF2-40B4-BE49-F238E27FC236}">
                <a16:creationId xmlns:a16="http://schemas.microsoft.com/office/drawing/2014/main" id="{DDABF33A-AF74-46C3-A561-45A6653B2216}"/>
              </a:ext>
            </a:extLst>
          </p:cNvPr>
          <p:cNvGrpSpPr>
            <a:grpSpLocks/>
          </p:cNvGrpSpPr>
          <p:nvPr/>
        </p:nvGrpSpPr>
        <p:grpSpPr bwMode="auto">
          <a:xfrm>
            <a:off x="2743200" y="3352800"/>
            <a:ext cx="4267200" cy="2514600"/>
            <a:chOff x="1728" y="2112"/>
            <a:chExt cx="2688" cy="1584"/>
          </a:xfrm>
        </p:grpSpPr>
        <p:sp>
          <p:nvSpPr>
            <p:cNvPr id="12" name="Text Box 43">
              <a:extLst>
                <a:ext uri="{FF2B5EF4-FFF2-40B4-BE49-F238E27FC236}">
                  <a16:creationId xmlns:a16="http://schemas.microsoft.com/office/drawing/2014/main" id="{46015F3F-19E3-4B96-9F4B-444E5292BF40}"/>
                </a:ext>
              </a:extLst>
            </p:cNvPr>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6:8–12</a:t>
              </a:r>
            </a:p>
          </p:txBody>
        </p:sp>
        <p:sp>
          <p:nvSpPr>
            <p:cNvPr id="13" name="Line 44">
              <a:extLst>
                <a:ext uri="{FF2B5EF4-FFF2-40B4-BE49-F238E27FC236}">
                  <a16:creationId xmlns:a16="http://schemas.microsoft.com/office/drawing/2014/main" id="{1DAA436B-28A8-4390-8F10-110F0281E3E6}"/>
                </a:ext>
              </a:extLst>
            </p:cNvPr>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 name="Oval 45">
              <a:extLst>
                <a:ext uri="{FF2B5EF4-FFF2-40B4-BE49-F238E27FC236}">
                  <a16:creationId xmlns:a16="http://schemas.microsoft.com/office/drawing/2014/main" id="{1ACF6FBD-38B4-4584-8D01-F1FDE2B410B1}"/>
                </a:ext>
              </a:extLst>
            </p:cNvPr>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sp>
        <p:nvSpPr>
          <p:cNvPr id="34" name="TextBox 33">
            <a:extLst>
              <a:ext uri="{FF2B5EF4-FFF2-40B4-BE49-F238E27FC236}">
                <a16:creationId xmlns:a16="http://schemas.microsoft.com/office/drawing/2014/main" id="{D036A8F3-AB4F-4C0A-BEC6-483DEA600143}"/>
              </a:ext>
            </a:extLst>
          </p:cNvPr>
          <p:cNvSpPr txBox="1"/>
          <p:nvPr/>
        </p:nvSpPr>
        <p:spPr>
          <a:xfrm>
            <a:off x="686950" y="2134014"/>
            <a:ext cx="2190307" cy="2074414"/>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9:31</a:t>
            </a:r>
          </a:p>
        </p:txBody>
      </p:sp>
      <p:cxnSp>
        <p:nvCxnSpPr>
          <p:cNvPr id="6" name="Straight Connector 5">
            <a:extLst>
              <a:ext uri="{FF2B5EF4-FFF2-40B4-BE49-F238E27FC236}">
                <a16:creationId xmlns:a16="http://schemas.microsoft.com/office/drawing/2014/main" id="{DB01D33C-4C75-445B-98C7-553BBBADD316}"/>
              </a:ext>
            </a:extLst>
          </p:cNvPr>
          <p:cNvCxnSpPr/>
          <p:nvPr/>
        </p:nvCxnSpPr>
        <p:spPr bwMode="auto">
          <a:xfrm flipH="1">
            <a:off x="335900" y="3685366"/>
            <a:ext cx="1828800" cy="0"/>
          </a:xfrm>
          <a:prstGeom prst="line">
            <a:avLst/>
          </a:prstGeom>
          <a:solidFill>
            <a:schemeClr val="accent1"/>
          </a:solidFill>
          <a:ln w="57150"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404409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fade">
                                      <p:cBhvr>
                                        <p:cTn id="7" dur="500"/>
                                        <p:tgtEl>
                                          <p:spTgt spid="34">
                                            <p:txEl>
                                              <p:pRg st="2" end="2"/>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xEl>
                                              <p:pRg st="3" end="3"/>
                                            </p:txEl>
                                          </p:spTgt>
                                        </p:tgtEl>
                                        <p:attrNameLst>
                                          <p:attrName>style.visibility</p:attrName>
                                        </p:attrNameLst>
                                      </p:cBhvr>
                                      <p:to>
                                        <p:strVal val="visible"/>
                                      </p:to>
                                    </p:set>
                                    <p:animEffect transition="in" filter="fade">
                                      <p:cBhvr>
                                        <p:cTn id="16" dur="500"/>
                                        <p:tgtEl>
                                          <p:spTgt spid="3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 xmlns:a14="http://schemas.microsoft.com/office/drawing/2010/main">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0" y="3352800"/>
            <a:ext cx="3733800"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1" name="Group 42">
            <a:extLst>
              <a:ext uri="{FF2B5EF4-FFF2-40B4-BE49-F238E27FC236}">
                <a16:creationId xmlns:a16="http://schemas.microsoft.com/office/drawing/2014/main" id="{DDABF33A-AF74-46C3-A561-45A6653B2216}"/>
              </a:ext>
            </a:extLst>
          </p:cNvPr>
          <p:cNvGrpSpPr>
            <a:grpSpLocks/>
          </p:cNvGrpSpPr>
          <p:nvPr/>
        </p:nvGrpSpPr>
        <p:grpSpPr bwMode="auto">
          <a:xfrm>
            <a:off x="2743200" y="3352800"/>
            <a:ext cx="4267200" cy="2514600"/>
            <a:chOff x="1728" y="2112"/>
            <a:chExt cx="2688" cy="1584"/>
          </a:xfrm>
        </p:grpSpPr>
        <p:sp>
          <p:nvSpPr>
            <p:cNvPr id="12" name="Text Box 43">
              <a:extLst>
                <a:ext uri="{FF2B5EF4-FFF2-40B4-BE49-F238E27FC236}">
                  <a16:creationId xmlns:a16="http://schemas.microsoft.com/office/drawing/2014/main" id="{46015F3F-19E3-4B96-9F4B-444E5292BF40}"/>
                </a:ext>
              </a:extLst>
            </p:cNvPr>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6:8–12</a:t>
              </a:r>
            </a:p>
          </p:txBody>
        </p:sp>
        <p:sp>
          <p:nvSpPr>
            <p:cNvPr id="13" name="Line 44">
              <a:extLst>
                <a:ext uri="{FF2B5EF4-FFF2-40B4-BE49-F238E27FC236}">
                  <a16:creationId xmlns:a16="http://schemas.microsoft.com/office/drawing/2014/main" id="{1DAA436B-28A8-4390-8F10-110F0281E3E6}"/>
                </a:ext>
              </a:extLst>
            </p:cNvPr>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 name="Oval 45">
              <a:extLst>
                <a:ext uri="{FF2B5EF4-FFF2-40B4-BE49-F238E27FC236}">
                  <a16:creationId xmlns:a16="http://schemas.microsoft.com/office/drawing/2014/main" id="{1ACF6FBD-38B4-4584-8D01-F1FDE2B410B1}"/>
                </a:ext>
              </a:extLst>
            </p:cNvPr>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5" name="Group 60">
            <a:extLst>
              <a:ext uri="{FF2B5EF4-FFF2-40B4-BE49-F238E27FC236}">
                <a16:creationId xmlns:a16="http://schemas.microsoft.com/office/drawing/2014/main" id="{F5D4F24A-C6E9-4ABB-A095-06ECA62A00F3}"/>
              </a:ext>
            </a:extLst>
          </p:cNvPr>
          <p:cNvGrpSpPr>
            <a:grpSpLocks/>
          </p:cNvGrpSpPr>
          <p:nvPr/>
        </p:nvGrpSpPr>
        <p:grpSpPr bwMode="auto">
          <a:xfrm>
            <a:off x="2667001" y="838200"/>
            <a:ext cx="6324600" cy="5715000"/>
            <a:chOff x="1680" y="528"/>
            <a:chExt cx="3984" cy="3600"/>
          </a:xfrm>
        </p:grpSpPr>
        <p:grpSp>
          <p:nvGrpSpPr>
            <p:cNvPr id="16" name="Group 61">
              <a:extLst>
                <a:ext uri="{FF2B5EF4-FFF2-40B4-BE49-F238E27FC236}">
                  <a16:creationId xmlns:a16="http://schemas.microsoft.com/office/drawing/2014/main" id="{C3127023-EF9F-4594-8E1A-03918AA3299F}"/>
                </a:ext>
              </a:extLst>
            </p:cNvPr>
            <p:cNvGrpSpPr>
              <a:grpSpLocks/>
            </p:cNvGrpSpPr>
            <p:nvPr/>
          </p:nvGrpSpPr>
          <p:grpSpPr bwMode="auto">
            <a:xfrm>
              <a:off x="1680" y="768"/>
              <a:ext cx="3984" cy="3360"/>
              <a:chOff x="1680" y="768"/>
              <a:chExt cx="3984" cy="3360"/>
            </a:xfrm>
          </p:grpSpPr>
          <p:sp>
            <p:nvSpPr>
              <p:cNvPr id="18" name="Text Box 62">
                <a:extLst>
                  <a:ext uri="{FF2B5EF4-FFF2-40B4-BE49-F238E27FC236}">
                    <a16:creationId xmlns:a16="http://schemas.microsoft.com/office/drawing/2014/main" id="{64C6C66D-4C49-4FFF-BBE1-606B52446FE0}"/>
                  </a:ext>
                </a:extLst>
              </p:cNvPr>
              <p:cNvSpPr txBox="1">
                <a:spLocks noChangeArrowheads="1"/>
              </p:cNvSpPr>
              <p:nvPr/>
            </p:nvSpPr>
            <p:spPr bwMode="auto">
              <a:xfrm>
                <a:off x="1680" y="3072"/>
                <a:ext cx="864"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Acts 13–20</a:t>
                </a:r>
              </a:p>
            </p:txBody>
          </p:sp>
          <p:sp>
            <p:nvSpPr>
              <p:cNvPr id="19" name="Line 63">
                <a:extLst>
                  <a:ext uri="{FF2B5EF4-FFF2-40B4-BE49-F238E27FC236}">
                    <a16:creationId xmlns:a16="http://schemas.microsoft.com/office/drawing/2014/main" id="{79DB606B-9E75-46B0-9C05-873CD0A4BE36}"/>
                  </a:ext>
                </a:extLst>
              </p:cNvPr>
              <p:cNvSpPr>
                <a:spLocks noChangeShapeType="1"/>
              </p:cNvSpPr>
              <p:nvPr/>
            </p:nvSpPr>
            <p:spPr bwMode="auto">
              <a:xfrm>
                <a:off x="2544" y="3216"/>
                <a:ext cx="528"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 name="Oval 64">
                <a:extLst>
                  <a:ext uri="{FF2B5EF4-FFF2-40B4-BE49-F238E27FC236}">
                    <a16:creationId xmlns:a16="http://schemas.microsoft.com/office/drawing/2014/main" id="{1E49085E-1489-424F-9EED-DEB69D862E26}"/>
                  </a:ext>
                </a:extLst>
              </p:cNvPr>
              <p:cNvSpPr>
                <a:spLocks noChangeArrowheads="1"/>
              </p:cNvSpPr>
              <p:nvPr/>
            </p:nvSpPr>
            <p:spPr bwMode="auto">
              <a:xfrm>
                <a:off x="2880" y="912"/>
                <a:ext cx="2688" cy="3072"/>
              </a:xfrm>
              <a:prstGeom prst="ellipse">
                <a:avLst/>
              </a:prstGeom>
              <a:noFill/>
              <a:ln w="28575">
                <a:solidFill>
                  <a:srgbClr val="FF0000"/>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21" name="Line 65">
                <a:extLst>
                  <a:ext uri="{FF2B5EF4-FFF2-40B4-BE49-F238E27FC236}">
                    <a16:creationId xmlns:a16="http://schemas.microsoft.com/office/drawing/2014/main" id="{749B9F32-D5B4-45EC-B2AB-AC3F8574301D}"/>
                  </a:ext>
                </a:extLst>
              </p:cNvPr>
              <p:cNvSpPr>
                <a:spLocks noChangeShapeType="1"/>
              </p:cNvSpPr>
              <p:nvPr/>
            </p:nvSpPr>
            <p:spPr bwMode="auto">
              <a:xfrm flipH="1" flipV="1">
                <a:off x="2784" y="1968"/>
                <a:ext cx="144"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 name="Line 66">
                <a:extLst>
                  <a:ext uri="{FF2B5EF4-FFF2-40B4-BE49-F238E27FC236}">
                    <a16:creationId xmlns:a16="http://schemas.microsoft.com/office/drawing/2014/main" id="{0EE25768-CF88-48B4-AA23-D93390B109C3}"/>
                  </a:ext>
                </a:extLst>
              </p:cNvPr>
              <p:cNvSpPr>
                <a:spLocks noChangeShapeType="1"/>
              </p:cNvSpPr>
              <p:nvPr/>
            </p:nvSpPr>
            <p:spPr bwMode="auto">
              <a:xfrm flipH="1" flipV="1">
                <a:off x="3312" y="1152"/>
                <a:ext cx="48"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 name="Line 67">
                <a:extLst>
                  <a:ext uri="{FF2B5EF4-FFF2-40B4-BE49-F238E27FC236}">
                    <a16:creationId xmlns:a16="http://schemas.microsoft.com/office/drawing/2014/main" id="{A951AB75-EF81-4076-B5C3-6A9326CC3CD8}"/>
                  </a:ext>
                </a:extLst>
              </p:cNvPr>
              <p:cNvSpPr>
                <a:spLocks noChangeShapeType="1"/>
              </p:cNvSpPr>
              <p:nvPr/>
            </p:nvSpPr>
            <p:spPr bwMode="auto">
              <a:xfrm flipV="1">
                <a:off x="4272" y="768"/>
                <a:ext cx="0" cy="144"/>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 name="Line 68">
                <a:extLst>
                  <a:ext uri="{FF2B5EF4-FFF2-40B4-BE49-F238E27FC236}">
                    <a16:creationId xmlns:a16="http://schemas.microsoft.com/office/drawing/2014/main" id="{F96B08C3-D219-4BD3-A7DE-F010E6AD10F8}"/>
                  </a:ext>
                </a:extLst>
              </p:cNvPr>
              <p:cNvSpPr>
                <a:spLocks noChangeShapeType="1"/>
              </p:cNvSpPr>
              <p:nvPr/>
            </p:nvSpPr>
            <p:spPr bwMode="auto">
              <a:xfrm flipV="1">
                <a:off x="5184" y="1248"/>
                <a:ext cx="96" cy="96"/>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 name="Line 69">
                <a:extLst>
                  <a:ext uri="{FF2B5EF4-FFF2-40B4-BE49-F238E27FC236}">
                    <a16:creationId xmlns:a16="http://schemas.microsoft.com/office/drawing/2014/main" id="{5C99DEC5-2F16-4C6C-8B39-019A33877835}"/>
                  </a:ext>
                </a:extLst>
              </p:cNvPr>
              <p:cNvSpPr>
                <a:spLocks noChangeShapeType="1"/>
              </p:cNvSpPr>
              <p:nvPr/>
            </p:nvSpPr>
            <p:spPr bwMode="auto">
              <a:xfrm flipV="1">
                <a:off x="5520" y="2016"/>
                <a:ext cx="144"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 name="Line 70">
                <a:extLst>
                  <a:ext uri="{FF2B5EF4-FFF2-40B4-BE49-F238E27FC236}">
                    <a16:creationId xmlns:a16="http://schemas.microsoft.com/office/drawing/2014/main" id="{1710560C-8D8F-4B3D-8985-033E2C9B521F}"/>
                  </a:ext>
                </a:extLst>
              </p:cNvPr>
              <p:cNvSpPr>
                <a:spLocks noChangeShapeType="1"/>
              </p:cNvSpPr>
              <p:nvPr/>
            </p:nvSpPr>
            <p:spPr bwMode="auto">
              <a:xfrm>
                <a:off x="5520" y="2928"/>
                <a:ext cx="96"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 name="Line 71">
                <a:extLst>
                  <a:ext uri="{FF2B5EF4-FFF2-40B4-BE49-F238E27FC236}">
                    <a16:creationId xmlns:a16="http://schemas.microsoft.com/office/drawing/2014/main" id="{227B3D4F-3763-4DAA-9977-78EF109B0BF5}"/>
                  </a:ext>
                </a:extLst>
              </p:cNvPr>
              <p:cNvSpPr>
                <a:spLocks noChangeShapeType="1"/>
              </p:cNvSpPr>
              <p:nvPr/>
            </p:nvSpPr>
            <p:spPr bwMode="auto">
              <a:xfrm>
                <a:off x="5232" y="3504"/>
                <a:ext cx="96"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8" name="Line 72">
                <a:extLst>
                  <a:ext uri="{FF2B5EF4-FFF2-40B4-BE49-F238E27FC236}">
                    <a16:creationId xmlns:a16="http://schemas.microsoft.com/office/drawing/2014/main" id="{E1FAFF6C-32D0-4781-B37F-CCF1506768FD}"/>
                  </a:ext>
                </a:extLst>
              </p:cNvPr>
              <p:cNvSpPr>
                <a:spLocks noChangeShapeType="1"/>
              </p:cNvSpPr>
              <p:nvPr/>
            </p:nvSpPr>
            <p:spPr bwMode="auto">
              <a:xfrm flipH="1">
                <a:off x="4320" y="3984"/>
                <a:ext cx="0" cy="144"/>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9" name="Line 73">
                <a:extLst>
                  <a:ext uri="{FF2B5EF4-FFF2-40B4-BE49-F238E27FC236}">
                    <a16:creationId xmlns:a16="http://schemas.microsoft.com/office/drawing/2014/main" id="{247FB23C-1C02-42EC-A2E6-F8A72C4BB4B6}"/>
                  </a:ext>
                </a:extLst>
              </p:cNvPr>
              <p:cNvSpPr>
                <a:spLocks noChangeShapeType="1"/>
              </p:cNvSpPr>
              <p:nvPr/>
            </p:nvSpPr>
            <p:spPr bwMode="auto">
              <a:xfrm flipH="1">
                <a:off x="3072" y="3456"/>
                <a:ext cx="48"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17" name="Text Box 74">
              <a:extLst>
                <a:ext uri="{FF2B5EF4-FFF2-40B4-BE49-F238E27FC236}">
                  <a16:creationId xmlns:a16="http://schemas.microsoft.com/office/drawing/2014/main" id="{06450BF5-09FB-4035-84D6-DCF1C2128676}"/>
                </a:ext>
              </a:extLst>
            </p:cNvPr>
            <p:cNvSpPr txBox="1">
              <a:spLocks noChangeArrowheads="1"/>
            </p:cNvSpPr>
            <p:nvPr/>
          </p:nvSpPr>
          <p:spPr bwMode="auto">
            <a:xfrm>
              <a:off x="4512" y="528"/>
              <a:ext cx="960"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End of the Earth</a:t>
              </a: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dirty="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sp>
        <p:nvSpPr>
          <p:cNvPr id="34" name="TextBox 33">
            <a:extLst>
              <a:ext uri="{FF2B5EF4-FFF2-40B4-BE49-F238E27FC236}">
                <a16:creationId xmlns:a16="http://schemas.microsoft.com/office/drawing/2014/main" id="{D036A8F3-AB4F-4C0A-BEC6-483DEA600143}"/>
              </a:ext>
            </a:extLst>
          </p:cNvPr>
          <p:cNvSpPr txBox="1"/>
          <p:nvPr/>
        </p:nvSpPr>
        <p:spPr>
          <a:xfrm>
            <a:off x="686950" y="2134014"/>
            <a:ext cx="2190307" cy="3625608"/>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9:31</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12:24</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16:5</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19:20</a:t>
            </a:r>
          </a:p>
        </p:txBody>
      </p:sp>
      <p:cxnSp>
        <p:nvCxnSpPr>
          <p:cNvPr id="6" name="Straight Connector 5">
            <a:extLst>
              <a:ext uri="{FF2B5EF4-FFF2-40B4-BE49-F238E27FC236}">
                <a16:creationId xmlns:a16="http://schemas.microsoft.com/office/drawing/2014/main" id="{DB01D33C-4C75-445B-98C7-553BBBADD316}"/>
              </a:ext>
            </a:extLst>
          </p:cNvPr>
          <p:cNvCxnSpPr/>
          <p:nvPr/>
        </p:nvCxnSpPr>
        <p:spPr bwMode="auto">
          <a:xfrm flipH="1">
            <a:off x="335900" y="3685366"/>
            <a:ext cx="1828800" cy="0"/>
          </a:xfrm>
          <a:prstGeom prst="line">
            <a:avLst/>
          </a:prstGeom>
          <a:solidFill>
            <a:schemeClr val="accent1"/>
          </a:solidFill>
          <a:ln w="57150" cap="flat" cmpd="sng" algn="ctr">
            <a:solidFill>
              <a:srgbClr val="FF0000"/>
            </a:solidFill>
            <a:prstDash val="dash"/>
            <a:round/>
            <a:headEnd type="none" w="med" len="med"/>
            <a:tailEnd type="none" w="med" len="med"/>
          </a:ln>
          <a:effectLst/>
        </p:spPr>
      </p:cxnSp>
    </p:spTree>
    <p:extLst>
      <p:ext uri="{BB962C8B-B14F-4D97-AF65-F5344CB8AC3E}">
        <p14:creationId xmlns:p14="http://schemas.microsoft.com/office/powerpoint/2010/main" val="96822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xEl>
                                              <p:pRg st="4" end="4"/>
                                            </p:txEl>
                                          </p:spTgt>
                                        </p:tgtEl>
                                        <p:attrNameLst>
                                          <p:attrName>style.visibility</p:attrName>
                                        </p:attrNameLst>
                                      </p:cBhvr>
                                      <p:to>
                                        <p:strVal val="visible"/>
                                      </p:to>
                                    </p:set>
                                    <p:animEffect transition="in" filter="fade">
                                      <p:cBhvr>
                                        <p:cTn id="7" dur="500"/>
                                        <p:tgtEl>
                                          <p:spTgt spid="3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5" end="5"/>
                                            </p:txEl>
                                          </p:spTgt>
                                        </p:tgtEl>
                                        <p:attrNameLst>
                                          <p:attrName>style.visibility</p:attrName>
                                        </p:attrNameLst>
                                      </p:cBhvr>
                                      <p:to>
                                        <p:strVal val="visible"/>
                                      </p:to>
                                    </p:set>
                                    <p:animEffect transition="in" filter="fade">
                                      <p:cBhvr>
                                        <p:cTn id="10" dur="500"/>
                                        <p:tgtEl>
                                          <p:spTgt spid="3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6" end="6"/>
                                            </p:txEl>
                                          </p:spTgt>
                                        </p:tgtEl>
                                        <p:attrNameLst>
                                          <p:attrName>style.visibility</p:attrName>
                                        </p:attrNameLst>
                                      </p:cBhvr>
                                      <p:to>
                                        <p:strVal val="visible"/>
                                      </p:to>
                                    </p:set>
                                    <p:animEffect transition="in" filter="fade">
                                      <p:cBhvr>
                                        <p:cTn id="13" dur="500"/>
                                        <p:tgtEl>
                                          <p:spTgt spid="3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0909"/>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6EDEA6-885D-4825-980C-DEBA9E6EA7BA}"/>
              </a:ext>
            </a:extLst>
          </p:cNvPr>
          <p:cNvSpPr txBox="1"/>
          <p:nvPr/>
        </p:nvSpPr>
        <p:spPr>
          <a:xfrm>
            <a:off x="362607" y="353760"/>
            <a:ext cx="8655269" cy="5632311"/>
          </a:xfrm>
          <a:prstGeom prst="rect">
            <a:avLst/>
          </a:prstGeom>
          <a:noFill/>
        </p:spPr>
        <p:txBody>
          <a:bodyPr wrap="square">
            <a:spAutoFit/>
          </a:bodyPr>
          <a:lstStyle/>
          <a:p>
            <a:pPr lvl="8"/>
            <a:r>
              <a:rPr lang="en-US" sz="3600" b="1" i="0" baseline="30000" dirty="0">
                <a:solidFill>
                  <a:schemeClr val="bg1"/>
                </a:solidFill>
                <a:effectLst/>
                <a:latin typeface="system-ui"/>
              </a:rPr>
              <a:t>            10 </a:t>
            </a:r>
            <a:r>
              <a:rPr lang="en-US" sz="3600" b="0" i="0" dirty="0">
                <a:solidFill>
                  <a:schemeClr val="bg1"/>
                </a:solidFill>
                <a:effectLst/>
                <a:latin typeface="system-ui"/>
              </a:rPr>
              <a:t>One of the things I  </a:t>
            </a:r>
          </a:p>
          <a:p>
            <a:pPr lvl="8"/>
            <a:r>
              <a:rPr lang="en-US" sz="3600" dirty="0">
                <a:solidFill>
                  <a:schemeClr val="bg1"/>
                </a:solidFill>
                <a:latin typeface="system-ui"/>
              </a:rPr>
              <a:t>       </a:t>
            </a:r>
            <a:r>
              <a:rPr lang="en-US" sz="3600" b="0" i="0" dirty="0">
                <a:solidFill>
                  <a:schemeClr val="bg1"/>
                </a:solidFill>
                <a:effectLst/>
                <a:latin typeface="system-ui"/>
              </a:rPr>
              <a:t>always pray for is the</a:t>
            </a:r>
          </a:p>
          <a:p>
            <a:pPr lvl="8"/>
            <a:r>
              <a:rPr lang="en-US" sz="3600" dirty="0">
                <a:solidFill>
                  <a:schemeClr val="bg1"/>
                </a:solidFill>
                <a:latin typeface="system-ui"/>
              </a:rPr>
              <a:t>     </a:t>
            </a:r>
            <a:r>
              <a:rPr lang="en-US" sz="3600" b="0" i="0" dirty="0">
                <a:solidFill>
                  <a:schemeClr val="bg1"/>
                </a:solidFill>
                <a:effectLst/>
                <a:latin typeface="system-ui"/>
              </a:rPr>
              <a:t>opportunity, God willing, to come at last to </a:t>
            </a:r>
          </a:p>
          <a:p>
            <a:pPr lvl="7"/>
            <a:r>
              <a:rPr lang="en-US" sz="3600" dirty="0">
                <a:solidFill>
                  <a:schemeClr val="bg1"/>
                </a:solidFill>
                <a:latin typeface="system-ui"/>
              </a:rPr>
              <a:t> </a:t>
            </a:r>
            <a:r>
              <a:rPr lang="en-US" sz="3600" b="0" i="0" dirty="0">
                <a:solidFill>
                  <a:schemeClr val="bg1"/>
                </a:solidFill>
                <a:effectLst/>
                <a:latin typeface="system-ui"/>
              </a:rPr>
              <a:t>see you. </a:t>
            </a:r>
            <a:r>
              <a:rPr lang="en-US" sz="3600" b="1" i="0" baseline="30000" dirty="0">
                <a:solidFill>
                  <a:schemeClr val="bg1"/>
                </a:solidFill>
                <a:effectLst/>
                <a:latin typeface="system-ui"/>
              </a:rPr>
              <a:t>11 </a:t>
            </a:r>
            <a:r>
              <a:rPr lang="en-US" sz="3600" b="0" i="0" dirty="0">
                <a:solidFill>
                  <a:schemeClr val="bg1"/>
                </a:solidFill>
                <a:effectLst/>
                <a:latin typeface="system-ui"/>
              </a:rPr>
              <a:t>For I long to visit </a:t>
            </a:r>
          </a:p>
          <a:p>
            <a:r>
              <a:rPr lang="en-US" sz="3600" b="0" i="0" dirty="0">
                <a:solidFill>
                  <a:schemeClr val="bg1"/>
                </a:solidFill>
                <a:effectLst/>
                <a:latin typeface="system-ui"/>
              </a:rPr>
              <a:t>you so I can bring you some spiritual gift that will help you grow strong in the Lord. </a:t>
            </a:r>
            <a:r>
              <a:rPr lang="en-US" sz="3600" b="1" i="0" baseline="30000" dirty="0">
                <a:solidFill>
                  <a:schemeClr val="bg1"/>
                </a:solidFill>
                <a:effectLst/>
                <a:latin typeface="system-ui"/>
              </a:rPr>
              <a:t>12 </a:t>
            </a:r>
            <a:r>
              <a:rPr lang="en-US" sz="3600" b="0" i="0" dirty="0">
                <a:solidFill>
                  <a:schemeClr val="bg1"/>
                </a:solidFill>
                <a:effectLst/>
                <a:latin typeface="system-ui"/>
              </a:rPr>
              <a:t>When we get together, I want to encourage you in your faith, but I also want to be encouraged by yours.</a:t>
            </a:r>
            <a:endParaRPr lang="en-US" sz="3600" dirty="0">
              <a:solidFill>
                <a:schemeClr val="bg1"/>
              </a:solidFill>
            </a:endParaRPr>
          </a:p>
        </p:txBody>
      </p:sp>
    </p:spTree>
    <p:extLst>
      <p:ext uri="{BB962C8B-B14F-4D97-AF65-F5344CB8AC3E}">
        <p14:creationId xmlns:p14="http://schemas.microsoft.com/office/powerpoint/2010/main" val="129063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0909"/>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D0995A-97FA-4FF8-B9C5-DB96A99BA0B3}"/>
              </a:ext>
            </a:extLst>
          </p:cNvPr>
          <p:cNvSpPr txBox="1">
            <a:spLocks noChangeArrowheads="1"/>
          </p:cNvSpPr>
          <p:nvPr/>
        </p:nvSpPr>
        <p:spPr bwMode="auto">
          <a:xfrm>
            <a:off x="3779520" y="210867"/>
            <a:ext cx="495923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spcAft>
                <a:spcPts val="1200"/>
              </a:spcAft>
              <a:defRPr/>
            </a:pPr>
            <a:r>
              <a:rPr lang="en-US" b="1" u="sng" dirty="0">
                <a:solidFill>
                  <a:srgbClr val="FFFFFF"/>
                </a:solidFill>
                <a:effectLst>
                  <a:glow rad="127000">
                    <a:srgbClr val="000000"/>
                  </a:glow>
                </a:effectLst>
                <a:latin typeface="Arial" charset="0"/>
                <a:ea typeface="ＭＳ Ｐゴシック" charset="0"/>
                <a:cs typeface="ＭＳ Ｐゴシック" charset="0"/>
              </a:rPr>
              <a:t>Paul Speaks to:</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the crowd </a:t>
            </a:r>
          </a:p>
          <a:p>
            <a:pPr algn="r">
              <a:spcAft>
                <a:spcPts val="1200"/>
              </a:spcAft>
              <a:defRPr/>
            </a:pPr>
            <a:r>
              <a:rPr lang="en-US" b="1" spc="-151" dirty="0">
                <a:solidFill>
                  <a:srgbClr val="FFFFFF"/>
                </a:solidFill>
                <a:effectLst>
                  <a:glow rad="127000">
                    <a:srgbClr val="000000"/>
                  </a:glow>
                </a:effectLst>
                <a:latin typeface="Arial" charset="0"/>
                <a:ea typeface="ＭＳ Ｐゴシック" charset="0"/>
                <a:cs typeface="ＭＳ Ｐゴシック" charset="0"/>
              </a:rPr>
              <a:t>the High Council </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Governor Felix</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Governor Festus</a:t>
            </a:r>
          </a:p>
          <a:p>
            <a:pPr algn="r">
              <a:spcAft>
                <a:spcPts val="1200"/>
              </a:spcAft>
              <a:defRPr/>
            </a:pPr>
            <a:r>
              <a:rPr lang="en-US" b="1" dirty="0">
                <a:solidFill>
                  <a:srgbClr val="FFFFFF"/>
                </a:solidFill>
                <a:effectLst>
                  <a:glow rad="127000">
                    <a:srgbClr val="000000"/>
                  </a:glow>
                </a:effectLst>
                <a:latin typeface="Arial" charset="0"/>
                <a:ea typeface="ＭＳ Ｐゴシック" charset="0"/>
                <a:cs typeface="ＭＳ Ｐゴシック" charset="0"/>
              </a:rPr>
              <a:t>King Agrippa</a:t>
            </a:r>
          </a:p>
          <a:p>
            <a:pPr algn="r">
              <a:defRPr/>
            </a:pPr>
            <a:endParaRPr lang="en-US" b="1" spc="-15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Title 32">
            <a:extLst>
              <a:ext uri="{FF2B5EF4-FFF2-40B4-BE49-F238E27FC236}">
                <a16:creationId xmlns:a16="http://schemas.microsoft.com/office/drawing/2014/main" id="{FE0FBEFF-CF43-40C5-AB14-E79EDFDDB831}"/>
              </a:ext>
            </a:extLst>
          </p:cNvPr>
          <p:cNvSpPr txBox="1">
            <a:spLocks/>
          </p:cNvSpPr>
          <p:nvPr/>
        </p:nvSpPr>
        <p:spPr>
          <a:xfrm>
            <a:off x="221506" y="5808933"/>
            <a:ext cx="3558014"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dirty="0">
                <a:solidFill>
                  <a:srgbClr val="FFFFFF"/>
                </a:solidFill>
                <a:latin typeface="Arial" charset="0"/>
                <a:cs typeface="Times New Roman" charset="0"/>
              </a:rPr>
              <a:t>Ch 20-26</a:t>
            </a:r>
            <a:endParaRPr lang="en-US" kern="0" dirty="0">
              <a:solidFill>
                <a:srgbClr val="FFFFFF"/>
              </a:solidFill>
              <a:latin typeface="Times New Roman" charset="0"/>
              <a:cs typeface="Times New Roman" charset="0"/>
            </a:endParaRPr>
          </a:p>
        </p:txBody>
      </p:sp>
      <p:sp>
        <p:nvSpPr>
          <p:cNvPr id="5" name="TextBox 4">
            <a:extLst>
              <a:ext uri="{FF2B5EF4-FFF2-40B4-BE49-F238E27FC236}">
                <a16:creationId xmlns:a16="http://schemas.microsoft.com/office/drawing/2014/main" id="{FDA7AD5D-5158-4C81-A206-45813E9D0B27}"/>
              </a:ext>
            </a:extLst>
          </p:cNvPr>
          <p:cNvSpPr txBox="1"/>
          <p:nvPr/>
        </p:nvSpPr>
        <p:spPr>
          <a:xfrm>
            <a:off x="-1" y="0"/>
            <a:ext cx="4367049" cy="5673348"/>
          </a:xfrm>
          <a:prstGeom prst="rect">
            <a:avLst/>
          </a:prstGeom>
          <a:solidFill>
            <a:srgbClr val="060909">
              <a:alpha val="50196"/>
            </a:srgbClr>
          </a:solidFill>
        </p:spPr>
        <p:txBody>
          <a:bodyPr wrap="square">
            <a:spAutoFit/>
          </a:bodyPr>
          <a:lstStyle/>
          <a:p>
            <a:pPr algn="ctr"/>
            <a:endParaRPr lang="en-US" sz="3200" b="1" i="0" baseline="30000" dirty="0">
              <a:solidFill>
                <a:schemeClr val="bg1"/>
              </a:solidFill>
              <a:effectLst/>
              <a:latin typeface="system-ui"/>
            </a:endParaRPr>
          </a:p>
          <a:p>
            <a:pPr algn="ctr"/>
            <a:endParaRPr lang="en-US" sz="3200" b="1" baseline="30000" dirty="0">
              <a:solidFill>
                <a:schemeClr val="bg1"/>
              </a:solidFill>
              <a:latin typeface="system-ui"/>
            </a:endParaRPr>
          </a:p>
          <a:p>
            <a:pPr algn="ctr"/>
            <a:r>
              <a:rPr lang="en-US" sz="3200" b="1" i="0" baseline="30000" dirty="0">
                <a:solidFill>
                  <a:schemeClr val="bg1"/>
                </a:solidFill>
                <a:effectLst/>
                <a:latin typeface="system-ui"/>
              </a:rPr>
              <a:t>15 </a:t>
            </a:r>
            <a:r>
              <a:rPr lang="en-US" sz="3200" b="1" i="0" dirty="0">
                <a:solidFill>
                  <a:schemeClr val="bg1"/>
                </a:solidFill>
                <a:effectLst/>
                <a:latin typeface="system-ui"/>
              </a:rPr>
              <a:t>But the Lord said, </a:t>
            </a:r>
          </a:p>
          <a:p>
            <a:pPr algn="ctr"/>
            <a:r>
              <a:rPr lang="en-US" sz="3200" b="1" i="0" dirty="0">
                <a:solidFill>
                  <a:schemeClr val="bg1"/>
                </a:solidFill>
                <a:effectLst/>
                <a:latin typeface="system-ui"/>
              </a:rPr>
              <a:t>“Go, for Saul is my chosen instrument </a:t>
            </a:r>
          </a:p>
          <a:p>
            <a:pPr algn="ctr"/>
            <a:r>
              <a:rPr lang="en-US" sz="3200" b="1" i="0" dirty="0">
                <a:solidFill>
                  <a:schemeClr val="bg1"/>
                </a:solidFill>
                <a:effectLst/>
                <a:latin typeface="system-ui"/>
              </a:rPr>
              <a:t>to take my message </a:t>
            </a:r>
          </a:p>
          <a:p>
            <a:pPr algn="ctr"/>
            <a:r>
              <a:rPr lang="en-US" sz="3200" b="1" i="0" dirty="0">
                <a:solidFill>
                  <a:schemeClr val="bg1"/>
                </a:solidFill>
                <a:effectLst/>
                <a:latin typeface="system-ui"/>
              </a:rPr>
              <a:t>to the Gentiles and </a:t>
            </a:r>
          </a:p>
          <a:p>
            <a:pPr algn="ctr"/>
            <a:r>
              <a:rPr lang="en-US" sz="3200" b="1" i="0" dirty="0">
                <a:solidFill>
                  <a:schemeClr val="bg1"/>
                </a:solidFill>
                <a:effectLst/>
                <a:latin typeface="system-ui"/>
              </a:rPr>
              <a:t>to kings, as well as </a:t>
            </a:r>
          </a:p>
          <a:p>
            <a:pPr algn="ctr"/>
            <a:r>
              <a:rPr lang="en-US" sz="3200" b="1" i="0" dirty="0">
                <a:solidFill>
                  <a:schemeClr val="bg1"/>
                </a:solidFill>
                <a:effectLst/>
                <a:latin typeface="system-ui"/>
              </a:rPr>
              <a:t>to  the people of </a:t>
            </a:r>
          </a:p>
          <a:p>
            <a:pPr algn="ctr"/>
            <a:r>
              <a:rPr lang="en-US" sz="3200" b="1" i="0" dirty="0">
                <a:solidFill>
                  <a:schemeClr val="bg1"/>
                </a:solidFill>
                <a:effectLst/>
                <a:latin typeface="system-ui"/>
              </a:rPr>
              <a:t>Israel.</a:t>
            </a:r>
          </a:p>
          <a:p>
            <a:pPr algn="ctr"/>
            <a:r>
              <a:rPr lang="en-US" sz="3200" u="sng" dirty="0">
                <a:solidFill>
                  <a:schemeClr val="bg1"/>
                </a:solidFill>
                <a:latin typeface="system-ui"/>
              </a:rPr>
              <a:t>Acts 9:15 NLT</a:t>
            </a:r>
          </a:p>
          <a:p>
            <a:endParaRPr lang="en-US" sz="3200" b="1" dirty="0">
              <a:solidFill>
                <a:schemeClr val="bg1"/>
              </a:solidFill>
            </a:endParaRPr>
          </a:p>
        </p:txBody>
      </p:sp>
    </p:spTree>
    <p:extLst>
      <p:ext uri="{BB962C8B-B14F-4D97-AF65-F5344CB8AC3E}">
        <p14:creationId xmlns:p14="http://schemas.microsoft.com/office/powerpoint/2010/main" val="2064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When morning dawned, they didn’t recognize the coastline. (It was the coast of Malta). – Slide 21">
            <a:extLst>
              <a:ext uri="{FF2B5EF4-FFF2-40B4-BE49-F238E27FC236}">
                <a16:creationId xmlns:a16="http://schemas.microsoft.com/office/drawing/2014/main" id="{B5705619-BDD5-4964-B926-45BBEDE9033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B6F5F3-B6CC-4EBF-81C2-24BCD7437C82}"/>
              </a:ext>
            </a:extLst>
          </p:cNvPr>
          <p:cNvSpPr txBox="1"/>
          <p:nvPr/>
        </p:nvSpPr>
        <p:spPr>
          <a:xfrm>
            <a:off x="0" y="4549676"/>
            <a:ext cx="9144000" cy="2308324"/>
          </a:xfrm>
          <a:prstGeom prst="rect">
            <a:avLst/>
          </a:prstGeom>
          <a:solidFill>
            <a:srgbClr val="060909">
              <a:alpha val="34118"/>
            </a:srgbClr>
          </a:solidFill>
        </p:spPr>
        <p:txBody>
          <a:bodyPr wrap="square">
            <a:spAutoFit/>
          </a:bodyPr>
          <a:lstStyle/>
          <a:p>
            <a:pPr algn="ctr"/>
            <a:r>
              <a:rPr lang="en-US" sz="3600" b="1" i="0" baseline="30000" dirty="0">
                <a:solidFill>
                  <a:schemeClr val="bg1"/>
                </a:solidFill>
                <a:effectLst>
                  <a:glow rad="127000">
                    <a:schemeClr val="tx1"/>
                  </a:glow>
                </a:effectLst>
                <a:latin typeface="system-ui"/>
              </a:rPr>
              <a:t>11 </a:t>
            </a:r>
            <a:r>
              <a:rPr lang="en-US" sz="3600" b="1" i="0" dirty="0">
                <a:solidFill>
                  <a:schemeClr val="bg1"/>
                </a:solidFill>
                <a:effectLst>
                  <a:glow rad="127000">
                    <a:schemeClr val="tx1"/>
                  </a:glow>
                </a:effectLst>
                <a:latin typeface="system-ui"/>
              </a:rPr>
              <a:t>That night the Lord appeared to Paul and said, “Be encouraged, Paul. Just as you have been a witness to me here in Jerusalem, you must preach the Good News in Rome as well.”</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17863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5E13D4A-498F-4EC5-AB36-340569F92F83}"/>
              </a:ext>
            </a:extLst>
          </p:cNvPr>
          <p:cNvSpPr txBox="1">
            <a:spLocks noChangeArrowheads="1"/>
          </p:cNvSpPr>
          <p:nvPr/>
        </p:nvSpPr>
        <p:spPr bwMode="auto">
          <a:xfrm>
            <a:off x="2" y="6092825"/>
            <a:ext cx="9143998"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eaLnBrk="0" fontAlgn="auto" hangingPunct="0">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Matt Lyle • Crossroads International Church Singapore</a:t>
            </a:r>
          </a:p>
          <a:p>
            <a:pPr algn="ctr" eaLnBrk="0" fontAlgn="auto" hangingPunct="0">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CICFamily.com</a:t>
            </a:r>
          </a:p>
        </p:txBody>
      </p:sp>
      <p:sp>
        <p:nvSpPr>
          <p:cNvPr id="7" name="Rectangle 2">
            <a:extLst>
              <a:ext uri="{FF2B5EF4-FFF2-40B4-BE49-F238E27FC236}">
                <a16:creationId xmlns:a16="http://schemas.microsoft.com/office/drawing/2014/main" id="{0C8D80FE-9FC9-42F5-87A6-E4CBDE5B634F}"/>
              </a:ext>
            </a:extLst>
          </p:cNvPr>
          <p:cNvSpPr txBox="1">
            <a:spLocks noChangeArrowheads="1"/>
          </p:cNvSpPr>
          <p:nvPr/>
        </p:nvSpPr>
        <p:spPr bwMode="auto">
          <a:xfrm>
            <a:off x="2900855" y="226027"/>
            <a:ext cx="5975129"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lnSpc>
                <a:spcPct val="80000"/>
              </a:lnSpc>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Reaching Rome and then . . . </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74F35080-48AE-4BB7-AB25-EACD534953B3}"/>
              </a:ext>
            </a:extLst>
          </p:cNvPr>
          <p:cNvSpPr txBox="1">
            <a:spLocks noChangeArrowheads="1"/>
          </p:cNvSpPr>
          <p:nvPr/>
        </p:nvSpPr>
        <p:spPr bwMode="auto">
          <a:xfrm>
            <a:off x="5405511" y="5053396"/>
            <a:ext cx="3470473" cy="765175"/>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4000" dirty="0">
                <a:solidFill>
                  <a:srgbClr val="FFFFFF"/>
                </a:solidFill>
                <a:effectLst>
                  <a:glow rad="127000">
                    <a:srgbClr val="000000"/>
                  </a:glow>
                </a:effectLst>
                <a:latin typeface="Arial" charset="0"/>
                <a:ea typeface="ＭＳ Ｐゴシック" charset="0"/>
                <a:cs typeface="ＭＳ Ｐゴシック" charset="0"/>
              </a:rPr>
              <a:t>Acts 28:11-31</a:t>
            </a:r>
          </a:p>
        </p:txBody>
      </p:sp>
    </p:spTree>
    <p:extLst>
      <p:ext uri="{BB962C8B-B14F-4D97-AF65-F5344CB8AC3E}">
        <p14:creationId xmlns:p14="http://schemas.microsoft.com/office/powerpoint/2010/main" val="122821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B345A-D8D4-431F-9A10-5CB9CD6F67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3999" cy="6857999"/>
          </a:xfrm>
          <a:prstGeom prst="rect">
            <a:avLst/>
          </a:prstGeom>
        </p:spPr>
      </p:pic>
    </p:spTree>
    <p:extLst>
      <p:ext uri="{BB962C8B-B14F-4D97-AF65-F5344CB8AC3E}">
        <p14:creationId xmlns:p14="http://schemas.microsoft.com/office/powerpoint/2010/main" val="100902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C15410-7682-4ECB-9E44-10C186DE309B}"/>
              </a:ext>
            </a:extLst>
          </p:cNvPr>
          <p:cNvPicPr>
            <a:picLocks noChangeAspect="1"/>
          </p:cNvPicPr>
          <p:nvPr/>
        </p:nvPicPr>
        <p:blipFill>
          <a:blip r:embed="rId3"/>
          <a:stretch>
            <a:fillRect/>
          </a:stretch>
        </p:blipFill>
        <p:spPr>
          <a:xfrm>
            <a:off x="5948597" y="513347"/>
            <a:ext cx="2577781" cy="2223336"/>
          </a:xfrm>
          <a:prstGeom prst="rect">
            <a:avLst/>
          </a:prstGeom>
        </p:spPr>
      </p:pic>
      <p:sp>
        <p:nvSpPr>
          <p:cNvPr id="4" name="Rectangle 2">
            <a:extLst>
              <a:ext uri="{FF2B5EF4-FFF2-40B4-BE49-F238E27FC236}">
                <a16:creationId xmlns:a16="http://schemas.microsoft.com/office/drawing/2014/main" id="{970F9307-7E46-404C-999F-92B1CD6F0577}"/>
              </a:ext>
            </a:extLst>
          </p:cNvPr>
          <p:cNvSpPr txBox="1">
            <a:spLocks noChangeArrowheads="1"/>
          </p:cNvSpPr>
          <p:nvPr/>
        </p:nvSpPr>
        <p:spPr bwMode="auto">
          <a:xfrm>
            <a:off x="385011" y="1459832"/>
            <a:ext cx="5563586" cy="73793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b="1" i="1" spc="300" dirty="0">
                <a:solidFill>
                  <a:srgbClr val="FFFFFF"/>
                </a:solidFill>
                <a:effectLst>
                  <a:glow rad="127000">
                    <a:srgbClr val="000000"/>
                  </a:glow>
                </a:effectLst>
                <a:latin typeface="Arial" charset="0"/>
                <a:ea typeface="ＭＳ Ｐゴシック" charset="0"/>
                <a:cs typeface="ＭＳ Ｐゴシック" charset="0"/>
              </a:rPr>
              <a:t>Castor &amp; Pollux</a:t>
            </a:r>
            <a:endParaRPr lang="en-US" sz="1800" spc="300" dirty="0">
              <a:solidFill>
                <a:srgbClr val="FFFFFF"/>
              </a:solidFill>
              <a:effectLst>
                <a:glow rad="127000">
                  <a:srgbClr val="000000"/>
                </a:glow>
              </a:effectLst>
              <a:latin typeface="Arial" charset="0"/>
              <a:ea typeface="ＭＳ Ｐゴシック" charset="0"/>
              <a:cs typeface="ＭＳ Ｐゴシック" charset="0"/>
            </a:endParaRPr>
          </a:p>
        </p:txBody>
      </p:sp>
      <p:pic>
        <p:nvPicPr>
          <p:cNvPr id="1026" name="Picture 2" descr="Egyptian grain ship, by artist Victor Pulis.">
            <a:extLst>
              <a:ext uri="{FF2B5EF4-FFF2-40B4-BE49-F238E27FC236}">
                <a16:creationId xmlns:a16="http://schemas.microsoft.com/office/drawing/2014/main" id="{5C3730F5-8031-44E8-A4C2-7E71A5114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06" y="3614051"/>
            <a:ext cx="4815859" cy="27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1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nstein explica E=mc2 » Al Poniente">
            <a:extLst>
              <a:ext uri="{FF2B5EF4-FFF2-40B4-BE49-F238E27FC236}">
                <a16:creationId xmlns:a16="http://schemas.microsoft.com/office/drawing/2014/main" id="{585867B1-7079-4329-ACF9-50046A589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01" y="940217"/>
            <a:ext cx="7985398" cy="4977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1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much-anticipated Pentagon UFO report lands today: What to know - CNET">
            <a:extLst>
              <a:ext uri="{FF2B5EF4-FFF2-40B4-BE49-F238E27FC236}">
                <a16:creationId xmlns:a16="http://schemas.microsoft.com/office/drawing/2014/main" id="{BE5CBE0A-647A-417D-BABA-8D1C4B0BAD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FB1D6-7424-403D-8770-701C1D9F5653}"/>
              </a:ext>
            </a:extLst>
          </p:cNvPr>
          <p:cNvPicPr>
            <a:picLocks noChangeAspect="1"/>
          </p:cNvPicPr>
          <p:nvPr/>
        </p:nvPicPr>
        <p:blipFill>
          <a:blip r:embed="rId3">
            <a:clrChange>
              <a:clrFrom>
                <a:srgbClr val="1A1F60"/>
              </a:clrFrom>
              <a:clrTo>
                <a:srgbClr val="1A1F60">
                  <a:alpha val="0"/>
                </a:srgbClr>
              </a:clrTo>
            </a:clrChange>
          </a:blip>
          <a:stretch>
            <a:fillRect/>
          </a:stretch>
        </p:blipFill>
        <p:spPr>
          <a:xfrm>
            <a:off x="6780999" y="377830"/>
            <a:ext cx="1753401" cy="2179107"/>
          </a:xfrm>
          <a:prstGeom prst="rect">
            <a:avLst/>
          </a:prstGeom>
        </p:spPr>
      </p:pic>
      <p:pic>
        <p:nvPicPr>
          <p:cNvPr id="10" name="Picture 9">
            <a:extLst>
              <a:ext uri="{FF2B5EF4-FFF2-40B4-BE49-F238E27FC236}">
                <a16:creationId xmlns:a16="http://schemas.microsoft.com/office/drawing/2014/main" id="{76719B71-2C23-4697-819A-AD06F42CB9A2}"/>
              </a:ext>
            </a:extLst>
          </p:cNvPr>
          <p:cNvPicPr>
            <a:picLocks noChangeAspect="1"/>
          </p:cNvPicPr>
          <p:nvPr/>
        </p:nvPicPr>
        <p:blipFill>
          <a:blip r:embed="rId4"/>
          <a:stretch>
            <a:fillRect/>
          </a:stretch>
        </p:blipFill>
        <p:spPr>
          <a:xfrm>
            <a:off x="5495925" y="4733925"/>
            <a:ext cx="3648075" cy="2124075"/>
          </a:xfrm>
          <a:prstGeom prst="rect">
            <a:avLst/>
          </a:prstGeom>
        </p:spPr>
      </p:pic>
      <p:pic>
        <p:nvPicPr>
          <p:cNvPr id="16" name="Picture 15">
            <a:extLst>
              <a:ext uri="{FF2B5EF4-FFF2-40B4-BE49-F238E27FC236}">
                <a16:creationId xmlns:a16="http://schemas.microsoft.com/office/drawing/2014/main" id="{86B9B074-1F57-4B59-96CE-45FFEFCD3A02}"/>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254292" y="4346476"/>
            <a:ext cx="2275548" cy="2278695"/>
          </a:xfrm>
          <a:prstGeom prst="rect">
            <a:avLst/>
          </a:prstGeom>
        </p:spPr>
      </p:pic>
      <p:pic>
        <p:nvPicPr>
          <p:cNvPr id="18" name="Picture 17">
            <a:extLst>
              <a:ext uri="{FF2B5EF4-FFF2-40B4-BE49-F238E27FC236}">
                <a16:creationId xmlns:a16="http://schemas.microsoft.com/office/drawing/2014/main" id="{AFA09919-B470-407F-B2BF-4CFB67B67766}"/>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0" y="0"/>
            <a:ext cx="3774371" cy="3764280"/>
          </a:xfrm>
          <a:prstGeom prst="rect">
            <a:avLst/>
          </a:prstGeom>
        </p:spPr>
      </p:pic>
    </p:spTree>
    <p:extLst>
      <p:ext uri="{BB962C8B-B14F-4D97-AF65-F5344CB8AC3E}">
        <p14:creationId xmlns:p14="http://schemas.microsoft.com/office/powerpoint/2010/main" val="20054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D923B4-D71F-475C-BDD2-54A6981195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7" name="Rectangle 2">
            <a:extLst>
              <a:ext uri="{FF2B5EF4-FFF2-40B4-BE49-F238E27FC236}">
                <a16:creationId xmlns:a16="http://schemas.microsoft.com/office/drawing/2014/main" id="{D26C5AF9-FE96-4E6A-AFD7-E99D5C08ADD9}"/>
              </a:ext>
            </a:extLst>
          </p:cNvPr>
          <p:cNvSpPr txBox="1">
            <a:spLocks noChangeArrowheads="1"/>
          </p:cNvSpPr>
          <p:nvPr/>
        </p:nvSpPr>
        <p:spPr bwMode="auto">
          <a:xfrm>
            <a:off x="5069305" y="6120064"/>
            <a:ext cx="2226828"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Puteoil</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8" name="Star: 5 Points 7">
            <a:extLst>
              <a:ext uri="{FF2B5EF4-FFF2-40B4-BE49-F238E27FC236}">
                <a16:creationId xmlns:a16="http://schemas.microsoft.com/office/drawing/2014/main" id="{75DB0C6C-93BC-4517-ADF6-32424853F7DA}"/>
              </a:ext>
            </a:extLst>
          </p:cNvPr>
          <p:cNvSpPr/>
          <p:nvPr/>
        </p:nvSpPr>
        <p:spPr bwMode="auto">
          <a:xfrm>
            <a:off x="7491664" y="6288506"/>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2">
            <a:extLst>
              <a:ext uri="{FF2B5EF4-FFF2-40B4-BE49-F238E27FC236}">
                <a16:creationId xmlns:a16="http://schemas.microsoft.com/office/drawing/2014/main" id="{345B5686-002F-474E-8125-5B34EBFFD9F5}"/>
              </a:ext>
            </a:extLst>
          </p:cNvPr>
          <p:cNvSpPr txBox="1">
            <a:spLocks noChangeArrowheads="1"/>
          </p:cNvSpPr>
          <p:nvPr/>
        </p:nvSpPr>
        <p:spPr bwMode="auto">
          <a:xfrm>
            <a:off x="1147010" y="3429000"/>
            <a:ext cx="2226828"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Forum</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0" name="Star: 5 Points 9">
            <a:extLst>
              <a:ext uri="{FF2B5EF4-FFF2-40B4-BE49-F238E27FC236}">
                <a16:creationId xmlns:a16="http://schemas.microsoft.com/office/drawing/2014/main" id="{428E8C96-864D-4EF7-AE78-97AF87F7D265}"/>
              </a:ext>
            </a:extLst>
          </p:cNvPr>
          <p:cNvSpPr/>
          <p:nvPr/>
        </p:nvSpPr>
        <p:spPr bwMode="auto">
          <a:xfrm>
            <a:off x="2533140" y="2654968"/>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2">
            <a:extLst>
              <a:ext uri="{FF2B5EF4-FFF2-40B4-BE49-F238E27FC236}">
                <a16:creationId xmlns:a16="http://schemas.microsoft.com/office/drawing/2014/main" id="{B1AEABDD-CE61-41A9-9A87-B130BC6F727B}"/>
              </a:ext>
            </a:extLst>
          </p:cNvPr>
          <p:cNvSpPr txBox="1">
            <a:spLocks noChangeArrowheads="1"/>
          </p:cNvSpPr>
          <p:nvPr/>
        </p:nvSpPr>
        <p:spPr bwMode="auto">
          <a:xfrm>
            <a:off x="1995729" y="1600199"/>
            <a:ext cx="4200007"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Three Taverns</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4" name="Star: 5 Points 13">
            <a:extLst>
              <a:ext uri="{FF2B5EF4-FFF2-40B4-BE49-F238E27FC236}">
                <a16:creationId xmlns:a16="http://schemas.microsoft.com/office/drawing/2014/main" id="{A4832AC8-2986-4CA0-9E82-EB7638891B98}"/>
              </a:ext>
            </a:extLst>
          </p:cNvPr>
          <p:cNvSpPr/>
          <p:nvPr/>
        </p:nvSpPr>
        <p:spPr bwMode="auto">
          <a:xfrm>
            <a:off x="1731035" y="1778668"/>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5" name="Rectangle 2">
            <a:extLst>
              <a:ext uri="{FF2B5EF4-FFF2-40B4-BE49-F238E27FC236}">
                <a16:creationId xmlns:a16="http://schemas.microsoft.com/office/drawing/2014/main" id="{76AF13F1-B040-4927-819A-2896A51C1FA4}"/>
              </a:ext>
            </a:extLst>
          </p:cNvPr>
          <p:cNvSpPr txBox="1">
            <a:spLocks noChangeArrowheads="1"/>
          </p:cNvSpPr>
          <p:nvPr/>
        </p:nvSpPr>
        <p:spPr bwMode="auto">
          <a:xfrm>
            <a:off x="737935" y="162427"/>
            <a:ext cx="2226828" cy="42511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Rome</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6" name="Star: 5 Points 15">
            <a:extLst>
              <a:ext uri="{FF2B5EF4-FFF2-40B4-BE49-F238E27FC236}">
                <a16:creationId xmlns:a16="http://schemas.microsoft.com/office/drawing/2014/main" id="{C0FAE126-9E36-4A80-B851-B8C53442B757}"/>
              </a:ext>
            </a:extLst>
          </p:cNvPr>
          <p:cNvSpPr/>
          <p:nvPr/>
        </p:nvSpPr>
        <p:spPr bwMode="auto">
          <a:xfrm>
            <a:off x="128337" y="4011"/>
            <a:ext cx="529389" cy="441158"/>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3981315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8EDA63-5A7E-4D3A-9E91-CE40F27C92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2">
            <a:extLst>
              <a:ext uri="{FF2B5EF4-FFF2-40B4-BE49-F238E27FC236}">
                <a16:creationId xmlns:a16="http://schemas.microsoft.com/office/drawing/2014/main" id="{2B5CAFE7-ACAB-4BD1-9F82-AA6148212776}"/>
              </a:ext>
            </a:extLst>
          </p:cNvPr>
          <p:cNvSpPr txBox="1">
            <a:spLocks noChangeArrowheads="1"/>
          </p:cNvSpPr>
          <p:nvPr/>
        </p:nvSpPr>
        <p:spPr bwMode="auto">
          <a:xfrm>
            <a:off x="216568" y="5338009"/>
            <a:ext cx="8710863" cy="107081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nSpc>
                <a:spcPct val="80000"/>
              </a:lnSpc>
              <a:defRPr/>
            </a:pPr>
            <a:r>
              <a:rPr lang="en-US" sz="3600" b="1" spc="300" dirty="0">
                <a:solidFill>
                  <a:srgbClr val="FFFFFF"/>
                </a:solidFill>
                <a:effectLst>
                  <a:glow rad="127000">
                    <a:srgbClr val="000000"/>
                  </a:glow>
                </a:effectLst>
                <a:latin typeface="Arial" charset="0"/>
                <a:ea typeface="ＭＳ Ｐゴシック" charset="0"/>
                <a:cs typeface="ＭＳ Ｐゴシック" charset="0"/>
              </a:rPr>
              <a:t>So encourage each other and build each other up, just as you are already doing </a:t>
            </a:r>
            <a:r>
              <a:rPr lang="en-US" sz="2800" b="1" spc="300" dirty="0">
                <a:solidFill>
                  <a:srgbClr val="FFFFFF"/>
                </a:solidFill>
                <a:effectLst>
                  <a:glow rad="127000">
                    <a:srgbClr val="000000"/>
                  </a:glow>
                </a:effectLst>
                <a:latin typeface="Arial" charset="0"/>
                <a:ea typeface="ＭＳ Ｐゴシック" charset="0"/>
                <a:cs typeface="ＭＳ Ｐゴシック" charset="0"/>
              </a:rPr>
              <a:t>(1 Thes 5:11 NLT)</a:t>
            </a:r>
            <a:endParaRPr lang="en-US" sz="14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59258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D79C28-394B-4DE4-9B36-547D3EB3A9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4404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E5AA441-400E-4AFB-951C-334E9885DF3F}"/>
              </a:ext>
            </a:extLst>
          </p:cNvPr>
          <p:cNvSpPr txBox="1">
            <a:spLocks noChangeArrowheads="1"/>
          </p:cNvSpPr>
          <p:nvPr/>
        </p:nvSpPr>
        <p:spPr bwMode="auto">
          <a:xfrm>
            <a:off x="346842" y="5838551"/>
            <a:ext cx="8450315"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000" b="1" i="1" spc="300" dirty="0">
                <a:solidFill>
                  <a:srgbClr val="FFFFFF"/>
                </a:solidFill>
                <a:effectLst>
                  <a:glow rad="127000">
                    <a:srgbClr val="000000"/>
                  </a:glow>
                </a:effectLst>
                <a:latin typeface="Arial" charset="0"/>
                <a:ea typeface="ＭＳ Ｐゴシック" charset="0"/>
                <a:cs typeface="ＭＳ Ｐゴシック" charset="0"/>
              </a:rPr>
              <a:t>Reaching Rome and then . . . </a:t>
            </a:r>
            <a:endParaRPr lang="en-US" sz="16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6955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E5AA441-400E-4AFB-951C-334E9885DF3F}"/>
              </a:ext>
            </a:extLst>
          </p:cNvPr>
          <p:cNvSpPr txBox="1">
            <a:spLocks noChangeArrowheads="1"/>
          </p:cNvSpPr>
          <p:nvPr/>
        </p:nvSpPr>
        <p:spPr bwMode="auto">
          <a:xfrm>
            <a:off x="4004441" y="210261"/>
            <a:ext cx="4745419" cy="11897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000" b="1" i="1" spc="300" dirty="0">
                <a:solidFill>
                  <a:srgbClr val="FFFFFF"/>
                </a:solidFill>
                <a:effectLst>
                  <a:glow rad="127000">
                    <a:srgbClr val="000000"/>
                  </a:glow>
                </a:effectLst>
                <a:latin typeface="Arial" charset="0"/>
                <a:ea typeface="ＭＳ Ｐゴシック" charset="0"/>
                <a:cs typeface="ＭＳ Ｐゴシック" charset="0"/>
              </a:rPr>
              <a:t>Being Gracious </a:t>
            </a:r>
            <a:endParaRPr lang="en-US" sz="16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78C93CDC-48CF-4616-A8BD-83A84C95D76B}"/>
              </a:ext>
            </a:extLst>
          </p:cNvPr>
          <p:cNvSpPr txBox="1"/>
          <p:nvPr/>
        </p:nvSpPr>
        <p:spPr>
          <a:xfrm>
            <a:off x="554257" y="3905250"/>
            <a:ext cx="8035485" cy="2554545"/>
          </a:xfrm>
          <a:prstGeom prst="rect">
            <a:avLst/>
          </a:prstGeom>
          <a:noFill/>
        </p:spPr>
        <p:txBody>
          <a:bodyPr wrap="square">
            <a:spAutoFit/>
          </a:bodyPr>
          <a:lstStyle/>
          <a:p>
            <a:r>
              <a:rPr lang="en-US" sz="3200" b="1" i="0" baseline="30000" dirty="0">
                <a:solidFill>
                  <a:schemeClr val="bg1"/>
                </a:solidFill>
                <a:effectLst/>
                <a:latin typeface="system-ui"/>
              </a:rPr>
              <a:t>32 </a:t>
            </a:r>
            <a:r>
              <a:rPr lang="en-US" sz="3200" b="1" i="0" dirty="0">
                <a:solidFill>
                  <a:schemeClr val="bg1"/>
                </a:solidFill>
                <a:effectLst/>
                <a:latin typeface="system-ui"/>
              </a:rPr>
              <a:t>Don’t give offense to Jews or Gentiles or the church of God. </a:t>
            </a:r>
            <a:r>
              <a:rPr lang="en-US" sz="3200" b="1" i="0" baseline="30000" dirty="0">
                <a:solidFill>
                  <a:schemeClr val="bg1"/>
                </a:solidFill>
                <a:effectLst/>
                <a:latin typeface="system-ui"/>
              </a:rPr>
              <a:t>33 </a:t>
            </a:r>
            <a:r>
              <a:rPr lang="en-US" sz="3200" b="1" i="0" dirty="0">
                <a:solidFill>
                  <a:schemeClr val="bg1"/>
                </a:solidFill>
                <a:effectLst/>
                <a:latin typeface="system-ui"/>
              </a:rPr>
              <a:t>I, too, try to please everyone in everything I do. I don’t just do what is best for me; I do what is best for others so that many may be saved (1 Cor 10:32-33 NLT).</a:t>
            </a:r>
            <a:endParaRPr lang="en-US" sz="3200" b="1" dirty="0">
              <a:solidFill>
                <a:schemeClr val="bg1"/>
              </a:solidFill>
            </a:endParaRPr>
          </a:p>
        </p:txBody>
      </p:sp>
    </p:spTree>
    <p:extLst>
      <p:ext uri="{BB962C8B-B14F-4D97-AF65-F5344CB8AC3E}">
        <p14:creationId xmlns:p14="http://schemas.microsoft.com/office/powerpoint/2010/main" val="28564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C93CDC-48CF-4616-A8BD-83A84C95D76B}"/>
              </a:ext>
            </a:extLst>
          </p:cNvPr>
          <p:cNvSpPr txBox="1"/>
          <p:nvPr/>
        </p:nvSpPr>
        <p:spPr>
          <a:xfrm>
            <a:off x="371475" y="5078079"/>
            <a:ext cx="8035485" cy="1569660"/>
          </a:xfrm>
          <a:prstGeom prst="rect">
            <a:avLst/>
          </a:prstGeom>
          <a:noFill/>
        </p:spPr>
        <p:txBody>
          <a:bodyPr wrap="square">
            <a:spAutoFit/>
          </a:bodyPr>
          <a:lstStyle/>
          <a:p>
            <a:r>
              <a:rPr lang="en-US" sz="3200" b="1" dirty="0">
                <a:solidFill>
                  <a:schemeClr val="bg1"/>
                </a:solidFill>
                <a:latin typeface="system-ui"/>
              </a:rPr>
              <a:t>The message of the cross is foolish to those who are headed for destruction!</a:t>
            </a:r>
          </a:p>
          <a:p>
            <a:r>
              <a:rPr lang="en-US" sz="3200" b="1" dirty="0">
                <a:solidFill>
                  <a:schemeClr val="bg1"/>
                </a:solidFill>
                <a:latin typeface="system-ui"/>
              </a:rPr>
              <a:t>(1 Cor 1:18 NLT)!</a:t>
            </a:r>
            <a:endParaRPr lang="en-US" sz="3200" b="1" dirty="0">
              <a:solidFill>
                <a:schemeClr val="bg1"/>
              </a:solidFill>
            </a:endParaRPr>
          </a:p>
        </p:txBody>
      </p:sp>
    </p:spTree>
    <p:extLst>
      <p:ext uri="{BB962C8B-B14F-4D97-AF65-F5344CB8AC3E}">
        <p14:creationId xmlns:p14="http://schemas.microsoft.com/office/powerpoint/2010/main" val="2281561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695722-54DE-4622-A2FB-358F31979859}"/>
              </a:ext>
            </a:extLst>
          </p:cNvPr>
          <p:cNvSpPr txBox="1">
            <a:spLocks noChangeArrowheads="1"/>
          </p:cNvSpPr>
          <p:nvPr/>
        </p:nvSpPr>
        <p:spPr bwMode="auto">
          <a:xfrm>
            <a:off x="216131" y="5929419"/>
            <a:ext cx="5289188" cy="8038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000" b="1" i="1" spc="300" dirty="0">
                <a:solidFill>
                  <a:srgbClr val="FFFFFF"/>
                </a:solidFill>
                <a:effectLst>
                  <a:glow rad="127000">
                    <a:srgbClr val="000000"/>
                  </a:glow>
                </a:effectLst>
                <a:latin typeface="Arial" charset="0"/>
                <a:ea typeface="ＭＳ Ｐゴシック" charset="0"/>
                <a:cs typeface="ＭＳ Ｐゴシック" charset="0"/>
              </a:rPr>
              <a:t>The Hope of Israel</a:t>
            </a:r>
            <a:endParaRPr lang="en-US" sz="16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5283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2956BF51-E2D8-42BB-8D55-1E96ED5281BA}"/>
              </a:ext>
            </a:extLst>
          </p:cNvPr>
          <p:cNvSpPr/>
          <p:nvPr/>
        </p:nvSpPr>
        <p:spPr bwMode="auto">
          <a:xfrm>
            <a:off x="3249588" y="3171470"/>
            <a:ext cx="1749287" cy="698164"/>
          </a:xfrm>
          <a:prstGeom prst="doubleWave">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Religion</a:t>
            </a:r>
          </a:p>
        </p:txBody>
      </p:sp>
      <p:sp>
        <p:nvSpPr>
          <p:cNvPr id="9" name="Double Wave 8">
            <a:extLst>
              <a:ext uri="{FF2B5EF4-FFF2-40B4-BE49-F238E27FC236}">
                <a16:creationId xmlns:a16="http://schemas.microsoft.com/office/drawing/2014/main" id="{6CC953CA-6CBF-4625-8A06-56E9BB736CD1}"/>
              </a:ext>
            </a:extLst>
          </p:cNvPr>
          <p:cNvSpPr/>
          <p:nvPr/>
        </p:nvSpPr>
        <p:spPr bwMode="auto">
          <a:xfrm>
            <a:off x="3229478" y="4104757"/>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Good Works</a:t>
            </a:r>
          </a:p>
        </p:txBody>
      </p:sp>
      <p:sp>
        <p:nvSpPr>
          <p:cNvPr id="10" name="Double Wave 9">
            <a:extLst>
              <a:ext uri="{FF2B5EF4-FFF2-40B4-BE49-F238E27FC236}">
                <a16:creationId xmlns:a16="http://schemas.microsoft.com/office/drawing/2014/main" id="{24DEDB34-5BBB-4712-A29F-7C19530509C9}"/>
              </a:ext>
            </a:extLst>
          </p:cNvPr>
          <p:cNvSpPr/>
          <p:nvPr/>
        </p:nvSpPr>
        <p:spPr bwMode="auto">
          <a:xfrm>
            <a:off x="3547299" y="5049794"/>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Morality</a:t>
            </a:r>
          </a:p>
        </p:txBody>
      </p:sp>
      <p:sp>
        <p:nvSpPr>
          <p:cNvPr id="11" name="Double Wave 10">
            <a:extLst>
              <a:ext uri="{FF2B5EF4-FFF2-40B4-BE49-F238E27FC236}">
                <a16:creationId xmlns:a16="http://schemas.microsoft.com/office/drawing/2014/main" id="{DB742F47-B0B8-4501-B209-5C61C00EE878}"/>
              </a:ext>
            </a:extLst>
          </p:cNvPr>
          <p:cNvSpPr/>
          <p:nvPr/>
        </p:nvSpPr>
        <p:spPr bwMode="auto">
          <a:xfrm>
            <a:off x="3527881" y="6005653"/>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Philosophy</a:t>
            </a:r>
          </a:p>
        </p:txBody>
      </p:sp>
      <p:sp>
        <p:nvSpPr>
          <p:cNvPr id="12" name="&quot;Not Allowed&quot; Symbol 11">
            <a:extLst>
              <a:ext uri="{FF2B5EF4-FFF2-40B4-BE49-F238E27FC236}">
                <a16:creationId xmlns:a16="http://schemas.microsoft.com/office/drawing/2014/main" id="{5A07B643-AA35-4CEC-AB99-8C9E43EEBBCD}"/>
              </a:ext>
            </a:extLst>
          </p:cNvPr>
          <p:cNvSpPr>
            <a:spLocks noChangeAspect="1"/>
          </p:cNvSpPr>
          <p:nvPr/>
        </p:nvSpPr>
        <p:spPr>
          <a:xfrm>
            <a:off x="3557534" y="301405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3" name="&quot;Not Allowed&quot; Symbol 12">
            <a:extLst>
              <a:ext uri="{FF2B5EF4-FFF2-40B4-BE49-F238E27FC236}">
                <a16:creationId xmlns:a16="http://schemas.microsoft.com/office/drawing/2014/main" id="{29E4C5B3-FA25-4DBB-9428-80875B14A76B}"/>
              </a:ext>
            </a:extLst>
          </p:cNvPr>
          <p:cNvSpPr>
            <a:spLocks noChangeAspect="1"/>
          </p:cNvSpPr>
          <p:nvPr/>
        </p:nvSpPr>
        <p:spPr>
          <a:xfrm>
            <a:off x="3709934" y="3961586"/>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4" name="&quot;Not Allowed&quot; Symbol 13">
            <a:extLst>
              <a:ext uri="{FF2B5EF4-FFF2-40B4-BE49-F238E27FC236}">
                <a16:creationId xmlns:a16="http://schemas.microsoft.com/office/drawing/2014/main" id="{F1410256-BB6C-463D-9BB0-54D34A16F78E}"/>
              </a:ext>
            </a:extLst>
          </p:cNvPr>
          <p:cNvSpPr>
            <a:spLocks noChangeAspect="1"/>
          </p:cNvSpPr>
          <p:nvPr/>
        </p:nvSpPr>
        <p:spPr>
          <a:xfrm>
            <a:off x="3862334" y="490911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9" name="&quot;Not Allowed&quot; Symbol 18">
            <a:extLst>
              <a:ext uri="{FF2B5EF4-FFF2-40B4-BE49-F238E27FC236}">
                <a16:creationId xmlns:a16="http://schemas.microsoft.com/office/drawing/2014/main" id="{87C76808-18C9-4377-A4D0-B7E274F01533}"/>
              </a:ext>
            </a:extLst>
          </p:cNvPr>
          <p:cNvSpPr>
            <a:spLocks noChangeAspect="1"/>
          </p:cNvSpPr>
          <p:nvPr/>
        </p:nvSpPr>
        <p:spPr>
          <a:xfrm>
            <a:off x="3862333" y="5922908"/>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6" name="Rectangle 15">
            <a:extLst>
              <a:ext uri="{FF2B5EF4-FFF2-40B4-BE49-F238E27FC236}">
                <a16:creationId xmlns:a16="http://schemas.microsoft.com/office/drawing/2014/main" id="{7A0F79BC-0EEC-40D5-9DB5-0869797150A2}"/>
              </a:ext>
            </a:extLst>
          </p:cNvPr>
          <p:cNvSpPr/>
          <p:nvPr/>
        </p:nvSpPr>
        <p:spPr bwMode="auto">
          <a:xfrm>
            <a:off x="1965576" y="5141229"/>
            <a:ext cx="4492731"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defRPr/>
            </a:pPr>
            <a:endParaRPr lang="en-US">
              <a:solidFill>
                <a:prstClr val="black"/>
              </a:solidFill>
              <a:latin typeface="Times New Roman" pitchFamily="-128" charset="0"/>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201" y="5349564"/>
            <a:ext cx="2551813" cy="1200329"/>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Sinful</a:t>
            </a:r>
          </a:p>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Humanity</a:t>
            </a:r>
            <a:endParaRPr lang="en-US" sz="4000" dirty="0">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3" y="5376659"/>
            <a:ext cx="2551813" cy="1311128"/>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Holy</a:t>
            </a:r>
          </a:p>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God</a:t>
            </a:r>
            <a:endParaRPr lang="en-US" sz="4400"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444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16"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878321-18A7-43DE-ADBB-1E979F7F18DD}"/>
              </a:ext>
            </a:extLst>
          </p:cNvPr>
          <p:cNvSpPr/>
          <p:nvPr/>
        </p:nvSpPr>
        <p:spPr bwMode="auto">
          <a:xfrm>
            <a:off x="1965576" y="5146755"/>
            <a:ext cx="4492731"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defRPr/>
            </a:pPr>
            <a:endParaRPr lang="en-US">
              <a:solidFill>
                <a:prstClr val="black"/>
              </a:solidFill>
              <a:latin typeface="Times New Roman" pitchFamily="-128" charset="0"/>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201" y="5349564"/>
            <a:ext cx="2551813" cy="1200329"/>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Sinful</a:t>
            </a:r>
          </a:p>
          <a:p>
            <a:pPr algn="ctr" defTabSz="457189" fontAlgn="auto">
              <a:lnSpc>
                <a:spcPct val="90000"/>
              </a:lnSpc>
              <a:spcBef>
                <a:spcPts val="0"/>
              </a:spcBef>
              <a:spcAft>
                <a:spcPts val="0"/>
              </a:spcAft>
              <a:defRPr/>
            </a:pPr>
            <a:r>
              <a:rPr lang="en-US" sz="4000" b="1" i="1" dirty="0">
                <a:solidFill>
                  <a:srgbClr val="FFFFFF"/>
                </a:solidFill>
                <a:effectLst>
                  <a:glow rad="127000">
                    <a:srgbClr val="000000"/>
                  </a:glow>
                </a:effectLst>
                <a:latin typeface="Arial" charset="0"/>
              </a:rPr>
              <a:t>Humanity</a:t>
            </a:r>
            <a:endParaRPr lang="en-US" sz="4000" dirty="0">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3" y="5376659"/>
            <a:ext cx="2551813" cy="1311128"/>
          </a:xfrm>
          <a:prstGeom prst="rect">
            <a:avLst/>
          </a:prstGeom>
          <a:noFill/>
        </p:spPr>
        <p:txBody>
          <a:bodyPr wrap="square" rtlCol="0">
            <a:spAutoFit/>
          </a:bodyPr>
          <a:lstStyle/>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Holy</a:t>
            </a:r>
          </a:p>
          <a:p>
            <a:pPr algn="ctr" defTabSz="457189" fontAlgn="auto">
              <a:lnSpc>
                <a:spcPct val="90000"/>
              </a:lnSpc>
              <a:spcBef>
                <a:spcPts val="0"/>
              </a:spcBef>
              <a:spcAft>
                <a:spcPts val="0"/>
              </a:spcAft>
              <a:defRPr/>
            </a:pPr>
            <a:r>
              <a:rPr lang="en-US" sz="4400" b="1" i="1" dirty="0">
                <a:solidFill>
                  <a:srgbClr val="FFFFFF"/>
                </a:solidFill>
                <a:effectLst>
                  <a:glow rad="127000">
                    <a:srgbClr val="000000"/>
                  </a:glow>
                </a:effectLst>
                <a:latin typeface="Arial" charset="0"/>
              </a:rPr>
              <a:t>God</a:t>
            </a:r>
            <a:endParaRPr lang="en-US" sz="4400" dirty="0">
              <a:solidFill>
                <a:prstClr val="white"/>
              </a:solidFill>
              <a:latin typeface="Calibri" panose="020F0502020204030204"/>
              <a:cs typeface="Arial" panose="020B0604020202020204" pitchFamily="34" charset="0"/>
            </a:endParaRPr>
          </a:p>
        </p:txBody>
      </p:sp>
      <p:sp>
        <p:nvSpPr>
          <p:cNvPr id="5" name="Double Wave 4">
            <a:extLst>
              <a:ext uri="{FF2B5EF4-FFF2-40B4-BE49-F238E27FC236}">
                <a16:creationId xmlns:a16="http://schemas.microsoft.com/office/drawing/2014/main" id="{3B7AFCD3-0110-4692-A1DE-288D467F6901}"/>
              </a:ext>
            </a:extLst>
          </p:cNvPr>
          <p:cNvSpPr/>
          <p:nvPr/>
        </p:nvSpPr>
        <p:spPr bwMode="auto">
          <a:xfrm>
            <a:off x="3249588" y="3171470"/>
            <a:ext cx="1749287" cy="698164"/>
          </a:xfrm>
          <a:prstGeom prst="doubleWave">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Religion</a:t>
            </a:r>
          </a:p>
        </p:txBody>
      </p:sp>
      <p:sp>
        <p:nvSpPr>
          <p:cNvPr id="6" name="Double Wave 5">
            <a:extLst>
              <a:ext uri="{FF2B5EF4-FFF2-40B4-BE49-F238E27FC236}">
                <a16:creationId xmlns:a16="http://schemas.microsoft.com/office/drawing/2014/main" id="{09F909F3-146A-467E-BFD8-C340365F412D}"/>
              </a:ext>
            </a:extLst>
          </p:cNvPr>
          <p:cNvSpPr/>
          <p:nvPr/>
        </p:nvSpPr>
        <p:spPr bwMode="auto">
          <a:xfrm>
            <a:off x="3229478" y="4104757"/>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Good Works</a:t>
            </a:r>
          </a:p>
        </p:txBody>
      </p:sp>
      <p:sp>
        <p:nvSpPr>
          <p:cNvPr id="8" name="Double Wave 7">
            <a:extLst>
              <a:ext uri="{FF2B5EF4-FFF2-40B4-BE49-F238E27FC236}">
                <a16:creationId xmlns:a16="http://schemas.microsoft.com/office/drawing/2014/main" id="{66ADF15C-8A96-4397-9025-57810971FB34}"/>
              </a:ext>
            </a:extLst>
          </p:cNvPr>
          <p:cNvSpPr/>
          <p:nvPr/>
        </p:nvSpPr>
        <p:spPr bwMode="auto">
          <a:xfrm>
            <a:off x="3547299" y="5049794"/>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Morality</a:t>
            </a:r>
          </a:p>
        </p:txBody>
      </p:sp>
      <p:sp>
        <p:nvSpPr>
          <p:cNvPr id="9" name="Double Wave 8">
            <a:extLst>
              <a:ext uri="{FF2B5EF4-FFF2-40B4-BE49-F238E27FC236}">
                <a16:creationId xmlns:a16="http://schemas.microsoft.com/office/drawing/2014/main" id="{9156AE74-4CF5-4472-8057-3458B00B7C06}"/>
              </a:ext>
            </a:extLst>
          </p:cNvPr>
          <p:cNvSpPr/>
          <p:nvPr/>
        </p:nvSpPr>
        <p:spPr bwMode="auto">
          <a:xfrm>
            <a:off x="3527881" y="6005653"/>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eaLnBrk="0" hangingPunct="0">
              <a:defRPr/>
            </a:pPr>
            <a:r>
              <a:rPr lang="en-US" sz="2800" b="1" dirty="0">
                <a:solidFill>
                  <a:prstClr val="black"/>
                </a:solidFill>
                <a:latin typeface="Comic Sans MS" pitchFamily="-112" charset="0"/>
                <a:cs typeface="+mn-cs"/>
              </a:rPr>
              <a:t>Philosophy</a:t>
            </a:r>
          </a:p>
        </p:txBody>
      </p:sp>
      <p:sp>
        <p:nvSpPr>
          <p:cNvPr id="10" name="&quot;Not Allowed&quot; Symbol 9">
            <a:extLst>
              <a:ext uri="{FF2B5EF4-FFF2-40B4-BE49-F238E27FC236}">
                <a16:creationId xmlns:a16="http://schemas.microsoft.com/office/drawing/2014/main" id="{9C2DBC89-519F-4AC3-BCB2-8C6CC7727E11}"/>
              </a:ext>
            </a:extLst>
          </p:cNvPr>
          <p:cNvSpPr>
            <a:spLocks noChangeAspect="1"/>
          </p:cNvSpPr>
          <p:nvPr/>
        </p:nvSpPr>
        <p:spPr>
          <a:xfrm>
            <a:off x="3557534" y="301405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1" name="&quot;Not Allowed&quot; Symbol 10">
            <a:extLst>
              <a:ext uri="{FF2B5EF4-FFF2-40B4-BE49-F238E27FC236}">
                <a16:creationId xmlns:a16="http://schemas.microsoft.com/office/drawing/2014/main" id="{6AD5985F-9914-4761-8E11-BC14C62CB107}"/>
              </a:ext>
            </a:extLst>
          </p:cNvPr>
          <p:cNvSpPr>
            <a:spLocks noChangeAspect="1"/>
          </p:cNvSpPr>
          <p:nvPr/>
        </p:nvSpPr>
        <p:spPr>
          <a:xfrm>
            <a:off x="3709934" y="3961586"/>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2" name="&quot;Not Allowed&quot; Symbol 11">
            <a:extLst>
              <a:ext uri="{FF2B5EF4-FFF2-40B4-BE49-F238E27FC236}">
                <a16:creationId xmlns:a16="http://schemas.microsoft.com/office/drawing/2014/main" id="{0E944E87-2573-40EF-88DD-D4920987CBCA}"/>
              </a:ext>
            </a:extLst>
          </p:cNvPr>
          <p:cNvSpPr>
            <a:spLocks noChangeAspect="1"/>
          </p:cNvSpPr>
          <p:nvPr/>
        </p:nvSpPr>
        <p:spPr>
          <a:xfrm>
            <a:off x="3862334" y="490911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sp>
        <p:nvSpPr>
          <p:cNvPr id="13" name="&quot;Not Allowed&quot; Symbol 12">
            <a:extLst>
              <a:ext uri="{FF2B5EF4-FFF2-40B4-BE49-F238E27FC236}">
                <a16:creationId xmlns:a16="http://schemas.microsoft.com/office/drawing/2014/main" id="{5F39E57D-DD58-4EFB-9E8F-6363950CE0CF}"/>
              </a:ext>
            </a:extLst>
          </p:cNvPr>
          <p:cNvSpPr>
            <a:spLocks noChangeAspect="1"/>
          </p:cNvSpPr>
          <p:nvPr/>
        </p:nvSpPr>
        <p:spPr>
          <a:xfrm>
            <a:off x="3862334" y="5922908"/>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prstClr val="black"/>
              </a:solidFill>
              <a:latin typeface="Calibri"/>
            </a:endParaRPr>
          </a:p>
        </p:txBody>
      </p:sp>
      <p:grpSp>
        <p:nvGrpSpPr>
          <p:cNvPr id="2" name="Group 1">
            <a:extLst>
              <a:ext uri="{FF2B5EF4-FFF2-40B4-BE49-F238E27FC236}">
                <a16:creationId xmlns:a16="http://schemas.microsoft.com/office/drawing/2014/main" id="{5F781360-D057-45D8-A56C-AE00991E2C6C}"/>
              </a:ext>
            </a:extLst>
          </p:cNvPr>
          <p:cNvGrpSpPr/>
          <p:nvPr/>
        </p:nvGrpSpPr>
        <p:grpSpPr>
          <a:xfrm>
            <a:off x="3157638" y="891401"/>
            <a:ext cx="2528607" cy="3537728"/>
            <a:chOff x="4866350" y="470778"/>
            <a:chExt cx="2528607" cy="3537728"/>
          </a:xfrm>
        </p:grpSpPr>
        <p:pic>
          <p:nvPicPr>
            <p:cNvPr id="3" name="Picture 2">
              <a:extLst>
                <a:ext uri="{FF2B5EF4-FFF2-40B4-BE49-F238E27FC236}">
                  <a16:creationId xmlns:a16="http://schemas.microsoft.com/office/drawing/2014/main" id="{F3C0B082-F6D2-4836-9D23-26835B7FF5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350" y="470778"/>
              <a:ext cx="2528607" cy="3537728"/>
            </a:xfrm>
            <a:prstGeom prst="rect">
              <a:avLst/>
            </a:prstGeom>
          </p:spPr>
        </p:pic>
        <p:sp>
          <p:nvSpPr>
            <p:cNvPr id="14" name="TextBox 13">
              <a:extLst>
                <a:ext uri="{FF2B5EF4-FFF2-40B4-BE49-F238E27FC236}">
                  <a16:creationId xmlns:a16="http://schemas.microsoft.com/office/drawing/2014/main" id="{89507483-BA8E-4C05-A583-AB942498288F}"/>
                </a:ext>
              </a:extLst>
            </p:cNvPr>
            <p:cNvSpPr txBox="1"/>
            <p:nvPr/>
          </p:nvSpPr>
          <p:spPr>
            <a:xfrm>
              <a:off x="5819903" y="691223"/>
              <a:ext cx="621497" cy="3046988"/>
            </a:xfrm>
            <a:prstGeom prst="rect">
              <a:avLst/>
            </a:prstGeom>
            <a:noFill/>
          </p:spPr>
          <p:txBody>
            <a:bodyPr wrap="square" rtlCol="0">
              <a:spAutoFit/>
            </a:bodyPr>
            <a:lstStyle/>
            <a:p>
              <a:pPr algn="ctr" defTabSz="457189" fontAlgn="auto">
                <a:lnSpc>
                  <a:spcPct val="80000"/>
                </a:lnSpc>
                <a:spcBef>
                  <a:spcPts val="0"/>
                </a:spcBef>
                <a:spcAft>
                  <a:spcPts val="0"/>
                </a:spcAft>
                <a:defRPr/>
              </a:pPr>
              <a:r>
                <a:rPr lang="en-US" sz="4000" b="1" dirty="0">
                  <a:solidFill>
                    <a:srgbClr val="FFFFFF"/>
                  </a:solidFill>
                  <a:effectLst>
                    <a:glow rad="127000">
                      <a:srgbClr val="000000"/>
                    </a:glow>
                  </a:effectLst>
                  <a:latin typeface="Arial" charset="0"/>
                </a:rPr>
                <a:t>CHRIST</a:t>
              </a:r>
              <a:endParaRPr lang="en-US" sz="4000"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7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ppt_x"/>
                                          </p:val>
                                        </p:tav>
                                      </p:tavLst>
                                    </p:anim>
                                    <p:anim calcmode="lin" valueType="num">
                                      <p:cBhvr additive="base">
                                        <p:cTn id="7" dur="2000"/>
                                        <p:tgtEl>
                                          <p:spTgt spid="5"/>
                                        </p:tgtEl>
                                        <p:attrNameLst>
                                          <p:attrName>ppt_y</p:attrName>
                                        </p:attrNameLst>
                                      </p:cBhvr>
                                      <p:tavLst>
                                        <p:tav tm="0">
                                          <p:val>
                                            <p:strVal val="ppt_y"/>
                                          </p:val>
                                        </p:tav>
                                        <p:tav tm="100000">
                                          <p:val>
                                            <p:strVal val="1+ppt_h/2"/>
                                          </p:val>
                                        </p:tav>
                                      </p:tavLst>
                                    </p:anim>
                                    <p:set>
                                      <p:cBhvr>
                                        <p:cTn id="8" dur="1" fill="hold">
                                          <p:stCondLst>
                                            <p:cond delay="19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0"/>
                                        </p:tgtEl>
                                        <p:attrNameLst>
                                          <p:attrName>ppt_x</p:attrName>
                                        </p:attrNameLst>
                                      </p:cBhvr>
                                      <p:tavLst>
                                        <p:tav tm="0">
                                          <p:val>
                                            <p:strVal val="ppt_x"/>
                                          </p:val>
                                        </p:tav>
                                        <p:tav tm="100000">
                                          <p:val>
                                            <p:strVal val="ppt_x"/>
                                          </p:val>
                                        </p:tav>
                                      </p:tavLst>
                                    </p:anim>
                                    <p:anim calcmode="lin" valueType="num">
                                      <p:cBhvr additive="base">
                                        <p:cTn id="11" dur="2000"/>
                                        <p:tgtEl>
                                          <p:spTgt spid="10"/>
                                        </p:tgtEl>
                                        <p:attrNameLst>
                                          <p:attrName>ppt_y</p:attrName>
                                        </p:attrNameLst>
                                      </p:cBhvr>
                                      <p:tavLst>
                                        <p:tav tm="0">
                                          <p:val>
                                            <p:strVal val="ppt_y"/>
                                          </p:val>
                                        </p:tav>
                                        <p:tav tm="100000">
                                          <p:val>
                                            <p:strVal val="1+ppt_h/2"/>
                                          </p:val>
                                        </p:tav>
                                      </p:tavLst>
                                    </p:anim>
                                    <p:set>
                                      <p:cBhvr>
                                        <p:cTn id="12" dur="1" fill="hold">
                                          <p:stCondLst>
                                            <p:cond delay="19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2000"/>
                                        <p:tgtEl>
                                          <p:spTgt spid="6"/>
                                        </p:tgtEl>
                                        <p:attrNameLst>
                                          <p:attrName>ppt_x</p:attrName>
                                        </p:attrNameLst>
                                      </p:cBhvr>
                                      <p:tavLst>
                                        <p:tav tm="0">
                                          <p:val>
                                            <p:strVal val="ppt_x"/>
                                          </p:val>
                                        </p:tav>
                                        <p:tav tm="100000">
                                          <p:val>
                                            <p:strVal val="ppt_x"/>
                                          </p:val>
                                        </p:tav>
                                      </p:tavLst>
                                    </p:anim>
                                    <p:anim calcmode="lin" valueType="num">
                                      <p:cBhvr additive="base">
                                        <p:cTn id="15" dur="2000"/>
                                        <p:tgtEl>
                                          <p:spTgt spid="6"/>
                                        </p:tgtEl>
                                        <p:attrNameLst>
                                          <p:attrName>ppt_y</p:attrName>
                                        </p:attrNameLst>
                                      </p:cBhvr>
                                      <p:tavLst>
                                        <p:tav tm="0">
                                          <p:val>
                                            <p:strVal val="ppt_y"/>
                                          </p:val>
                                        </p:tav>
                                        <p:tav tm="100000">
                                          <p:val>
                                            <p:strVal val="1+ppt_h/2"/>
                                          </p:val>
                                        </p:tav>
                                      </p:tavLst>
                                    </p:anim>
                                    <p:set>
                                      <p:cBhvr>
                                        <p:cTn id="16" dur="1" fill="hold">
                                          <p:stCondLst>
                                            <p:cond delay="1999"/>
                                          </p:stCondLst>
                                        </p:cTn>
                                        <p:tgtEl>
                                          <p:spTgt spid="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11"/>
                                        </p:tgtEl>
                                        <p:attrNameLst>
                                          <p:attrName>ppt_x</p:attrName>
                                        </p:attrNameLst>
                                      </p:cBhvr>
                                      <p:tavLst>
                                        <p:tav tm="0">
                                          <p:val>
                                            <p:strVal val="ppt_x"/>
                                          </p:val>
                                        </p:tav>
                                        <p:tav tm="100000">
                                          <p:val>
                                            <p:strVal val="ppt_x"/>
                                          </p:val>
                                        </p:tav>
                                      </p:tavLst>
                                    </p:anim>
                                    <p:anim calcmode="lin" valueType="num">
                                      <p:cBhvr additive="base">
                                        <p:cTn id="19" dur="2000"/>
                                        <p:tgtEl>
                                          <p:spTgt spid="11"/>
                                        </p:tgtEl>
                                        <p:attrNameLst>
                                          <p:attrName>ppt_y</p:attrName>
                                        </p:attrNameLst>
                                      </p:cBhvr>
                                      <p:tavLst>
                                        <p:tav tm="0">
                                          <p:val>
                                            <p:strVal val="ppt_y"/>
                                          </p:val>
                                        </p:tav>
                                        <p:tav tm="100000">
                                          <p:val>
                                            <p:strVal val="1+ppt_h/2"/>
                                          </p:val>
                                        </p:tav>
                                      </p:tavLst>
                                    </p:anim>
                                    <p:set>
                                      <p:cBhvr>
                                        <p:cTn id="20" dur="1" fill="hold">
                                          <p:stCondLst>
                                            <p:cond delay="19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2000"/>
                                        <p:tgtEl>
                                          <p:spTgt spid="8"/>
                                        </p:tgtEl>
                                        <p:attrNameLst>
                                          <p:attrName>ppt_x</p:attrName>
                                        </p:attrNameLst>
                                      </p:cBhvr>
                                      <p:tavLst>
                                        <p:tav tm="0">
                                          <p:val>
                                            <p:strVal val="ppt_x"/>
                                          </p:val>
                                        </p:tav>
                                        <p:tav tm="100000">
                                          <p:val>
                                            <p:strVal val="ppt_x"/>
                                          </p:val>
                                        </p:tav>
                                      </p:tavLst>
                                    </p:anim>
                                    <p:anim calcmode="lin" valueType="num">
                                      <p:cBhvr additive="base">
                                        <p:cTn id="23" dur="2000"/>
                                        <p:tgtEl>
                                          <p:spTgt spid="8"/>
                                        </p:tgtEl>
                                        <p:attrNameLst>
                                          <p:attrName>ppt_y</p:attrName>
                                        </p:attrNameLst>
                                      </p:cBhvr>
                                      <p:tavLst>
                                        <p:tav tm="0">
                                          <p:val>
                                            <p:strVal val="ppt_y"/>
                                          </p:val>
                                        </p:tav>
                                        <p:tav tm="100000">
                                          <p:val>
                                            <p:strVal val="1+ppt_h/2"/>
                                          </p:val>
                                        </p:tav>
                                      </p:tavLst>
                                    </p:anim>
                                    <p:set>
                                      <p:cBhvr>
                                        <p:cTn id="24" dur="1" fill="hold">
                                          <p:stCondLst>
                                            <p:cond delay="1999"/>
                                          </p:stCondLst>
                                        </p:cTn>
                                        <p:tgtEl>
                                          <p:spTgt spid="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2000"/>
                                        <p:tgtEl>
                                          <p:spTgt spid="12"/>
                                        </p:tgtEl>
                                        <p:attrNameLst>
                                          <p:attrName>ppt_x</p:attrName>
                                        </p:attrNameLst>
                                      </p:cBhvr>
                                      <p:tavLst>
                                        <p:tav tm="0">
                                          <p:val>
                                            <p:strVal val="ppt_x"/>
                                          </p:val>
                                        </p:tav>
                                        <p:tav tm="100000">
                                          <p:val>
                                            <p:strVal val="ppt_x"/>
                                          </p:val>
                                        </p:tav>
                                      </p:tavLst>
                                    </p:anim>
                                    <p:anim calcmode="lin" valueType="num">
                                      <p:cBhvr additive="base">
                                        <p:cTn id="27" dur="2000"/>
                                        <p:tgtEl>
                                          <p:spTgt spid="12"/>
                                        </p:tgtEl>
                                        <p:attrNameLst>
                                          <p:attrName>ppt_y</p:attrName>
                                        </p:attrNameLst>
                                      </p:cBhvr>
                                      <p:tavLst>
                                        <p:tav tm="0">
                                          <p:val>
                                            <p:strVal val="ppt_y"/>
                                          </p:val>
                                        </p:tav>
                                        <p:tav tm="100000">
                                          <p:val>
                                            <p:strVal val="1+ppt_h/2"/>
                                          </p:val>
                                        </p:tav>
                                      </p:tavLst>
                                    </p:anim>
                                    <p:set>
                                      <p:cBhvr>
                                        <p:cTn id="28" dur="1" fill="hold">
                                          <p:stCondLst>
                                            <p:cond delay="19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2000"/>
                                        <p:tgtEl>
                                          <p:spTgt spid="9"/>
                                        </p:tgtEl>
                                        <p:attrNameLst>
                                          <p:attrName>ppt_x</p:attrName>
                                        </p:attrNameLst>
                                      </p:cBhvr>
                                      <p:tavLst>
                                        <p:tav tm="0">
                                          <p:val>
                                            <p:strVal val="ppt_x"/>
                                          </p:val>
                                        </p:tav>
                                        <p:tav tm="100000">
                                          <p:val>
                                            <p:strVal val="ppt_x"/>
                                          </p:val>
                                        </p:tav>
                                      </p:tavLst>
                                    </p:anim>
                                    <p:anim calcmode="lin" valueType="num">
                                      <p:cBhvr additive="base">
                                        <p:cTn id="31" dur="2000"/>
                                        <p:tgtEl>
                                          <p:spTgt spid="9"/>
                                        </p:tgtEl>
                                        <p:attrNameLst>
                                          <p:attrName>ppt_y</p:attrName>
                                        </p:attrNameLst>
                                      </p:cBhvr>
                                      <p:tavLst>
                                        <p:tav tm="0">
                                          <p:val>
                                            <p:strVal val="ppt_y"/>
                                          </p:val>
                                        </p:tav>
                                        <p:tav tm="100000">
                                          <p:val>
                                            <p:strVal val="1+ppt_h/2"/>
                                          </p:val>
                                        </p:tav>
                                      </p:tavLst>
                                    </p:anim>
                                    <p:set>
                                      <p:cBhvr>
                                        <p:cTn id="32" dur="1" fill="hold">
                                          <p:stCondLst>
                                            <p:cond delay="1999"/>
                                          </p:stCondLst>
                                        </p:cTn>
                                        <p:tgtEl>
                                          <p:spTgt spid="9"/>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2000"/>
                                        <p:tgtEl>
                                          <p:spTgt spid="13"/>
                                        </p:tgtEl>
                                        <p:attrNameLst>
                                          <p:attrName>ppt_x</p:attrName>
                                        </p:attrNameLst>
                                      </p:cBhvr>
                                      <p:tavLst>
                                        <p:tav tm="0">
                                          <p:val>
                                            <p:strVal val="ppt_x"/>
                                          </p:val>
                                        </p:tav>
                                        <p:tav tm="100000">
                                          <p:val>
                                            <p:strVal val="ppt_x"/>
                                          </p:val>
                                        </p:tav>
                                      </p:tavLst>
                                    </p:anim>
                                    <p:anim calcmode="lin" valueType="num">
                                      <p:cBhvr additive="base">
                                        <p:cTn id="35" dur="2000"/>
                                        <p:tgtEl>
                                          <p:spTgt spid="13"/>
                                        </p:tgtEl>
                                        <p:attrNameLst>
                                          <p:attrName>ppt_y</p:attrName>
                                        </p:attrNameLst>
                                      </p:cBhvr>
                                      <p:tavLst>
                                        <p:tav tm="0">
                                          <p:val>
                                            <p:strVal val="ppt_y"/>
                                          </p:val>
                                        </p:tav>
                                        <p:tav tm="100000">
                                          <p:val>
                                            <p:strVal val="1+ppt_h/2"/>
                                          </p:val>
                                        </p:tav>
                                      </p:tavLst>
                                    </p:anim>
                                    <p:set>
                                      <p:cBhvr>
                                        <p:cTn id="36" dur="1" fill="hold">
                                          <p:stCondLst>
                                            <p:cond delay="1999"/>
                                          </p:stCondLst>
                                        </p:cTn>
                                        <p:tgtEl>
                                          <p:spTgt spid="13"/>
                                        </p:tgtEl>
                                        <p:attrNameLst>
                                          <p:attrName>style.visibility</p:attrName>
                                        </p:attrNameLst>
                                      </p:cBhvr>
                                      <p:to>
                                        <p:strVal val="hidden"/>
                                      </p:to>
                                    </p:set>
                                  </p:childTnLst>
                                </p:cTn>
                              </p:par>
                              <p:par>
                                <p:cTn id="37" presetID="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5F3542-0ABE-47F3-8906-3F79FF388FF6}"/>
              </a:ext>
            </a:extLst>
          </p:cNvPr>
          <p:cNvSpPr txBox="1">
            <a:spLocks noChangeArrowheads="1"/>
          </p:cNvSpPr>
          <p:nvPr/>
        </p:nvSpPr>
        <p:spPr bwMode="auto">
          <a:xfrm>
            <a:off x="1" y="1"/>
            <a:ext cx="9144000" cy="1100139"/>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spc="300" dirty="0">
                <a:solidFill>
                  <a:srgbClr val="FFFFFF"/>
                </a:solidFill>
                <a:effectLst>
                  <a:glow rad="127000">
                    <a:srgbClr val="000000"/>
                  </a:glow>
                </a:effectLst>
                <a:latin typeface="Arial" charset="0"/>
                <a:ea typeface="ＭＳ Ｐゴシック" charset="0"/>
                <a:cs typeface="ＭＳ Ｐゴシック" charset="0"/>
              </a:rPr>
              <a:t>Sharing Hope</a:t>
            </a:r>
            <a:endParaRPr lang="en-US" sz="24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5097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8204C7-A522-4B3B-AD5C-1E068C1F0A3F}"/>
              </a:ext>
            </a:extLst>
          </p:cNvPr>
          <p:cNvPicPr>
            <a:picLocks noChangeAspect="1"/>
          </p:cNvPicPr>
          <p:nvPr/>
        </p:nvPicPr>
        <p:blipFill>
          <a:blip r:embed="rId3">
            <a:clrChange>
              <a:clrFrom>
                <a:srgbClr val="1A1F60"/>
              </a:clrFrom>
              <a:clrTo>
                <a:srgbClr val="1A1F60">
                  <a:alpha val="0"/>
                </a:srgbClr>
              </a:clrTo>
            </a:clrChange>
          </a:blip>
          <a:stretch>
            <a:fillRect/>
          </a:stretch>
        </p:blipFill>
        <p:spPr>
          <a:xfrm>
            <a:off x="6780999" y="377830"/>
            <a:ext cx="1753401" cy="2179107"/>
          </a:xfrm>
          <a:prstGeom prst="rect">
            <a:avLst/>
          </a:prstGeom>
        </p:spPr>
      </p:pic>
      <p:pic>
        <p:nvPicPr>
          <p:cNvPr id="12" name="Picture 11">
            <a:extLst>
              <a:ext uri="{FF2B5EF4-FFF2-40B4-BE49-F238E27FC236}">
                <a16:creationId xmlns:a16="http://schemas.microsoft.com/office/drawing/2014/main" id="{875DD375-0CC2-48EC-9C19-0DDB3511669C}"/>
              </a:ext>
            </a:extLst>
          </p:cNvPr>
          <p:cNvPicPr>
            <a:picLocks noChangeAspect="1"/>
          </p:cNvPicPr>
          <p:nvPr/>
        </p:nvPicPr>
        <p:blipFill>
          <a:blip r:embed="rId4"/>
          <a:stretch>
            <a:fillRect/>
          </a:stretch>
        </p:blipFill>
        <p:spPr>
          <a:xfrm>
            <a:off x="5495925" y="4733925"/>
            <a:ext cx="3648075" cy="2124075"/>
          </a:xfrm>
          <a:prstGeom prst="rect">
            <a:avLst/>
          </a:prstGeom>
        </p:spPr>
      </p:pic>
      <p:pic>
        <p:nvPicPr>
          <p:cNvPr id="13" name="Picture 12">
            <a:extLst>
              <a:ext uri="{FF2B5EF4-FFF2-40B4-BE49-F238E27FC236}">
                <a16:creationId xmlns:a16="http://schemas.microsoft.com/office/drawing/2014/main" id="{6AFFCB42-5BC9-4A83-91C3-C780AF597D9E}"/>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254292" y="4346476"/>
            <a:ext cx="2275548" cy="2278695"/>
          </a:xfrm>
          <a:prstGeom prst="rect">
            <a:avLst/>
          </a:prstGeom>
        </p:spPr>
      </p:pic>
      <p:pic>
        <p:nvPicPr>
          <p:cNvPr id="18" name="Picture 17">
            <a:extLst>
              <a:ext uri="{FF2B5EF4-FFF2-40B4-BE49-F238E27FC236}">
                <a16:creationId xmlns:a16="http://schemas.microsoft.com/office/drawing/2014/main" id="{AFA09919-B470-407F-B2BF-4CFB67B67766}"/>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0" y="0"/>
            <a:ext cx="3774371" cy="3764280"/>
          </a:xfrm>
          <a:prstGeom prst="rect">
            <a:avLst/>
          </a:prstGeom>
        </p:spPr>
      </p:pic>
      <p:pic>
        <p:nvPicPr>
          <p:cNvPr id="24" name="Picture 23">
            <a:extLst>
              <a:ext uri="{FF2B5EF4-FFF2-40B4-BE49-F238E27FC236}">
                <a16:creationId xmlns:a16="http://schemas.microsoft.com/office/drawing/2014/main" id="{5ADF1EAE-CE41-43C1-BBCD-E344117E20AF}"/>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2955973" y="0"/>
            <a:ext cx="3774371" cy="3764280"/>
          </a:xfrm>
          <a:prstGeom prst="rect">
            <a:avLst/>
          </a:prstGeom>
        </p:spPr>
      </p:pic>
      <p:pic>
        <p:nvPicPr>
          <p:cNvPr id="25" name="Picture 24">
            <a:extLst>
              <a:ext uri="{FF2B5EF4-FFF2-40B4-BE49-F238E27FC236}">
                <a16:creationId xmlns:a16="http://schemas.microsoft.com/office/drawing/2014/main" id="{E141E262-ADC9-43B9-86D6-013B631F538E}"/>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5369631" y="0"/>
            <a:ext cx="3774371" cy="3764280"/>
          </a:xfrm>
          <a:prstGeom prst="rect">
            <a:avLst/>
          </a:prstGeom>
        </p:spPr>
      </p:pic>
      <p:pic>
        <p:nvPicPr>
          <p:cNvPr id="26" name="Picture 25">
            <a:extLst>
              <a:ext uri="{FF2B5EF4-FFF2-40B4-BE49-F238E27FC236}">
                <a16:creationId xmlns:a16="http://schemas.microsoft.com/office/drawing/2014/main" id="{F26210A3-8D22-4A93-8157-4A54FF91378A}"/>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5369629" y="3093720"/>
            <a:ext cx="3774371" cy="3764280"/>
          </a:xfrm>
          <a:prstGeom prst="rect">
            <a:avLst/>
          </a:prstGeom>
        </p:spPr>
      </p:pic>
      <p:pic>
        <p:nvPicPr>
          <p:cNvPr id="27" name="Picture 26">
            <a:extLst>
              <a:ext uri="{FF2B5EF4-FFF2-40B4-BE49-F238E27FC236}">
                <a16:creationId xmlns:a16="http://schemas.microsoft.com/office/drawing/2014/main" id="{51ED2FAF-C2E9-493C-A1EA-7CBC0A3E4C20}"/>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2955973" y="3093720"/>
            <a:ext cx="3774371" cy="3764280"/>
          </a:xfrm>
          <a:prstGeom prst="rect">
            <a:avLst/>
          </a:prstGeom>
        </p:spPr>
      </p:pic>
      <p:pic>
        <p:nvPicPr>
          <p:cNvPr id="28" name="Picture 27">
            <a:extLst>
              <a:ext uri="{FF2B5EF4-FFF2-40B4-BE49-F238E27FC236}">
                <a16:creationId xmlns:a16="http://schemas.microsoft.com/office/drawing/2014/main" id="{5489E60A-629B-40F4-BEB7-97FC61B7976F}"/>
              </a:ext>
            </a:extLst>
          </p:cNvPr>
          <p:cNvPicPr>
            <a:picLocks noChangeAspect="1"/>
          </p:cNvPicPr>
          <p:nvPr/>
        </p:nvPicPr>
        <p:blipFill>
          <a:blip r:embed="rId6">
            <a:clrChange>
              <a:clrFrom>
                <a:srgbClr val="1A1F5E"/>
              </a:clrFrom>
              <a:clrTo>
                <a:srgbClr val="1A1F5E">
                  <a:alpha val="0"/>
                </a:srgbClr>
              </a:clrTo>
            </a:clrChange>
          </a:blip>
          <a:stretch>
            <a:fillRect/>
          </a:stretch>
        </p:blipFill>
        <p:spPr>
          <a:xfrm>
            <a:off x="-28012" y="3093720"/>
            <a:ext cx="3774371" cy="3764280"/>
          </a:xfrm>
          <a:prstGeom prst="rect">
            <a:avLst/>
          </a:prstGeom>
        </p:spPr>
      </p:pic>
    </p:spTree>
    <p:extLst>
      <p:ext uri="{BB962C8B-B14F-4D97-AF65-F5344CB8AC3E}">
        <p14:creationId xmlns:p14="http://schemas.microsoft.com/office/powerpoint/2010/main" val="9753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2B5426-6B31-436F-9A58-3E120CAEFFE1}"/>
              </a:ext>
            </a:extLst>
          </p:cNvPr>
          <p:cNvSpPr txBox="1">
            <a:spLocks noChangeArrowheads="1"/>
          </p:cNvSpPr>
          <p:nvPr/>
        </p:nvSpPr>
        <p:spPr bwMode="auto">
          <a:xfrm>
            <a:off x="274721" y="137198"/>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Choose a Path</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1229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615E6F50-83B1-4D66-ACAB-8B27E6330C35}"/>
              </a:ext>
            </a:extLst>
          </p:cNvPr>
          <p:cNvSpPr txBox="1">
            <a:spLocks noChangeArrowheads="1"/>
          </p:cNvSpPr>
          <p:nvPr/>
        </p:nvSpPr>
        <p:spPr bwMode="auto">
          <a:xfrm>
            <a:off x="4572000" y="5013998"/>
            <a:ext cx="4248150"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i="1" spc="300" dirty="0">
                <a:solidFill>
                  <a:srgbClr val="FFFFFF"/>
                </a:solidFill>
                <a:effectLst>
                  <a:glow rad="127000">
                    <a:srgbClr val="000000"/>
                  </a:glow>
                </a:effectLst>
                <a:latin typeface="Arial" charset="0"/>
                <a:ea typeface="ＭＳ Ｐゴシック" charset="0"/>
                <a:cs typeface="ＭＳ Ｐゴシック" charset="0"/>
              </a:rPr>
              <a:t>God’s word is Truth</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912454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220717" y="357353"/>
            <a:ext cx="470531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20000"/>
              </a:spcBef>
              <a:buSzPct val="70000"/>
              <a:buFont typeface="Arial" panose="020B0604020202020204" pitchFamily="34" charset="0"/>
              <a:buNone/>
            </a:pPr>
            <a:r>
              <a:rPr lang="en-US" altLang="en-US" sz="6000" b="1" i="0" u="none" dirty="0">
                <a:solidFill>
                  <a:srgbClr val="FFFF00"/>
                </a:solidFill>
                <a:cs typeface="Times New Roman" panose="02020603050405020304" pitchFamily="18" charset="0"/>
              </a:rPr>
              <a:t>Boldly Proclaiming the Kingdom of God </a:t>
            </a:r>
          </a:p>
        </p:txBody>
      </p:sp>
    </p:spTree>
    <p:extLst>
      <p:ext uri="{BB962C8B-B14F-4D97-AF65-F5344CB8AC3E}">
        <p14:creationId xmlns:p14="http://schemas.microsoft.com/office/powerpoint/2010/main" val="87497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3"/>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0" hangingPunct="0">
              <a:defRPr/>
            </a:pPr>
            <a:endParaRPr lang="en-US">
              <a:solidFill>
                <a:srgbClr val="000000"/>
              </a:solidFill>
            </a:endParaRPr>
          </a:p>
        </p:txBody>
      </p:sp>
      <p:sp>
        <p:nvSpPr>
          <p:cNvPr id="900098" name="Rectangle 2"/>
          <p:cNvSpPr>
            <a:spLocks noGrp="1" noChangeArrowheads="1"/>
          </p:cNvSpPr>
          <p:nvPr>
            <p:ph type="ctrTitle" idx="4294967295"/>
          </p:nvPr>
        </p:nvSpPr>
        <p:spPr>
          <a:xfrm>
            <a:off x="0" y="22227"/>
            <a:ext cx="9144000" cy="909639"/>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Main Idea</a:t>
            </a:r>
          </a:p>
        </p:txBody>
      </p:sp>
      <p:sp>
        <p:nvSpPr>
          <p:cNvPr id="5" name="Rectangle 2"/>
          <p:cNvSpPr txBox="1">
            <a:spLocks noChangeArrowheads="1"/>
          </p:cNvSpPr>
          <p:nvPr/>
        </p:nvSpPr>
        <p:spPr bwMode="auto">
          <a:xfrm>
            <a:off x="857442" y="1852888"/>
            <a:ext cx="7429116" cy="184678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eaLnBrk="1" hangingPunct="1">
              <a:defRPr/>
            </a:pPr>
            <a:r>
              <a:rPr lang="en-US" b="1" dirty="0"/>
              <a:t>Our Hope is in Jesus, </a:t>
            </a:r>
          </a:p>
          <a:p>
            <a:pPr lvl="0" eaLnBrk="1" hangingPunct="1">
              <a:defRPr/>
            </a:pPr>
            <a:r>
              <a:rPr lang="en-US" b="1" dirty="0"/>
              <a:t>the Promised Messiah, who brings Victory </a:t>
            </a:r>
          </a:p>
          <a:p>
            <a:pPr lvl="0" eaLnBrk="1" hangingPunct="1">
              <a:defRPr/>
            </a:pPr>
            <a:r>
              <a:rPr lang="en-US" b="1" dirty="0"/>
              <a:t>(over Sin and Death) </a:t>
            </a:r>
          </a:p>
          <a:p>
            <a:pPr lvl="0" eaLnBrk="1" hangingPunct="1">
              <a:defRPr/>
            </a:pPr>
            <a:r>
              <a:rPr lang="en-US" b="1" dirty="0"/>
              <a:t>for Jews and Gentiles</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9" y="165886"/>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5" y="184079"/>
            <a:ext cx="1663943" cy="584745"/>
          </a:xfrm>
          <a:prstGeom prst="rect">
            <a:avLst/>
          </a:prstGeom>
        </p:spPr>
      </p:pic>
    </p:spTree>
    <p:extLst>
      <p:ext uri="{BB962C8B-B14F-4D97-AF65-F5344CB8AC3E}">
        <p14:creationId xmlns:p14="http://schemas.microsoft.com/office/powerpoint/2010/main" val="427349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EBF01EB5-AFA4-47E1-8DBE-9455A07645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70"/>
          <a:stretch/>
        </p:blipFill>
        <p:spPr bwMode="auto">
          <a:xfrm>
            <a:off x="5743834" y="1018956"/>
            <a:ext cx="3400165" cy="58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reeform 5">
            <a:extLst>
              <a:ext uri="{FF2B5EF4-FFF2-40B4-BE49-F238E27FC236}">
                <a16:creationId xmlns:a16="http://schemas.microsoft.com/office/drawing/2014/main" id="{E0287EA5-57A3-417C-BB14-246879EA91D1}"/>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4" name="Text Box 6">
            <a:extLst>
              <a:ext uri="{FF2B5EF4-FFF2-40B4-BE49-F238E27FC236}">
                <a16:creationId xmlns:a16="http://schemas.microsoft.com/office/drawing/2014/main" id="{9952E93A-2572-4DF4-8837-47FE6EBD88AD}"/>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5" name="Text Box 7">
            <a:extLst>
              <a:ext uri="{FF2B5EF4-FFF2-40B4-BE49-F238E27FC236}">
                <a16:creationId xmlns:a16="http://schemas.microsoft.com/office/drawing/2014/main" id="{08822912-B723-45BC-A17D-356AC4D4973C}"/>
              </a:ext>
            </a:extLst>
          </p:cNvPr>
          <p:cNvSpPr txBox="1">
            <a:spLocks noChangeArrowheads="1"/>
          </p:cNvSpPr>
          <p:nvPr/>
        </p:nvSpPr>
        <p:spPr bwMode="auto">
          <a:xfrm>
            <a:off x="4887148" y="701776"/>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6" name="Freeform 8">
            <a:extLst>
              <a:ext uri="{FF2B5EF4-FFF2-40B4-BE49-F238E27FC236}">
                <a16:creationId xmlns:a16="http://schemas.microsoft.com/office/drawing/2014/main" id="{23E659BF-A291-4356-B7DF-9BD9C2D41DE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7" name="Freeform 9">
            <a:extLst>
              <a:ext uri="{FF2B5EF4-FFF2-40B4-BE49-F238E27FC236}">
                <a16:creationId xmlns:a16="http://schemas.microsoft.com/office/drawing/2014/main" id="{0E95AD80-8E34-482C-87FC-255C7CFEB291}"/>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8" name="Text Box 10">
            <a:extLst>
              <a:ext uri="{FF2B5EF4-FFF2-40B4-BE49-F238E27FC236}">
                <a16:creationId xmlns:a16="http://schemas.microsoft.com/office/drawing/2014/main" id="{66383BE7-DAC7-4166-8948-6B06ABE386DB}"/>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9" name="Text Box 11">
            <a:extLst>
              <a:ext uri="{FF2B5EF4-FFF2-40B4-BE49-F238E27FC236}">
                <a16:creationId xmlns:a16="http://schemas.microsoft.com/office/drawing/2014/main" id="{48B301E5-AD41-440B-8BEC-876C26DE5EE6}"/>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10" name="AutoShape 12">
            <a:extLst>
              <a:ext uri="{FF2B5EF4-FFF2-40B4-BE49-F238E27FC236}">
                <a16:creationId xmlns:a16="http://schemas.microsoft.com/office/drawing/2014/main" id="{F59F37C6-42E9-41C3-95C1-1CBABCA28F4F}"/>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1" name="Text Box 4">
            <a:extLst>
              <a:ext uri="{FF2B5EF4-FFF2-40B4-BE49-F238E27FC236}">
                <a16:creationId xmlns:a16="http://schemas.microsoft.com/office/drawing/2014/main" id="{07F1C3FD-EACA-4ECE-BB6B-EE78BBE24096}"/>
              </a:ext>
            </a:extLst>
          </p:cNvPr>
          <p:cNvSpPr txBox="1">
            <a:spLocks noChangeArrowheads="1"/>
          </p:cNvSpPr>
          <p:nvPr/>
        </p:nvSpPr>
        <p:spPr bwMode="auto">
          <a:xfrm>
            <a:off x="-129435" y="429748"/>
            <a:ext cx="3811398" cy="2246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FFFF"/>
                </a:solidFill>
                <a:latin typeface="Arial" charset="0"/>
              </a:rPr>
              <a:t>—in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p>
          <a:p>
            <a:pPr algn="ct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p>
          <a:p>
            <a:pPr algn="ct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16" name="Text Box 4">
            <a:extLst>
              <a:ext uri="{FF2B5EF4-FFF2-40B4-BE49-F238E27FC236}">
                <a16:creationId xmlns:a16="http://schemas.microsoft.com/office/drawing/2014/main" id="{A2BAB235-19F4-42C2-9F7F-DB062CD5F253}"/>
              </a:ext>
            </a:extLst>
          </p:cNvPr>
          <p:cNvSpPr txBox="1">
            <a:spLocks noChangeArrowheads="1"/>
          </p:cNvSpPr>
          <p:nvPr/>
        </p:nvSpPr>
        <p:spPr bwMode="auto">
          <a:xfrm>
            <a:off x="2991635" y="452335"/>
            <a:ext cx="1908534" cy="52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8000"/>
                </a:solidFill>
                <a:latin typeface="Arial" charset="0"/>
              </a:rPr>
              <a:t>(family)</a:t>
            </a:r>
            <a:endParaRPr lang="en-US" sz="2800" b="1" dirty="0">
              <a:solidFill>
                <a:srgbClr val="FFFFFF"/>
              </a:solidFill>
              <a:latin typeface="Arial" charset="0"/>
            </a:endParaRPr>
          </a:p>
        </p:txBody>
      </p:sp>
      <p:pic>
        <p:nvPicPr>
          <p:cNvPr id="18" name="Picture 17">
            <a:extLst>
              <a:ext uri="{FF2B5EF4-FFF2-40B4-BE49-F238E27FC236}">
                <a16:creationId xmlns:a16="http://schemas.microsoft.com/office/drawing/2014/main" id="{B67CC6B8-FD01-4AFC-A954-EDC7F5DA48F9}"/>
              </a:ext>
            </a:extLst>
          </p:cNvPr>
          <p:cNvPicPr>
            <a:picLocks noChangeAspect="1"/>
          </p:cNvPicPr>
          <p:nvPr/>
        </p:nvPicPr>
        <p:blipFill>
          <a:blip r:embed="rId4"/>
          <a:stretch>
            <a:fillRect/>
          </a:stretch>
        </p:blipFill>
        <p:spPr>
          <a:xfrm>
            <a:off x="733165" y="3236207"/>
            <a:ext cx="3657696" cy="2924031"/>
          </a:xfrm>
          <a:prstGeom prst="rect">
            <a:avLst/>
          </a:prstGeom>
        </p:spPr>
      </p:pic>
    </p:spTree>
    <p:extLst>
      <p:ext uri="{BB962C8B-B14F-4D97-AF65-F5344CB8AC3E}">
        <p14:creationId xmlns:p14="http://schemas.microsoft.com/office/powerpoint/2010/main" val="35236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EBF01EB5-AFA4-47E1-8DBE-9455A07645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70"/>
          <a:stretch/>
        </p:blipFill>
        <p:spPr bwMode="auto">
          <a:xfrm>
            <a:off x="5743834" y="1018956"/>
            <a:ext cx="3400165" cy="583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reeform 5">
            <a:extLst>
              <a:ext uri="{FF2B5EF4-FFF2-40B4-BE49-F238E27FC236}">
                <a16:creationId xmlns:a16="http://schemas.microsoft.com/office/drawing/2014/main" id="{E0287EA5-57A3-417C-BB14-246879EA91D1}"/>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4" name="Text Box 6">
            <a:extLst>
              <a:ext uri="{FF2B5EF4-FFF2-40B4-BE49-F238E27FC236}">
                <a16:creationId xmlns:a16="http://schemas.microsoft.com/office/drawing/2014/main" id="{9952E93A-2572-4DF4-8837-47FE6EBD88AD}"/>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5" name="Text Box 7">
            <a:extLst>
              <a:ext uri="{FF2B5EF4-FFF2-40B4-BE49-F238E27FC236}">
                <a16:creationId xmlns:a16="http://schemas.microsoft.com/office/drawing/2014/main" id="{08822912-B723-45BC-A17D-356AC4D4973C}"/>
              </a:ext>
            </a:extLst>
          </p:cNvPr>
          <p:cNvSpPr txBox="1">
            <a:spLocks noChangeArrowheads="1"/>
          </p:cNvSpPr>
          <p:nvPr/>
        </p:nvSpPr>
        <p:spPr bwMode="auto">
          <a:xfrm>
            <a:off x="4887148" y="701776"/>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6" name="Freeform 8">
            <a:extLst>
              <a:ext uri="{FF2B5EF4-FFF2-40B4-BE49-F238E27FC236}">
                <a16:creationId xmlns:a16="http://schemas.microsoft.com/office/drawing/2014/main" id="{23E659BF-A291-4356-B7DF-9BD9C2D41DE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7" name="Freeform 9">
            <a:extLst>
              <a:ext uri="{FF2B5EF4-FFF2-40B4-BE49-F238E27FC236}">
                <a16:creationId xmlns:a16="http://schemas.microsoft.com/office/drawing/2014/main" id="{0E95AD80-8E34-482C-87FC-255C7CFEB291}"/>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8" name="Text Box 10">
            <a:extLst>
              <a:ext uri="{FF2B5EF4-FFF2-40B4-BE49-F238E27FC236}">
                <a16:creationId xmlns:a16="http://schemas.microsoft.com/office/drawing/2014/main" id="{66383BE7-DAC7-4166-8948-6B06ABE386DB}"/>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9" name="Text Box 11">
            <a:extLst>
              <a:ext uri="{FF2B5EF4-FFF2-40B4-BE49-F238E27FC236}">
                <a16:creationId xmlns:a16="http://schemas.microsoft.com/office/drawing/2014/main" id="{48B301E5-AD41-440B-8BEC-876C26DE5EE6}"/>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10" name="AutoShape 12">
            <a:extLst>
              <a:ext uri="{FF2B5EF4-FFF2-40B4-BE49-F238E27FC236}">
                <a16:creationId xmlns:a16="http://schemas.microsoft.com/office/drawing/2014/main" id="{F59F37C6-42E9-41C3-95C1-1CBABCA28F4F}"/>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1" name="Text Box 4">
            <a:extLst>
              <a:ext uri="{FF2B5EF4-FFF2-40B4-BE49-F238E27FC236}">
                <a16:creationId xmlns:a16="http://schemas.microsoft.com/office/drawing/2014/main" id="{07F1C3FD-EACA-4ECE-BB6B-EE78BBE24096}"/>
              </a:ext>
            </a:extLst>
          </p:cNvPr>
          <p:cNvSpPr txBox="1">
            <a:spLocks noChangeArrowheads="1"/>
          </p:cNvSpPr>
          <p:nvPr/>
        </p:nvSpPr>
        <p:spPr bwMode="auto">
          <a:xfrm>
            <a:off x="-129435" y="429748"/>
            <a:ext cx="3811398" cy="22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FFFF"/>
                </a:solidFill>
                <a:latin typeface="Arial" charset="0"/>
              </a:rPr>
              <a:t>—in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p>
          <a:p>
            <a:pPr algn="ct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p>
          <a:p>
            <a:pPr algn="ct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pic>
        <p:nvPicPr>
          <p:cNvPr id="16" name="Picture 15">
            <a:extLst>
              <a:ext uri="{FF2B5EF4-FFF2-40B4-BE49-F238E27FC236}">
                <a16:creationId xmlns:a16="http://schemas.microsoft.com/office/drawing/2014/main" id="{E4789D71-DCFE-4097-AB08-3CA1A7F76B76}"/>
              </a:ext>
            </a:extLst>
          </p:cNvPr>
          <p:cNvPicPr>
            <a:picLocks noChangeAspect="1"/>
          </p:cNvPicPr>
          <p:nvPr/>
        </p:nvPicPr>
        <p:blipFill rotWithShape="1">
          <a:blip r:embed="rId4"/>
          <a:srcRect l="10420" r="15391"/>
          <a:stretch/>
        </p:blipFill>
        <p:spPr>
          <a:xfrm>
            <a:off x="403225" y="2782521"/>
            <a:ext cx="4690527" cy="4075479"/>
          </a:xfrm>
          <a:prstGeom prst="rect">
            <a:avLst/>
          </a:prstGeom>
        </p:spPr>
      </p:pic>
      <p:sp>
        <p:nvSpPr>
          <p:cNvPr id="17" name="Text Box 4">
            <a:extLst>
              <a:ext uri="{FF2B5EF4-FFF2-40B4-BE49-F238E27FC236}">
                <a16:creationId xmlns:a16="http://schemas.microsoft.com/office/drawing/2014/main" id="{88C9D255-91BE-49D7-B357-129DF3807822}"/>
              </a:ext>
            </a:extLst>
          </p:cNvPr>
          <p:cNvSpPr txBox="1">
            <a:spLocks noChangeArrowheads="1"/>
          </p:cNvSpPr>
          <p:nvPr/>
        </p:nvSpPr>
        <p:spPr bwMode="auto">
          <a:xfrm>
            <a:off x="2991635" y="452335"/>
            <a:ext cx="1908534" cy="52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8000"/>
                </a:solidFill>
                <a:latin typeface="Arial" charset="0"/>
              </a:rPr>
              <a:t>(family)</a:t>
            </a:r>
            <a:endParaRPr lang="en-US" sz="2800" b="1" dirty="0">
              <a:solidFill>
                <a:srgbClr val="FFFFFF"/>
              </a:solidFill>
              <a:latin typeface="Arial" charset="0"/>
            </a:endParaRPr>
          </a:p>
        </p:txBody>
      </p:sp>
      <p:sp>
        <p:nvSpPr>
          <p:cNvPr id="18" name="Text Box 4">
            <a:extLst>
              <a:ext uri="{FF2B5EF4-FFF2-40B4-BE49-F238E27FC236}">
                <a16:creationId xmlns:a16="http://schemas.microsoft.com/office/drawing/2014/main" id="{E0659A08-9C02-4343-B5AB-2EF70EF2395E}"/>
              </a:ext>
            </a:extLst>
          </p:cNvPr>
          <p:cNvSpPr txBox="1">
            <a:spLocks noChangeArrowheads="1"/>
          </p:cNvSpPr>
          <p:nvPr/>
        </p:nvSpPr>
        <p:spPr bwMode="auto">
          <a:xfrm>
            <a:off x="3041750" y="1275854"/>
            <a:ext cx="1908534" cy="52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00FFFF"/>
                </a:solidFill>
                <a:latin typeface="Arial" charset="0"/>
              </a:rPr>
              <a:t>(work)</a:t>
            </a:r>
            <a:endParaRPr lang="en-US" sz="2800" b="1" dirty="0">
              <a:solidFill>
                <a:srgbClr val="00FFFF"/>
              </a:solidFill>
              <a:latin typeface="Arial" charset="0"/>
            </a:endParaRPr>
          </a:p>
        </p:txBody>
      </p:sp>
    </p:spTree>
    <p:extLst>
      <p:ext uri="{BB962C8B-B14F-4D97-AF65-F5344CB8AC3E}">
        <p14:creationId xmlns:p14="http://schemas.microsoft.com/office/powerpoint/2010/main" val="14036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ps and Charts of Israel">
            <a:extLst>
              <a:ext uri="{FF2B5EF4-FFF2-40B4-BE49-F238E27FC236}">
                <a16:creationId xmlns:a16="http://schemas.microsoft.com/office/drawing/2014/main" id="{EBF01EB5-AFA4-47E1-8DBE-9455A07645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370"/>
          <a:stretch/>
        </p:blipFill>
        <p:spPr bwMode="auto">
          <a:xfrm>
            <a:off x="5743834" y="1018956"/>
            <a:ext cx="3400165" cy="58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reeform 5">
            <a:extLst>
              <a:ext uri="{FF2B5EF4-FFF2-40B4-BE49-F238E27FC236}">
                <a16:creationId xmlns:a16="http://schemas.microsoft.com/office/drawing/2014/main" id="{E0287EA5-57A3-417C-BB14-246879EA91D1}"/>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4" name="Text Box 6">
            <a:extLst>
              <a:ext uri="{FF2B5EF4-FFF2-40B4-BE49-F238E27FC236}">
                <a16:creationId xmlns:a16="http://schemas.microsoft.com/office/drawing/2014/main" id="{9952E93A-2572-4DF4-8837-47FE6EBD88AD}"/>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5" name="Text Box 7">
            <a:extLst>
              <a:ext uri="{FF2B5EF4-FFF2-40B4-BE49-F238E27FC236}">
                <a16:creationId xmlns:a16="http://schemas.microsoft.com/office/drawing/2014/main" id="{08822912-B723-45BC-A17D-356AC4D4973C}"/>
              </a:ext>
            </a:extLst>
          </p:cNvPr>
          <p:cNvSpPr txBox="1">
            <a:spLocks noChangeArrowheads="1"/>
          </p:cNvSpPr>
          <p:nvPr/>
        </p:nvSpPr>
        <p:spPr bwMode="auto">
          <a:xfrm>
            <a:off x="4887148" y="701776"/>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6" name="Freeform 8">
            <a:extLst>
              <a:ext uri="{FF2B5EF4-FFF2-40B4-BE49-F238E27FC236}">
                <a16:creationId xmlns:a16="http://schemas.microsoft.com/office/drawing/2014/main" id="{23E659BF-A291-4356-B7DF-9BD9C2D41DE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7" name="Freeform 9">
            <a:extLst>
              <a:ext uri="{FF2B5EF4-FFF2-40B4-BE49-F238E27FC236}">
                <a16:creationId xmlns:a16="http://schemas.microsoft.com/office/drawing/2014/main" id="{0E95AD80-8E34-482C-87FC-255C7CFEB291}"/>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8" name="Text Box 10">
            <a:extLst>
              <a:ext uri="{FF2B5EF4-FFF2-40B4-BE49-F238E27FC236}">
                <a16:creationId xmlns:a16="http://schemas.microsoft.com/office/drawing/2014/main" id="{66383BE7-DAC7-4166-8948-6B06ABE386DB}"/>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9" name="Text Box 11">
            <a:extLst>
              <a:ext uri="{FF2B5EF4-FFF2-40B4-BE49-F238E27FC236}">
                <a16:creationId xmlns:a16="http://schemas.microsoft.com/office/drawing/2014/main" id="{48B301E5-AD41-440B-8BEC-876C26DE5EE6}"/>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10" name="AutoShape 12">
            <a:extLst>
              <a:ext uri="{FF2B5EF4-FFF2-40B4-BE49-F238E27FC236}">
                <a16:creationId xmlns:a16="http://schemas.microsoft.com/office/drawing/2014/main" id="{F59F37C6-42E9-41C3-95C1-1CBABCA28F4F}"/>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1" name="Text Box 4">
            <a:extLst>
              <a:ext uri="{FF2B5EF4-FFF2-40B4-BE49-F238E27FC236}">
                <a16:creationId xmlns:a16="http://schemas.microsoft.com/office/drawing/2014/main" id="{07F1C3FD-EACA-4ECE-BB6B-EE78BBE24096}"/>
              </a:ext>
            </a:extLst>
          </p:cNvPr>
          <p:cNvSpPr txBox="1">
            <a:spLocks noChangeArrowheads="1"/>
          </p:cNvSpPr>
          <p:nvPr/>
        </p:nvSpPr>
        <p:spPr bwMode="auto">
          <a:xfrm>
            <a:off x="-129435" y="429748"/>
            <a:ext cx="3811398" cy="2246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tLang="ja-JP" sz="2800" b="1" dirty="0">
                <a:solidFill>
                  <a:srgbClr val="FFFFFF"/>
                </a:solidFill>
                <a:latin typeface="Arial" charset="0"/>
              </a:rPr>
              <a:t>—in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p>
          <a:p>
            <a:pPr algn="ct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p>
          <a:p>
            <a:pPr algn="ct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pic>
        <p:nvPicPr>
          <p:cNvPr id="15" name="Picture 14">
            <a:extLst>
              <a:ext uri="{FF2B5EF4-FFF2-40B4-BE49-F238E27FC236}">
                <a16:creationId xmlns:a16="http://schemas.microsoft.com/office/drawing/2014/main" id="{00072AFC-ABA2-488F-BC5C-A8463101E326}"/>
              </a:ext>
            </a:extLst>
          </p:cNvPr>
          <p:cNvPicPr>
            <a:picLocks noChangeAspect="1"/>
          </p:cNvPicPr>
          <p:nvPr/>
        </p:nvPicPr>
        <p:blipFill>
          <a:blip r:embed="rId4"/>
          <a:stretch>
            <a:fillRect/>
          </a:stretch>
        </p:blipFill>
        <p:spPr>
          <a:xfrm>
            <a:off x="-22817" y="3573825"/>
            <a:ext cx="5766650" cy="3281723"/>
          </a:xfrm>
          <a:prstGeom prst="rect">
            <a:avLst/>
          </a:prstGeom>
        </p:spPr>
      </p:pic>
      <p:sp>
        <p:nvSpPr>
          <p:cNvPr id="12" name="Star: 5 Points 11">
            <a:extLst>
              <a:ext uri="{FF2B5EF4-FFF2-40B4-BE49-F238E27FC236}">
                <a16:creationId xmlns:a16="http://schemas.microsoft.com/office/drawing/2014/main" id="{F9B96978-0B63-4A4C-8FEC-D114088AC5DF}"/>
              </a:ext>
            </a:extLst>
          </p:cNvPr>
          <p:cNvSpPr/>
          <p:nvPr/>
        </p:nvSpPr>
        <p:spPr bwMode="auto">
          <a:xfrm>
            <a:off x="4829450" y="5189845"/>
            <a:ext cx="410066" cy="356486"/>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Star: 5 Points 13">
            <a:extLst>
              <a:ext uri="{FF2B5EF4-FFF2-40B4-BE49-F238E27FC236}">
                <a16:creationId xmlns:a16="http://schemas.microsoft.com/office/drawing/2014/main" id="{A06CDD4F-E7BB-48C7-8EDB-F6E6A59D8E17}"/>
              </a:ext>
            </a:extLst>
          </p:cNvPr>
          <p:cNvSpPr/>
          <p:nvPr/>
        </p:nvSpPr>
        <p:spPr bwMode="auto">
          <a:xfrm>
            <a:off x="2450442" y="3590684"/>
            <a:ext cx="410066" cy="356486"/>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Star: 5 Points 15">
            <a:extLst>
              <a:ext uri="{FF2B5EF4-FFF2-40B4-BE49-F238E27FC236}">
                <a16:creationId xmlns:a16="http://schemas.microsoft.com/office/drawing/2014/main" id="{158C89BF-5C18-43C0-95B3-1A10E90EB724}"/>
              </a:ext>
            </a:extLst>
          </p:cNvPr>
          <p:cNvSpPr/>
          <p:nvPr/>
        </p:nvSpPr>
        <p:spPr bwMode="auto">
          <a:xfrm>
            <a:off x="301716" y="4933897"/>
            <a:ext cx="410066" cy="356486"/>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8965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FA1BA3-EDF8-40F2-AD6D-10060B4DFDFB}"/>
              </a:ext>
            </a:extLst>
          </p:cNvPr>
          <p:cNvPicPr>
            <a:picLocks noChangeAspect="1"/>
          </p:cNvPicPr>
          <p:nvPr/>
        </p:nvPicPr>
        <p:blipFill>
          <a:blip r:embed="rId3"/>
          <a:stretch>
            <a:fillRect/>
          </a:stretch>
        </p:blipFill>
        <p:spPr>
          <a:xfrm>
            <a:off x="0" y="1428750"/>
            <a:ext cx="9145789" cy="4073416"/>
          </a:xfrm>
          <a:prstGeom prst="rect">
            <a:avLst/>
          </a:prstGeom>
        </p:spPr>
      </p:pic>
      <p:sp>
        <p:nvSpPr>
          <p:cNvPr id="6" name="Rectangle 5">
            <a:extLst>
              <a:ext uri="{FF2B5EF4-FFF2-40B4-BE49-F238E27FC236}">
                <a16:creationId xmlns:a16="http://schemas.microsoft.com/office/drawing/2014/main" id="{EE376DE4-5021-4E99-A5F1-2EFC9CA2BE76}"/>
              </a:ext>
            </a:extLst>
          </p:cNvPr>
          <p:cNvSpPr/>
          <p:nvPr/>
        </p:nvSpPr>
        <p:spPr bwMode="auto">
          <a:xfrm>
            <a:off x="0" y="851338"/>
            <a:ext cx="4572000" cy="5360276"/>
          </a:xfrm>
          <a:prstGeom prst="rect">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 name="Rectangle 2">
            <a:extLst>
              <a:ext uri="{FF2B5EF4-FFF2-40B4-BE49-F238E27FC236}">
                <a16:creationId xmlns:a16="http://schemas.microsoft.com/office/drawing/2014/main" id="{2D33BB32-BEBA-4AA7-82AE-8D9037B2E030}"/>
              </a:ext>
            </a:extLst>
          </p:cNvPr>
          <p:cNvSpPr txBox="1">
            <a:spLocks noChangeArrowheads="1"/>
          </p:cNvSpPr>
          <p:nvPr/>
        </p:nvSpPr>
        <p:spPr bwMode="auto">
          <a:xfrm>
            <a:off x="4908395" y="227043"/>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SIN to PNS</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0" name="Rectangle 2">
            <a:extLst>
              <a:ext uri="{FF2B5EF4-FFF2-40B4-BE49-F238E27FC236}">
                <a16:creationId xmlns:a16="http://schemas.microsoft.com/office/drawing/2014/main" id="{E907FCAB-33C5-4A0C-8CFF-25B1A7CB32CA}"/>
              </a:ext>
            </a:extLst>
          </p:cNvPr>
          <p:cNvSpPr txBox="1">
            <a:spLocks noChangeArrowheads="1"/>
          </p:cNvSpPr>
          <p:nvPr/>
        </p:nvSpPr>
        <p:spPr bwMode="auto">
          <a:xfrm>
            <a:off x="4908395" y="5646439"/>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16,283 km</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12E1DA05-C25A-4405-B825-171106DC4E98}"/>
              </a:ext>
            </a:extLst>
          </p:cNvPr>
          <p:cNvSpPr txBox="1">
            <a:spLocks noChangeArrowheads="1"/>
          </p:cNvSpPr>
          <p:nvPr/>
        </p:nvSpPr>
        <p:spPr bwMode="auto">
          <a:xfrm>
            <a:off x="189250" y="227043"/>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SIN to JFK</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
        <p:nvSpPr>
          <p:cNvPr id="12" name="Rectangle 2">
            <a:extLst>
              <a:ext uri="{FF2B5EF4-FFF2-40B4-BE49-F238E27FC236}">
                <a16:creationId xmlns:a16="http://schemas.microsoft.com/office/drawing/2014/main" id="{6C21260C-84C7-44A9-8CCF-9B9655AADF60}"/>
              </a:ext>
            </a:extLst>
          </p:cNvPr>
          <p:cNvSpPr txBox="1">
            <a:spLocks noChangeArrowheads="1"/>
          </p:cNvSpPr>
          <p:nvPr/>
        </p:nvSpPr>
        <p:spPr bwMode="auto">
          <a:xfrm>
            <a:off x="189250" y="5646439"/>
            <a:ext cx="3900998" cy="98451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4800" b="1" spc="300" dirty="0">
                <a:solidFill>
                  <a:srgbClr val="FFFFFF"/>
                </a:solidFill>
                <a:effectLst>
                  <a:glow rad="127000">
                    <a:srgbClr val="000000"/>
                  </a:glow>
                </a:effectLst>
                <a:latin typeface="Arial" charset="0"/>
                <a:ea typeface="ＭＳ Ｐゴシック" charset="0"/>
                <a:cs typeface="ＭＳ Ｐゴシック" charset="0"/>
              </a:rPr>
              <a:t>15,323 km</a:t>
            </a:r>
            <a:endParaRPr lang="en-US" sz="2000" spc="300"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715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 xmlns:a14="http://schemas.microsoft.com/office/drawing/2010/main">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0" y="3352800"/>
            <a:ext cx="3733800"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1" name="Group 42">
            <a:extLst>
              <a:ext uri="{FF2B5EF4-FFF2-40B4-BE49-F238E27FC236}">
                <a16:creationId xmlns:a16="http://schemas.microsoft.com/office/drawing/2014/main" id="{DDABF33A-AF74-46C3-A561-45A6653B2216}"/>
              </a:ext>
            </a:extLst>
          </p:cNvPr>
          <p:cNvGrpSpPr>
            <a:grpSpLocks/>
          </p:cNvGrpSpPr>
          <p:nvPr/>
        </p:nvGrpSpPr>
        <p:grpSpPr bwMode="auto">
          <a:xfrm>
            <a:off x="2743200" y="3352800"/>
            <a:ext cx="4267200" cy="2514600"/>
            <a:chOff x="1728" y="2112"/>
            <a:chExt cx="2688" cy="1584"/>
          </a:xfrm>
        </p:grpSpPr>
        <p:sp>
          <p:nvSpPr>
            <p:cNvPr id="12" name="Text Box 43">
              <a:extLst>
                <a:ext uri="{FF2B5EF4-FFF2-40B4-BE49-F238E27FC236}">
                  <a16:creationId xmlns:a16="http://schemas.microsoft.com/office/drawing/2014/main" id="{46015F3F-19E3-4B96-9F4B-444E5292BF40}"/>
                </a:ext>
              </a:extLst>
            </p:cNvPr>
            <p:cNvSpPr txBox="1">
              <a:spLocks noChangeArrowheads="1"/>
            </p:cNvSpPr>
            <p:nvPr/>
          </p:nvSpPr>
          <p:spPr bwMode="auto">
            <a:xfrm>
              <a:off x="1728" y="2592"/>
              <a:ext cx="768"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Narrow" charset="0"/>
                  <a:ea typeface="ＭＳ Ｐゴシック" charset="0"/>
                  <a:cs typeface="Times New Roman" charset="0"/>
                </a:rPr>
                <a:t>6:8–8:40</a:t>
              </a:r>
            </a:p>
          </p:txBody>
        </p:sp>
        <p:sp>
          <p:nvSpPr>
            <p:cNvPr id="13" name="Line 44">
              <a:extLst>
                <a:ext uri="{FF2B5EF4-FFF2-40B4-BE49-F238E27FC236}">
                  <a16:creationId xmlns:a16="http://schemas.microsoft.com/office/drawing/2014/main" id="{1DAA436B-28A8-4390-8F10-110F0281E3E6}"/>
                </a:ext>
              </a:extLst>
            </p:cNvPr>
            <p:cNvSpPr>
              <a:spLocks noChangeShapeType="1"/>
            </p:cNvSpPr>
            <p:nvPr/>
          </p:nvSpPr>
          <p:spPr bwMode="auto">
            <a:xfrm>
              <a:off x="2496" y="2736"/>
              <a:ext cx="720"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4" name="Oval 45">
              <a:extLst>
                <a:ext uri="{FF2B5EF4-FFF2-40B4-BE49-F238E27FC236}">
                  <a16:creationId xmlns:a16="http://schemas.microsoft.com/office/drawing/2014/main" id="{1ACF6FBD-38B4-4584-8D01-F1FDE2B410B1}"/>
                </a:ext>
              </a:extLst>
            </p:cNvPr>
            <p:cNvSpPr>
              <a:spLocks noChangeArrowheads="1"/>
            </p:cNvSpPr>
            <p:nvPr/>
          </p:nvSpPr>
          <p:spPr bwMode="auto">
            <a:xfrm>
              <a:off x="3216" y="2112"/>
              <a:ext cx="1200" cy="1584"/>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grpSp>
        <p:nvGrpSpPr>
          <p:cNvPr id="15" name="Group 60">
            <a:extLst>
              <a:ext uri="{FF2B5EF4-FFF2-40B4-BE49-F238E27FC236}">
                <a16:creationId xmlns:a16="http://schemas.microsoft.com/office/drawing/2014/main" id="{F5D4F24A-C6E9-4ABB-A095-06ECA62A00F3}"/>
              </a:ext>
            </a:extLst>
          </p:cNvPr>
          <p:cNvGrpSpPr>
            <a:grpSpLocks/>
          </p:cNvGrpSpPr>
          <p:nvPr/>
        </p:nvGrpSpPr>
        <p:grpSpPr bwMode="auto">
          <a:xfrm>
            <a:off x="2667001" y="838200"/>
            <a:ext cx="6324600" cy="5715000"/>
            <a:chOff x="1680" y="528"/>
            <a:chExt cx="3984" cy="3600"/>
          </a:xfrm>
        </p:grpSpPr>
        <p:grpSp>
          <p:nvGrpSpPr>
            <p:cNvPr id="16" name="Group 61">
              <a:extLst>
                <a:ext uri="{FF2B5EF4-FFF2-40B4-BE49-F238E27FC236}">
                  <a16:creationId xmlns:a16="http://schemas.microsoft.com/office/drawing/2014/main" id="{C3127023-EF9F-4594-8E1A-03918AA3299F}"/>
                </a:ext>
              </a:extLst>
            </p:cNvPr>
            <p:cNvGrpSpPr>
              <a:grpSpLocks/>
            </p:cNvGrpSpPr>
            <p:nvPr/>
          </p:nvGrpSpPr>
          <p:grpSpPr bwMode="auto">
            <a:xfrm>
              <a:off x="1680" y="768"/>
              <a:ext cx="3984" cy="3360"/>
              <a:chOff x="1680" y="768"/>
              <a:chExt cx="3984" cy="3360"/>
            </a:xfrm>
          </p:grpSpPr>
          <p:sp>
            <p:nvSpPr>
              <p:cNvPr id="18" name="Text Box 62">
                <a:extLst>
                  <a:ext uri="{FF2B5EF4-FFF2-40B4-BE49-F238E27FC236}">
                    <a16:creationId xmlns:a16="http://schemas.microsoft.com/office/drawing/2014/main" id="{64C6C66D-4C49-4FFF-BBE1-606B52446FE0}"/>
                  </a:ext>
                </a:extLst>
              </p:cNvPr>
              <p:cNvSpPr txBox="1">
                <a:spLocks noChangeArrowheads="1"/>
              </p:cNvSpPr>
              <p:nvPr/>
            </p:nvSpPr>
            <p:spPr bwMode="auto">
              <a:xfrm>
                <a:off x="1680" y="3072"/>
                <a:ext cx="864"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Acts 9–28</a:t>
                </a:r>
              </a:p>
            </p:txBody>
          </p:sp>
          <p:sp>
            <p:nvSpPr>
              <p:cNvPr id="19" name="Line 63">
                <a:extLst>
                  <a:ext uri="{FF2B5EF4-FFF2-40B4-BE49-F238E27FC236}">
                    <a16:creationId xmlns:a16="http://schemas.microsoft.com/office/drawing/2014/main" id="{79DB606B-9E75-46B0-9C05-873CD0A4BE36}"/>
                  </a:ext>
                </a:extLst>
              </p:cNvPr>
              <p:cNvSpPr>
                <a:spLocks noChangeShapeType="1"/>
              </p:cNvSpPr>
              <p:nvPr/>
            </p:nvSpPr>
            <p:spPr bwMode="auto">
              <a:xfrm>
                <a:off x="2544" y="3216"/>
                <a:ext cx="528" cy="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 name="Oval 64">
                <a:extLst>
                  <a:ext uri="{FF2B5EF4-FFF2-40B4-BE49-F238E27FC236}">
                    <a16:creationId xmlns:a16="http://schemas.microsoft.com/office/drawing/2014/main" id="{1E49085E-1489-424F-9EED-DEB69D862E26}"/>
                  </a:ext>
                </a:extLst>
              </p:cNvPr>
              <p:cNvSpPr>
                <a:spLocks noChangeArrowheads="1"/>
              </p:cNvSpPr>
              <p:nvPr/>
            </p:nvSpPr>
            <p:spPr bwMode="auto">
              <a:xfrm>
                <a:off x="2880" y="912"/>
                <a:ext cx="2688" cy="3072"/>
              </a:xfrm>
              <a:prstGeom prst="ellipse">
                <a:avLst/>
              </a:prstGeom>
              <a:noFill/>
              <a:ln w="28575">
                <a:solidFill>
                  <a:srgbClr val="FF0000"/>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21" name="Line 65">
                <a:extLst>
                  <a:ext uri="{FF2B5EF4-FFF2-40B4-BE49-F238E27FC236}">
                    <a16:creationId xmlns:a16="http://schemas.microsoft.com/office/drawing/2014/main" id="{749B9F32-D5B4-45EC-B2AB-AC3F8574301D}"/>
                  </a:ext>
                </a:extLst>
              </p:cNvPr>
              <p:cNvSpPr>
                <a:spLocks noChangeShapeType="1"/>
              </p:cNvSpPr>
              <p:nvPr/>
            </p:nvSpPr>
            <p:spPr bwMode="auto">
              <a:xfrm flipH="1" flipV="1">
                <a:off x="2784" y="1968"/>
                <a:ext cx="144"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 name="Line 66">
                <a:extLst>
                  <a:ext uri="{FF2B5EF4-FFF2-40B4-BE49-F238E27FC236}">
                    <a16:creationId xmlns:a16="http://schemas.microsoft.com/office/drawing/2014/main" id="{0EE25768-CF88-48B4-AA23-D93390B109C3}"/>
                  </a:ext>
                </a:extLst>
              </p:cNvPr>
              <p:cNvSpPr>
                <a:spLocks noChangeShapeType="1"/>
              </p:cNvSpPr>
              <p:nvPr/>
            </p:nvSpPr>
            <p:spPr bwMode="auto">
              <a:xfrm flipH="1" flipV="1">
                <a:off x="3312" y="1152"/>
                <a:ext cx="48"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3" name="Line 67">
                <a:extLst>
                  <a:ext uri="{FF2B5EF4-FFF2-40B4-BE49-F238E27FC236}">
                    <a16:creationId xmlns:a16="http://schemas.microsoft.com/office/drawing/2014/main" id="{A951AB75-EF81-4076-B5C3-6A9326CC3CD8}"/>
                  </a:ext>
                </a:extLst>
              </p:cNvPr>
              <p:cNvSpPr>
                <a:spLocks noChangeShapeType="1"/>
              </p:cNvSpPr>
              <p:nvPr/>
            </p:nvSpPr>
            <p:spPr bwMode="auto">
              <a:xfrm flipV="1">
                <a:off x="4272" y="768"/>
                <a:ext cx="0" cy="144"/>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 name="Line 68">
                <a:extLst>
                  <a:ext uri="{FF2B5EF4-FFF2-40B4-BE49-F238E27FC236}">
                    <a16:creationId xmlns:a16="http://schemas.microsoft.com/office/drawing/2014/main" id="{F96B08C3-D219-4BD3-A7DE-F010E6AD10F8}"/>
                  </a:ext>
                </a:extLst>
              </p:cNvPr>
              <p:cNvSpPr>
                <a:spLocks noChangeShapeType="1"/>
              </p:cNvSpPr>
              <p:nvPr/>
            </p:nvSpPr>
            <p:spPr bwMode="auto">
              <a:xfrm flipV="1">
                <a:off x="5184" y="1248"/>
                <a:ext cx="96" cy="96"/>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 name="Line 69">
                <a:extLst>
                  <a:ext uri="{FF2B5EF4-FFF2-40B4-BE49-F238E27FC236}">
                    <a16:creationId xmlns:a16="http://schemas.microsoft.com/office/drawing/2014/main" id="{5C99DEC5-2F16-4C6C-8B39-019A33877835}"/>
                  </a:ext>
                </a:extLst>
              </p:cNvPr>
              <p:cNvSpPr>
                <a:spLocks noChangeShapeType="1"/>
              </p:cNvSpPr>
              <p:nvPr/>
            </p:nvSpPr>
            <p:spPr bwMode="auto">
              <a:xfrm flipV="1">
                <a:off x="5520" y="2016"/>
                <a:ext cx="144"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6" name="Line 70">
                <a:extLst>
                  <a:ext uri="{FF2B5EF4-FFF2-40B4-BE49-F238E27FC236}">
                    <a16:creationId xmlns:a16="http://schemas.microsoft.com/office/drawing/2014/main" id="{1710560C-8D8F-4B3D-8985-033E2C9B521F}"/>
                  </a:ext>
                </a:extLst>
              </p:cNvPr>
              <p:cNvSpPr>
                <a:spLocks noChangeShapeType="1"/>
              </p:cNvSpPr>
              <p:nvPr/>
            </p:nvSpPr>
            <p:spPr bwMode="auto">
              <a:xfrm>
                <a:off x="5520" y="2928"/>
                <a:ext cx="96"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 name="Line 71">
                <a:extLst>
                  <a:ext uri="{FF2B5EF4-FFF2-40B4-BE49-F238E27FC236}">
                    <a16:creationId xmlns:a16="http://schemas.microsoft.com/office/drawing/2014/main" id="{227B3D4F-3763-4DAA-9977-78EF109B0BF5}"/>
                  </a:ext>
                </a:extLst>
              </p:cNvPr>
              <p:cNvSpPr>
                <a:spLocks noChangeShapeType="1"/>
              </p:cNvSpPr>
              <p:nvPr/>
            </p:nvSpPr>
            <p:spPr bwMode="auto">
              <a:xfrm>
                <a:off x="5232" y="3504"/>
                <a:ext cx="96"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8" name="Line 72">
                <a:extLst>
                  <a:ext uri="{FF2B5EF4-FFF2-40B4-BE49-F238E27FC236}">
                    <a16:creationId xmlns:a16="http://schemas.microsoft.com/office/drawing/2014/main" id="{E1FAFF6C-32D0-4781-B37F-CCF1506768FD}"/>
                  </a:ext>
                </a:extLst>
              </p:cNvPr>
              <p:cNvSpPr>
                <a:spLocks noChangeShapeType="1"/>
              </p:cNvSpPr>
              <p:nvPr/>
            </p:nvSpPr>
            <p:spPr bwMode="auto">
              <a:xfrm flipH="1">
                <a:off x="4320" y="3984"/>
                <a:ext cx="0" cy="144"/>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9" name="Line 73">
                <a:extLst>
                  <a:ext uri="{FF2B5EF4-FFF2-40B4-BE49-F238E27FC236}">
                    <a16:creationId xmlns:a16="http://schemas.microsoft.com/office/drawing/2014/main" id="{247FB23C-1C02-42EC-A2E6-F8A72C4BB4B6}"/>
                  </a:ext>
                </a:extLst>
              </p:cNvPr>
              <p:cNvSpPr>
                <a:spLocks noChangeShapeType="1"/>
              </p:cNvSpPr>
              <p:nvPr/>
            </p:nvSpPr>
            <p:spPr bwMode="auto">
              <a:xfrm flipH="1">
                <a:off x="3072" y="3456"/>
                <a:ext cx="48" cy="48"/>
              </a:xfrm>
              <a:prstGeom prst="line">
                <a:avLst/>
              </a:prstGeom>
              <a:noFill/>
              <a:ln w="57150">
                <a:solidFill>
                  <a:srgbClr val="FF0000"/>
                </a:solidFill>
                <a:prstDash val="sysDot"/>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sp>
          <p:nvSpPr>
            <p:cNvPr id="17" name="Text Box 74">
              <a:extLst>
                <a:ext uri="{FF2B5EF4-FFF2-40B4-BE49-F238E27FC236}">
                  <a16:creationId xmlns:a16="http://schemas.microsoft.com/office/drawing/2014/main" id="{06450BF5-09FB-4035-84D6-DCF1C2128676}"/>
                </a:ext>
              </a:extLst>
            </p:cNvPr>
            <p:cNvSpPr txBox="1">
              <a:spLocks noChangeArrowheads="1"/>
            </p:cNvSpPr>
            <p:nvPr/>
          </p:nvSpPr>
          <p:spPr bwMode="auto">
            <a:xfrm>
              <a:off x="4512" y="528"/>
              <a:ext cx="960"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End of the Earth</a:t>
              </a: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pic>
        <p:nvPicPr>
          <p:cNvPr id="33" name="Picture 34" descr="A+.jpg">
            <a:extLst>
              <a:ext uri="{FF2B5EF4-FFF2-40B4-BE49-F238E27FC236}">
                <a16:creationId xmlns:a16="http://schemas.microsoft.com/office/drawing/2014/main" id="{98EB4A46-2606-468B-A83E-171E63E9252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161108">
            <a:off x="246063" y="319951"/>
            <a:ext cx="14890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D036A8F3-AB4F-4C0A-BEC6-483DEA600143}"/>
              </a:ext>
            </a:extLst>
          </p:cNvPr>
          <p:cNvSpPr txBox="1"/>
          <p:nvPr/>
        </p:nvSpPr>
        <p:spPr>
          <a:xfrm>
            <a:off x="686950" y="2134014"/>
            <a:ext cx="2190307" cy="4142673"/>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8:40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9:31</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12:24</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16:5</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19:20</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lang="en-US" altLang="zh-CN" sz="2800" b="1" dirty="0">
                <a:solidFill>
                  <a:srgbClr val="003300"/>
                </a:solidFill>
                <a:latin typeface="Arial" charset="0"/>
                <a:cs typeface="Arial" charset="0"/>
              </a:rPr>
              <a:t>28:30-31</a:t>
            </a:r>
            <a:endPar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5670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7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73AF23-6243-4400-9107-CB203B277347}"/>
              </a:ext>
            </a:extLst>
          </p:cNvPr>
          <p:cNvPicPr>
            <a:picLocks noChangeAspect="1"/>
          </p:cNvPicPr>
          <p:nvPr/>
        </p:nvPicPr>
        <p:blipFill>
          <a:blip r:embed="rId3"/>
          <a:stretch>
            <a:fillRect/>
          </a:stretch>
        </p:blipFill>
        <p:spPr>
          <a:xfrm>
            <a:off x="0" y="478406"/>
            <a:ext cx="9144000" cy="6379595"/>
          </a:xfrm>
          <a:prstGeom prst="rect">
            <a:avLst/>
          </a:prstGeom>
        </p:spPr>
      </p:pic>
      <p:grpSp>
        <p:nvGrpSpPr>
          <p:cNvPr id="3" name="Group 2">
            <a:extLst>
              <a:ext uri="{FF2B5EF4-FFF2-40B4-BE49-F238E27FC236}">
                <a16:creationId xmlns:a16="http://schemas.microsoft.com/office/drawing/2014/main" id="{0AE18D14-61DC-4672-B79E-9EB27CD4BAA3}"/>
              </a:ext>
            </a:extLst>
          </p:cNvPr>
          <p:cNvGrpSpPr/>
          <p:nvPr/>
        </p:nvGrpSpPr>
        <p:grpSpPr>
          <a:xfrm>
            <a:off x="6268751" y="1924442"/>
            <a:ext cx="834759" cy="676039"/>
            <a:chOff x="3453579" y="4038601"/>
            <a:chExt cx="834758" cy="676038"/>
          </a:xfrm>
        </p:grpSpPr>
        <p:sp>
          <p:nvSpPr>
            <p:cNvPr id="4" name="Arrow: Right 3">
              <a:extLst>
                <a:ext uri="{FF2B5EF4-FFF2-40B4-BE49-F238E27FC236}">
                  <a16:creationId xmlns:a16="http://schemas.microsoft.com/office/drawing/2014/main" id="{35F7591D-2066-49DF-9147-426AA002DE7F}"/>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sp>
          <p:nvSpPr>
            <p:cNvPr id="5" name="Arrow: Right 4">
              <a:extLst>
                <a:ext uri="{FF2B5EF4-FFF2-40B4-BE49-F238E27FC236}">
                  <a16:creationId xmlns:a16="http://schemas.microsoft.com/office/drawing/2014/main" id="{6A3C57BB-5BE7-4553-9BAF-5037C4931CAC}"/>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grpSp>
      <p:sp>
        <p:nvSpPr>
          <p:cNvPr id="6" name="TextBox 5">
            <a:extLst>
              <a:ext uri="{FF2B5EF4-FFF2-40B4-BE49-F238E27FC236}">
                <a16:creationId xmlns:a16="http://schemas.microsoft.com/office/drawing/2014/main" id="{59621AC2-457A-4E08-A6EF-96993CAE424B}"/>
              </a:ext>
            </a:extLst>
          </p:cNvPr>
          <p:cNvSpPr txBox="1"/>
          <p:nvPr/>
        </p:nvSpPr>
        <p:spPr>
          <a:xfrm>
            <a:off x="685800" y="1621408"/>
            <a:ext cx="7924800" cy="1274195"/>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GOOD NE    WS</a:t>
            </a:r>
          </a:p>
        </p:txBody>
      </p:sp>
      <p:sp>
        <p:nvSpPr>
          <p:cNvPr id="7" name="TextBox 6">
            <a:extLst>
              <a:ext uri="{FF2B5EF4-FFF2-40B4-BE49-F238E27FC236}">
                <a16:creationId xmlns:a16="http://schemas.microsoft.com/office/drawing/2014/main" id="{5FBF646C-3715-4FEB-8B56-36BAE28F2DE1}"/>
              </a:ext>
            </a:extLst>
          </p:cNvPr>
          <p:cNvSpPr txBox="1"/>
          <p:nvPr/>
        </p:nvSpPr>
        <p:spPr>
          <a:xfrm>
            <a:off x="399852" y="2764408"/>
            <a:ext cx="7924800" cy="1274195"/>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ON THE MO    VE</a:t>
            </a:r>
          </a:p>
        </p:txBody>
      </p:sp>
      <p:sp>
        <p:nvSpPr>
          <p:cNvPr id="8" name="Rectangle 7">
            <a:extLst>
              <a:ext uri="{FF2B5EF4-FFF2-40B4-BE49-F238E27FC236}">
                <a16:creationId xmlns:a16="http://schemas.microsoft.com/office/drawing/2014/main" id="{C9C4589E-E85B-440A-9601-010539B3E279}"/>
              </a:ext>
            </a:extLst>
          </p:cNvPr>
          <p:cNvSpPr/>
          <p:nvPr/>
        </p:nvSpPr>
        <p:spPr>
          <a:xfrm>
            <a:off x="0" y="3"/>
            <a:ext cx="9144000" cy="478405"/>
          </a:xfrm>
          <a:prstGeom prst="rect">
            <a:avLst/>
          </a:prstGeom>
          <a:solidFill>
            <a:srgbClr val="002060"/>
          </a:solidFill>
          <a:ln w="3175" cap="flat" cmpd="sng" algn="ctr">
            <a:solidFill>
              <a:srgbClr val="002060"/>
            </a:solidFill>
            <a:prstDash val="solid"/>
          </a:ln>
          <a:effectLst/>
        </p:spPr>
        <p:txBody>
          <a:bodyPr rtlCol="0" anchor="ctr"/>
          <a:lstStyle/>
          <a:p>
            <a:pPr algn="ctr" defTabSz="457166" fontAlgn="auto">
              <a:spcBef>
                <a:spcPts val="0"/>
              </a:spcBef>
              <a:spcAft>
                <a:spcPts val="0"/>
              </a:spcAft>
              <a:defRPr/>
            </a:pPr>
            <a:endParaRPr lang="en-US" sz="1800" kern="0">
              <a:solidFill>
                <a:srgbClr val="FFFFFF"/>
              </a:solidFill>
              <a:latin typeface="Times New Roman"/>
              <a:ea typeface="+mn-ea"/>
              <a:cs typeface="+mn-cs"/>
            </a:endParaRPr>
          </a:p>
        </p:txBody>
      </p:sp>
      <p:grpSp>
        <p:nvGrpSpPr>
          <p:cNvPr id="9" name="Group 8">
            <a:extLst>
              <a:ext uri="{FF2B5EF4-FFF2-40B4-BE49-F238E27FC236}">
                <a16:creationId xmlns:a16="http://schemas.microsoft.com/office/drawing/2014/main" id="{91CA0140-FC92-4CE0-AA78-349C52B27368}"/>
              </a:ext>
            </a:extLst>
          </p:cNvPr>
          <p:cNvGrpSpPr/>
          <p:nvPr/>
        </p:nvGrpSpPr>
        <p:grpSpPr>
          <a:xfrm>
            <a:off x="6268751" y="2980091"/>
            <a:ext cx="834759" cy="676039"/>
            <a:chOff x="3453579" y="4038601"/>
            <a:chExt cx="834758" cy="676038"/>
          </a:xfrm>
        </p:grpSpPr>
        <p:sp>
          <p:nvSpPr>
            <p:cNvPr id="10" name="Arrow: Right 9">
              <a:extLst>
                <a:ext uri="{FF2B5EF4-FFF2-40B4-BE49-F238E27FC236}">
                  <a16:creationId xmlns:a16="http://schemas.microsoft.com/office/drawing/2014/main" id="{B5260A1B-9D9D-4EDC-9697-96D4A59A1760}"/>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sp>
          <p:nvSpPr>
            <p:cNvPr id="11" name="Arrow: Right 10">
              <a:extLst>
                <a:ext uri="{FF2B5EF4-FFF2-40B4-BE49-F238E27FC236}">
                  <a16:creationId xmlns:a16="http://schemas.microsoft.com/office/drawing/2014/main" id="{7AF873B7-2D21-4D1D-AE16-1E91EA68A7DF}"/>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algn="ctr" defTabSz="457166" fontAlgn="auto">
                <a:spcBef>
                  <a:spcPts val="0"/>
                </a:spcBef>
                <a:spcAft>
                  <a:spcPts val="0"/>
                </a:spcAft>
                <a:defRPr/>
              </a:pPr>
              <a:endParaRPr lang="en-US" sz="1800" i="1" kern="0" dirty="0">
                <a:solidFill>
                  <a:srgbClr val="FFFFFF"/>
                </a:solidFill>
                <a:latin typeface="Times New Roman"/>
                <a:ea typeface="+mn-ea"/>
                <a:cs typeface="+mn-cs"/>
              </a:endParaRPr>
            </a:p>
          </p:txBody>
        </p:sp>
      </p:grpSp>
      <p:sp>
        <p:nvSpPr>
          <p:cNvPr id="12" name="TextBox 11">
            <a:extLst>
              <a:ext uri="{FF2B5EF4-FFF2-40B4-BE49-F238E27FC236}">
                <a16:creationId xmlns:a16="http://schemas.microsoft.com/office/drawing/2014/main" id="{AE44AD85-A116-4C3C-B88A-F9E612902A1C}"/>
              </a:ext>
            </a:extLst>
          </p:cNvPr>
          <p:cNvSpPr txBox="1"/>
          <p:nvPr/>
        </p:nvSpPr>
        <p:spPr>
          <a:xfrm>
            <a:off x="2763300" y="3916176"/>
            <a:ext cx="5561355" cy="1077218"/>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God’s work through the early church in</a:t>
            </a:r>
          </a:p>
        </p:txBody>
      </p:sp>
      <p:sp>
        <p:nvSpPr>
          <p:cNvPr id="13" name="TextBox 12">
            <a:extLst>
              <a:ext uri="{FF2B5EF4-FFF2-40B4-BE49-F238E27FC236}">
                <a16:creationId xmlns:a16="http://schemas.microsoft.com/office/drawing/2014/main" id="{9830FFCA-91FB-4F35-99CB-17049AACC176}"/>
              </a:ext>
            </a:extLst>
          </p:cNvPr>
          <p:cNvSpPr txBox="1"/>
          <p:nvPr/>
        </p:nvSpPr>
        <p:spPr>
          <a:xfrm>
            <a:off x="2763300" y="4909694"/>
            <a:ext cx="5561355" cy="1274195"/>
          </a:xfrm>
          <a:prstGeom prst="rect">
            <a:avLst/>
          </a:prstGeom>
          <a:noFill/>
        </p:spPr>
        <p:txBody>
          <a:bodyPr wrap="square" rtlCol="0">
            <a:spAutoFit/>
          </a:bodyPr>
          <a:lstStyle/>
          <a:p>
            <a:pPr algn="r" defTabSz="457189" fontAlgn="auto">
              <a:lnSpc>
                <a:spcPct val="80000"/>
              </a:lnSpc>
              <a:spcBef>
                <a:spcPts val="0"/>
              </a:spcBef>
              <a:spcAft>
                <a:spcPts val="0"/>
              </a:spcAft>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a typeface="+mn-ea"/>
              <a:cs typeface="+mn-cs"/>
            </a:endParaRPr>
          </a:p>
        </p:txBody>
      </p:sp>
    </p:spTree>
    <p:extLst>
      <p:ext uri="{BB962C8B-B14F-4D97-AF65-F5344CB8AC3E}">
        <p14:creationId xmlns:p14="http://schemas.microsoft.com/office/powerpoint/2010/main" val="273676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ps and Charts of Israel">
            <a:extLst>
              <a:ext uri="{FF2B5EF4-FFF2-40B4-BE49-F238E27FC236}">
                <a16:creationId xmlns:a16="http://schemas.microsoft.com/office/drawing/2014/main" id="{2EB83907-2D6C-4B77-B60D-DB484B76DF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018956"/>
            <a:ext cx="4495800" cy="58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Freeform 5">
            <a:extLst>
              <a:ext uri="{FF2B5EF4-FFF2-40B4-BE49-F238E27FC236}">
                <a16:creationId xmlns:a16="http://schemas.microsoft.com/office/drawing/2014/main" id="{FD703A34-FAEF-4012-95D0-EC67F6841190}"/>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15" name="Text Box 6">
            <a:extLst>
              <a:ext uri="{FF2B5EF4-FFF2-40B4-BE49-F238E27FC236}">
                <a16:creationId xmlns:a16="http://schemas.microsoft.com/office/drawing/2014/main" id="{816A7203-14EC-4C76-8C26-1DC8917AE0CB}"/>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16" name="Text Box 7">
            <a:extLst>
              <a:ext uri="{FF2B5EF4-FFF2-40B4-BE49-F238E27FC236}">
                <a16:creationId xmlns:a16="http://schemas.microsoft.com/office/drawing/2014/main" id="{E34DFA85-C2AC-4AA7-ABFE-4D729069145C}"/>
              </a:ext>
            </a:extLst>
          </p:cNvPr>
          <p:cNvSpPr txBox="1">
            <a:spLocks noChangeArrowheads="1"/>
          </p:cNvSpPr>
          <p:nvPr/>
        </p:nvSpPr>
        <p:spPr bwMode="auto">
          <a:xfrm>
            <a:off x="4683385" y="1105320"/>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7" name="Freeform 8">
            <a:extLst>
              <a:ext uri="{FF2B5EF4-FFF2-40B4-BE49-F238E27FC236}">
                <a16:creationId xmlns:a16="http://schemas.microsoft.com/office/drawing/2014/main" id="{135E9957-A341-4842-8354-44B0DBEB467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18" name="Freeform 9">
            <a:extLst>
              <a:ext uri="{FF2B5EF4-FFF2-40B4-BE49-F238E27FC236}">
                <a16:creationId xmlns:a16="http://schemas.microsoft.com/office/drawing/2014/main" id="{08D358A3-F2EF-4AD1-BE87-2B3C65982B4D}"/>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19" name="Text Box 10">
            <a:extLst>
              <a:ext uri="{FF2B5EF4-FFF2-40B4-BE49-F238E27FC236}">
                <a16:creationId xmlns:a16="http://schemas.microsoft.com/office/drawing/2014/main" id="{4C5EDF5C-91D4-4E00-9211-44324B37D0DE}"/>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20" name="Text Box 11">
            <a:extLst>
              <a:ext uri="{FF2B5EF4-FFF2-40B4-BE49-F238E27FC236}">
                <a16:creationId xmlns:a16="http://schemas.microsoft.com/office/drawing/2014/main" id="{98E79A00-1D1B-4A61-B8E9-55BA85EC9078}"/>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21" name="AutoShape 12">
            <a:extLst>
              <a:ext uri="{FF2B5EF4-FFF2-40B4-BE49-F238E27FC236}">
                <a16:creationId xmlns:a16="http://schemas.microsoft.com/office/drawing/2014/main" id="{96F932E4-08C8-43CD-9800-BE7CA06D1B27}"/>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25" name="Text Box 4">
            <a:extLst>
              <a:ext uri="{FF2B5EF4-FFF2-40B4-BE49-F238E27FC236}">
                <a16:creationId xmlns:a16="http://schemas.microsoft.com/office/drawing/2014/main" id="{E5E84703-681F-4F63-A99D-71171C0C2C22}"/>
              </a:ext>
            </a:extLst>
          </p:cNvPr>
          <p:cNvSpPr txBox="1">
            <a:spLocks noChangeArrowheads="1"/>
          </p:cNvSpPr>
          <p:nvPr/>
        </p:nvSpPr>
        <p:spPr bwMode="auto">
          <a:xfrm>
            <a:off x="35498" y="1595021"/>
            <a:ext cx="3888432" cy="483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rgbClr val="FFFFFF"/>
                </a:solidFill>
                <a:latin typeface="Arial" charset="0"/>
              </a:rPr>
              <a:t>"</a:t>
            </a:r>
            <a:r>
              <a:rPr lang="en-US" altLang="ja-JP" sz="2800" b="1" dirty="0">
                <a:solidFill>
                  <a:srgbClr val="FFFFFF"/>
                </a:solidFill>
                <a:latin typeface="Arial" charset="0"/>
              </a:rPr>
              <a:t>But you will receive power when the Holy Spirit comes upon you. And you will be my witnesses, telling people about me everywhere—in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26" name="Rectangle 2">
            <a:extLst>
              <a:ext uri="{FF2B5EF4-FFF2-40B4-BE49-F238E27FC236}">
                <a16:creationId xmlns:a16="http://schemas.microsoft.com/office/drawing/2014/main" id="{4C5EA18A-2594-4821-ADA3-850417546AD0}"/>
              </a:ext>
            </a:extLst>
          </p:cNvPr>
          <p:cNvSpPr txBox="1">
            <a:spLocks noChangeArrowheads="1"/>
          </p:cNvSpPr>
          <p:nvPr/>
        </p:nvSpPr>
        <p:spPr bwMode="auto">
          <a:xfrm>
            <a:off x="72008" y="874943"/>
            <a:ext cx="2915816" cy="864096"/>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1:8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54828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6">
            <a:extLst>
              <a:ext uri="{FF2B5EF4-FFF2-40B4-BE49-F238E27FC236}">
                <a16:creationId xmlns:a16="http://schemas.microsoft.com/office/drawing/2014/main" id="{215E8D34-A58D-4FFD-B0FA-AD1392E60340}"/>
              </a:ext>
            </a:extLst>
          </p:cNvPr>
          <p:cNvSpPr>
            <a:spLocks noChangeArrowheads="1"/>
          </p:cNvSpPr>
          <p:nvPr/>
        </p:nvSpPr>
        <p:spPr bwMode="auto">
          <a:xfrm>
            <a:off x="0" y="0"/>
            <a:ext cx="9144000" cy="6858000"/>
          </a:xfrm>
          <a:prstGeom prst="rect">
            <a:avLst/>
          </a:prstGeom>
          <a:solidFill>
            <a:srgbClr val="E5DFB3">
              <a:alpha val="50195"/>
            </a:srgbClr>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Times New Roman" charset="0"/>
            </a:endParaRPr>
          </a:p>
        </p:txBody>
      </p:sp>
      <p:sp>
        <p:nvSpPr>
          <p:cNvPr id="3" name="Text Box 3">
            <a:extLst>
              <a:ext uri="{FF2B5EF4-FFF2-40B4-BE49-F238E27FC236}">
                <a16:creationId xmlns:a16="http://schemas.microsoft.com/office/drawing/2014/main" id="{4FC75157-E8C6-48B2-B1C8-624848B09CBF}"/>
              </a:ext>
            </a:extLst>
          </p:cNvPr>
          <p:cNvSpPr txBox="1">
            <a:spLocks noChangeArrowheads="1"/>
          </p:cNvSpPr>
          <p:nvPr/>
        </p:nvSpPr>
        <p:spPr bwMode="auto">
          <a:xfrm>
            <a:off x="685800" y="1371604"/>
            <a:ext cx="2895600" cy="525160"/>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Arial" charset="0"/>
                <a:ea typeface="ＭＳ Ｐゴシック" charset="0"/>
                <a:cs typeface="Times New Roman"/>
              </a:rPr>
              <a:t>Key Verse:  1:8</a:t>
            </a:r>
          </a:p>
        </p:txBody>
      </p:sp>
      <p:pic>
        <p:nvPicPr>
          <p:cNvPr id="5" name="Picture 5">
            <a:extLst>
              <a:ext uri="{FF2B5EF4-FFF2-40B4-BE49-F238E27FC236}">
                <a16:creationId xmlns:a16="http://schemas.microsoft.com/office/drawing/2014/main" id="{F0E18C55-A5B0-4EB2-9BB3-7448B01C9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6"/>
            <a:ext cx="2971800" cy="4619625"/>
          </a:xfrm>
          <a:prstGeom prst="rect">
            <a:avLst/>
          </a:prstGeom>
          <a:noFill/>
          <a:ln w="12700">
            <a:solidFill>
              <a:schemeClr val="tx1"/>
            </a:solidFill>
            <a:miter lim="800000"/>
            <a:headEnd/>
            <a:tailEnd/>
          </a:ln>
          <a:effectLst>
            <a:outerShdw dist="107763" dir="2700000" algn="ctr" rotWithShape="0">
              <a:schemeClr val="tx1"/>
            </a:outerShdw>
          </a:effectLst>
          <a:extLst>
            <a:ext uri="{909E8E84-426E-40dd-AFC4-6F175D3DCCD1}">
              <a14:hiddenFill xmlns="" xmlns:a14="http://schemas.microsoft.com/office/drawing/2010/main">
                <a:solidFill>
                  <a:srgbClr val="FFFFFF"/>
                </a:solidFill>
              </a14:hiddenFill>
            </a:ext>
          </a:extLst>
        </p:spPr>
      </p:pic>
      <p:grpSp>
        <p:nvGrpSpPr>
          <p:cNvPr id="7" name="Group 38">
            <a:extLst>
              <a:ext uri="{FF2B5EF4-FFF2-40B4-BE49-F238E27FC236}">
                <a16:creationId xmlns:a16="http://schemas.microsoft.com/office/drawing/2014/main" id="{41D7F9AF-7A5B-4892-8256-E8A22D2FA43D}"/>
              </a:ext>
            </a:extLst>
          </p:cNvPr>
          <p:cNvGrpSpPr>
            <a:grpSpLocks/>
          </p:cNvGrpSpPr>
          <p:nvPr/>
        </p:nvGrpSpPr>
        <p:grpSpPr bwMode="auto">
          <a:xfrm>
            <a:off x="2743201" y="3352800"/>
            <a:ext cx="3733801" cy="1752600"/>
            <a:chOff x="1728" y="2112"/>
            <a:chExt cx="2352" cy="1104"/>
          </a:xfrm>
        </p:grpSpPr>
        <p:sp>
          <p:nvSpPr>
            <p:cNvPr id="8" name="Text Box 39">
              <a:extLst>
                <a:ext uri="{FF2B5EF4-FFF2-40B4-BE49-F238E27FC236}">
                  <a16:creationId xmlns:a16="http://schemas.microsoft.com/office/drawing/2014/main" id="{F2AEAB52-BCD5-495E-A01E-066463D83B0F}"/>
                </a:ext>
              </a:extLst>
            </p:cNvPr>
            <p:cNvSpPr txBox="1">
              <a:spLocks noChangeArrowheads="1"/>
            </p:cNvSpPr>
            <p:nvPr/>
          </p:nvSpPr>
          <p:spPr bwMode="auto">
            <a:xfrm>
              <a:off x="1728" y="2112"/>
              <a:ext cx="720" cy="233"/>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arrow" charset="0"/>
                  <a:ea typeface="ＭＳ Ｐゴシック" charset="0"/>
                  <a:cs typeface="Times New Roman" charset="0"/>
                </a:rPr>
                <a:t>1:1–6:7</a:t>
              </a:r>
            </a:p>
          </p:txBody>
        </p:sp>
        <p:sp>
          <p:nvSpPr>
            <p:cNvPr id="9" name="Line 40">
              <a:extLst>
                <a:ext uri="{FF2B5EF4-FFF2-40B4-BE49-F238E27FC236}">
                  <a16:creationId xmlns:a16="http://schemas.microsoft.com/office/drawing/2014/main" id="{F5F94CBE-E8A4-4387-B92A-256FDC4E8C6A}"/>
                </a:ext>
              </a:extLst>
            </p:cNvPr>
            <p:cNvSpPr>
              <a:spLocks noChangeShapeType="1"/>
            </p:cNvSpPr>
            <p:nvPr/>
          </p:nvSpPr>
          <p:spPr bwMode="auto">
            <a:xfrm>
              <a:off x="2448" y="2208"/>
              <a:ext cx="1440" cy="768"/>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 name="Oval 41">
              <a:extLst>
                <a:ext uri="{FF2B5EF4-FFF2-40B4-BE49-F238E27FC236}">
                  <a16:creationId xmlns:a16="http://schemas.microsoft.com/office/drawing/2014/main" id="{BE00F36D-C87E-417B-BE4C-A6369B0FA70B}"/>
                </a:ext>
              </a:extLst>
            </p:cNvPr>
            <p:cNvSpPr>
              <a:spLocks noChangeArrowheads="1"/>
            </p:cNvSpPr>
            <p:nvPr/>
          </p:nvSpPr>
          <p:spPr bwMode="auto">
            <a:xfrm>
              <a:off x="3792" y="2928"/>
              <a:ext cx="288" cy="288"/>
            </a:xfrm>
            <a:prstGeom prst="ellipse">
              <a:avLst/>
            </a:prstGeom>
            <a:noFill/>
            <a:ln w="285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grpSp>
      <p:sp>
        <p:nvSpPr>
          <p:cNvPr id="30" name="Text Box 3">
            <a:extLst>
              <a:ext uri="{FF2B5EF4-FFF2-40B4-BE49-F238E27FC236}">
                <a16:creationId xmlns:a16="http://schemas.microsoft.com/office/drawing/2014/main" id="{765E5B60-3614-4842-941B-716D31716999}"/>
              </a:ext>
            </a:extLst>
          </p:cNvPr>
          <p:cNvSpPr txBox="1">
            <a:spLocks noChangeArrowheads="1"/>
          </p:cNvSpPr>
          <p:nvPr/>
        </p:nvSpPr>
        <p:spPr bwMode="auto">
          <a:xfrm>
            <a:off x="3505200" y="6477003"/>
            <a:ext cx="5638800" cy="307975"/>
          </a:xfrm>
          <a:prstGeom prst="rect">
            <a:avLst/>
          </a:prstGeom>
          <a:noFill/>
          <a:ln w="9525">
            <a:noFill/>
            <a:miter lim="800000"/>
            <a:headEnd/>
            <a:tailEnd/>
          </a:ln>
          <a:effectLst>
            <a:outerShdw dist="35921" dir="2700000" algn="ctr" rotWithShape="0">
              <a:schemeClr val="bg1"/>
            </a:outerShdw>
          </a:effectLst>
        </p:spPr>
        <p:txBody>
          <a:bodyPr lIns="91334" tIns="45667" rIns="91334" bIns="45667">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Adapted from Stanley D. Toussaint, </a:t>
            </a:r>
            <a:r>
              <a:rPr kumimoji="0" lang="en-US" sz="1400" b="1" i="1" u="none" strike="noStrike" kern="1200" cap="none" spc="0" normalizeH="0" baseline="0" noProof="0" dirty="0">
                <a:ln>
                  <a:noFill/>
                </a:ln>
                <a:solidFill>
                  <a:srgbClr val="000000"/>
                </a:solidFill>
                <a:effectLst/>
                <a:uLnTx/>
                <a:uFillTx/>
                <a:latin typeface="Arial" charset="0"/>
                <a:ea typeface="ＭＳ Ｐゴシック" charset="0"/>
                <a:cs typeface="Times New Roman"/>
              </a:rPr>
              <a:t>BKC</a:t>
            </a:r>
            <a:r>
              <a:rPr kumimoji="0" lang="en-US" sz="1400" b="1" i="0" u="none" strike="noStrike" kern="1200" cap="none" spc="0" normalizeH="0" baseline="0" noProof="0" dirty="0">
                <a:ln>
                  <a:noFill/>
                </a:ln>
                <a:solidFill>
                  <a:srgbClr val="000000"/>
                </a:solidFill>
                <a:effectLst/>
                <a:uLnTx/>
                <a:uFillTx/>
                <a:latin typeface="Arial" charset="0"/>
                <a:ea typeface="ＭＳ Ｐゴシック" charset="0"/>
                <a:cs typeface="Times New Roman"/>
              </a:rPr>
              <a:t>; Jeremy Chew, EAST</a:t>
            </a:r>
          </a:p>
        </p:txBody>
      </p:sp>
      <p:sp>
        <p:nvSpPr>
          <p:cNvPr id="32" name="Title 32">
            <a:extLst>
              <a:ext uri="{FF2B5EF4-FFF2-40B4-BE49-F238E27FC236}">
                <a16:creationId xmlns:a16="http://schemas.microsoft.com/office/drawing/2014/main" id="{9A916074-EADF-4104-B128-280C44D3FB47}"/>
              </a:ext>
            </a:extLst>
          </p:cNvPr>
          <p:cNvSpPr txBox="1">
            <a:spLocks/>
          </p:cNvSpPr>
          <p:nvPr/>
        </p:nvSpPr>
        <p:spPr>
          <a:xfrm>
            <a:off x="838200" y="0"/>
            <a:ext cx="7391400" cy="838200"/>
          </a:xfrm>
          <a:prstGeom prst="rect">
            <a:avLst/>
          </a:prstGeom>
          <a:solidFill>
            <a:srgbClr val="000000"/>
          </a:solidFill>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r>
              <a:rPr lang="en-US" sz="4800" b="1" kern="0">
                <a:solidFill>
                  <a:srgbClr val="FFFFFF"/>
                </a:solidFill>
                <a:latin typeface="Arial" charset="0"/>
                <a:cs typeface="Times New Roman" charset="0"/>
              </a:rPr>
              <a:t>Progress Reports</a:t>
            </a:r>
            <a:endParaRPr lang="en-US" kern="0" dirty="0">
              <a:solidFill>
                <a:srgbClr val="FFFFFF"/>
              </a:solidFill>
              <a:latin typeface="Times New Roman" charset="0"/>
              <a:cs typeface="Times New Roman" charset="0"/>
            </a:endParaRPr>
          </a:p>
        </p:txBody>
      </p:sp>
      <p:sp>
        <p:nvSpPr>
          <p:cNvPr id="35" name="TextBox 34">
            <a:extLst>
              <a:ext uri="{FF2B5EF4-FFF2-40B4-BE49-F238E27FC236}">
                <a16:creationId xmlns:a16="http://schemas.microsoft.com/office/drawing/2014/main" id="{75A6AE43-43F7-47EF-A18E-DC09E9327B0A}"/>
              </a:ext>
            </a:extLst>
          </p:cNvPr>
          <p:cNvSpPr txBox="1"/>
          <p:nvPr/>
        </p:nvSpPr>
        <p:spPr>
          <a:xfrm>
            <a:off x="60251" y="3766850"/>
            <a:ext cx="4587948" cy="2615396"/>
          </a:xfrm>
          <a:prstGeom prst="rect">
            <a:avLst/>
          </a:prstGeom>
          <a:noFill/>
        </p:spPr>
        <p:txBody>
          <a:bodyPr wrap="square">
            <a:spAutoFit/>
          </a:bodyPr>
          <a:lstStyle/>
          <a:p>
            <a:pPr>
              <a:lnSpc>
                <a:spcPct val="80000"/>
              </a:lnSpc>
            </a:pPr>
            <a:r>
              <a:rPr lang="en-US" b="0" i="0" dirty="0">
                <a:solidFill>
                  <a:srgbClr val="000000"/>
                </a:solidFill>
                <a:effectLst/>
                <a:latin typeface="system-ui"/>
              </a:rPr>
              <a:t>And each day the Lord added to their fellowship those who were being saved (Acts 2:47b)</a:t>
            </a:r>
          </a:p>
          <a:p>
            <a:pPr>
              <a:lnSpc>
                <a:spcPct val="80000"/>
              </a:lnSpc>
              <a:spcBef>
                <a:spcPts val="1200"/>
              </a:spcBef>
            </a:pPr>
            <a:r>
              <a:rPr lang="en-US" b="0" i="0" dirty="0">
                <a:solidFill>
                  <a:srgbClr val="000000"/>
                </a:solidFill>
                <a:effectLst/>
                <a:latin typeface="system-ui"/>
              </a:rPr>
              <a:t>So God’s message continued to spread. The number of believers greatly increased in Jerusalem, and many of the Jewish priests were converted, too (Acts 6:7).</a:t>
            </a:r>
            <a:endParaRPr lang="en-US" dirty="0"/>
          </a:p>
        </p:txBody>
      </p:sp>
      <p:sp>
        <p:nvSpPr>
          <p:cNvPr id="36" name="TextBox 35">
            <a:extLst>
              <a:ext uri="{FF2B5EF4-FFF2-40B4-BE49-F238E27FC236}">
                <a16:creationId xmlns:a16="http://schemas.microsoft.com/office/drawing/2014/main" id="{FCB364AB-0817-467C-B3B3-55CF8F13F1B8}"/>
              </a:ext>
            </a:extLst>
          </p:cNvPr>
          <p:cNvSpPr txBox="1"/>
          <p:nvPr/>
        </p:nvSpPr>
        <p:spPr>
          <a:xfrm>
            <a:off x="686950" y="2134014"/>
            <a:ext cx="2190307" cy="1040285"/>
          </a:xfrm>
          <a:prstGeom prst="rect">
            <a:avLst/>
          </a:prstGeom>
          <a:noFill/>
          <a:ln>
            <a:noFill/>
          </a:ln>
        </p:spPr>
        <p:txBody>
          <a:bodyPr wrap="square">
            <a:spAutoFit/>
          </a:bodyPr>
          <a:lstStyle/>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sz="2800" b="1" i="0" u="none" strike="noStrike" kern="1200" cap="none" spc="0" normalizeH="0" baseline="0" noProof="0" dirty="0">
                <a:ln>
                  <a:noFill/>
                </a:ln>
                <a:solidFill>
                  <a:srgbClr val="003300"/>
                </a:solidFill>
                <a:effectLst/>
                <a:uLnTx/>
                <a:uFillTx/>
                <a:latin typeface="Arial" charset="0"/>
                <a:ea typeface="ＭＳ Ｐゴシック" charset="0"/>
                <a:cs typeface="Times New Roman" charset="0"/>
              </a:rPr>
              <a:t>2:</a:t>
            </a: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47b</a:t>
            </a:r>
          </a:p>
          <a:p>
            <a:pPr marL="574675" marR="0" lvl="0" indent="-574675" algn="l" defTabSz="914400" rtl="0" eaLnBrk="1" fontAlgn="base" latinLnBrk="0" hangingPunct="1">
              <a:lnSpc>
                <a:spcPct val="100000"/>
              </a:lnSpc>
              <a:spcBef>
                <a:spcPct val="20000"/>
              </a:spcBef>
              <a:spcAft>
                <a:spcPct val="0"/>
              </a:spcAft>
              <a:buClrTx/>
              <a:buSzTx/>
              <a:buFontTx/>
              <a:buAutoNum type="arabicPeriod"/>
              <a:tabLst/>
              <a:defRPr/>
            </a:pPr>
            <a:r>
              <a:rPr kumimoji="0" lang="en-US" altLang="zh-CN" sz="2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6:7</a:t>
            </a:r>
          </a:p>
        </p:txBody>
      </p:sp>
    </p:spTree>
    <p:extLst>
      <p:ext uri="{BB962C8B-B14F-4D97-AF65-F5344CB8AC3E}">
        <p14:creationId xmlns:p14="http://schemas.microsoft.com/office/powerpoint/2010/main" val="304726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500"/>
                                        <p:tgtEl>
                                          <p:spTgt spid="3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xEl>
                                              <p:pRg st="1" end="1"/>
                                            </p:txEl>
                                          </p:spTgt>
                                        </p:tgtEl>
                                        <p:attrNameLst>
                                          <p:attrName>style.visibility</p:attrName>
                                        </p:attrNameLst>
                                      </p:cBhvr>
                                      <p:to>
                                        <p:strVal val="visible"/>
                                      </p:to>
                                    </p:set>
                                    <p:animEffect transition="in" filter="fade">
                                      <p:cBhvr>
                                        <p:cTn id="18" dur="500"/>
                                        <p:tgtEl>
                                          <p:spTgt spid="35">
                                            <p:txEl>
                                              <p:pRg st="1" end="1"/>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660066"/>
            </a:gs>
            <a:gs pos="100000">
              <a:schemeClr val="tx1"/>
            </a:gs>
          </a:gsLst>
          <a:path path="rect">
            <a:fillToRect l="50000" t="50000" r="50000" b="50000"/>
          </a:path>
        </a:gra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01C711-0FA4-42F0-8612-A34473BC64E1}"/>
              </a:ext>
            </a:extLst>
          </p:cNvPr>
          <p:cNvSpPr txBox="1">
            <a:spLocks noChangeArrowheads="1"/>
          </p:cNvSpPr>
          <p:nvPr/>
        </p:nvSpPr>
        <p:spPr>
          <a:xfrm>
            <a:off x="0" y="76200"/>
            <a:ext cx="9144000" cy="731838"/>
          </a:xfrm>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a:latin typeface="Arial" charset="0"/>
                <a:ea typeface="ＭＳ Ｐゴシック" charset="0"/>
                <a:cs typeface="ＭＳ Ｐゴシック" charset="0"/>
              </a:rPr>
              <a:t>Opposition &amp; Response</a:t>
            </a:r>
            <a:endParaRPr lang="en-US" sz="3600" b="1" kern="0" dirty="0">
              <a:latin typeface="Arial" charset="0"/>
              <a:ea typeface="ＭＳ Ｐゴシック" charset="0"/>
              <a:cs typeface="ＭＳ Ｐゴシック" charset="0"/>
            </a:endParaRPr>
          </a:p>
        </p:txBody>
      </p:sp>
      <p:grpSp>
        <p:nvGrpSpPr>
          <p:cNvPr id="3" name="Group 2">
            <a:extLst>
              <a:ext uri="{FF2B5EF4-FFF2-40B4-BE49-F238E27FC236}">
                <a16:creationId xmlns:a16="http://schemas.microsoft.com/office/drawing/2014/main" id="{9ECC2B8A-3357-4AF7-AF39-35A118BF6CCD}"/>
              </a:ext>
            </a:extLst>
          </p:cNvPr>
          <p:cNvGrpSpPr/>
          <p:nvPr/>
        </p:nvGrpSpPr>
        <p:grpSpPr>
          <a:xfrm>
            <a:off x="5340113" y="1470268"/>
            <a:ext cx="2833733" cy="3712554"/>
            <a:chOff x="5340113" y="1470268"/>
            <a:chExt cx="2833733" cy="3712554"/>
          </a:xfrm>
        </p:grpSpPr>
        <p:sp>
          <p:nvSpPr>
            <p:cNvPr id="4" name="Rectangle 2">
              <a:extLst>
                <a:ext uri="{FF2B5EF4-FFF2-40B4-BE49-F238E27FC236}">
                  <a16:creationId xmlns:a16="http://schemas.microsoft.com/office/drawing/2014/main" id="{FB9305BC-C895-46B1-96B8-1D24B834681B}"/>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Internal</a:t>
              </a:r>
            </a:p>
          </p:txBody>
        </p:sp>
        <p:pic>
          <p:nvPicPr>
            <p:cNvPr id="5" name="Picture 2" descr="Image result for church icon">
              <a:extLst>
                <a:ext uri="{FF2B5EF4-FFF2-40B4-BE49-F238E27FC236}">
                  <a16:creationId xmlns:a16="http://schemas.microsoft.com/office/drawing/2014/main" id="{2DF1F683-6EA2-492B-8C6E-30A2112F36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668EC4E0-799F-4FAC-8B20-F10EBBD1407E}"/>
              </a:ext>
            </a:extLst>
          </p:cNvPr>
          <p:cNvGrpSpPr/>
          <p:nvPr/>
        </p:nvGrpSpPr>
        <p:grpSpPr>
          <a:xfrm>
            <a:off x="1174936" y="1470268"/>
            <a:ext cx="2833733" cy="3712554"/>
            <a:chOff x="912394" y="1470268"/>
            <a:chExt cx="2833733" cy="3712554"/>
          </a:xfrm>
        </p:grpSpPr>
        <p:sp>
          <p:nvSpPr>
            <p:cNvPr id="7" name="Rectangle 2">
              <a:extLst>
                <a:ext uri="{FF2B5EF4-FFF2-40B4-BE49-F238E27FC236}">
                  <a16:creationId xmlns:a16="http://schemas.microsoft.com/office/drawing/2014/main" id="{3781D224-4B2F-4E21-934B-C7455CD46770}"/>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External</a:t>
              </a:r>
            </a:p>
          </p:txBody>
        </p:sp>
        <p:pic>
          <p:nvPicPr>
            <p:cNvPr id="8" name="Picture 2" descr="Image result for church icon">
              <a:extLst>
                <a:ext uri="{FF2B5EF4-FFF2-40B4-BE49-F238E27FC236}">
                  <a16:creationId xmlns:a16="http://schemas.microsoft.com/office/drawing/2014/main" id="{E40DE666-CF6A-4ED4-837C-5A873D0A3D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Lightning Bolt 8">
            <a:extLst>
              <a:ext uri="{FF2B5EF4-FFF2-40B4-BE49-F238E27FC236}">
                <a16:creationId xmlns:a16="http://schemas.microsoft.com/office/drawing/2014/main" id="{9B279E91-2C45-4B12-B688-C334DF88042A}"/>
              </a:ext>
            </a:extLst>
          </p:cNvPr>
          <p:cNvSpPr/>
          <p:nvPr/>
        </p:nvSpPr>
        <p:spPr bwMode="auto">
          <a:xfrm>
            <a:off x="534146" y="1946496"/>
            <a:ext cx="932507" cy="91440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0" name="Lightning Bolt 9">
            <a:extLst>
              <a:ext uri="{FF2B5EF4-FFF2-40B4-BE49-F238E27FC236}">
                <a16:creationId xmlns:a16="http://schemas.microsoft.com/office/drawing/2014/main" id="{0D8CD3D7-CB0F-44D6-853B-E112A4819C38}"/>
              </a:ext>
            </a:extLst>
          </p:cNvPr>
          <p:cNvSpPr/>
          <p:nvPr/>
        </p:nvSpPr>
        <p:spPr bwMode="auto">
          <a:xfrm rot="17053972">
            <a:off x="6248297" y="4108942"/>
            <a:ext cx="557577" cy="530248"/>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1" name="Lightning Bolt 10">
            <a:extLst>
              <a:ext uri="{FF2B5EF4-FFF2-40B4-BE49-F238E27FC236}">
                <a16:creationId xmlns:a16="http://schemas.microsoft.com/office/drawing/2014/main" id="{EFB74FA9-5B32-424E-B494-BEE6189FAB64}"/>
              </a:ext>
            </a:extLst>
          </p:cNvPr>
          <p:cNvSpPr/>
          <p:nvPr/>
        </p:nvSpPr>
        <p:spPr bwMode="auto">
          <a:xfrm rot="9217220">
            <a:off x="6791552" y="3806296"/>
            <a:ext cx="504693" cy="585810"/>
          </a:xfrm>
          <a:prstGeom prst="lightningBolt">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4160309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ps and Charts of Israel">
            <a:extLst>
              <a:ext uri="{FF2B5EF4-FFF2-40B4-BE49-F238E27FC236}">
                <a16:creationId xmlns:a16="http://schemas.microsoft.com/office/drawing/2014/main" id="{2EB83907-2D6C-4B77-B60D-DB484B76DF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018956"/>
            <a:ext cx="4495800" cy="583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Freeform 5">
            <a:extLst>
              <a:ext uri="{FF2B5EF4-FFF2-40B4-BE49-F238E27FC236}">
                <a16:creationId xmlns:a16="http://schemas.microsoft.com/office/drawing/2014/main" id="{FD703A34-FAEF-4012-95D0-EC67F6841190}"/>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15" name="Text Box 6">
            <a:extLst>
              <a:ext uri="{FF2B5EF4-FFF2-40B4-BE49-F238E27FC236}">
                <a16:creationId xmlns:a16="http://schemas.microsoft.com/office/drawing/2014/main" id="{816A7203-14EC-4C76-8C26-1DC8917AE0CB}"/>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16" name="Text Box 7">
            <a:extLst>
              <a:ext uri="{FF2B5EF4-FFF2-40B4-BE49-F238E27FC236}">
                <a16:creationId xmlns:a16="http://schemas.microsoft.com/office/drawing/2014/main" id="{E34DFA85-C2AC-4AA7-ABFE-4D729069145C}"/>
              </a:ext>
            </a:extLst>
          </p:cNvPr>
          <p:cNvSpPr txBox="1">
            <a:spLocks noChangeArrowheads="1"/>
          </p:cNvSpPr>
          <p:nvPr/>
        </p:nvSpPr>
        <p:spPr bwMode="auto">
          <a:xfrm>
            <a:off x="4683385" y="1105320"/>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7" name="Freeform 8">
            <a:extLst>
              <a:ext uri="{FF2B5EF4-FFF2-40B4-BE49-F238E27FC236}">
                <a16:creationId xmlns:a16="http://schemas.microsoft.com/office/drawing/2014/main" id="{135E9957-A341-4842-8354-44B0DBEB467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18" name="Freeform 9">
            <a:extLst>
              <a:ext uri="{FF2B5EF4-FFF2-40B4-BE49-F238E27FC236}">
                <a16:creationId xmlns:a16="http://schemas.microsoft.com/office/drawing/2014/main" id="{08D358A3-F2EF-4AD1-BE87-2B3C65982B4D}"/>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19" name="Text Box 10">
            <a:extLst>
              <a:ext uri="{FF2B5EF4-FFF2-40B4-BE49-F238E27FC236}">
                <a16:creationId xmlns:a16="http://schemas.microsoft.com/office/drawing/2014/main" id="{4C5EDF5C-91D4-4E00-9211-44324B37D0DE}"/>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20" name="Text Box 11">
            <a:extLst>
              <a:ext uri="{FF2B5EF4-FFF2-40B4-BE49-F238E27FC236}">
                <a16:creationId xmlns:a16="http://schemas.microsoft.com/office/drawing/2014/main" id="{98E79A00-1D1B-4A61-B8E9-55BA85EC9078}"/>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21" name="AutoShape 12">
            <a:extLst>
              <a:ext uri="{FF2B5EF4-FFF2-40B4-BE49-F238E27FC236}">
                <a16:creationId xmlns:a16="http://schemas.microsoft.com/office/drawing/2014/main" id="{96F932E4-08C8-43CD-9800-BE7CA06D1B27}"/>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25" name="Text Box 4">
            <a:extLst>
              <a:ext uri="{FF2B5EF4-FFF2-40B4-BE49-F238E27FC236}">
                <a16:creationId xmlns:a16="http://schemas.microsoft.com/office/drawing/2014/main" id="{E5E84703-681F-4F63-A99D-71171C0C2C22}"/>
              </a:ext>
            </a:extLst>
          </p:cNvPr>
          <p:cNvSpPr txBox="1">
            <a:spLocks noChangeArrowheads="1"/>
          </p:cNvSpPr>
          <p:nvPr/>
        </p:nvSpPr>
        <p:spPr bwMode="auto">
          <a:xfrm>
            <a:off x="35498" y="1595021"/>
            <a:ext cx="3888432" cy="4832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rgbClr val="FFFFFF"/>
                </a:solidFill>
                <a:latin typeface="Arial" charset="0"/>
              </a:rPr>
              <a:t>"</a:t>
            </a:r>
            <a:r>
              <a:rPr lang="en-US" altLang="ja-JP" sz="2800" b="1" dirty="0">
                <a:solidFill>
                  <a:srgbClr val="FFFFFF"/>
                </a:solidFill>
                <a:latin typeface="Arial" charset="0"/>
              </a:rPr>
              <a:t>But you will receive power when the Holy Spirit comes upon you. And you will be my witnesses, telling people about me everywhere—in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26" name="Rectangle 2">
            <a:extLst>
              <a:ext uri="{FF2B5EF4-FFF2-40B4-BE49-F238E27FC236}">
                <a16:creationId xmlns:a16="http://schemas.microsoft.com/office/drawing/2014/main" id="{4C5EA18A-2594-4821-ADA3-850417546AD0}"/>
              </a:ext>
            </a:extLst>
          </p:cNvPr>
          <p:cNvSpPr txBox="1">
            <a:spLocks noChangeArrowheads="1"/>
          </p:cNvSpPr>
          <p:nvPr/>
        </p:nvSpPr>
        <p:spPr bwMode="auto">
          <a:xfrm>
            <a:off x="72008" y="874943"/>
            <a:ext cx="2915816" cy="864096"/>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1:8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2" name="Rectangle 2">
            <a:extLst>
              <a:ext uri="{FF2B5EF4-FFF2-40B4-BE49-F238E27FC236}">
                <a16:creationId xmlns:a16="http://schemas.microsoft.com/office/drawing/2014/main" id="{84ADFA59-BE58-435A-9FFE-B0D44EEAD398}"/>
              </a:ext>
            </a:extLst>
          </p:cNvPr>
          <p:cNvSpPr txBox="1">
            <a:spLocks noChangeArrowheads="1"/>
          </p:cNvSpPr>
          <p:nvPr/>
        </p:nvSpPr>
        <p:spPr bwMode="auto">
          <a:xfrm>
            <a:off x="4271294" y="878254"/>
            <a:ext cx="4872712" cy="864096"/>
          </a:xfrm>
          <a:prstGeom prst="rect">
            <a:avLst/>
          </a:prstGeom>
          <a:solidFill>
            <a:schemeClr val="tx1"/>
          </a:solidFill>
          <a:ln>
            <a:noFill/>
          </a:ln>
          <a:effectLst/>
          <a:extLs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8:1</a:t>
            </a:r>
            <a:r>
              <a:rPr lang="en-US" sz="2000" b="1" dirty="0">
                <a:solidFill>
                  <a:srgbClr val="FFFF00"/>
                </a:solidFill>
                <a:latin typeface="Arial" charset="0"/>
                <a:ea typeface="ＭＳ Ｐゴシック" charset="0"/>
                <a:cs typeface="ＭＳ Ｐゴシック" charset="0"/>
              </a:rPr>
              <a:t>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7" name="Text Box 4">
            <a:extLst>
              <a:ext uri="{FF2B5EF4-FFF2-40B4-BE49-F238E27FC236}">
                <a16:creationId xmlns:a16="http://schemas.microsoft.com/office/drawing/2014/main" id="{3F12C589-9F56-40CB-BA70-ED6AC742408D}"/>
              </a:ext>
            </a:extLst>
          </p:cNvPr>
          <p:cNvSpPr txBox="1">
            <a:spLocks noChangeArrowheads="1"/>
          </p:cNvSpPr>
          <p:nvPr/>
        </p:nvSpPr>
        <p:spPr bwMode="auto">
          <a:xfrm>
            <a:off x="4211959" y="1595021"/>
            <a:ext cx="4932040" cy="5262980"/>
          </a:xfrm>
          <a:prstGeom prst="rect">
            <a:avLst/>
          </a:prstGeom>
          <a:solidFill>
            <a:srgbClr val="000000"/>
          </a:solidFill>
          <a:ln>
            <a:noFill/>
          </a:ln>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latin typeface="Arial" charset="0"/>
              </a:rPr>
              <a:t>"</a:t>
            </a:r>
            <a:r>
              <a:rPr lang="en-US" altLang="ja-JP" sz="2800" b="1" dirty="0">
                <a:latin typeface="Arial" charset="0"/>
              </a:rPr>
              <a:t>Saul was one of the witnesses, and he agreed completely with the killing of Stephen.  </a:t>
            </a:r>
            <a:r>
              <a:rPr lang="en-US" altLang="ja-JP" sz="2800" b="1" dirty="0">
                <a:solidFill>
                  <a:srgbClr val="FFFFFF"/>
                </a:solidFill>
                <a:latin typeface="Arial" charset="0"/>
              </a:rPr>
              <a:t>A great wave of persecution began that day, sweeping over the church in </a:t>
            </a:r>
            <a:r>
              <a:rPr lang="en-US" altLang="ja-JP" sz="2800" b="1" dirty="0">
                <a:solidFill>
                  <a:srgbClr val="FF8000"/>
                </a:solidFill>
                <a:latin typeface="Arial" charset="0"/>
              </a:rPr>
              <a:t>Jerusalem</a:t>
            </a:r>
            <a:r>
              <a:rPr lang="en-US" altLang="ja-JP" sz="2800" b="1" dirty="0">
                <a:solidFill>
                  <a:srgbClr val="FFFFFF"/>
                </a:solidFill>
                <a:latin typeface="Arial" charset="0"/>
              </a:rPr>
              <a:t>; and all the believers except the apostles were scattered through the regions of </a:t>
            </a:r>
            <a:r>
              <a:rPr lang="en-US" altLang="ja-JP" sz="2800" b="1" dirty="0">
                <a:solidFill>
                  <a:srgbClr val="00FFFF"/>
                </a:solidFill>
                <a:latin typeface="Arial" charset="0"/>
              </a:rPr>
              <a:t>Judea and Samaria</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altLang="ja-JP" sz="2800" b="1" dirty="0">
              <a:solidFill>
                <a:srgbClr val="FFFFFF"/>
              </a:solidFill>
              <a:latin typeface="Arial" charset="0"/>
            </a:endParaRPr>
          </a:p>
          <a:p>
            <a:pPr algn="l"/>
            <a:endParaRPr lang="en-US" sz="2800" b="1" dirty="0">
              <a:solidFill>
                <a:srgbClr val="FFFFFF"/>
              </a:solidFill>
              <a:latin typeface="Arial" charset="0"/>
            </a:endParaRPr>
          </a:p>
        </p:txBody>
      </p:sp>
      <p:sp>
        <p:nvSpPr>
          <p:cNvPr id="24" name="Rectangle 2">
            <a:extLst>
              <a:ext uri="{FF2B5EF4-FFF2-40B4-BE49-F238E27FC236}">
                <a16:creationId xmlns:a16="http://schemas.microsoft.com/office/drawing/2014/main" id="{E5C71413-02EB-422A-962E-F248293F76C6}"/>
              </a:ext>
            </a:extLst>
          </p:cNvPr>
          <p:cNvSpPr txBox="1">
            <a:spLocks noChangeArrowheads="1"/>
          </p:cNvSpPr>
          <p:nvPr/>
        </p:nvSpPr>
        <p:spPr>
          <a:xfrm>
            <a:off x="202019" y="43366"/>
            <a:ext cx="8771860" cy="648586"/>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85000"/>
              </a:lnSpc>
              <a:defRPr/>
            </a:pPr>
            <a:r>
              <a:rPr lang="en-US" sz="3600" b="1" dirty="0">
                <a:solidFill>
                  <a:srgbClr val="FFFFFF"/>
                </a:solidFill>
                <a:latin typeface="Arial" charset="0"/>
                <a:ea typeface="ＭＳ Ｐゴシック" charset="0"/>
                <a:cs typeface="ＭＳ Ｐゴシック" charset="0"/>
              </a:rPr>
              <a:t>The church didn’t follow </a:t>
            </a:r>
            <a:r>
              <a:rPr lang="en-US" sz="3600" b="1" kern="0" dirty="0">
                <a:solidFill>
                  <a:schemeClr val="tx1"/>
                </a:solidFill>
                <a:latin typeface="Arial" charset="0"/>
                <a:ea typeface="ＭＳ Ｐゴシック" charset="0"/>
                <a:cs typeface="ＭＳ Ｐゴシック" charset="0"/>
              </a:rPr>
              <a:t>God</a:t>
            </a:r>
            <a:r>
              <a:rPr lang="uk-UA" sz="3600" b="1" kern="0" dirty="0">
                <a:solidFill>
                  <a:schemeClr val="tx1"/>
                </a:solidFill>
                <a:latin typeface="Arial" charset="0"/>
                <a:ea typeface="ＭＳ Ｐゴシック" charset="0"/>
                <a:cs typeface="ＭＳ Ｐゴシック" charset="0"/>
              </a:rPr>
              <a:t>'</a:t>
            </a:r>
            <a:r>
              <a:rPr lang="en-US" sz="3600" b="1" kern="0" dirty="0">
                <a:solidFill>
                  <a:schemeClr val="tx1"/>
                </a:solidFill>
                <a:latin typeface="Arial" charset="0"/>
                <a:ea typeface="ＭＳ Ｐゴシック" charset="0"/>
                <a:cs typeface="ＭＳ Ｐゴシック" charset="0"/>
              </a:rPr>
              <a:t>s Plan</a:t>
            </a:r>
            <a:r>
              <a:rPr lang="en-US" sz="3600" b="1" kern="0" dirty="0">
                <a:latin typeface="Arial" charset="0"/>
                <a:ea typeface="ＭＳ Ｐゴシック" charset="0"/>
                <a:cs typeface="ＭＳ Ｐゴシック" charset="0"/>
              </a:rPr>
              <a:t>:</a:t>
            </a:r>
          </a:p>
          <a:p>
            <a:pPr eaLnBrk="1" hangingPunct="1">
              <a:lnSpc>
                <a:spcPct val="85000"/>
              </a:lnSpc>
              <a:defRPr/>
            </a:pPr>
            <a:r>
              <a:rPr lang="en-US" sz="3600" b="1" dirty="0">
                <a:solidFill>
                  <a:srgbClr val="FFFFFF"/>
                </a:solidFill>
                <a:latin typeface="Arial" charset="0"/>
                <a:ea typeface="ＭＳ Ｐゴシック" charset="0"/>
                <a:cs typeface="ＭＳ Ｐゴシック" charset="0"/>
              </a:rPr>
              <a:t>so God caused Acts 8:1</a:t>
            </a:r>
            <a:endParaRPr lang="en-US" sz="1400" b="1" dirty="0">
              <a:solidFill>
                <a:srgbClr val="FFFFFF"/>
              </a:solidFill>
              <a:latin typeface="Arial" charset="0"/>
              <a:ea typeface="ＭＳ Ｐゴシック" charset="0"/>
              <a:cs typeface="ＭＳ Ｐゴシック" charset="0"/>
            </a:endParaRPr>
          </a:p>
        </p:txBody>
      </p:sp>
      <p:sp>
        <p:nvSpPr>
          <p:cNvPr id="23" name="Rectangle 2">
            <a:extLst>
              <a:ext uri="{FF2B5EF4-FFF2-40B4-BE49-F238E27FC236}">
                <a16:creationId xmlns:a16="http://schemas.microsoft.com/office/drawing/2014/main" id="{D1602082-2DFF-42AA-B100-F2EEACE2596E}"/>
              </a:ext>
            </a:extLst>
          </p:cNvPr>
          <p:cNvSpPr txBox="1">
            <a:spLocks noChangeArrowheads="1"/>
          </p:cNvSpPr>
          <p:nvPr/>
        </p:nvSpPr>
        <p:spPr>
          <a:xfrm>
            <a:off x="5611125" y="15848"/>
            <a:ext cx="2785805" cy="552209"/>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90000"/>
              </a:lnSpc>
              <a:defRPr/>
            </a:pPr>
            <a:r>
              <a:rPr lang="en-US" sz="3600" b="1" kern="0" dirty="0">
                <a:latin typeface="Arial" charset="0"/>
                <a:ea typeface="ＭＳ Ｐゴシック" charset="0"/>
                <a:cs typeface="ＭＳ Ｐゴシック" charset="0"/>
              </a:rPr>
              <a:t>God</a:t>
            </a:r>
            <a:r>
              <a:rPr lang="uk-UA" sz="3600" b="1" kern="0" dirty="0">
                <a:latin typeface="Arial" charset="0"/>
                <a:ea typeface="ＭＳ Ｐゴシック" charset="0"/>
                <a:cs typeface="ＭＳ Ｐゴシック" charset="0"/>
              </a:rPr>
              <a:t>'</a:t>
            </a:r>
            <a:r>
              <a:rPr lang="en-US" sz="3600" b="1" kern="0" dirty="0">
                <a:latin typeface="Arial" charset="0"/>
                <a:ea typeface="ＭＳ Ｐゴシック" charset="0"/>
                <a:cs typeface="ＭＳ Ｐゴシック" charset="0"/>
              </a:rPr>
              <a:t>s Plan</a:t>
            </a:r>
            <a:endParaRPr lang="en-US" sz="1400" b="1" kern="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167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Maps and Charts of Israel">
            <a:extLst>
              <a:ext uri="{FF2B5EF4-FFF2-40B4-BE49-F238E27FC236}">
                <a16:creationId xmlns:a16="http://schemas.microsoft.com/office/drawing/2014/main" id="{2EB83907-2D6C-4B77-B60D-DB484B76DF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018956"/>
            <a:ext cx="4495800" cy="583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reeform 5">
            <a:extLst>
              <a:ext uri="{FF2B5EF4-FFF2-40B4-BE49-F238E27FC236}">
                <a16:creationId xmlns:a16="http://schemas.microsoft.com/office/drawing/2014/main" id="{FD703A34-FAEF-4012-95D0-EC67F6841190}"/>
              </a:ext>
            </a:extLst>
          </p:cNvPr>
          <p:cNvSpPr>
            <a:spLocks/>
          </p:cNvSpPr>
          <p:nvPr/>
        </p:nvSpPr>
        <p:spPr bwMode="auto">
          <a:xfrm>
            <a:off x="6413760" y="3609581"/>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anchor="ctr"/>
          <a:lstStyle/>
          <a:p>
            <a:endParaRPr lang="en-US">
              <a:solidFill>
                <a:srgbClr val="000000"/>
              </a:solidFill>
            </a:endParaRPr>
          </a:p>
        </p:txBody>
      </p:sp>
      <p:sp>
        <p:nvSpPr>
          <p:cNvPr id="15" name="Text Box 6">
            <a:extLst>
              <a:ext uri="{FF2B5EF4-FFF2-40B4-BE49-F238E27FC236}">
                <a16:creationId xmlns:a16="http://schemas.microsoft.com/office/drawing/2014/main" id="{816A7203-14EC-4C76-8C26-1DC8917AE0CB}"/>
              </a:ext>
            </a:extLst>
          </p:cNvPr>
          <p:cNvSpPr txBox="1">
            <a:spLocks noChangeArrowheads="1"/>
          </p:cNvSpPr>
          <p:nvPr/>
        </p:nvSpPr>
        <p:spPr bwMode="auto">
          <a:xfrm>
            <a:off x="6886835" y="4250931"/>
            <a:ext cx="16764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Judea</a:t>
            </a:r>
          </a:p>
        </p:txBody>
      </p:sp>
      <p:sp>
        <p:nvSpPr>
          <p:cNvPr id="16" name="Text Box 7">
            <a:extLst>
              <a:ext uri="{FF2B5EF4-FFF2-40B4-BE49-F238E27FC236}">
                <a16:creationId xmlns:a16="http://schemas.microsoft.com/office/drawing/2014/main" id="{E34DFA85-C2AC-4AA7-ABFE-4D729069145C}"/>
              </a:ext>
            </a:extLst>
          </p:cNvPr>
          <p:cNvSpPr txBox="1">
            <a:spLocks noChangeArrowheads="1"/>
          </p:cNvSpPr>
          <p:nvPr/>
        </p:nvSpPr>
        <p:spPr bwMode="auto">
          <a:xfrm>
            <a:off x="4683385" y="1105320"/>
            <a:ext cx="2286000" cy="1077218"/>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
        <p:nvSpPr>
          <p:cNvPr id="17" name="Freeform 8">
            <a:extLst>
              <a:ext uri="{FF2B5EF4-FFF2-40B4-BE49-F238E27FC236}">
                <a16:creationId xmlns:a16="http://schemas.microsoft.com/office/drawing/2014/main" id="{135E9957-A341-4842-8354-44B0DBEB467D}"/>
              </a:ext>
            </a:extLst>
          </p:cNvPr>
          <p:cNvSpPr>
            <a:spLocks/>
          </p:cNvSpPr>
          <p:nvPr/>
        </p:nvSpPr>
        <p:spPr bwMode="auto">
          <a:xfrm>
            <a:off x="7885373" y="3973119"/>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anchor="ctr"/>
          <a:lstStyle/>
          <a:p>
            <a:endParaRPr lang="en-US">
              <a:solidFill>
                <a:srgbClr val="000000"/>
              </a:solidFill>
            </a:endParaRPr>
          </a:p>
        </p:txBody>
      </p:sp>
      <p:sp>
        <p:nvSpPr>
          <p:cNvPr id="18" name="Freeform 9">
            <a:extLst>
              <a:ext uri="{FF2B5EF4-FFF2-40B4-BE49-F238E27FC236}">
                <a16:creationId xmlns:a16="http://schemas.microsoft.com/office/drawing/2014/main" id="{08D358A3-F2EF-4AD1-BE87-2B3C65982B4D}"/>
              </a:ext>
            </a:extLst>
          </p:cNvPr>
          <p:cNvSpPr>
            <a:spLocks/>
          </p:cNvSpPr>
          <p:nvPr/>
        </p:nvSpPr>
        <p:spPr bwMode="auto">
          <a:xfrm>
            <a:off x="7043998" y="214590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FFFF"/>
          </a:solidFill>
          <a:ln w="9525">
            <a:solidFill>
              <a:schemeClr val="tx1"/>
            </a:solidFill>
            <a:round/>
            <a:headEnd/>
            <a:tailEnd/>
          </a:ln>
        </p:spPr>
        <p:txBody>
          <a:bodyPr wrap="none" anchor="ctr"/>
          <a:lstStyle/>
          <a:p>
            <a:endParaRPr lang="en-US">
              <a:solidFill>
                <a:srgbClr val="000000"/>
              </a:solidFill>
            </a:endParaRPr>
          </a:p>
        </p:txBody>
      </p:sp>
      <p:sp>
        <p:nvSpPr>
          <p:cNvPr id="19" name="Text Box 10">
            <a:extLst>
              <a:ext uri="{FF2B5EF4-FFF2-40B4-BE49-F238E27FC236}">
                <a16:creationId xmlns:a16="http://schemas.microsoft.com/office/drawing/2014/main" id="{4C5EDF5C-91D4-4E00-9211-44324B37D0DE}"/>
              </a:ext>
            </a:extLst>
          </p:cNvPr>
          <p:cNvSpPr txBox="1">
            <a:spLocks noChangeArrowheads="1"/>
          </p:cNvSpPr>
          <p:nvPr/>
        </p:nvSpPr>
        <p:spPr bwMode="auto">
          <a:xfrm>
            <a:off x="6658235" y="2955531"/>
            <a:ext cx="18288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FFFF"/>
                </a:solidFill>
                <a:effectLst>
                  <a:glow rad="101600">
                    <a:srgbClr val="000000">
                      <a:alpha val="75000"/>
                    </a:srgbClr>
                  </a:glow>
                </a:effectLst>
                <a:latin typeface="Arial" pitchFamily="-112" charset="0"/>
                <a:ea typeface="ＭＳ Ｐゴシック"/>
                <a:cs typeface="ＭＳ Ｐゴシック"/>
              </a:rPr>
              <a:t>Samaria</a:t>
            </a:r>
          </a:p>
        </p:txBody>
      </p:sp>
      <p:sp>
        <p:nvSpPr>
          <p:cNvPr id="20" name="Text Box 11">
            <a:extLst>
              <a:ext uri="{FF2B5EF4-FFF2-40B4-BE49-F238E27FC236}">
                <a16:creationId xmlns:a16="http://schemas.microsoft.com/office/drawing/2014/main" id="{98E79A00-1D1B-4A61-B8E9-55BA85EC9078}"/>
              </a:ext>
            </a:extLst>
          </p:cNvPr>
          <p:cNvSpPr txBox="1">
            <a:spLocks noChangeArrowheads="1"/>
          </p:cNvSpPr>
          <p:nvPr/>
        </p:nvSpPr>
        <p:spPr bwMode="auto">
          <a:xfrm>
            <a:off x="5743835" y="3603231"/>
            <a:ext cx="2667000" cy="579438"/>
          </a:xfrm>
          <a:prstGeom prst="rect">
            <a:avLst/>
          </a:prstGeom>
          <a:noFill/>
          <a:ln w="9525">
            <a:noFill/>
            <a:miter lim="800000"/>
            <a:headEnd/>
            <a:tailEnd/>
          </a:ln>
          <a:effectLst/>
        </p:spPr>
        <p:txBody>
          <a:bodyPr>
            <a:spAutoFit/>
          </a:bodyPr>
          <a:lstStyle/>
          <a:p>
            <a:pPr algn="l" eaLnBrk="0" hangingPunct="0">
              <a:defRPr/>
            </a:pPr>
            <a:r>
              <a:rPr lang="en-US" sz="3200" b="1" dirty="0">
                <a:solidFill>
                  <a:srgbClr val="FF8000"/>
                </a:solidFill>
                <a:effectLst>
                  <a:glow rad="101600">
                    <a:srgbClr val="000000">
                      <a:alpha val="75000"/>
                    </a:srgbClr>
                  </a:glow>
                </a:effectLst>
                <a:latin typeface="Arial" pitchFamily="-112" charset="0"/>
                <a:ea typeface="ＭＳ Ｐゴシック"/>
                <a:cs typeface="ＭＳ Ｐゴシック"/>
              </a:rPr>
              <a:t>Jerusalem</a:t>
            </a:r>
          </a:p>
        </p:txBody>
      </p:sp>
      <p:sp>
        <p:nvSpPr>
          <p:cNvPr id="21" name="AutoShape 12">
            <a:extLst>
              <a:ext uri="{FF2B5EF4-FFF2-40B4-BE49-F238E27FC236}">
                <a16:creationId xmlns:a16="http://schemas.microsoft.com/office/drawing/2014/main" id="{96F932E4-08C8-43CD-9800-BE7CA06D1B27}"/>
              </a:ext>
            </a:extLst>
          </p:cNvPr>
          <p:cNvSpPr>
            <a:spLocks noChangeArrowheads="1"/>
          </p:cNvSpPr>
          <p:nvPr/>
        </p:nvSpPr>
        <p:spPr bwMode="auto">
          <a:xfrm rot="19367892">
            <a:off x="6397885" y="1872856"/>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25" name="Text Box 4">
            <a:extLst>
              <a:ext uri="{FF2B5EF4-FFF2-40B4-BE49-F238E27FC236}">
                <a16:creationId xmlns:a16="http://schemas.microsoft.com/office/drawing/2014/main" id="{E5E84703-681F-4F63-A99D-71171C0C2C22}"/>
              </a:ext>
            </a:extLst>
          </p:cNvPr>
          <p:cNvSpPr txBox="1">
            <a:spLocks noChangeArrowheads="1"/>
          </p:cNvSpPr>
          <p:nvPr/>
        </p:nvSpPr>
        <p:spPr bwMode="auto">
          <a:xfrm>
            <a:off x="35498" y="1595021"/>
            <a:ext cx="3888432" cy="4832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rgbClr val="FFFFFF"/>
                </a:solidFill>
                <a:latin typeface="Arial" charset="0"/>
              </a:rPr>
              <a:t>"</a:t>
            </a:r>
            <a:r>
              <a:rPr lang="en-US" altLang="ja-JP" sz="2800" b="1" dirty="0">
                <a:solidFill>
                  <a:srgbClr val="FFFFFF"/>
                </a:solidFill>
                <a:latin typeface="Arial" charset="0"/>
              </a:rPr>
              <a:t>But you will receive power when the Holy Spirit comes upon you. And you will be my witnesses, telling people about me everywhere—in </a:t>
            </a:r>
            <a:r>
              <a:rPr lang="en-US" altLang="ja-JP" sz="2800" b="1" dirty="0">
                <a:solidFill>
                  <a:srgbClr val="FF8000"/>
                </a:solidFill>
                <a:latin typeface="Arial" charset="0"/>
              </a:rPr>
              <a:t>Jerusalem</a:t>
            </a:r>
            <a:r>
              <a:rPr lang="en-US" altLang="ja-JP" sz="2800" b="1" dirty="0">
                <a:solidFill>
                  <a:srgbClr val="FFFFFF"/>
                </a:solidFill>
                <a:latin typeface="Arial" charset="0"/>
              </a:rPr>
              <a:t>, throughout </a:t>
            </a:r>
            <a:r>
              <a:rPr lang="en-US" altLang="ja-JP" sz="2800" b="1" dirty="0">
                <a:solidFill>
                  <a:srgbClr val="00FFFF"/>
                </a:solidFill>
                <a:latin typeface="Arial" charset="0"/>
              </a:rPr>
              <a:t>Judea, in Samaria</a:t>
            </a:r>
            <a:r>
              <a:rPr lang="en-US" altLang="ja-JP" sz="2800" b="1" dirty="0">
                <a:solidFill>
                  <a:srgbClr val="FFFFFF"/>
                </a:solidFill>
                <a:latin typeface="Arial" charset="0"/>
              </a:rPr>
              <a:t>, and to the </a:t>
            </a:r>
            <a:r>
              <a:rPr lang="en-US" altLang="ja-JP" sz="2800" b="1" dirty="0">
                <a:solidFill>
                  <a:srgbClr val="FFFF00"/>
                </a:solidFill>
                <a:latin typeface="Arial" charset="0"/>
              </a:rPr>
              <a:t>ends of the earth</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sz="2800" b="1" dirty="0">
              <a:solidFill>
                <a:srgbClr val="FFFFFF"/>
              </a:solidFill>
              <a:latin typeface="Arial" charset="0"/>
            </a:endParaRPr>
          </a:p>
        </p:txBody>
      </p:sp>
      <p:sp>
        <p:nvSpPr>
          <p:cNvPr id="26" name="Rectangle 2">
            <a:extLst>
              <a:ext uri="{FF2B5EF4-FFF2-40B4-BE49-F238E27FC236}">
                <a16:creationId xmlns:a16="http://schemas.microsoft.com/office/drawing/2014/main" id="{4C5EA18A-2594-4821-ADA3-850417546AD0}"/>
              </a:ext>
            </a:extLst>
          </p:cNvPr>
          <p:cNvSpPr txBox="1">
            <a:spLocks noChangeArrowheads="1"/>
          </p:cNvSpPr>
          <p:nvPr/>
        </p:nvSpPr>
        <p:spPr bwMode="auto">
          <a:xfrm>
            <a:off x="72008" y="874943"/>
            <a:ext cx="2915816" cy="864096"/>
          </a:xfrm>
          <a:prstGeom prst="rect">
            <a:avLst/>
          </a:prstGeom>
          <a:noFill/>
          <a:ln>
            <a:noFill/>
          </a:ln>
          <a:effectLst>
            <a:outerShdw blurRad="63500" dist="35921" dir="2700000" algn="ctr" rotWithShape="0">
              <a:schemeClr val="tx2">
                <a:alpha val="74998"/>
              </a:schemeClr>
            </a:outerShdw>
          </a:effectLst>
          <a:extLs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1:8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2" name="Rectangle 2">
            <a:extLst>
              <a:ext uri="{FF2B5EF4-FFF2-40B4-BE49-F238E27FC236}">
                <a16:creationId xmlns:a16="http://schemas.microsoft.com/office/drawing/2014/main" id="{84ADFA59-BE58-435A-9FFE-B0D44EEAD398}"/>
              </a:ext>
            </a:extLst>
          </p:cNvPr>
          <p:cNvSpPr txBox="1">
            <a:spLocks noChangeArrowheads="1"/>
          </p:cNvSpPr>
          <p:nvPr/>
        </p:nvSpPr>
        <p:spPr bwMode="auto">
          <a:xfrm>
            <a:off x="4271294" y="878254"/>
            <a:ext cx="4872712" cy="864096"/>
          </a:xfrm>
          <a:prstGeom prst="rect">
            <a:avLst/>
          </a:prstGeom>
          <a:solidFill>
            <a:schemeClr val="tx1"/>
          </a:solidFill>
          <a:ln>
            <a:noFill/>
          </a:ln>
          <a:effectLst/>
          <a:extLst>
            <a:ext uri="{FAA26D3D-D897-4be2-8F04-BA451C77F1D7}">
              <ma14:placeholderFlag xmlns="" xmlns:ma14="http://schemas.microsoft.com/office/mac/drawingml/2011/main"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algn="l" eaLnBrk="1" hangingPunct="1">
              <a:defRPr/>
            </a:pPr>
            <a:r>
              <a:rPr lang="en-US" sz="3600" b="1" dirty="0">
                <a:solidFill>
                  <a:srgbClr val="FFFF00"/>
                </a:solidFill>
                <a:latin typeface="Arial" charset="0"/>
                <a:ea typeface="ＭＳ Ｐゴシック" charset="0"/>
                <a:cs typeface="ＭＳ Ｐゴシック" charset="0"/>
              </a:rPr>
              <a:t>Acts 8:1</a:t>
            </a:r>
            <a:r>
              <a:rPr lang="en-US" sz="2000" b="1" dirty="0">
                <a:solidFill>
                  <a:srgbClr val="FFFF00"/>
                </a:solidFill>
                <a:latin typeface="Arial" charset="0"/>
                <a:ea typeface="ＭＳ Ｐゴシック" charset="0"/>
                <a:cs typeface="ＭＳ Ｐゴシック" charset="0"/>
              </a:rPr>
              <a:t> </a:t>
            </a:r>
            <a:r>
              <a:rPr lang="en-US" sz="2400" b="1" dirty="0">
                <a:solidFill>
                  <a:srgbClr val="FFFF00"/>
                </a:solidFill>
                <a:latin typeface="Arial" charset="0"/>
                <a:ea typeface="ＭＳ Ｐゴシック" charset="0"/>
                <a:cs typeface="ＭＳ Ｐゴシック" charset="0"/>
              </a:rPr>
              <a:t>NLT</a:t>
            </a:r>
            <a:endParaRPr lang="en-US" sz="1400" b="1" dirty="0">
              <a:solidFill>
                <a:srgbClr val="FFFF00"/>
              </a:solidFill>
              <a:latin typeface="Arial" charset="0"/>
              <a:ea typeface="ＭＳ Ｐゴシック" charset="0"/>
              <a:cs typeface="ＭＳ Ｐゴシック" charset="0"/>
            </a:endParaRPr>
          </a:p>
        </p:txBody>
      </p:sp>
      <p:sp>
        <p:nvSpPr>
          <p:cNvPr id="27" name="Text Box 4">
            <a:extLst>
              <a:ext uri="{FF2B5EF4-FFF2-40B4-BE49-F238E27FC236}">
                <a16:creationId xmlns:a16="http://schemas.microsoft.com/office/drawing/2014/main" id="{3F12C589-9F56-40CB-BA70-ED6AC742408D}"/>
              </a:ext>
            </a:extLst>
          </p:cNvPr>
          <p:cNvSpPr txBox="1">
            <a:spLocks noChangeArrowheads="1"/>
          </p:cNvSpPr>
          <p:nvPr/>
        </p:nvSpPr>
        <p:spPr bwMode="auto">
          <a:xfrm>
            <a:off x="4211959" y="1595021"/>
            <a:ext cx="4932040" cy="5262980"/>
          </a:xfrm>
          <a:prstGeom prst="rect">
            <a:avLst/>
          </a:prstGeom>
          <a:solidFill>
            <a:srgbClr val="000000"/>
          </a:solidFill>
          <a:ln>
            <a:noFill/>
          </a:ln>
        </p:spPr>
        <p:txBody>
          <a:bodyPr wrap="square"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ru-RU" altLang="ja-JP" sz="2800" b="1" dirty="0">
                <a:solidFill>
                  <a:schemeClr val="bg1"/>
                </a:solidFill>
                <a:latin typeface="Arial" charset="0"/>
              </a:rPr>
              <a:t>"</a:t>
            </a:r>
            <a:r>
              <a:rPr lang="en-US" altLang="ja-JP" sz="2800" b="1" dirty="0">
                <a:solidFill>
                  <a:srgbClr val="FFFF00"/>
                </a:solidFill>
                <a:latin typeface="Arial" charset="0"/>
              </a:rPr>
              <a:t>Saul</a:t>
            </a:r>
            <a:r>
              <a:rPr lang="en-US" altLang="ja-JP" sz="2800" b="1" dirty="0">
                <a:solidFill>
                  <a:schemeClr val="bg1"/>
                </a:solidFill>
                <a:latin typeface="Arial" charset="0"/>
              </a:rPr>
              <a:t> was one of the witnesses, and he agreed completely with the killing of Stephen.  </a:t>
            </a:r>
            <a:r>
              <a:rPr lang="en-US" altLang="ja-JP" sz="2800" b="1" dirty="0">
                <a:solidFill>
                  <a:srgbClr val="FFFFFF"/>
                </a:solidFill>
                <a:latin typeface="Arial" charset="0"/>
              </a:rPr>
              <a:t>A great wave of persecution began that day, sweeping over the church in </a:t>
            </a:r>
            <a:r>
              <a:rPr lang="en-US" altLang="ja-JP" sz="2800" b="1" dirty="0">
                <a:solidFill>
                  <a:srgbClr val="FF8000"/>
                </a:solidFill>
                <a:latin typeface="Arial" charset="0"/>
              </a:rPr>
              <a:t>Jerusalem</a:t>
            </a:r>
            <a:r>
              <a:rPr lang="en-US" altLang="ja-JP" sz="2800" b="1" dirty="0">
                <a:solidFill>
                  <a:srgbClr val="FFFFFF"/>
                </a:solidFill>
                <a:latin typeface="Arial" charset="0"/>
              </a:rPr>
              <a:t>; and all the believers except the apostles were scattered through the regions of </a:t>
            </a:r>
            <a:r>
              <a:rPr lang="en-US" altLang="ja-JP" sz="2800" b="1" dirty="0">
                <a:solidFill>
                  <a:srgbClr val="00FFFF"/>
                </a:solidFill>
                <a:latin typeface="Arial" charset="0"/>
              </a:rPr>
              <a:t>Judea and Samaria</a:t>
            </a:r>
            <a:r>
              <a:rPr lang="en-US" altLang="ja-JP" sz="2800" b="1" dirty="0">
                <a:solidFill>
                  <a:srgbClr val="FFFFFF"/>
                </a:solidFill>
                <a:latin typeface="Arial" charset="0"/>
              </a:rPr>
              <a:t>.</a:t>
            </a:r>
            <a:r>
              <a:rPr lang="ru-RU" altLang="ja-JP" sz="2800" b="1" dirty="0">
                <a:solidFill>
                  <a:srgbClr val="FFFFFF"/>
                </a:solidFill>
                <a:latin typeface="Arial" charset="0"/>
              </a:rPr>
              <a:t>"</a:t>
            </a:r>
            <a:endParaRPr lang="en-US" altLang="ja-JP" sz="2800" b="1" dirty="0">
              <a:solidFill>
                <a:srgbClr val="FFFFFF"/>
              </a:solidFill>
              <a:latin typeface="Arial" charset="0"/>
            </a:endParaRPr>
          </a:p>
          <a:p>
            <a:pPr algn="l"/>
            <a:endParaRPr lang="en-US" sz="2800" b="1" dirty="0">
              <a:solidFill>
                <a:srgbClr val="FFFFFF"/>
              </a:solidFill>
              <a:latin typeface="Arial" charset="0"/>
            </a:endParaRPr>
          </a:p>
        </p:txBody>
      </p:sp>
      <p:sp>
        <p:nvSpPr>
          <p:cNvPr id="24" name="Rectangle 2">
            <a:extLst>
              <a:ext uri="{FF2B5EF4-FFF2-40B4-BE49-F238E27FC236}">
                <a16:creationId xmlns:a16="http://schemas.microsoft.com/office/drawing/2014/main" id="{E5C71413-02EB-422A-962E-F248293F76C6}"/>
              </a:ext>
            </a:extLst>
          </p:cNvPr>
          <p:cNvSpPr txBox="1">
            <a:spLocks noChangeArrowheads="1"/>
          </p:cNvSpPr>
          <p:nvPr/>
        </p:nvSpPr>
        <p:spPr>
          <a:xfrm>
            <a:off x="202019" y="43366"/>
            <a:ext cx="8771860" cy="648586"/>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85000"/>
              </a:lnSpc>
              <a:defRPr/>
            </a:pPr>
            <a:r>
              <a:rPr lang="en-US" sz="3600" b="1" dirty="0">
                <a:solidFill>
                  <a:srgbClr val="FFFFFF"/>
                </a:solidFill>
                <a:latin typeface="Arial" charset="0"/>
                <a:ea typeface="ＭＳ Ｐゴシック" charset="0"/>
                <a:cs typeface="ＭＳ Ｐゴシック" charset="0"/>
              </a:rPr>
              <a:t>The church didn’t follow </a:t>
            </a:r>
            <a:r>
              <a:rPr lang="en-US" sz="3600" b="1" kern="0" dirty="0">
                <a:solidFill>
                  <a:schemeClr val="tx1"/>
                </a:solidFill>
                <a:latin typeface="Arial" charset="0"/>
                <a:ea typeface="ＭＳ Ｐゴシック" charset="0"/>
                <a:cs typeface="ＭＳ Ｐゴシック" charset="0"/>
              </a:rPr>
              <a:t>God</a:t>
            </a:r>
            <a:r>
              <a:rPr lang="uk-UA" sz="3600" b="1" kern="0" dirty="0">
                <a:solidFill>
                  <a:schemeClr val="tx1"/>
                </a:solidFill>
                <a:latin typeface="Arial" charset="0"/>
                <a:ea typeface="ＭＳ Ｐゴシック" charset="0"/>
                <a:cs typeface="ＭＳ Ｐゴシック" charset="0"/>
              </a:rPr>
              <a:t>'</a:t>
            </a:r>
            <a:r>
              <a:rPr lang="en-US" sz="3600" b="1" kern="0" dirty="0">
                <a:solidFill>
                  <a:schemeClr val="tx1"/>
                </a:solidFill>
                <a:latin typeface="Arial" charset="0"/>
                <a:ea typeface="ＭＳ Ｐゴシック" charset="0"/>
                <a:cs typeface="ＭＳ Ｐゴシック" charset="0"/>
              </a:rPr>
              <a:t>s Plan</a:t>
            </a:r>
            <a:r>
              <a:rPr lang="en-US" sz="3600" b="1" kern="0" dirty="0">
                <a:latin typeface="Arial" charset="0"/>
                <a:ea typeface="ＭＳ Ｐゴシック" charset="0"/>
                <a:cs typeface="ＭＳ Ｐゴシック" charset="0"/>
              </a:rPr>
              <a:t>:</a:t>
            </a:r>
          </a:p>
          <a:p>
            <a:pPr eaLnBrk="1" hangingPunct="1">
              <a:lnSpc>
                <a:spcPct val="85000"/>
              </a:lnSpc>
              <a:defRPr/>
            </a:pPr>
            <a:r>
              <a:rPr lang="en-US" sz="3600" b="1" dirty="0">
                <a:solidFill>
                  <a:srgbClr val="FFFFFF"/>
                </a:solidFill>
                <a:latin typeface="Arial" charset="0"/>
                <a:ea typeface="ＭＳ Ｐゴシック" charset="0"/>
                <a:cs typeface="ＭＳ Ｐゴシック" charset="0"/>
              </a:rPr>
              <a:t>so God caused Acts 8:1</a:t>
            </a:r>
            <a:endParaRPr lang="en-US" sz="1400" b="1" dirty="0">
              <a:solidFill>
                <a:srgbClr val="FFFFFF"/>
              </a:solidFill>
              <a:latin typeface="Arial" charset="0"/>
              <a:ea typeface="ＭＳ Ｐゴシック" charset="0"/>
              <a:cs typeface="ＭＳ Ｐゴシック" charset="0"/>
            </a:endParaRPr>
          </a:p>
        </p:txBody>
      </p:sp>
      <p:sp>
        <p:nvSpPr>
          <p:cNvPr id="23" name="Rectangle 2">
            <a:extLst>
              <a:ext uri="{FF2B5EF4-FFF2-40B4-BE49-F238E27FC236}">
                <a16:creationId xmlns:a16="http://schemas.microsoft.com/office/drawing/2014/main" id="{D1602082-2DFF-42AA-B100-F2EEACE2596E}"/>
              </a:ext>
            </a:extLst>
          </p:cNvPr>
          <p:cNvSpPr txBox="1">
            <a:spLocks noChangeArrowheads="1"/>
          </p:cNvSpPr>
          <p:nvPr/>
        </p:nvSpPr>
        <p:spPr>
          <a:xfrm>
            <a:off x="5611125" y="15848"/>
            <a:ext cx="2785805" cy="552209"/>
          </a:xfrm>
          <a:prstGeom prst="rect">
            <a:avLst/>
          </a:prstGeom>
          <a:effectLst>
            <a:outerShdw blurRad="63500" dist="35921" dir="2700000" algn="ctr" rotWithShape="0">
              <a:schemeClr val="tx2">
                <a:alpha val="74998"/>
              </a:schemeClr>
            </a:outerShdw>
          </a:effectLst>
        </p:spPr>
        <p:txBody>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89" algn="ctr" rtl="0" eaLnBrk="0" fontAlgn="base" hangingPunct="0">
              <a:spcBef>
                <a:spcPct val="0"/>
              </a:spcBef>
              <a:spcAft>
                <a:spcPct val="0"/>
              </a:spcAft>
              <a:defRPr sz="4400">
                <a:solidFill>
                  <a:schemeClr val="tx2"/>
                </a:solidFill>
                <a:latin typeface="Times New Roman" pitchFamily="-112" charset="0"/>
              </a:defRPr>
            </a:lvl6pPr>
            <a:lvl7pPr marL="914377" algn="ctr" rtl="0" eaLnBrk="0" fontAlgn="base" hangingPunct="0">
              <a:spcBef>
                <a:spcPct val="0"/>
              </a:spcBef>
              <a:spcAft>
                <a:spcPct val="0"/>
              </a:spcAft>
              <a:defRPr sz="4400">
                <a:solidFill>
                  <a:schemeClr val="tx2"/>
                </a:solidFill>
                <a:latin typeface="Times New Roman" pitchFamily="-112" charset="0"/>
              </a:defRPr>
            </a:lvl7pPr>
            <a:lvl8pPr marL="1371566" algn="ctr" rtl="0" eaLnBrk="0" fontAlgn="base" hangingPunct="0">
              <a:spcBef>
                <a:spcPct val="0"/>
              </a:spcBef>
              <a:spcAft>
                <a:spcPct val="0"/>
              </a:spcAft>
              <a:defRPr sz="4400">
                <a:solidFill>
                  <a:schemeClr val="tx2"/>
                </a:solidFill>
                <a:latin typeface="Times New Roman" pitchFamily="-112" charset="0"/>
              </a:defRPr>
            </a:lvl8pPr>
            <a:lvl9pPr marL="1828754" algn="ctr" rtl="0" eaLnBrk="0" fontAlgn="base" hangingPunct="0">
              <a:spcBef>
                <a:spcPct val="0"/>
              </a:spcBef>
              <a:spcAft>
                <a:spcPct val="0"/>
              </a:spcAft>
              <a:defRPr sz="4400">
                <a:solidFill>
                  <a:schemeClr val="tx2"/>
                </a:solidFill>
                <a:latin typeface="Times New Roman" pitchFamily="-112" charset="0"/>
              </a:defRPr>
            </a:lvl9pPr>
          </a:lstStyle>
          <a:p>
            <a:pPr algn="l" eaLnBrk="1" hangingPunct="1">
              <a:lnSpc>
                <a:spcPct val="90000"/>
              </a:lnSpc>
              <a:defRPr/>
            </a:pPr>
            <a:r>
              <a:rPr lang="en-US" sz="3600" b="1" kern="0" dirty="0">
                <a:latin typeface="Arial" charset="0"/>
                <a:ea typeface="ＭＳ Ｐゴシック" charset="0"/>
                <a:cs typeface="ＭＳ Ｐゴシック" charset="0"/>
              </a:rPr>
              <a:t>God</a:t>
            </a:r>
            <a:r>
              <a:rPr lang="uk-UA" sz="3600" b="1" kern="0" dirty="0">
                <a:latin typeface="Arial" charset="0"/>
                <a:ea typeface="ＭＳ Ｐゴシック" charset="0"/>
                <a:cs typeface="ＭＳ Ｐゴシック" charset="0"/>
              </a:rPr>
              <a:t>'</a:t>
            </a:r>
            <a:r>
              <a:rPr lang="en-US" sz="3600" b="1" kern="0" dirty="0">
                <a:latin typeface="Arial" charset="0"/>
                <a:ea typeface="ＭＳ Ｐゴシック" charset="0"/>
                <a:cs typeface="ＭＳ Ｐゴシック" charset="0"/>
              </a:rPr>
              <a:t>s Plan</a:t>
            </a:r>
            <a:endParaRPr lang="en-US" sz="1400" b="1" kern="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154802"/>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20723</TotalTime>
  <Words>7065</Words>
  <Application>Microsoft Office PowerPoint</Application>
  <PresentationFormat>On-screen Show (4:3)</PresentationFormat>
  <Paragraphs>522</Paragraphs>
  <Slides>39</Slides>
  <Notes>39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Narrow</vt:lpstr>
      <vt:lpstr>Calibri</vt:lpstr>
      <vt:lpstr>Comic Sans MS</vt:lpstr>
      <vt:lpstr>system-ui</vt:lpstr>
      <vt:lpstr>Times New Roman</vt:lpstr>
      <vt:lpstr>Tw Cen MT Condensed Extra Bold</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Idea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Matt</cp:lastModifiedBy>
  <cp:revision>769</cp:revision>
  <cp:lastPrinted>2021-07-10T15:41:20Z</cp:lastPrinted>
  <dcterms:created xsi:type="dcterms:W3CDTF">2003-04-21T14:11:52Z</dcterms:created>
  <dcterms:modified xsi:type="dcterms:W3CDTF">2021-07-25T07:02:25Z</dcterms:modified>
</cp:coreProperties>
</file>