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2"/>
  </p:notesMasterIdLst>
  <p:handoutMasterIdLst>
    <p:handoutMasterId r:id="rId13"/>
  </p:handoutMasterIdLst>
  <p:sldIdLst>
    <p:sldId id="1185" r:id="rId2"/>
    <p:sldId id="1190" r:id="rId3"/>
    <p:sldId id="1191" r:id="rId4"/>
    <p:sldId id="1192" r:id="rId5"/>
    <p:sldId id="1198" r:id="rId6"/>
    <p:sldId id="1193" r:id="rId7"/>
    <p:sldId id="1197" r:id="rId8"/>
    <p:sldId id="1196" r:id="rId9"/>
    <p:sldId id="1194" r:id="rId10"/>
    <p:sldId id="11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38469A2-5090-403E-A589-18DDF8106C5C}">
          <p14:sldIdLst/>
        </p14:section>
        <p14:section name="Service" id="{2AA2B6A4-B253-4A39-9162-E4E04CF64E63}">
          <p14:sldIdLst>
            <p14:sldId id="1185"/>
            <p14:sldId id="1190"/>
            <p14:sldId id="1191"/>
            <p14:sldId id="1192"/>
            <p14:sldId id="1198"/>
            <p14:sldId id="1193"/>
            <p14:sldId id="1197"/>
            <p14:sldId id="1196"/>
            <p14:sldId id="1194"/>
            <p14:sldId id="119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" initials="m" lastIdx="1" clrIdx="0">
    <p:extLst>
      <p:ext uri="{19B8F6BF-5375-455C-9EA6-DF929625EA0E}">
        <p15:presenceInfo xmlns:p15="http://schemas.microsoft.com/office/powerpoint/2012/main" userId="m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4"/>
    <a:srgbClr val="F54A40"/>
    <a:srgbClr val="FEF5E4"/>
    <a:srgbClr val="F7EDDC"/>
    <a:srgbClr val="FCF3E2"/>
    <a:srgbClr val="FF4541"/>
    <a:srgbClr val="D1CC00"/>
    <a:srgbClr val="663300"/>
    <a:srgbClr val="FDF4E4"/>
    <a:srgbClr val="FF47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0682" autoAdjust="0"/>
  </p:normalViewPr>
  <p:slideViewPr>
    <p:cSldViewPr snapToGrid="0">
      <p:cViewPr varScale="1">
        <p:scale>
          <a:sx n="88" d="100"/>
          <a:sy n="88" d="100"/>
        </p:scale>
        <p:origin x="79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198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BC564EF-C62E-4AE9-9D30-311F964A12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4DD580-BD40-4D2A-8D5D-C1210B2137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32592C-FA0B-49FC-81AE-9BC1FC4172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2EAF8-FDAC-4D11-AB31-49B76D518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75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362D8-EA4A-44B1-AF1F-D31D11AFCEF8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5DC19-8BC9-4B03-9D9D-04B6C6BA0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74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79FDE9-4B2D-884B-BE4B-021913485B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6459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79FDE9-4B2D-884B-BE4B-021913485B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0710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79FDE9-4B2D-884B-BE4B-021913485B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3210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79FDE9-4B2D-884B-BE4B-021913485B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461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79FDE9-4B2D-884B-BE4B-021913485B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275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79FDE9-4B2D-884B-BE4B-021913485B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884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79FDE9-4B2D-884B-BE4B-021913485B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8579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7992-B5C5-A844-93FB-E7FD2ABFB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7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21922-639B-D94E-850D-61AE0215C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4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" y="44450"/>
            <a:ext cx="90709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 defTabSz="91435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 defTabSz="91435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 defTabSz="91435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7FCEC4A-0619-534F-AB0C-4C4D1986DF16}" type="slidenum">
              <a:rPr lang="en-US">
                <a:ea typeface="ＭＳ Ｐゴシック" charset="0"/>
                <a:cs typeface="ＭＳ Ｐゴシック" charset="0"/>
              </a:rPr>
              <a:pPr defTabSz="91435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66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/>
          <a:ea typeface="ＭＳ Ｐゴシック" pitchFamily="-108" charset="-128"/>
          <a:cs typeface="Arial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35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5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706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Arial"/>
          <a:ea typeface="ＭＳ Ｐゴシック" pitchFamily="-108" charset="-128"/>
          <a:cs typeface="Arial"/>
        </a:defRPr>
      </a:lvl1pPr>
      <a:lvl2pPr marL="742912" indent="-285736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Arial"/>
          <a:ea typeface="ＭＳ Ｐゴシック" pitchFamily="-112" charset="-128"/>
          <a:cs typeface="Arial"/>
        </a:defRPr>
      </a:lvl2pPr>
      <a:lvl3pPr marL="1142942" indent="-22858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Arial"/>
          <a:ea typeface="ＭＳ Ｐゴシック" charset="0"/>
          <a:cs typeface="Arial"/>
        </a:defRPr>
      </a:lvl3pPr>
      <a:lvl4pPr marL="1600118" indent="-22858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Arial"/>
          <a:ea typeface="Geneva" charset="-128"/>
          <a:cs typeface="Arial"/>
        </a:defRPr>
      </a:lvl4pPr>
      <a:lvl5pPr marL="2057295" indent="-2285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/>
          <a:ea typeface="ＭＳ Ｐゴシック" charset="-128"/>
          <a:cs typeface="Arial"/>
        </a:defRPr>
      </a:lvl5pPr>
      <a:lvl6pPr marL="2514471" indent="-2285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648" indent="-2285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8825" indent="-2285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001" indent="-2285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Why Ladakh needs tanks | ORF">
            <a:extLst>
              <a:ext uri="{FF2B5EF4-FFF2-40B4-BE49-F238E27FC236}">
                <a16:creationId xmlns:a16="http://schemas.microsoft.com/office/drawing/2014/main" id="{6A83523A-973C-4CD4-94AF-B11A7BB1A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441" y="604511"/>
            <a:ext cx="9158437" cy="6244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C6478F-0F9F-4EAE-9812-01EAD814A116}"/>
              </a:ext>
            </a:extLst>
          </p:cNvPr>
          <p:cNvSpPr txBox="1"/>
          <p:nvPr/>
        </p:nvSpPr>
        <p:spPr bwMode="auto">
          <a:xfrm>
            <a:off x="2004" y="44452"/>
            <a:ext cx="9158437" cy="146866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457177" rtl="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How Do I Defend Myself?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177" rtl="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Standing strong in faith when persecuted for Christ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5C1B9C-7980-4F12-8838-8A28830E3C59}"/>
              </a:ext>
            </a:extLst>
          </p:cNvPr>
          <p:cNvSpPr txBox="1"/>
          <p:nvPr/>
        </p:nvSpPr>
        <p:spPr>
          <a:xfrm>
            <a:off x="2702748" y="1513113"/>
            <a:ext cx="3756947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ct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+mn-cs"/>
              </a:rPr>
              <a:t>Acts 23:12-24:27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72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30E9A1-D389-4BDA-9451-B9E9A9E2D5A5}"/>
              </a:ext>
            </a:extLst>
          </p:cNvPr>
          <p:cNvSpPr txBox="1"/>
          <p:nvPr/>
        </p:nvSpPr>
        <p:spPr>
          <a:xfrm>
            <a:off x="288755" y="746006"/>
            <a:ext cx="8337887" cy="1054263"/>
          </a:xfrm>
          <a:prstGeom prst="rect">
            <a:avLst/>
          </a:prstGeom>
          <a:solidFill>
            <a:srgbClr val="860000"/>
          </a:solidFill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Recognize that you will receive unjust treatment because of your faith in Christ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05A626-6CE4-46E6-B430-191F1D7079A3}"/>
              </a:ext>
            </a:extLst>
          </p:cNvPr>
          <p:cNvSpPr txBox="1"/>
          <p:nvPr/>
        </p:nvSpPr>
        <p:spPr>
          <a:xfrm>
            <a:off x="288755" y="2230358"/>
            <a:ext cx="4114803" cy="548099"/>
          </a:xfrm>
          <a:prstGeom prst="rect">
            <a:avLst/>
          </a:prstGeom>
          <a:solidFill>
            <a:srgbClr val="860000"/>
          </a:solidFill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Rely on God to protect you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487F22-09C7-4BBA-B8C8-B42F9043410D}"/>
              </a:ext>
            </a:extLst>
          </p:cNvPr>
          <p:cNvSpPr txBox="1"/>
          <p:nvPr/>
        </p:nvSpPr>
        <p:spPr>
          <a:xfrm>
            <a:off x="288754" y="3192336"/>
            <a:ext cx="5546561" cy="548099"/>
          </a:xfrm>
          <a:prstGeom prst="rect">
            <a:avLst/>
          </a:prstGeom>
          <a:solidFill>
            <a:srgbClr val="860000"/>
          </a:solidFill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Ready yourself to explain your faith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2F8E04-0CED-49CD-846B-C7F596AD2FD5}"/>
              </a:ext>
            </a:extLst>
          </p:cNvPr>
          <p:cNvSpPr txBox="1"/>
          <p:nvPr/>
        </p:nvSpPr>
        <p:spPr>
          <a:xfrm>
            <a:off x="655722" y="3896474"/>
            <a:ext cx="6057900" cy="5480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Expose what is false (24:10-13, 17-20)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Titan 4 Valve Edition C Trumpet - Stomvi USA">
            <a:extLst>
              <a:ext uri="{FF2B5EF4-FFF2-40B4-BE49-F238E27FC236}">
                <a16:creationId xmlns:a16="http://schemas.microsoft.com/office/drawing/2014/main" id="{3642C90F-2011-4F44-A6E7-6838924F00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6" t="27192" r="5658" b="28596"/>
          <a:stretch/>
        </p:blipFill>
        <p:spPr bwMode="auto">
          <a:xfrm>
            <a:off x="2502194" y="5241122"/>
            <a:ext cx="4139612" cy="16048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47E75D4-856F-4D07-8162-83D709803147}"/>
              </a:ext>
            </a:extLst>
          </p:cNvPr>
          <p:cNvSpPr txBox="1"/>
          <p:nvPr/>
        </p:nvSpPr>
        <p:spPr>
          <a:xfrm>
            <a:off x="655722" y="4568798"/>
            <a:ext cx="6569246" cy="5480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Explain what is true (24:14-16, 21, 24-26)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44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30E9A1-D389-4BDA-9451-B9E9A9E2D5A5}"/>
              </a:ext>
            </a:extLst>
          </p:cNvPr>
          <p:cNvSpPr txBox="1"/>
          <p:nvPr/>
        </p:nvSpPr>
        <p:spPr>
          <a:xfrm>
            <a:off x="288755" y="746006"/>
            <a:ext cx="8337887" cy="1054263"/>
          </a:xfrm>
          <a:prstGeom prst="rect">
            <a:avLst/>
          </a:prstGeom>
          <a:solidFill>
            <a:srgbClr val="860000"/>
          </a:solidFill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Recognize that you will receive unjust treatment because of your faith in Christ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Shooting Range Target (Various designers) - Design and Violence">
            <a:extLst>
              <a:ext uri="{FF2B5EF4-FFF2-40B4-BE49-F238E27FC236}">
                <a16:creationId xmlns:a16="http://schemas.microsoft.com/office/drawing/2014/main" id="{6EB11673-3147-4853-BE85-AA07615FB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642" y="2596565"/>
            <a:ext cx="3132715" cy="365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25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E0697A3-3D07-4D21-89C4-90E505AF352F}"/>
              </a:ext>
            </a:extLst>
          </p:cNvPr>
          <p:cNvSpPr txBox="1"/>
          <p:nvPr/>
        </p:nvSpPr>
        <p:spPr>
          <a:xfrm>
            <a:off x="152400" y="291769"/>
            <a:ext cx="3745832" cy="461665"/>
          </a:xfrm>
          <a:prstGeom prst="rect">
            <a:avLst/>
          </a:prstGeom>
          <a:solidFill>
            <a:srgbClr val="860000"/>
          </a:solidFill>
        </p:spPr>
        <p:txBody>
          <a:bodyPr wrap="square">
            <a:spAutoFit/>
          </a:bodyPr>
          <a:lstStyle/>
          <a:p>
            <a:pPr marL="0" marR="0" lvl="0" indent="0" algn="ct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Jesus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4AE1F5-D363-455A-B9F6-C221AA674316}"/>
              </a:ext>
            </a:extLst>
          </p:cNvPr>
          <p:cNvSpPr txBox="1"/>
          <p:nvPr/>
        </p:nvSpPr>
        <p:spPr>
          <a:xfrm>
            <a:off x="5189623" y="299787"/>
            <a:ext cx="3745832" cy="46166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049A747-4D6B-4A5F-8111-E1231BA1E601}"/>
              </a:ext>
            </a:extLst>
          </p:cNvPr>
          <p:cNvSpPr/>
          <p:nvPr/>
        </p:nvSpPr>
        <p:spPr bwMode="auto">
          <a:xfrm>
            <a:off x="12032" y="933448"/>
            <a:ext cx="4067671" cy="588845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-112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A07E5C-BD3F-4E69-99A6-2416B8F29293}"/>
              </a:ext>
            </a:extLst>
          </p:cNvPr>
          <p:cNvSpPr txBox="1"/>
          <p:nvPr/>
        </p:nvSpPr>
        <p:spPr>
          <a:xfrm>
            <a:off x="24065" y="969546"/>
            <a:ext cx="4066674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Prophesies his delivery by Jews to Gentiles when he enters Jerusalem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F874F3-398B-44A8-B6EA-AFAED1093AC0}"/>
              </a:ext>
            </a:extLst>
          </p:cNvPr>
          <p:cNvSpPr txBox="1"/>
          <p:nvPr/>
        </p:nvSpPr>
        <p:spPr>
          <a:xfrm>
            <a:off x="24060" y="2149444"/>
            <a:ext cx="4048630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Enters the temple to purify it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D293C6-0109-4338-88EE-7C73C2A9B6C9}"/>
              </a:ext>
            </a:extLst>
          </p:cNvPr>
          <p:cNvSpPr txBox="1"/>
          <p:nvPr/>
        </p:nvSpPr>
        <p:spPr>
          <a:xfrm>
            <a:off x="36094" y="2991669"/>
            <a:ext cx="4042613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Priests seek to kill him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5FC48BA-C751-4F08-A1E2-DB7F9DF7BC17}"/>
              </a:ext>
            </a:extLst>
          </p:cNvPr>
          <p:cNvSpPr txBox="1"/>
          <p:nvPr/>
        </p:nvSpPr>
        <p:spPr>
          <a:xfrm>
            <a:off x="24062" y="3773722"/>
            <a:ext cx="4054644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New party has plot to kill him (Judas)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91D944-8FC0-40DC-A11D-D5081D2352CB}"/>
              </a:ext>
            </a:extLst>
          </p:cNvPr>
          <p:cNvSpPr txBox="1"/>
          <p:nvPr/>
        </p:nvSpPr>
        <p:spPr>
          <a:xfrm>
            <a:off x="100261" y="4976877"/>
            <a:ext cx="397544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Romans arrest him and try him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14BAEB-9BC1-46FA-9E40-1AB3E7C53576}"/>
              </a:ext>
            </a:extLst>
          </p:cNvPr>
          <p:cNvSpPr/>
          <p:nvPr/>
        </p:nvSpPr>
        <p:spPr bwMode="auto">
          <a:xfrm>
            <a:off x="5029196" y="820061"/>
            <a:ext cx="4014541" cy="60018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-112" charset="0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CA498AA-037C-4DAB-87AB-9D534028161F}"/>
              </a:ext>
            </a:extLst>
          </p:cNvPr>
          <p:cNvSpPr txBox="1"/>
          <p:nvPr/>
        </p:nvSpPr>
        <p:spPr>
          <a:xfrm>
            <a:off x="27071" y="5746899"/>
            <a:ext cx="4048630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Jews accuse him of disrupting peace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4FF2D4-41E5-40A2-B49C-DC118B6FA408}"/>
              </a:ext>
            </a:extLst>
          </p:cNvPr>
          <p:cNvSpPr txBox="1"/>
          <p:nvPr/>
        </p:nvSpPr>
        <p:spPr>
          <a:xfrm>
            <a:off x="5053262" y="929260"/>
            <a:ext cx="4002509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Receives prophecy of his delivery by Jews to Gentiles when he enters Jerusalem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134DB3-17D2-4D44-83C3-C81B953BFA80}"/>
              </a:ext>
            </a:extLst>
          </p:cNvPr>
          <p:cNvSpPr txBox="1"/>
          <p:nvPr/>
        </p:nvSpPr>
        <p:spPr>
          <a:xfrm>
            <a:off x="5053261" y="2151196"/>
            <a:ext cx="3994481" cy="11972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Enters the temple with vows of purity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A13EBE-BE8E-47D7-B482-292305D4402B}"/>
              </a:ext>
            </a:extLst>
          </p:cNvPr>
          <p:cNvSpPr txBox="1"/>
          <p:nvPr/>
        </p:nvSpPr>
        <p:spPr>
          <a:xfrm>
            <a:off x="5053262" y="3361001"/>
            <a:ext cx="3994480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Priests seek to kill him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1B4608-BC44-4A3E-AE55-A1F44BBA81B9}"/>
              </a:ext>
            </a:extLst>
          </p:cNvPr>
          <p:cNvSpPr txBox="1"/>
          <p:nvPr/>
        </p:nvSpPr>
        <p:spPr>
          <a:xfrm>
            <a:off x="5049254" y="3829866"/>
            <a:ext cx="3994485" cy="11387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New party has plot to kill him </a:t>
            </a:r>
          </a:p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(40 vows)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5647BF-1B58-4F40-9D33-B230FA0DB04B}"/>
              </a:ext>
            </a:extLst>
          </p:cNvPr>
          <p:cNvSpPr txBox="1"/>
          <p:nvPr/>
        </p:nvSpPr>
        <p:spPr>
          <a:xfrm>
            <a:off x="5058284" y="4972867"/>
            <a:ext cx="3985455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Romans arrest him and try him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B205B19-60BE-48B2-81D7-86BCA4350611}"/>
              </a:ext>
            </a:extLst>
          </p:cNvPr>
          <p:cNvSpPr txBox="1"/>
          <p:nvPr/>
        </p:nvSpPr>
        <p:spPr>
          <a:xfrm>
            <a:off x="5052266" y="5742884"/>
            <a:ext cx="3985455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Jews accuse him of disrupting peace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386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  <p:bldP spid="17" grpId="0"/>
      <p:bldP spid="20" grpId="0"/>
      <p:bldP spid="23" grpId="0" animBg="1"/>
      <p:bldP spid="26" grpId="0" animBg="1"/>
      <p:bldP spid="11" grpId="0"/>
      <p:bldP spid="15" grpId="0"/>
      <p:bldP spid="18" grpId="0"/>
      <p:bldP spid="21" grpId="0"/>
      <p:bldP spid="24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E0697A3-3D07-4D21-89C4-90E505AF352F}"/>
              </a:ext>
            </a:extLst>
          </p:cNvPr>
          <p:cNvSpPr txBox="1"/>
          <p:nvPr/>
        </p:nvSpPr>
        <p:spPr>
          <a:xfrm>
            <a:off x="152400" y="291769"/>
            <a:ext cx="3745832" cy="461665"/>
          </a:xfrm>
          <a:prstGeom prst="rect">
            <a:avLst/>
          </a:prstGeom>
          <a:solidFill>
            <a:srgbClr val="860000"/>
          </a:solidFill>
        </p:spPr>
        <p:txBody>
          <a:bodyPr wrap="square">
            <a:spAutoFit/>
          </a:bodyPr>
          <a:lstStyle/>
          <a:p>
            <a:pPr marL="0" marR="0" lvl="0" indent="0" algn="ct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Jesus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4AE1F5-D363-455A-B9F6-C221AA674316}"/>
              </a:ext>
            </a:extLst>
          </p:cNvPr>
          <p:cNvSpPr txBox="1"/>
          <p:nvPr/>
        </p:nvSpPr>
        <p:spPr>
          <a:xfrm>
            <a:off x="5189623" y="299787"/>
            <a:ext cx="3745832" cy="46166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049A747-4D6B-4A5F-8111-E1231BA1E601}"/>
              </a:ext>
            </a:extLst>
          </p:cNvPr>
          <p:cNvSpPr/>
          <p:nvPr/>
        </p:nvSpPr>
        <p:spPr bwMode="auto">
          <a:xfrm>
            <a:off x="12032" y="933448"/>
            <a:ext cx="4067671" cy="588845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-112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A07E5C-BD3F-4E69-99A6-2416B8F29293}"/>
              </a:ext>
            </a:extLst>
          </p:cNvPr>
          <p:cNvSpPr txBox="1"/>
          <p:nvPr/>
        </p:nvSpPr>
        <p:spPr>
          <a:xfrm>
            <a:off x="24065" y="969546"/>
            <a:ext cx="4066674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Romans find no guilt to priests’ charges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F874F3-398B-44A8-B6EA-AFAED1093AC0}"/>
              </a:ext>
            </a:extLst>
          </p:cNvPr>
          <p:cNvSpPr txBox="1"/>
          <p:nvPr/>
        </p:nvSpPr>
        <p:spPr>
          <a:xfrm>
            <a:off x="24060" y="2149444"/>
            <a:ext cx="4048630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Roman officials try to please Jews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D293C6-0109-4338-88EE-7C73C2A9B6C9}"/>
              </a:ext>
            </a:extLst>
          </p:cNvPr>
          <p:cNvSpPr txBox="1"/>
          <p:nvPr/>
        </p:nvSpPr>
        <p:spPr>
          <a:xfrm>
            <a:off x="36094" y="2991669"/>
            <a:ext cx="4042613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Send Jesus to death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14BAEB-9BC1-46FA-9E40-1AB3E7C53576}"/>
              </a:ext>
            </a:extLst>
          </p:cNvPr>
          <p:cNvSpPr/>
          <p:nvPr/>
        </p:nvSpPr>
        <p:spPr bwMode="auto">
          <a:xfrm>
            <a:off x="5029196" y="820061"/>
            <a:ext cx="4014541" cy="60018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-112" charset="0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4FF2D4-41E5-40A2-B49C-DC118B6FA408}"/>
              </a:ext>
            </a:extLst>
          </p:cNvPr>
          <p:cNvSpPr txBox="1"/>
          <p:nvPr/>
        </p:nvSpPr>
        <p:spPr>
          <a:xfrm>
            <a:off x="5053262" y="929260"/>
            <a:ext cx="4066673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Romans find no guilt to priests’ charges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134DB3-17D2-4D44-83C3-C81B953BFA80}"/>
              </a:ext>
            </a:extLst>
          </p:cNvPr>
          <p:cNvSpPr txBox="1"/>
          <p:nvPr/>
        </p:nvSpPr>
        <p:spPr>
          <a:xfrm>
            <a:off x="5053261" y="2151196"/>
            <a:ext cx="3994481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Roman officials try to please Jews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A13EBE-BE8E-47D7-B482-292305D4402B}"/>
              </a:ext>
            </a:extLst>
          </p:cNvPr>
          <p:cNvSpPr txBox="1"/>
          <p:nvPr/>
        </p:nvSpPr>
        <p:spPr>
          <a:xfrm>
            <a:off x="5053262" y="3264745"/>
            <a:ext cx="3994480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Send Paul to Rome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398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  <p:bldP spid="17" grpId="0"/>
      <p:bldP spid="11" grpId="0"/>
      <p:bldP spid="15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79B09D-C7E9-4ED1-8AB9-737CB4FF944E}"/>
              </a:ext>
            </a:extLst>
          </p:cNvPr>
          <p:cNvSpPr txBox="1"/>
          <p:nvPr/>
        </p:nvSpPr>
        <p:spPr>
          <a:xfrm>
            <a:off x="216568" y="1301495"/>
            <a:ext cx="8698832" cy="2127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342900" lvl="0" indent="0" algn="ctr" defTabSz="457177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1 Peter 4:12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342900" lvl="0" indent="0" algn="ctr" defTabSz="457177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“Beloved, do not be </a:t>
            </a:r>
            <a:r>
              <a:rPr kumimoji="0" lang="en-US" sz="32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surprised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 at the fiery trial when it comes upon you to test you, as though something </a:t>
            </a:r>
            <a:r>
              <a:rPr kumimoji="0" lang="en-US" sz="32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strange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 were happening to you.”</a:t>
            </a:r>
          </a:p>
        </p:txBody>
      </p:sp>
    </p:spTree>
    <p:extLst>
      <p:ext uri="{BB962C8B-B14F-4D97-AF65-F5344CB8AC3E}">
        <p14:creationId xmlns:p14="http://schemas.microsoft.com/office/powerpoint/2010/main" val="157491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30E9A1-D389-4BDA-9451-B9E9A9E2D5A5}"/>
              </a:ext>
            </a:extLst>
          </p:cNvPr>
          <p:cNvSpPr txBox="1"/>
          <p:nvPr/>
        </p:nvSpPr>
        <p:spPr>
          <a:xfrm>
            <a:off x="288755" y="746006"/>
            <a:ext cx="8337887" cy="1054263"/>
          </a:xfrm>
          <a:prstGeom prst="rect">
            <a:avLst/>
          </a:prstGeom>
          <a:solidFill>
            <a:srgbClr val="860000"/>
          </a:solidFill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Recognize that you will receive unjust treatment because of your faith in Christ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Shooting Range Target (Various designers) - Design and Violence">
            <a:extLst>
              <a:ext uri="{FF2B5EF4-FFF2-40B4-BE49-F238E27FC236}">
                <a16:creationId xmlns:a16="http://schemas.microsoft.com/office/drawing/2014/main" id="{6EB11673-3147-4853-BE85-AA07615FB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642" y="2596565"/>
            <a:ext cx="3132715" cy="365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9F2644-91B7-43E6-955D-3158EEE52145}"/>
              </a:ext>
            </a:extLst>
          </p:cNvPr>
          <p:cNvSpPr txBox="1"/>
          <p:nvPr/>
        </p:nvSpPr>
        <p:spPr>
          <a:xfrm>
            <a:off x="878305" y="1894549"/>
            <a:ext cx="7062536" cy="10436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Some opponents are emotionally convinced you are an enemy (23:12-14, 21)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16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postles, The: Guthrie, Donald: 9780310254218: Amazon.com: Books">
            <a:extLst>
              <a:ext uri="{FF2B5EF4-FFF2-40B4-BE49-F238E27FC236}">
                <a16:creationId xmlns:a16="http://schemas.microsoft.com/office/drawing/2014/main" id="{50FE636E-1177-4A96-B8D1-522EF6E81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02" y="944229"/>
            <a:ext cx="3320196" cy="49753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01E9C0-89C2-49F9-AFD0-6A6616A17BCD}"/>
              </a:ext>
            </a:extLst>
          </p:cNvPr>
          <p:cNvSpPr txBox="1"/>
          <p:nvPr/>
        </p:nvSpPr>
        <p:spPr>
          <a:xfrm>
            <a:off x="4271210" y="1264459"/>
            <a:ext cx="4572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+mn-cs"/>
              </a:rPr>
              <a:t>“To make such an oath, they must have burned with intense hatred against the apostle, a hatred which must have been the accumulation of many years, in some cases probably going back to their reactions at the time of Paul’s conversion.”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810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30E9A1-D389-4BDA-9451-B9E9A9E2D5A5}"/>
              </a:ext>
            </a:extLst>
          </p:cNvPr>
          <p:cNvSpPr txBox="1"/>
          <p:nvPr/>
        </p:nvSpPr>
        <p:spPr>
          <a:xfrm>
            <a:off x="288755" y="746006"/>
            <a:ext cx="8337887" cy="1054263"/>
          </a:xfrm>
          <a:prstGeom prst="rect">
            <a:avLst/>
          </a:prstGeom>
          <a:solidFill>
            <a:srgbClr val="860000"/>
          </a:solidFill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Recognize that you will receive unjust treatment because of your faith in Christ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Shooting Range Target (Various designers) - Design and Violence">
            <a:extLst>
              <a:ext uri="{FF2B5EF4-FFF2-40B4-BE49-F238E27FC236}">
                <a16:creationId xmlns:a16="http://schemas.microsoft.com/office/drawing/2014/main" id="{6EB11673-3147-4853-BE85-AA07615FB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642" y="2596565"/>
            <a:ext cx="3132715" cy="365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9F2644-91B7-43E6-955D-3158EEE52145}"/>
              </a:ext>
            </a:extLst>
          </p:cNvPr>
          <p:cNvSpPr txBox="1"/>
          <p:nvPr/>
        </p:nvSpPr>
        <p:spPr>
          <a:xfrm>
            <a:off x="878305" y="1894549"/>
            <a:ext cx="7062536" cy="10436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Some opponents are emotionally convinced you are an enemy (23:12-14, 21)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55B06A-EABE-4856-8B54-C5B85EB94252}"/>
              </a:ext>
            </a:extLst>
          </p:cNvPr>
          <p:cNvSpPr txBox="1"/>
          <p:nvPr/>
        </p:nvSpPr>
        <p:spPr>
          <a:xfrm>
            <a:off x="878305" y="3073647"/>
            <a:ext cx="7062536" cy="10436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Some opponents make intricate plans for your demise (23:15)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E61066-DD1D-4374-8AE5-9F757753B9E4}"/>
              </a:ext>
            </a:extLst>
          </p:cNvPr>
          <p:cNvSpPr txBox="1"/>
          <p:nvPr/>
        </p:nvSpPr>
        <p:spPr>
          <a:xfrm>
            <a:off x="878305" y="4252746"/>
            <a:ext cx="7062536" cy="10436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Some opponents make false or exaggerated claims of your guilt (24:1-9)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13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30E9A1-D389-4BDA-9451-B9E9A9E2D5A5}"/>
              </a:ext>
            </a:extLst>
          </p:cNvPr>
          <p:cNvSpPr txBox="1"/>
          <p:nvPr/>
        </p:nvSpPr>
        <p:spPr>
          <a:xfrm>
            <a:off x="288755" y="746006"/>
            <a:ext cx="8337887" cy="1054263"/>
          </a:xfrm>
          <a:prstGeom prst="rect">
            <a:avLst/>
          </a:prstGeom>
          <a:solidFill>
            <a:srgbClr val="860000"/>
          </a:solidFill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Recognize that you will receive unjust treatment because of your faith in Christ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05A626-6CE4-46E6-B430-191F1D7079A3}"/>
              </a:ext>
            </a:extLst>
          </p:cNvPr>
          <p:cNvSpPr txBox="1"/>
          <p:nvPr/>
        </p:nvSpPr>
        <p:spPr>
          <a:xfrm>
            <a:off x="288755" y="2230358"/>
            <a:ext cx="4114803" cy="548099"/>
          </a:xfrm>
          <a:prstGeom prst="rect">
            <a:avLst/>
          </a:prstGeom>
          <a:solidFill>
            <a:srgbClr val="860000"/>
          </a:solidFill>
        </p:spPr>
        <p:txBody>
          <a:bodyPr wrap="square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Rely on God to protect you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810327-DCF5-48CC-BDA6-BA17A8C43BC1}"/>
              </a:ext>
            </a:extLst>
          </p:cNvPr>
          <p:cNvSpPr txBox="1"/>
          <p:nvPr/>
        </p:nvSpPr>
        <p:spPr>
          <a:xfrm>
            <a:off x="619625" y="3017456"/>
            <a:ext cx="8139363" cy="5480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He protects us with unexpected advocates (23:16-22)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Golden shield retro design Royalty Free Vector Image">
            <a:extLst>
              <a:ext uri="{FF2B5EF4-FFF2-40B4-BE49-F238E27FC236}">
                <a16:creationId xmlns:a16="http://schemas.microsoft.com/office/drawing/2014/main" id="{3650AE38-210D-45C7-AD43-FBE4DFFF7B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10" t="10877" r="9712" b="15614"/>
          <a:stretch/>
        </p:blipFill>
        <p:spPr bwMode="auto">
          <a:xfrm>
            <a:off x="6930189" y="4456486"/>
            <a:ext cx="2057401" cy="216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0136AE2-D622-42EA-A34E-CDD7D7C7CA38}"/>
              </a:ext>
            </a:extLst>
          </p:cNvPr>
          <p:cNvSpPr txBox="1"/>
          <p:nvPr/>
        </p:nvSpPr>
        <p:spPr>
          <a:xfrm>
            <a:off x="619626" y="3669153"/>
            <a:ext cx="8139362" cy="5480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He protects us with government rules (23:23-30)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432829-C78A-481E-B4B2-D0416F169C0E}"/>
              </a:ext>
            </a:extLst>
          </p:cNvPr>
          <p:cNvSpPr txBox="1"/>
          <p:nvPr/>
        </p:nvSpPr>
        <p:spPr>
          <a:xfrm>
            <a:off x="607593" y="4326455"/>
            <a:ext cx="8151395" cy="10436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l" defTabSz="457177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  <a:t>He protects us with human political ploys (24:22-23, 27)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11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49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11600</TotalTime>
  <Words>418</Words>
  <Application>Microsoft Office PowerPoint</Application>
  <PresentationFormat>On-screen Show (4:3)</PresentationFormat>
  <Paragraphs>63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Comic Sans MS</vt:lpstr>
      <vt:lpstr>Symbol</vt:lpstr>
      <vt:lpstr>Times New Roman</vt:lpstr>
      <vt:lpstr>49_Blank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</dc:creator>
  <cp:lastModifiedBy>Matt</cp:lastModifiedBy>
  <cp:revision>699</cp:revision>
  <dcterms:created xsi:type="dcterms:W3CDTF">2020-06-19T09:09:30Z</dcterms:created>
  <dcterms:modified xsi:type="dcterms:W3CDTF">2021-07-03T23:58:45Z</dcterms:modified>
</cp:coreProperties>
</file>