
<file path=[Content_Types].xml><?xml version="1.0" encoding="utf-8"?>
<Types xmlns="http://schemas.openxmlformats.org/package/2006/content-types">
  <Default Extension="jpeg" ContentType="image/jpeg"/>
  <Default Extension="jpg" ContentType="image/jpeg"/>
  <Default Extension="m4v" ContentType="vide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4" r:id="rId2"/>
  </p:sldMasterIdLst>
  <p:notesMasterIdLst>
    <p:notesMasterId r:id="rId51"/>
  </p:notesMasterIdLst>
  <p:handoutMasterIdLst>
    <p:handoutMasterId r:id="rId52"/>
  </p:handoutMasterIdLst>
  <p:sldIdLst>
    <p:sldId id="4554" r:id="rId3"/>
    <p:sldId id="4555" r:id="rId4"/>
    <p:sldId id="4558" r:id="rId5"/>
    <p:sldId id="4559" r:id="rId6"/>
    <p:sldId id="4560" r:id="rId7"/>
    <p:sldId id="4561" r:id="rId8"/>
    <p:sldId id="4562" r:id="rId9"/>
    <p:sldId id="4563" r:id="rId10"/>
    <p:sldId id="4564" r:id="rId11"/>
    <p:sldId id="3910" r:id="rId12"/>
    <p:sldId id="4409" r:id="rId13"/>
    <p:sldId id="4548" r:id="rId14"/>
    <p:sldId id="4550" r:id="rId15"/>
    <p:sldId id="4549" r:id="rId16"/>
    <p:sldId id="4545" r:id="rId17"/>
    <p:sldId id="4551" r:id="rId18"/>
    <p:sldId id="4570" r:id="rId19"/>
    <p:sldId id="4571" r:id="rId20"/>
    <p:sldId id="4574" r:id="rId21"/>
    <p:sldId id="4576" r:id="rId22"/>
    <p:sldId id="4575" r:id="rId23"/>
    <p:sldId id="4577" r:id="rId24"/>
    <p:sldId id="4172" r:id="rId25"/>
    <p:sldId id="260" r:id="rId26"/>
    <p:sldId id="256" r:id="rId27"/>
    <p:sldId id="258" r:id="rId28"/>
    <p:sldId id="261" r:id="rId29"/>
    <p:sldId id="259"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278" r:id="rId43"/>
    <p:sldId id="275" r:id="rId44"/>
    <p:sldId id="276" r:id="rId45"/>
    <p:sldId id="277" r:id="rId46"/>
    <p:sldId id="4552" r:id="rId47"/>
    <p:sldId id="4578" r:id="rId48"/>
    <p:sldId id="4582" r:id="rId49"/>
    <p:sldId id="458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8469A2-5090-403E-A589-18DDF8106C5C}">
          <p14:sldIdLst>
            <p14:sldId id="4554"/>
            <p14:sldId id="4555"/>
            <p14:sldId id="4558"/>
            <p14:sldId id="4559"/>
            <p14:sldId id="4560"/>
            <p14:sldId id="4561"/>
            <p14:sldId id="4562"/>
            <p14:sldId id="4563"/>
            <p14:sldId id="4564"/>
          </p14:sldIdLst>
        </p14:section>
        <p14:section name="Service" id="{2AA2B6A4-B253-4A39-9162-E4E04CF64E63}">
          <p14:sldIdLst>
            <p14:sldId id="3910"/>
            <p14:sldId id="4409"/>
            <p14:sldId id="4548"/>
            <p14:sldId id="4550"/>
            <p14:sldId id="4549"/>
            <p14:sldId id="4545"/>
            <p14:sldId id="4551"/>
            <p14:sldId id="4570"/>
            <p14:sldId id="4571"/>
            <p14:sldId id="4574"/>
            <p14:sldId id="4576"/>
            <p14:sldId id="4575"/>
            <p14:sldId id="4577"/>
            <p14:sldId id="4172"/>
            <p14:sldId id="260"/>
            <p14:sldId id="256"/>
            <p14:sldId id="258"/>
            <p14:sldId id="261"/>
            <p14:sldId id="259"/>
            <p14:sldId id="262"/>
            <p14:sldId id="263"/>
            <p14:sldId id="264"/>
            <p14:sldId id="265"/>
            <p14:sldId id="266"/>
            <p14:sldId id="267"/>
            <p14:sldId id="268"/>
            <p14:sldId id="269"/>
            <p14:sldId id="270"/>
            <p14:sldId id="271"/>
            <p14:sldId id="272"/>
            <p14:sldId id="273"/>
            <p14:sldId id="278"/>
            <p14:sldId id="275"/>
            <p14:sldId id="276"/>
            <p14:sldId id="277"/>
            <p14:sldId id="4552"/>
            <p14:sldId id="4578"/>
            <p14:sldId id="4582"/>
            <p14:sldId id="45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 initials="m" lastIdx="1" clrIdx="0">
    <p:extLst>
      <p:ext uri="{19B8F6BF-5375-455C-9EA6-DF929625EA0E}">
        <p15:presenceInfo xmlns:p15="http://schemas.microsoft.com/office/powerpoint/2012/main" userId="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4"/>
    <a:srgbClr val="F7EDDC"/>
    <a:srgbClr val="FCF3E2"/>
    <a:srgbClr val="FF4541"/>
    <a:srgbClr val="D1CC00"/>
    <a:srgbClr val="663300"/>
    <a:srgbClr val="FDF4E4"/>
    <a:srgbClr val="FF473E"/>
    <a:srgbClr val="C00000"/>
    <a:srgbClr val="D01F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81976" autoAdjust="0"/>
  </p:normalViewPr>
  <p:slideViewPr>
    <p:cSldViewPr snapToGrid="0">
      <p:cViewPr varScale="1">
        <p:scale>
          <a:sx n="50" d="100"/>
          <a:sy n="50" d="100"/>
        </p:scale>
        <p:origin x="78" y="23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9" d="100"/>
          <a:sy n="69" d="100"/>
        </p:scale>
        <p:origin x="198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564EF-C62E-4AE9-9D30-311F964A12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7A4DD580-BD40-4D2A-8D5D-C1210B2137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32592C-FA0B-49FC-81AE-9BC1FC4172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E2EAF8-FDAC-4D11-AB31-49B76D518F62}" type="slidenum">
              <a:rPr lang="en-US" smtClean="0"/>
              <a:t>‹#›</a:t>
            </a:fld>
            <a:endParaRPr lang="en-US"/>
          </a:p>
        </p:txBody>
      </p:sp>
    </p:spTree>
    <p:extLst>
      <p:ext uri="{BB962C8B-B14F-4D97-AF65-F5344CB8AC3E}">
        <p14:creationId xmlns:p14="http://schemas.microsoft.com/office/powerpoint/2010/main" val="3779975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362D8-EA4A-44B1-AF1F-D31D11AFCEF8}" type="datetimeFigureOut">
              <a:rPr lang="en-US" smtClean="0"/>
              <a:t>6/26/2021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5DC19-8BC9-4B03-9D9D-04B6C6BA09A8}" type="slidenum">
              <a:rPr lang="en-US" smtClean="0"/>
              <a:t>‹#›</a:t>
            </a:fld>
            <a:endParaRPr lang="en-US"/>
          </a:p>
        </p:txBody>
      </p:sp>
    </p:spTree>
    <p:extLst>
      <p:ext uri="{BB962C8B-B14F-4D97-AF65-F5344CB8AC3E}">
        <p14:creationId xmlns:p14="http://schemas.microsoft.com/office/powerpoint/2010/main" val="3843474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0164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8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7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42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450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917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5510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366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0839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40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1958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6798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57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We are continuing in our series called Good News on the Move, God’s work through the early church in Acts.</a:t>
            </a:r>
          </a:p>
          <a:p>
            <a:endParaRPr lang="en-US" sz="1400" dirty="0"/>
          </a:p>
          <a:p>
            <a:r>
              <a:rPr lang="en-US" sz="1400" dirty="0"/>
              <a:t>In the previous 19 sermons we have seen a lot of people on the move. </a:t>
            </a:r>
          </a:p>
          <a:p>
            <a:endParaRPr lang="en-US" sz="1400" dirty="0"/>
          </a:p>
          <a:p>
            <a:r>
              <a:rPr lang="en-US" sz="1400" dirty="0"/>
              <a:t>At the beginning of the book of Acts, we saw the church growing in Jerusalem, undergoing persecution, and spreading to Samaria.</a:t>
            </a:r>
          </a:p>
          <a:p>
            <a:endParaRPr lang="en-US" sz="1400" dirty="0"/>
          </a:p>
          <a:p>
            <a:r>
              <a:rPr lang="en-US" sz="1400" dirty="0"/>
              <a:t>As the book of Acts progressed, we are introduced to Saul, also known as Paul. </a:t>
            </a:r>
          </a:p>
        </p:txBody>
      </p:sp>
      <p:sp>
        <p:nvSpPr>
          <p:cNvPr id="4" name="Slide Number Placeholder 3"/>
          <p:cNvSpPr>
            <a:spLocks noGrp="1"/>
          </p:cNvSpPr>
          <p:nvPr>
            <p:ph type="sldNum" sz="quarter" idx="5"/>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483306"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0018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4942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3821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2931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22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036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366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24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01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937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240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281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DF4E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81A27-E469-4C26-840B-5BEF174CD8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29" y="0"/>
            <a:ext cx="9139943" cy="5926183"/>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FF473E"/>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337779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DF4E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14696-0DE6-44D6-9581-87E1E6574D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0899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563BF02-49E6-4103-9201-3109028C05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84883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36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DF4E4"/>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21CF4B4F-A318-48D2-8CA0-73E526083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403187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3C1EC9-33DF-4EDE-BB42-22A3D0763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237561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3A837-C334-48CF-8149-FC7DBC6DAC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142049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7E06A-507D-4B4E-A049-A10F49287F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1098977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89A04-4E47-4081-B6EE-EF77F62C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8533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843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4AE60-40C9-433C-9FE9-A1F411F1A0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30299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14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152768"/>
      </p:ext>
    </p:extLst>
  </p:cSld>
  <p:clrMap bg1="lt1" tx1="dk1" bg2="lt2" tx2="dk2" accent1="accent1" accent2="accent2" accent3="accent3" accent4="accent4" accent5="accent5" accent6="accent6" hlink="hlink" folHlink="folHlink"/>
  <p:sldLayoutIdLst>
    <p:sldLayoutId id="2147483725" r:id="rId1"/>
    <p:sldLayoutId id="2147483715" r:id="rId2"/>
    <p:sldLayoutId id="2147483727" r:id="rId3"/>
    <p:sldLayoutId id="2147483721" r:id="rId4"/>
    <p:sldLayoutId id="2147483726" r:id="rId5"/>
    <p:sldLayoutId id="2147483723" r:id="rId6"/>
    <p:sldLayoutId id="2147483729" r:id="rId7"/>
    <p:sldLayoutId id="2147483733" r:id="rId8"/>
    <p:sldLayoutId id="2147483732" r:id="rId9"/>
    <p:sldLayoutId id="2147483728"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D001E5F-6F2D-2E47-9075-047FB0880677}" type="datetimeFigureOut">
              <a:rPr lang="en-TH" smtClean="0"/>
              <a:t>06/26/2021</a:t>
            </a:fld>
            <a:endParaRPr lang="en-TH"/>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TH"/>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1492080554"/>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https://lifeafterministry.files.wordpress.com/2017/03/greek-hebrew-and-aramaic-words-martyr.png"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hyperlink" Target="https://www.biblegateway.com/passage/?search=Acts%2021-23&amp;version=ESV#fen-ESV-27693f"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s://www.biblegateway.com/passage/?search=Acts%2021-23&amp;version=ESV#fen-ESV-27716i"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7" name="Shape 26">
            <a:extLst>
              <a:ext uri="{FF2B5EF4-FFF2-40B4-BE49-F238E27FC236}">
                <a16:creationId xmlns:a16="http://schemas.microsoft.com/office/drawing/2014/main" id="{1887745E-BD69-4FD7-95A5-F5419C064613}"/>
              </a:ext>
            </a:extLst>
          </p:cNvPr>
          <p:cNvSpPr txBox="1"/>
          <p:nvPr/>
        </p:nvSpPr>
        <p:spPr>
          <a:xfrm>
            <a:off x="0" y="1118727"/>
            <a:ext cx="9144000" cy="138251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effectLst/>
                <a:uLnTx/>
                <a:uFillTx/>
                <a:latin typeface="Arial"/>
                <a:ea typeface="Arial"/>
                <a:cs typeface="Arial"/>
                <a:sym typeface="Arial"/>
                <a:rtl val="0"/>
              </a:rPr>
              <a:t>O Church Arise</a:t>
            </a:r>
            <a:endParaRPr kumimoji="0" lang="en-US" sz="2000" b="1" i="0" u="none" strike="noStrike" kern="0" cap="none" spc="0" normalizeH="0" baseline="0" noProof="0" dirty="0">
              <a:ln>
                <a:noFill/>
              </a:ln>
              <a:effectLst/>
              <a:uLnTx/>
              <a:uFillTx/>
              <a:latin typeface="Arial"/>
              <a:ea typeface="Arial"/>
              <a:cs typeface="Arial"/>
              <a:sym typeface="Arial"/>
              <a:rtl val="0"/>
            </a:endParaRPr>
          </a:p>
        </p:txBody>
      </p:sp>
      <p:sp>
        <p:nvSpPr>
          <p:cNvPr id="9" name="Shape 27">
            <a:extLst>
              <a:ext uri="{FF2B5EF4-FFF2-40B4-BE49-F238E27FC236}">
                <a16:creationId xmlns:a16="http://schemas.microsoft.com/office/drawing/2014/main" id="{928BF0FA-222F-4184-A388-235C696CF915}"/>
              </a:ext>
            </a:extLst>
          </p:cNvPr>
          <p:cNvSpPr/>
          <p:nvPr/>
        </p:nvSpPr>
        <p:spPr>
          <a:xfrm>
            <a:off x="61415" y="4845711"/>
            <a:ext cx="8830101" cy="1015661"/>
          </a:xfrm>
          <a:prstGeom prst="rect">
            <a:avLst/>
          </a:prstGeom>
          <a:noFill/>
          <a:ln>
            <a:noFill/>
          </a:ln>
        </p:spPr>
        <p:txBody>
          <a:bodyPr lIns="91425" tIns="45700" rIns="91425" bIns="45700" anchor="t" anchorCtr="0">
            <a:noAutofit/>
          </a:bodyPr>
          <a:lstStyle/>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CCLI Song #</a:t>
            </a:r>
            <a:r>
              <a:rPr kumimoji="0" lang="is-IS" sz="2000" b="1" i="0" u="none" strike="noStrike" kern="0" cap="none" spc="0" normalizeH="0" baseline="0" noProof="0" dirty="0">
                <a:ln>
                  <a:noFill/>
                </a:ln>
                <a:effectLst/>
                <a:uLnTx/>
                <a:uFillTx/>
                <a:latin typeface="Arial"/>
                <a:ea typeface="Arial"/>
                <a:cs typeface="Arial"/>
                <a:sym typeface="Arial"/>
                <a:rtl val="0"/>
              </a:rPr>
              <a:t>4611992</a:t>
            </a:r>
            <a:endParaRPr kumimoji="0" lang="en-US" sz="2000" b="1" i="0" u="none" strike="noStrike" kern="0" cap="none" spc="0" normalizeH="0" baseline="0" noProof="0" dirty="0">
              <a:ln>
                <a:noFill/>
              </a:ln>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  2005 Thankyou Music</a:t>
            </a:r>
          </a:p>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CIC CCLI License # 277507</a:t>
            </a:r>
          </a:p>
        </p:txBody>
      </p:sp>
      <p:sp>
        <p:nvSpPr>
          <p:cNvPr id="10" name="Shape 26">
            <a:extLst>
              <a:ext uri="{FF2B5EF4-FFF2-40B4-BE49-F238E27FC236}">
                <a16:creationId xmlns:a16="http://schemas.microsoft.com/office/drawing/2014/main" id="{6F06EE93-7205-4130-A91D-F923D0F5B4C7}"/>
              </a:ext>
            </a:extLst>
          </p:cNvPr>
          <p:cNvSpPr txBox="1"/>
          <p:nvPr/>
        </p:nvSpPr>
        <p:spPr>
          <a:xfrm>
            <a:off x="0" y="2360113"/>
            <a:ext cx="91440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Keith Getty | Stuart Townend</a:t>
            </a:r>
          </a:p>
        </p:txBody>
      </p:sp>
      <p:pic>
        <p:nvPicPr>
          <p:cNvPr id="2" name="01 O Church Arise">
            <a:hlinkClick r:id="" action="ppaction://media"/>
            <a:extLst>
              <a:ext uri="{FF2B5EF4-FFF2-40B4-BE49-F238E27FC236}">
                <a16:creationId xmlns:a16="http://schemas.microsoft.com/office/drawing/2014/main" id="{C2E70E11-CC1A-467C-8245-8120BAC99D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4714" y="5994236"/>
            <a:ext cx="609600" cy="609600"/>
          </a:xfrm>
          <a:prstGeom prst="rect">
            <a:avLst/>
          </a:prstGeom>
        </p:spPr>
      </p:pic>
      <p:sp>
        <p:nvSpPr>
          <p:cNvPr id="6" name="Shape 26">
            <a:extLst>
              <a:ext uri="{FF2B5EF4-FFF2-40B4-BE49-F238E27FC236}">
                <a16:creationId xmlns:a16="http://schemas.microsoft.com/office/drawing/2014/main" id="{8AC59EF5-1CC7-4229-B808-9E627BB4386D}"/>
              </a:ext>
            </a:extLst>
          </p:cNvPr>
          <p:cNvSpPr txBox="1"/>
          <p:nvPr/>
        </p:nvSpPr>
        <p:spPr>
          <a:xfrm>
            <a:off x="495157" y="3122114"/>
            <a:ext cx="7962615" cy="68788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400" i="1" u="none" strike="noStrike" kern="0" cap="none" spc="0" normalizeH="0" baseline="0" noProof="0" dirty="0">
                <a:ln>
                  <a:noFill/>
                </a:ln>
                <a:effectLst/>
                <a:uLnTx/>
                <a:uFillTx/>
                <a:latin typeface="Arial"/>
                <a:ea typeface="Arial"/>
                <a:cs typeface="Arial"/>
                <a:sym typeface="Arial"/>
                <a:rtl val="0"/>
              </a:rPr>
              <a:t>(Performed by CIC Worship Band)</a:t>
            </a:r>
          </a:p>
        </p:txBody>
      </p:sp>
    </p:spTree>
    <p:extLst>
      <p:ext uri="{BB962C8B-B14F-4D97-AF65-F5344CB8AC3E}">
        <p14:creationId xmlns:p14="http://schemas.microsoft.com/office/powerpoint/2010/main" val="219115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1CBFFC-AA20-447E-AABC-9376EDA03D5B}"/>
              </a:ext>
            </a:extLst>
          </p:cNvPr>
          <p:cNvSpPr txBox="1"/>
          <p:nvPr/>
        </p:nvSpPr>
        <p:spPr>
          <a:xfrm>
            <a:off x="523372" y="410367"/>
            <a:ext cx="8097251" cy="1015663"/>
          </a:xfrm>
          <a:prstGeom prst="rect">
            <a:avLst/>
          </a:prstGeom>
          <a:noFill/>
        </p:spPr>
        <p:txBody>
          <a:bodyPr wrap="square">
            <a:spAutoFit/>
          </a:bodyPr>
          <a:lstStyle/>
          <a:p>
            <a:pPr algn="ctr"/>
            <a:r>
              <a:rPr lang="en-US" sz="6000" b="1" dirty="0">
                <a:latin typeface="Arial Black" panose="020B0A04020102020204" pitchFamily="34" charset="0"/>
                <a:cs typeface="Arial" panose="020B0604020202020204" pitchFamily="34" charset="0"/>
              </a:rPr>
              <a:t>Scripture Reading</a:t>
            </a:r>
          </a:p>
        </p:txBody>
      </p:sp>
      <p:sp>
        <p:nvSpPr>
          <p:cNvPr id="6" name="TextBox 5">
            <a:extLst>
              <a:ext uri="{FF2B5EF4-FFF2-40B4-BE49-F238E27FC236}">
                <a16:creationId xmlns:a16="http://schemas.microsoft.com/office/drawing/2014/main" id="{C2897324-C41A-43E4-A94B-0823E86FEB91}"/>
              </a:ext>
            </a:extLst>
          </p:cNvPr>
          <p:cNvSpPr txBox="1"/>
          <p:nvPr/>
        </p:nvSpPr>
        <p:spPr>
          <a:xfrm>
            <a:off x="1756609" y="1661776"/>
            <a:ext cx="5630776" cy="707886"/>
          </a:xfrm>
          <a:prstGeom prst="rect">
            <a:avLst/>
          </a:prstGeom>
          <a:noFill/>
        </p:spPr>
        <p:txBody>
          <a:bodyPr wrap="square">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000" b="1"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sym typeface="Arial"/>
              </a:rPr>
              <a:t>John 15:18-16:4 (ESV)</a:t>
            </a: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ea typeface="ＭＳ Ｐゴシック"/>
                <a:cs typeface="Calibri" panose="020F0502020204030204" pitchFamily="34" charset="0"/>
                <a:sym typeface="Arial"/>
              </a:rPr>
              <a:t>John 15:18-16:4 (ESV)</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5016758"/>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
                <a:srgbClr val="FFFFFF"/>
              </a:buClr>
              <a:buSzPts val="3600"/>
              <a:buFont typeface="Arial"/>
              <a:buNone/>
              <a:tabLst/>
              <a:defRPr/>
            </a:pPr>
            <a:r>
              <a:rPr lang="en-US" sz="3200" b="1" i="0" dirty="0">
                <a:effectLst/>
                <a:latin typeface="system-ui"/>
              </a:rPr>
              <a:t>Ch 15 </a:t>
            </a:r>
            <a:r>
              <a:rPr lang="en-US" sz="3200" b="1" i="0" baseline="30000" dirty="0">
                <a:solidFill>
                  <a:srgbClr val="000000"/>
                </a:solidFill>
                <a:effectLst/>
                <a:latin typeface="Arial" panose="020B0604020202020204" pitchFamily="34" charset="0"/>
                <a:cs typeface="Arial" panose="020B0604020202020204" pitchFamily="34" charset="0"/>
              </a:rPr>
              <a:t>18 </a:t>
            </a:r>
            <a:r>
              <a:rPr lang="en-US" sz="3200" b="0" i="0" dirty="0">
                <a:solidFill>
                  <a:srgbClr val="000000"/>
                </a:solidFill>
                <a:effectLst/>
                <a:latin typeface="Arial" panose="020B0604020202020204" pitchFamily="34" charset="0"/>
                <a:cs typeface="Arial" panose="020B0604020202020204" pitchFamily="34" charset="0"/>
              </a:rPr>
              <a:t>“If the world hates you, know that it has hated me before it hated you. </a:t>
            </a:r>
            <a:r>
              <a:rPr lang="en-US" sz="3200" b="1" i="0" baseline="30000" dirty="0">
                <a:solidFill>
                  <a:srgbClr val="000000"/>
                </a:solidFill>
                <a:effectLst/>
                <a:latin typeface="Arial" panose="020B0604020202020204" pitchFamily="34" charset="0"/>
                <a:cs typeface="Arial" panose="020B0604020202020204" pitchFamily="34" charset="0"/>
              </a:rPr>
              <a:t>19 </a:t>
            </a:r>
            <a:r>
              <a:rPr lang="en-US" sz="3200" b="0" i="0" dirty="0">
                <a:solidFill>
                  <a:srgbClr val="000000"/>
                </a:solidFill>
                <a:effectLst/>
                <a:latin typeface="Arial" panose="020B0604020202020204" pitchFamily="34" charset="0"/>
                <a:cs typeface="Arial" panose="020B0604020202020204" pitchFamily="34" charset="0"/>
              </a:rPr>
              <a:t>If you were of the world, the world would love you as its own; but because you are not of the world, but I chose you out of the world, therefore the world hates you. </a:t>
            </a:r>
            <a:r>
              <a:rPr lang="en-US" sz="3200" b="1" i="0" baseline="30000" dirty="0">
                <a:solidFill>
                  <a:srgbClr val="000000"/>
                </a:solidFill>
                <a:effectLst/>
                <a:latin typeface="Arial" panose="020B0604020202020204" pitchFamily="34" charset="0"/>
                <a:cs typeface="Arial" panose="020B0604020202020204" pitchFamily="34" charset="0"/>
              </a:rPr>
              <a:t>20 </a:t>
            </a:r>
            <a:r>
              <a:rPr lang="en-US" sz="3200" b="0" i="0" dirty="0">
                <a:solidFill>
                  <a:srgbClr val="000000"/>
                </a:solidFill>
                <a:effectLst/>
                <a:latin typeface="Arial" panose="020B0604020202020204" pitchFamily="34" charset="0"/>
                <a:cs typeface="Arial" panose="020B0604020202020204" pitchFamily="34" charset="0"/>
              </a:rPr>
              <a:t>Remember the word that I said to you: ‘A servant is not greater than his master.’ If they persecuted me, they will also persecute you. If they kept my word, they will also keep yours. </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1465932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ea typeface="ＭＳ Ｐゴシック"/>
                <a:cs typeface="Calibri" panose="020F0502020204030204" pitchFamily="34" charset="0"/>
                <a:sym typeface="Arial"/>
              </a:rPr>
              <a:t>John 15:18-16:4 (ESV)</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120731"/>
            <a:ext cx="8867274" cy="6001643"/>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
                <a:srgbClr val="FFFFFF"/>
              </a:buClr>
              <a:buSzPts val="3600"/>
              <a:buFont typeface="Arial"/>
              <a:buNone/>
              <a:tabLst/>
              <a:defRPr/>
            </a:pPr>
            <a:r>
              <a:rPr lang="en-US" sz="3200" b="1" i="0" baseline="30000" dirty="0">
                <a:solidFill>
                  <a:srgbClr val="000000"/>
                </a:solidFill>
                <a:effectLst/>
                <a:latin typeface="Arial" panose="020B0604020202020204" pitchFamily="34" charset="0"/>
                <a:cs typeface="Arial" panose="020B0604020202020204" pitchFamily="34" charset="0"/>
              </a:rPr>
              <a:t>21 </a:t>
            </a:r>
            <a:r>
              <a:rPr lang="en-US" sz="3200" b="0" i="0" dirty="0">
                <a:solidFill>
                  <a:srgbClr val="000000"/>
                </a:solidFill>
                <a:effectLst/>
                <a:latin typeface="Arial" panose="020B0604020202020204" pitchFamily="34" charset="0"/>
                <a:cs typeface="Arial" panose="020B0604020202020204" pitchFamily="34" charset="0"/>
              </a:rPr>
              <a:t>But all these things they will do to you on account of my name, because they do not know him who sent me. </a:t>
            </a:r>
            <a:r>
              <a:rPr lang="en-US" sz="3200" b="1" i="0" baseline="30000" dirty="0">
                <a:solidFill>
                  <a:srgbClr val="000000"/>
                </a:solidFill>
                <a:effectLst/>
                <a:latin typeface="Arial" panose="020B0604020202020204" pitchFamily="34" charset="0"/>
                <a:cs typeface="Arial" panose="020B0604020202020204" pitchFamily="34" charset="0"/>
              </a:rPr>
              <a:t>22 </a:t>
            </a:r>
            <a:r>
              <a:rPr lang="en-US" sz="3200" b="0" i="0" dirty="0">
                <a:solidFill>
                  <a:srgbClr val="000000"/>
                </a:solidFill>
                <a:effectLst/>
                <a:latin typeface="Arial" panose="020B0604020202020204" pitchFamily="34" charset="0"/>
                <a:cs typeface="Arial" panose="020B0604020202020204" pitchFamily="34" charset="0"/>
              </a:rPr>
              <a:t>If I had not come and spoken to them, they would not have been guilty of sin, but now they have no excuse for their sin. </a:t>
            </a:r>
            <a:r>
              <a:rPr lang="en-US" sz="3200" b="1" i="0" baseline="30000" dirty="0">
                <a:solidFill>
                  <a:srgbClr val="000000"/>
                </a:solidFill>
                <a:effectLst/>
                <a:latin typeface="Arial" panose="020B0604020202020204" pitchFamily="34" charset="0"/>
                <a:cs typeface="Arial" panose="020B0604020202020204" pitchFamily="34" charset="0"/>
              </a:rPr>
              <a:t>23 </a:t>
            </a:r>
            <a:r>
              <a:rPr lang="en-US" sz="3200" b="0" i="0" dirty="0">
                <a:solidFill>
                  <a:srgbClr val="000000"/>
                </a:solidFill>
                <a:effectLst/>
                <a:latin typeface="Arial" panose="020B0604020202020204" pitchFamily="34" charset="0"/>
                <a:cs typeface="Arial" panose="020B0604020202020204" pitchFamily="34" charset="0"/>
              </a:rPr>
              <a:t>Whoever hates me hates my Father also. </a:t>
            </a:r>
            <a:r>
              <a:rPr lang="en-US" sz="3200" b="1" i="0" baseline="30000" dirty="0">
                <a:solidFill>
                  <a:srgbClr val="000000"/>
                </a:solidFill>
                <a:effectLst/>
                <a:latin typeface="Arial" panose="020B0604020202020204" pitchFamily="34" charset="0"/>
                <a:cs typeface="Arial" panose="020B0604020202020204" pitchFamily="34" charset="0"/>
              </a:rPr>
              <a:t>24 </a:t>
            </a:r>
            <a:r>
              <a:rPr lang="en-US" sz="3200" b="0" i="0" dirty="0">
                <a:solidFill>
                  <a:srgbClr val="000000"/>
                </a:solidFill>
                <a:effectLst/>
                <a:latin typeface="Arial" panose="020B0604020202020204" pitchFamily="34" charset="0"/>
                <a:cs typeface="Arial" panose="020B0604020202020204" pitchFamily="34" charset="0"/>
              </a:rPr>
              <a:t>If I had not done among them the works that no one else did, they would not be guilty of sin, but now they have seen and hated both me and my Father. </a:t>
            </a:r>
            <a:r>
              <a:rPr lang="en-US" sz="3200" b="1" i="0" baseline="30000" dirty="0">
                <a:solidFill>
                  <a:srgbClr val="000000"/>
                </a:solidFill>
                <a:effectLst/>
                <a:latin typeface="Arial" panose="020B0604020202020204" pitchFamily="34" charset="0"/>
                <a:cs typeface="Arial" panose="020B0604020202020204" pitchFamily="34" charset="0"/>
              </a:rPr>
              <a:t>25 </a:t>
            </a:r>
            <a:r>
              <a:rPr lang="en-US" sz="3200" b="0" i="0" dirty="0">
                <a:solidFill>
                  <a:srgbClr val="000000"/>
                </a:solidFill>
                <a:effectLst/>
                <a:latin typeface="Arial" panose="020B0604020202020204" pitchFamily="34" charset="0"/>
                <a:cs typeface="Arial" panose="020B0604020202020204" pitchFamily="34" charset="0"/>
              </a:rPr>
              <a:t>But the word that is written in their Law must be fulfilled: ‘They hated me without a cause.’</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3392849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ea typeface="ＭＳ Ｐゴシック"/>
                <a:cs typeface="Calibri" panose="020F0502020204030204" pitchFamily="34" charset="0"/>
                <a:sym typeface="Arial"/>
              </a:rPr>
              <a:t>John 15:18-16:4 (ESV)</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046988"/>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
                <a:srgbClr val="FFFFFF"/>
              </a:buClr>
              <a:buSzPts val="3600"/>
              <a:buFont typeface="Arial"/>
              <a:buNone/>
              <a:tabLst/>
              <a:defRPr/>
            </a:pPr>
            <a:r>
              <a:rPr lang="en-US" sz="3200" b="1" i="0" baseline="30000" dirty="0">
                <a:solidFill>
                  <a:srgbClr val="000000"/>
                </a:solidFill>
                <a:effectLst/>
                <a:latin typeface="Arial" panose="020B0604020202020204" pitchFamily="34" charset="0"/>
                <a:cs typeface="Arial" panose="020B0604020202020204" pitchFamily="34" charset="0"/>
              </a:rPr>
              <a:t>26 </a:t>
            </a:r>
            <a:r>
              <a:rPr lang="en-US" sz="3200" b="0" i="0" dirty="0">
                <a:solidFill>
                  <a:srgbClr val="000000"/>
                </a:solidFill>
                <a:effectLst/>
                <a:latin typeface="Arial" panose="020B0604020202020204" pitchFamily="34" charset="0"/>
                <a:cs typeface="Arial" panose="020B0604020202020204" pitchFamily="34" charset="0"/>
              </a:rPr>
              <a:t>“But when the Helper comes, whom I will send to you from the Father, the Spirit of truth, who proceeds from the Father, he will bear witness about me. </a:t>
            </a:r>
            <a:r>
              <a:rPr lang="en-US" sz="3200" b="1" i="0" baseline="30000" dirty="0">
                <a:solidFill>
                  <a:srgbClr val="000000"/>
                </a:solidFill>
                <a:effectLst/>
                <a:latin typeface="Arial" panose="020B0604020202020204" pitchFamily="34" charset="0"/>
                <a:cs typeface="Arial" panose="020B0604020202020204" pitchFamily="34" charset="0"/>
              </a:rPr>
              <a:t>27 </a:t>
            </a:r>
            <a:r>
              <a:rPr lang="en-US" sz="3200" b="0" i="0" dirty="0">
                <a:solidFill>
                  <a:srgbClr val="000000"/>
                </a:solidFill>
                <a:effectLst/>
                <a:latin typeface="Arial" panose="020B0604020202020204" pitchFamily="34" charset="0"/>
                <a:cs typeface="Arial" panose="020B0604020202020204" pitchFamily="34" charset="0"/>
              </a:rPr>
              <a:t>And you also will bear witness, because you have been with me from the beginning.</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996881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ea typeface="ＭＳ Ｐゴシック"/>
                <a:cs typeface="Calibri" panose="020F0502020204030204" pitchFamily="34" charset="0"/>
                <a:sym typeface="Arial"/>
              </a:rPr>
              <a:t>John 15:18-16:4 (ESV)</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4031873"/>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
                <a:srgbClr val="FFFFFF"/>
              </a:buClr>
              <a:buSzPts val="3600"/>
              <a:buFont typeface="Arial"/>
              <a:buNone/>
              <a:tabLst/>
              <a:defRPr/>
            </a:pPr>
            <a:r>
              <a:rPr lang="en-US" sz="3200" b="1" i="0" dirty="0">
                <a:effectLst/>
                <a:latin typeface="system-ui"/>
              </a:rPr>
              <a:t>Ch 16  </a:t>
            </a:r>
            <a:r>
              <a:rPr lang="en-US" sz="3200" b="1" i="0" baseline="30000" dirty="0">
                <a:solidFill>
                  <a:srgbClr val="000000"/>
                </a:solidFill>
                <a:effectLst/>
                <a:latin typeface="Arial" panose="020B0604020202020204" pitchFamily="34" charset="0"/>
                <a:cs typeface="Arial" panose="020B0604020202020204" pitchFamily="34" charset="0"/>
              </a:rPr>
              <a:t> 1 </a:t>
            </a:r>
            <a:r>
              <a:rPr lang="en-US" sz="3200" b="0" i="0" dirty="0">
                <a:effectLst/>
                <a:latin typeface="system-ui"/>
              </a:rPr>
              <a:t>“I </a:t>
            </a:r>
            <a:r>
              <a:rPr lang="en-US" sz="3200" b="0" i="0" dirty="0">
                <a:solidFill>
                  <a:srgbClr val="000000"/>
                </a:solidFill>
                <a:effectLst/>
                <a:latin typeface="system-ui"/>
              </a:rPr>
              <a:t>have said all these things to you to keep you from falling away. </a:t>
            </a:r>
            <a:r>
              <a:rPr lang="en-US" sz="3200" b="1" i="0" baseline="30000" dirty="0">
                <a:solidFill>
                  <a:srgbClr val="000000"/>
                </a:solidFill>
                <a:effectLst/>
                <a:latin typeface="system-ui"/>
              </a:rPr>
              <a:t>2 </a:t>
            </a:r>
            <a:r>
              <a:rPr lang="en-US" sz="3200" b="0" i="0" dirty="0">
                <a:solidFill>
                  <a:srgbClr val="000000"/>
                </a:solidFill>
                <a:effectLst/>
                <a:latin typeface="system-ui"/>
              </a:rPr>
              <a:t>They will put you out of the synagogues. Indeed, the hour is coming when  whoever kills you will think he is offering service to God. </a:t>
            </a:r>
            <a:r>
              <a:rPr lang="en-US" sz="3200" b="1" i="0" baseline="30000" dirty="0">
                <a:solidFill>
                  <a:srgbClr val="000000"/>
                </a:solidFill>
                <a:effectLst/>
                <a:latin typeface="system-ui"/>
              </a:rPr>
              <a:t>3 </a:t>
            </a:r>
            <a:r>
              <a:rPr lang="en-US" sz="3200" b="0" i="0" dirty="0">
                <a:solidFill>
                  <a:srgbClr val="000000"/>
                </a:solidFill>
                <a:effectLst/>
                <a:latin typeface="system-ui"/>
              </a:rPr>
              <a:t>And they will do these things because they have not known the Father, nor me. </a:t>
            </a:r>
            <a:r>
              <a:rPr lang="en-US" sz="3200" b="1" i="0" baseline="30000" dirty="0">
                <a:solidFill>
                  <a:srgbClr val="000000"/>
                </a:solidFill>
                <a:effectLst/>
                <a:latin typeface="system-ui"/>
              </a:rPr>
              <a:t>4 </a:t>
            </a:r>
            <a:r>
              <a:rPr lang="en-US" sz="3200" b="0" i="0" dirty="0">
                <a:solidFill>
                  <a:srgbClr val="000000"/>
                </a:solidFill>
                <a:effectLst/>
                <a:latin typeface="system-ui"/>
              </a:rPr>
              <a:t>But I have said these things to you, that when their hour comes you may remember that I told them to you.</a:t>
            </a:r>
            <a:endParaRPr kumimoji="0" lang="en-US" sz="3200" b="1"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4027715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7" name="Shape 26">
            <a:extLst>
              <a:ext uri="{FF2B5EF4-FFF2-40B4-BE49-F238E27FC236}">
                <a16:creationId xmlns:a16="http://schemas.microsoft.com/office/drawing/2014/main" id="{1887745E-BD69-4FD7-95A5-F5419C064613}"/>
              </a:ext>
            </a:extLst>
          </p:cNvPr>
          <p:cNvSpPr txBox="1"/>
          <p:nvPr/>
        </p:nvSpPr>
        <p:spPr>
          <a:xfrm>
            <a:off x="0" y="1118727"/>
            <a:ext cx="9144000" cy="82437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effectLst/>
                <a:uLnTx/>
                <a:uFillTx/>
                <a:latin typeface="Arial"/>
                <a:ea typeface="Arial"/>
                <a:cs typeface="Arial"/>
                <a:sym typeface="Arial"/>
                <a:rtl val="0"/>
              </a:rPr>
              <a:t>Mighty To Save</a:t>
            </a:r>
            <a:endParaRPr kumimoji="0" lang="en-US" sz="2000" b="1" i="0" u="none" strike="noStrike" kern="0" cap="none" spc="0" normalizeH="0" baseline="0" noProof="0" dirty="0">
              <a:ln>
                <a:noFill/>
              </a:ln>
              <a:effectLst/>
              <a:uLnTx/>
              <a:uFillTx/>
              <a:latin typeface="Arial"/>
              <a:ea typeface="Arial"/>
              <a:cs typeface="Arial"/>
              <a:sym typeface="Arial"/>
              <a:rtl val="0"/>
            </a:endParaRPr>
          </a:p>
        </p:txBody>
      </p:sp>
      <p:sp>
        <p:nvSpPr>
          <p:cNvPr id="9" name="Shape 27">
            <a:extLst>
              <a:ext uri="{FF2B5EF4-FFF2-40B4-BE49-F238E27FC236}">
                <a16:creationId xmlns:a16="http://schemas.microsoft.com/office/drawing/2014/main" id="{928BF0FA-222F-4184-A388-235C696CF915}"/>
              </a:ext>
            </a:extLst>
          </p:cNvPr>
          <p:cNvSpPr/>
          <p:nvPr/>
        </p:nvSpPr>
        <p:spPr>
          <a:xfrm>
            <a:off x="61415" y="4845711"/>
            <a:ext cx="8830101" cy="1015661"/>
          </a:xfrm>
          <a:prstGeom prst="rect">
            <a:avLst/>
          </a:prstGeom>
          <a:noFill/>
          <a:ln>
            <a:noFill/>
          </a:ln>
        </p:spPr>
        <p:txBody>
          <a:bodyPr lIns="91425" tIns="45700" rIns="91425" bIns="45700" anchor="t" anchorCtr="0">
            <a:noAutofit/>
          </a:bodyPr>
          <a:lstStyle/>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CCLI Song #</a:t>
            </a:r>
            <a:r>
              <a:rPr kumimoji="0" lang="is-IS" sz="2000" b="1" i="0" u="none" strike="noStrike" kern="0" cap="none" spc="0" normalizeH="0" baseline="0" noProof="0" dirty="0">
                <a:ln>
                  <a:noFill/>
                </a:ln>
                <a:effectLst/>
                <a:uLnTx/>
                <a:uFillTx/>
                <a:latin typeface="Arial"/>
                <a:ea typeface="Arial"/>
                <a:cs typeface="Arial"/>
                <a:sym typeface="Arial"/>
                <a:rtl val="0"/>
              </a:rPr>
              <a:t>4591782</a:t>
            </a:r>
            <a:endParaRPr kumimoji="0" lang="en-US" sz="2000" b="1" i="0" u="none" strike="noStrike" kern="0" cap="none" spc="0" normalizeH="0" baseline="0" noProof="0" dirty="0">
              <a:ln>
                <a:noFill/>
              </a:ln>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  2006 Hillsong Music Publishing Australia</a:t>
            </a:r>
          </a:p>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CIC CCLI License # 277507</a:t>
            </a:r>
          </a:p>
        </p:txBody>
      </p:sp>
      <p:sp>
        <p:nvSpPr>
          <p:cNvPr id="10" name="Shape 26">
            <a:extLst>
              <a:ext uri="{FF2B5EF4-FFF2-40B4-BE49-F238E27FC236}">
                <a16:creationId xmlns:a16="http://schemas.microsoft.com/office/drawing/2014/main" id="{6F06EE93-7205-4130-A91D-F923D0F5B4C7}"/>
              </a:ext>
            </a:extLst>
          </p:cNvPr>
          <p:cNvSpPr txBox="1"/>
          <p:nvPr/>
        </p:nvSpPr>
        <p:spPr>
          <a:xfrm>
            <a:off x="0" y="2360113"/>
            <a:ext cx="9144000" cy="68788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Ben Fielding | Reuben Morgan</a:t>
            </a:r>
          </a:p>
        </p:txBody>
      </p:sp>
      <p:sp>
        <p:nvSpPr>
          <p:cNvPr id="5" name="Shape 26">
            <a:extLst>
              <a:ext uri="{FF2B5EF4-FFF2-40B4-BE49-F238E27FC236}">
                <a16:creationId xmlns:a16="http://schemas.microsoft.com/office/drawing/2014/main" id="{6084A173-B03B-4DB9-BF67-6329C630DD27}"/>
              </a:ext>
            </a:extLst>
          </p:cNvPr>
          <p:cNvSpPr txBox="1"/>
          <p:nvPr/>
        </p:nvSpPr>
        <p:spPr>
          <a:xfrm>
            <a:off x="495157" y="3122114"/>
            <a:ext cx="7962615" cy="68788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400" i="1" u="none" strike="noStrike" kern="0" cap="none" spc="0" normalizeH="0" baseline="0" noProof="0" dirty="0">
                <a:ln>
                  <a:noFill/>
                </a:ln>
                <a:effectLst/>
                <a:uLnTx/>
                <a:uFillTx/>
                <a:latin typeface="Arial"/>
                <a:ea typeface="Arial"/>
                <a:cs typeface="Arial"/>
                <a:sym typeface="Arial"/>
                <a:rtl val="0"/>
              </a:rPr>
              <a:t>(Performed by CIC Worship Band)</a:t>
            </a:r>
          </a:p>
        </p:txBody>
      </p:sp>
      <p:pic>
        <p:nvPicPr>
          <p:cNvPr id="2" name="02 Mighty to Save">
            <a:hlinkClick r:id="" action="ppaction://media"/>
            <a:extLst>
              <a:ext uri="{FF2B5EF4-FFF2-40B4-BE49-F238E27FC236}">
                <a16:creationId xmlns:a16="http://schemas.microsoft.com/office/drawing/2014/main" id="{21167F2E-4A64-434A-8331-06B1530F3B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357" y="6022975"/>
            <a:ext cx="609600" cy="609600"/>
          </a:xfrm>
          <a:prstGeom prst="rect">
            <a:avLst/>
          </a:prstGeom>
        </p:spPr>
      </p:pic>
    </p:spTree>
    <p:extLst>
      <p:ext uri="{BB962C8B-B14F-4D97-AF65-F5344CB8AC3E}">
        <p14:creationId xmlns:p14="http://schemas.microsoft.com/office/powerpoint/2010/main" val="413083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V1</a:t>
            </a:r>
          </a:p>
        </p:txBody>
      </p:sp>
      <p:sp>
        <p:nvSpPr>
          <p:cNvPr id="4" name="Shape 26">
            <a:extLst>
              <a:ext uri="{FF2B5EF4-FFF2-40B4-BE49-F238E27FC236}">
                <a16:creationId xmlns:a16="http://schemas.microsoft.com/office/drawing/2014/main" id="{D1960EA8-E539-44C2-86FA-6DF8B780AE48}"/>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err="1">
                <a:ln>
                  <a:noFill/>
                </a:ln>
                <a:effectLst/>
                <a:uLnTx/>
                <a:uFillTx/>
                <a:latin typeface="Arial"/>
                <a:ea typeface="Arial"/>
                <a:cs typeface="Arial"/>
                <a:sym typeface="Arial"/>
                <a:rtl val="0"/>
              </a:rPr>
              <a:t>Ev’ryone</a:t>
            </a:r>
            <a:r>
              <a:rPr kumimoji="0" lang="en-US" sz="3600" b="1" u="none" strike="noStrike" kern="0" cap="none" normalizeH="0" baseline="0" noProof="0" dirty="0">
                <a:ln>
                  <a:noFill/>
                </a:ln>
                <a:effectLst/>
                <a:uLnTx/>
                <a:uFillTx/>
                <a:latin typeface="Arial"/>
                <a:ea typeface="Arial"/>
                <a:cs typeface="Arial"/>
                <a:sym typeface="Arial"/>
                <a:rtl val="0"/>
              </a:rPr>
              <a:t> needs compassion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Love that's never failing</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Let mercy fall on me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err="1">
                <a:ln>
                  <a:noFill/>
                </a:ln>
                <a:effectLst/>
                <a:uLnTx/>
                <a:uFillTx/>
                <a:latin typeface="Arial"/>
                <a:ea typeface="Arial"/>
                <a:cs typeface="Arial"/>
                <a:sym typeface="Arial"/>
                <a:rtl val="0"/>
              </a:rPr>
              <a:t>Ev’ryone</a:t>
            </a:r>
            <a:r>
              <a:rPr kumimoji="0" lang="en-US" sz="3600" b="1" u="none" strike="noStrike" kern="0" cap="none" normalizeH="0" baseline="0" noProof="0" dirty="0">
                <a:ln>
                  <a:noFill/>
                </a:ln>
                <a:effectLst/>
                <a:uLnTx/>
                <a:uFillTx/>
                <a:latin typeface="Arial"/>
                <a:ea typeface="Arial"/>
                <a:cs typeface="Arial"/>
                <a:sym typeface="Arial"/>
                <a:rtl val="0"/>
              </a:rPr>
              <a:t> needs forgiveness</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The kindness of a </a:t>
            </a:r>
            <a:r>
              <a:rPr kumimoji="0" lang="en-US" sz="3600" b="1" u="none" strike="noStrike" kern="0" cap="none" normalizeH="0" baseline="0" noProof="0" dirty="0" err="1">
                <a:ln>
                  <a:noFill/>
                </a:ln>
                <a:effectLst/>
                <a:uLnTx/>
                <a:uFillTx/>
                <a:latin typeface="Arial"/>
                <a:ea typeface="Arial"/>
                <a:cs typeface="Arial"/>
                <a:sym typeface="Arial"/>
                <a:rtl val="0"/>
              </a:rPr>
              <a:t>Saviour</a:t>
            </a:r>
            <a:endParaRPr kumimoji="0" lang="en-US" sz="3600" b="1" u="none" strike="noStrike" kern="0" cap="none" normalizeH="0" baseline="0" noProof="0" dirty="0">
              <a:ln>
                <a:noFill/>
              </a:ln>
              <a:effectLst/>
              <a:uLnTx/>
              <a:uFillTx/>
              <a:latin typeface="Arial"/>
              <a:ea typeface="Arial"/>
              <a:cs typeface="Arial"/>
              <a:sym typeface="Arial"/>
              <a:rtl val="0"/>
            </a:endParaRP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The hope of nations</a:t>
            </a:r>
          </a:p>
        </p:txBody>
      </p:sp>
    </p:spTree>
    <p:extLst>
      <p:ext uri="{BB962C8B-B14F-4D97-AF65-F5344CB8AC3E}">
        <p14:creationId xmlns:p14="http://schemas.microsoft.com/office/powerpoint/2010/main" val="78370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C</a:t>
            </a:r>
          </a:p>
        </p:txBody>
      </p:sp>
      <p:sp>
        <p:nvSpPr>
          <p:cNvPr id="4" name="Shape 26">
            <a:extLst>
              <a:ext uri="{FF2B5EF4-FFF2-40B4-BE49-F238E27FC236}">
                <a16:creationId xmlns:a16="http://schemas.microsoft.com/office/drawing/2014/main" id="{D1960EA8-E539-44C2-86FA-6DF8B780AE48}"/>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err="1">
                <a:ln>
                  <a:noFill/>
                </a:ln>
                <a:effectLst/>
                <a:uLnTx/>
                <a:uFillTx/>
                <a:latin typeface="Arial"/>
                <a:ea typeface="Arial"/>
                <a:cs typeface="Arial"/>
                <a:sym typeface="Arial"/>
                <a:rtl val="0"/>
              </a:rPr>
              <a:t>Saviour</a:t>
            </a:r>
            <a:r>
              <a:rPr kumimoji="0" lang="en-US" sz="3600" b="1" u="none" strike="noStrike" kern="0" cap="none" normalizeH="0" baseline="0" noProof="0" dirty="0">
                <a:ln>
                  <a:noFill/>
                </a:ln>
                <a:effectLst/>
                <a:uLnTx/>
                <a:uFillTx/>
                <a:latin typeface="Arial"/>
                <a:ea typeface="Arial"/>
                <a:cs typeface="Arial"/>
                <a:sym typeface="Arial"/>
                <a:rtl val="0"/>
              </a:rPr>
              <a:t> He can move the mountains</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My God is mighty to save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He is mighty to save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Forever Author of salvation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He rose and conquered the grave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Jesus conquered the grave</a:t>
            </a:r>
          </a:p>
        </p:txBody>
      </p:sp>
    </p:spTree>
    <p:extLst>
      <p:ext uri="{BB962C8B-B14F-4D97-AF65-F5344CB8AC3E}">
        <p14:creationId xmlns:p14="http://schemas.microsoft.com/office/powerpoint/2010/main" val="3909438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V2</a:t>
            </a:r>
          </a:p>
        </p:txBody>
      </p:sp>
      <p:sp>
        <p:nvSpPr>
          <p:cNvPr id="4" name="Shape 26">
            <a:extLst>
              <a:ext uri="{FF2B5EF4-FFF2-40B4-BE49-F238E27FC236}">
                <a16:creationId xmlns:a16="http://schemas.microsoft.com/office/drawing/2014/main" id="{D1960EA8-E539-44C2-86FA-6DF8B780AE48}"/>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So take me as You find me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All my fears and failures</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Fill my life again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I give my life to follow</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err="1">
                <a:ln>
                  <a:noFill/>
                </a:ln>
                <a:effectLst/>
                <a:uLnTx/>
                <a:uFillTx/>
                <a:latin typeface="Arial"/>
                <a:ea typeface="Arial"/>
                <a:cs typeface="Arial"/>
                <a:sym typeface="Arial"/>
                <a:rtl val="0"/>
              </a:rPr>
              <a:t>Ev’rything</a:t>
            </a:r>
            <a:r>
              <a:rPr kumimoji="0" lang="en-US" sz="3600" b="1" u="none" strike="noStrike" kern="0" cap="none" normalizeH="0" baseline="0" noProof="0" dirty="0">
                <a:ln>
                  <a:noFill/>
                </a:ln>
                <a:effectLst/>
                <a:uLnTx/>
                <a:uFillTx/>
                <a:latin typeface="Arial"/>
                <a:ea typeface="Arial"/>
                <a:cs typeface="Arial"/>
                <a:sym typeface="Arial"/>
                <a:rtl val="0"/>
              </a:rPr>
              <a:t> I believe in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Now I surrender</a:t>
            </a:r>
          </a:p>
        </p:txBody>
      </p:sp>
    </p:spTree>
    <p:extLst>
      <p:ext uri="{BB962C8B-B14F-4D97-AF65-F5344CB8AC3E}">
        <p14:creationId xmlns:p14="http://schemas.microsoft.com/office/powerpoint/2010/main" val="2718280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C</a:t>
            </a:r>
          </a:p>
        </p:txBody>
      </p:sp>
      <p:sp>
        <p:nvSpPr>
          <p:cNvPr id="4" name="Shape 26">
            <a:extLst>
              <a:ext uri="{FF2B5EF4-FFF2-40B4-BE49-F238E27FC236}">
                <a16:creationId xmlns:a16="http://schemas.microsoft.com/office/drawing/2014/main" id="{D1960EA8-E539-44C2-86FA-6DF8B780AE48}"/>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err="1">
                <a:ln>
                  <a:noFill/>
                </a:ln>
                <a:effectLst/>
                <a:uLnTx/>
                <a:uFillTx/>
                <a:latin typeface="Arial"/>
                <a:ea typeface="Arial"/>
                <a:cs typeface="Arial"/>
                <a:sym typeface="Arial"/>
                <a:rtl val="0"/>
              </a:rPr>
              <a:t>Saviour</a:t>
            </a:r>
            <a:r>
              <a:rPr kumimoji="0" lang="en-US" sz="3600" b="1" u="none" strike="noStrike" kern="0" cap="none" normalizeH="0" baseline="0" noProof="0" dirty="0">
                <a:ln>
                  <a:noFill/>
                </a:ln>
                <a:effectLst/>
                <a:uLnTx/>
                <a:uFillTx/>
                <a:latin typeface="Arial"/>
                <a:ea typeface="Arial"/>
                <a:cs typeface="Arial"/>
                <a:sym typeface="Arial"/>
                <a:rtl val="0"/>
              </a:rPr>
              <a:t> He can move the mountains</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My God is mighty to save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He is mighty to save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Forever Author of salvation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He rose and conquered the grave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Jesus conquered the grave</a:t>
            </a:r>
          </a:p>
        </p:txBody>
      </p:sp>
    </p:spTree>
    <p:extLst>
      <p:ext uri="{BB962C8B-B14F-4D97-AF65-F5344CB8AC3E}">
        <p14:creationId xmlns:p14="http://schemas.microsoft.com/office/powerpoint/2010/main" val="2324955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0" name="Shape 26">
            <a:extLst>
              <a:ext uri="{FF2B5EF4-FFF2-40B4-BE49-F238E27FC236}">
                <a16:creationId xmlns:a16="http://schemas.microsoft.com/office/drawing/2014/main" id="{6F06EE93-7205-4130-A91D-F923D0F5B4C7}"/>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O church arise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and put your </a:t>
            </a:r>
            <a:r>
              <a:rPr kumimoji="0" lang="en-US" sz="3600" b="1" u="none" strike="noStrike" kern="0" cap="none" normalizeH="0" baseline="0" noProof="0" dirty="0" err="1">
                <a:ln>
                  <a:noFill/>
                </a:ln>
                <a:effectLst/>
                <a:uLnTx/>
                <a:uFillTx/>
                <a:latin typeface="Arial"/>
                <a:ea typeface="Arial"/>
                <a:cs typeface="Arial"/>
                <a:sym typeface="Arial"/>
                <a:rtl val="0"/>
              </a:rPr>
              <a:t>armour</a:t>
            </a:r>
            <a:r>
              <a:rPr kumimoji="0" lang="en-US" sz="3600" b="1" u="none" strike="noStrike" kern="0" cap="none" normalizeH="0" baseline="0" noProof="0" dirty="0">
                <a:ln>
                  <a:noFill/>
                </a:ln>
                <a:effectLst/>
                <a:uLnTx/>
                <a:uFillTx/>
                <a:latin typeface="Arial"/>
                <a:ea typeface="Arial"/>
                <a:cs typeface="Arial"/>
                <a:sym typeface="Arial"/>
                <a:rtl val="0"/>
              </a:rPr>
              <a:t> on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Hear the call of Christ our Captain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For now the weak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can say that they are strong</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In the strength that God has given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endParaRPr kumimoji="0" lang="en-US" sz="3600" b="1" u="none" strike="noStrike" kern="0" cap="none" normalizeH="0" baseline="0" noProof="0" dirty="0">
              <a:ln>
                <a:noFill/>
              </a:ln>
              <a:effectLst/>
              <a:uLnTx/>
              <a:uFillTx/>
              <a:latin typeface="Arial"/>
              <a:ea typeface="Arial"/>
              <a:cs typeface="Arial"/>
              <a:sym typeface="Arial"/>
              <a:rtl val="0"/>
            </a:endParaRP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endParaRPr kumimoji="0" lang="en-US" sz="3600" b="1" u="none" strike="noStrike" kern="0" cap="none" normalizeH="0" baseline="0" noProof="0" dirty="0">
              <a:ln>
                <a:noFill/>
              </a:ln>
              <a:effectLst/>
              <a:uLnTx/>
              <a:uFillTx/>
              <a:latin typeface="Arial"/>
              <a:ea typeface="Arial"/>
              <a:cs typeface="Arial"/>
              <a:sym typeface="Arial"/>
              <a:rtl val="0"/>
            </a:endParaRPr>
          </a:p>
        </p:txBody>
      </p:sp>
      <p:sp>
        <p:nvSpPr>
          <p:cNvPr id="4" name="Shape 26">
            <a:extLst>
              <a:ext uri="{FF2B5EF4-FFF2-40B4-BE49-F238E27FC236}">
                <a16:creationId xmlns:a16="http://schemas.microsoft.com/office/drawing/2014/main" id="{C84FFEEF-26E2-48D7-B0EF-1D5BB0EF0D41}"/>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V1a</a:t>
            </a:r>
          </a:p>
        </p:txBody>
      </p:sp>
    </p:spTree>
    <p:extLst>
      <p:ext uri="{BB962C8B-B14F-4D97-AF65-F5344CB8AC3E}">
        <p14:creationId xmlns:p14="http://schemas.microsoft.com/office/powerpoint/2010/main" val="3903467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Bridge</a:t>
            </a:r>
          </a:p>
        </p:txBody>
      </p:sp>
      <p:sp>
        <p:nvSpPr>
          <p:cNvPr id="4" name="Shape 26">
            <a:extLst>
              <a:ext uri="{FF2B5EF4-FFF2-40B4-BE49-F238E27FC236}">
                <a16:creationId xmlns:a16="http://schemas.microsoft.com/office/drawing/2014/main" id="{D1960EA8-E539-44C2-86FA-6DF8B780AE48}"/>
              </a:ext>
            </a:extLst>
          </p:cNvPr>
          <p:cNvSpPr txBox="1"/>
          <p:nvPr/>
        </p:nvSpPr>
        <p:spPr>
          <a:xfrm>
            <a:off x="66675" y="316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Shine your light and</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let the whole world see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We're singing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lang="en-US" sz="3600" b="1" kern="0" dirty="0">
                <a:latin typeface="Arial"/>
                <a:ea typeface="Arial"/>
                <a:cs typeface="Arial"/>
                <a:sym typeface="Arial"/>
                <a:rtl val="0"/>
              </a:rPr>
              <a:t>F</a:t>
            </a:r>
            <a:r>
              <a:rPr kumimoji="0" lang="en-US" sz="3600" b="1" u="none" strike="noStrike" kern="0" cap="none" normalizeH="0" baseline="0" noProof="0" dirty="0">
                <a:ln>
                  <a:noFill/>
                </a:ln>
                <a:effectLst/>
                <a:uLnTx/>
                <a:uFillTx/>
                <a:latin typeface="Arial"/>
                <a:ea typeface="Arial"/>
                <a:cs typeface="Arial"/>
                <a:sym typeface="Arial"/>
                <a:rtl val="0"/>
              </a:rPr>
              <a:t>or the glory of the risen King,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Jesus</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endParaRPr kumimoji="0" lang="en-US" sz="3600" b="1" u="none" strike="noStrike" kern="0" cap="none" normalizeH="0" baseline="0" noProof="0" dirty="0">
              <a:ln>
                <a:noFill/>
              </a:ln>
              <a:effectLst/>
              <a:uLnTx/>
              <a:uFillTx/>
              <a:latin typeface="Arial"/>
              <a:ea typeface="Arial"/>
              <a:cs typeface="Arial"/>
              <a:sym typeface="Arial"/>
              <a:rtl val="0"/>
            </a:endParaRP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Shine your light and</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let the whole world see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We're singing</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For the glory of the risen King</a:t>
            </a:r>
          </a:p>
        </p:txBody>
      </p:sp>
    </p:spTree>
    <p:extLst>
      <p:ext uri="{BB962C8B-B14F-4D97-AF65-F5344CB8AC3E}">
        <p14:creationId xmlns:p14="http://schemas.microsoft.com/office/powerpoint/2010/main" val="592325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C</a:t>
            </a:r>
          </a:p>
        </p:txBody>
      </p:sp>
      <p:sp>
        <p:nvSpPr>
          <p:cNvPr id="4" name="Shape 26">
            <a:extLst>
              <a:ext uri="{FF2B5EF4-FFF2-40B4-BE49-F238E27FC236}">
                <a16:creationId xmlns:a16="http://schemas.microsoft.com/office/drawing/2014/main" id="{D1960EA8-E539-44C2-86FA-6DF8B780AE48}"/>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err="1">
                <a:ln>
                  <a:noFill/>
                </a:ln>
                <a:effectLst/>
                <a:uLnTx/>
                <a:uFillTx/>
                <a:latin typeface="Arial"/>
                <a:ea typeface="Arial"/>
                <a:cs typeface="Arial"/>
                <a:sym typeface="Arial"/>
                <a:rtl val="0"/>
              </a:rPr>
              <a:t>Saviour</a:t>
            </a:r>
            <a:r>
              <a:rPr kumimoji="0" lang="en-US" sz="3600" b="1" u="none" strike="noStrike" kern="0" cap="none" normalizeH="0" baseline="0" noProof="0" dirty="0">
                <a:ln>
                  <a:noFill/>
                </a:ln>
                <a:effectLst/>
                <a:uLnTx/>
                <a:uFillTx/>
                <a:latin typeface="Arial"/>
                <a:ea typeface="Arial"/>
                <a:cs typeface="Arial"/>
                <a:sym typeface="Arial"/>
                <a:rtl val="0"/>
              </a:rPr>
              <a:t> He can move the mountains</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My God is mighty to save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He is mighty to save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Forever Author of salvation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He rose and conquered the grave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Jesus conquered the grave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lang="en-US" sz="3600" i="1" kern="0" dirty="0">
                <a:latin typeface="Arial"/>
                <a:ea typeface="Arial"/>
                <a:cs typeface="Arial"/>
                <a:sym typeface="Arial"/>
                <a:rtl val="0"/>
              </a:rPr>
              <a:t>(repeat once)</a:t>
            </a:r>
            <a:endParaRPr kumimoji="0" lang="en-US" sz="3600" i="1" u="none" strike="noStrike" kern="0" cap="none" normalizeH="0" baseline="0" noProof="0" dirty="0">
              <a:ln>
                <a:noFill/>
              </a:ln>
              <a:effectLst/>
              <a:uLnTx/>
              <a:uFillTx/>
              <a:latin typeface="Arial"/>
              <a:ea typeface="Arial"/>
              <a:cs typeface="Arial"/>
              <a:sym typeface="Arial"/>
              <a:rtl val="0"/>
            </a:endParaRPr>
          </a:p>
        </p:txBody>
      </p:sp>
    </p:spTree>
    <p:extLst>
      <p:ext uri="{BB962C8B-B14F-4D97-AF65-F5344CB8AC3E}">
        <p14:creationId xmlns:p14="http://schemas.microsoft.com/office/powerpoint/2010/main" val="2727026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Final</a:t>
            </a:r>
          </a:p>
        </p:txBody>
      </p:sp>
      <p:sp>
        <p:nvSpPr>
          <p:cNvPr id="5" name="Shape 26">
            <a:extLst>
              <a:ext uri="{FF2B5EF4-FFF2-40B4-BE49-F238E27FC236}">
                <a16:creationId xmlns:a16="http://schemas.microsoft.com/office/drawing/2014/main" id="{E659E40F-7CD2-40D5-801A-28B31488DB93}"/>
              </a:ext>
            </a:extLst>
          </p:cNvPr>
          <p:cNvSpPr txBox="1"/>
          <p:nvPr/>
        </p:nvSpPr>
        <p:spPr>
          <a:xfrm>
            <a:off x="66675" y="316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Shine your light and</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let the whole world see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We're singing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lang="en-US" sz="3600" b="1" kern="0" dirty="0">
                <a:latin typeface="Arial"/>
                <a:ea typeface="Arial"/>
                <a:cs typeface="Arial"/>
                <a:sym typeface="Arial"/>
                <a:rtl val="0"/>
              </a:rPr>
              <a:t>F</a:t>
            </a:r>
            <a:r>
              <a:rPr kumimoji="0" lang="en-US" sz="3600" b="1" u="none" strike="noStrike" kern="0" cap="none" normalizeH="0" baseline="0" noProof="0" dirty="0">
                <a:ln>
                  <a:noFill/>
                </a:ln>
                <a:effectLst/>
                <a:uLnTx/>
                <a:uFillTx/>
                <a:latin typeface="Arial"/>
                <a:ea typeface="Arial"/>
                <a:cs typeface="Arial"/>
                <a:sym typeface="Arial"/>
                <a:rtl val="0"/>
              </a:rPr>
              <a:t>or the glory of the risen King,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Jesus</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endParaRPr kumimoji="0" lang="en-US" sz="3600" b="1" u="none" strike="noStrike" kern="0" cap="none" normalizeH="0" baseline="0" noProof="0" dirty="0">
              <a:ln>
                <a:noFill/>
              </a:ln>
              <a:effectLst/>
              <a:uLnTx/>
              <a:uFillTx/>
              <a:latin typeface="Arial"/>
              <a:ea typeface="Arial"/>
              <a:cs typeface="Arial"/>
              <a:sym typeface="Arial"/>
              <a:rtl val="0"/>
            </a:endParaRP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Shine your light and</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let the whole world see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We're singing</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For the glory of the risen King</a:t>
            </a:r>
          </a:p>
        </p:txBody>
      </p:sp>
    </p:spTree>
    <p:extLst>
      <p:ext uri="{BB962C8B-B14F-4D97-AF65-F5344CB8AC3E}">
        <p14:creationId xmlns:p14="http://schemas.microsoft.com/office/powerpoint/2010/main" val="2697077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26674BF-D73E-4F74-9FE1-ADF6A3FED76C}"/>
              </a:ext>
            </a:extLst>
          </p:cNvPr>
          <p:cNvSpPr/>
          <p:nvPr/>
        </p:nvSpPr>
        <p:spPr>
          <a:xfrm>
            <a:off x="2902857" y="3429000"/>
            <a:ext cx="3338286" cy="410029"/>
          </a:xfrm>
          <a:prstGeom prst="roundRect">
            <a:avLst>
              <a:gd name="adj"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GB" sz="5400" b="1" kern="0" dirty="0">
                <a:solidFill>
                  <a:schemeClr val="tx1"/>
                </a:solidFill>
                <a:effectLst/>
                <a:latin typeface="Arial" charset="0"/>
                <a:ea typeface="ＭＳ Ｐゴシック" charset="0"/>
              </a:rPr>
              <a:t>Message</a:t>
            </a:r>
          </a:p>
        </p:txBody>
      </p:sp>
      <p:sp>
        <p:nvSpPr>
          <p:cNvPr id="8" name="Rectangle 7">
            <a:extLst>
              <a:ext uri="{FF2B5EF4-FFF2-40B4-BE49-F238E27FC236}">
                <a16:creationId xmlns:a16="http://schemas.microsoft.com/office/drawing/2014/main" id="{04895D2B-ADC7-4A23-85B5-A7ED5363ECF2}"/>
              </a:ext>
            </a:extLst>
          </p:cNvPr>
          <p:cNvSpPr/>
          <p:nvPr/>
        </p:nvSpPr>
        <p:spPr>
          <a:xfrm>
            <a:off x="419100" y="5502157"/>
            <a:ext cx="1685134" cy="707886"/>
          </a:xfrm>
          <a:prstGeom prst="rect">
            <a:avLst/>
          </a:prstGeom>
        </p:spPr>
        <p:txBody>
          <a:bodyPr wrap="square">
            <a:spAutoFit/>
          </a:bodyPr>
          <a:lstStyle/>
          <a:p>
            <a:pPr algn="ctr" defTabSz="457177">
              <a:defRPr/>
            </a:pPr>
            <a:r>
              <a:rPr lang="en-GB" sz="4000" b="1" kern="0" dirty="0" err="1">
                <a:effectLst/>
                <a:latin typeface="Arial" charset="0"/>
                <a:ea typeface="ＭＳ Ｐゴシック" charset="0"/>
              </a:rPr>
              <a:t>Manik</a:t>
            </a:r>
            <a:endParaRPr lang="en-GB" sz="4000" b="1" kern="0" dirty="0">
              <a:effectLst/>
              <a:latin typeface="Arial" charset="0"/>
              <a:ea typeface="ＭＳ Ｐゴシック" charset="0"/>
            </a:endParaRPr>
          </a:p>
        </p:txBody>
      </p:sp>
    </p:spTree>
    <p:extLst>
      <p:ext uri="{BB962C8B-B14F-4D97-AF65-F5344CB8AC3E}">
        <p14:creationId xmlns:p14="http://schemas.microsoft.com/office/powerpoint/2010/main" val="36826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08F5-330D-4743-8645-A4F4C534760B}"/>
              </a:ext>
            </a:extLst>
          </p:cNvPr>
          <p:cNvSpPr>
            <a:spLocks noGrp="1"/>
          </p:cNvSpPr>
          <p:nvPr>
            <p:ph type="title" idx="4294967295"/>
          </p:nvPr>
        </p:nvSpPr>
        <p:spPr>
          <a:xfrm>
            <a:off x="835024" y="3429393"/>
            <a:ext cx="7473950" cy="1514475"/>
          </a:xfrm>
        </p:spPr>
        <p:txBody>
          <a:bodyPr>
            <a:normAutofit fontScale="90000"/>
          </a:bodyPr>
          <a:lstStyle/>
          <a:p>
            <a:r>
              <a:rPr lang="en-US" sz="4400" b="1" dirty="0"/>
              <a:t>W</a:t>
            </a:r>
            <a:r>
              <a:rPr lang="en-TH" sz="4400" b="1" dirty="0"/>
              <a:t>hen trouble comes</a:t>
            </a:r>
            <a:br>
              <a:rPr lang="en-TH" sz="3600" b="1" dirty="0"/>
            </a:br>
            <a:br>
              <a:rPr lang="en-TH" sz="2325" b="1" dirty="0"/>
            </a:br>
            <a:r>
              <a:rPr lang="en-TH" sz="3100" b="1" dirty="0"/>
              <a:t>ACTS 21:17-23:11 </a:t>
            </a:r>
            <a:endParaRPr lang="en-TH" sz="2325" b="1" dirty="0"/>
          </a:p>
        </p:txBody>
      </p:sp>
      <p:sp>
        <p:nvSpPr>
          <p:cNvPr id="3" name="Content Placeholder 2">
            <a:extLst>
              <a:ext uri="{FF2B5EF4-FFF2-40B4-BE49-F238E27FC236}">
                <a16:creationId xmlns:a16="http://schemas.microsoft.com/office/drawing/2014/main" id="{9EEB1F7A-8255-014E-B1BA-0B9A288B29C9}"/>
              </a:ext>
            </a:extLst>
          </p:cNvPr>
          <p:cNvSpPr>
            <a:spLocks noGrp="1"/>
          </p:cNvSpPr>
          <p:nvPr>
            <p:ph idx="4294967295"/>
          </p:nvPr>
        </p:nvSpPr>
        <p:spPr>
          <a:xfrm>
            <a:off x="1674018" y="5069736"/>
            <a:ext cx="5795962" cy="2327275"/>
          </a:xfrm>
        </p:spPr>
        <p:txBody>
          <a:bodyPr>
            <a:normAutofit/>
          </a:bodyPr>
          <a:lstStyle/>
          <a:p>
            <a:pPr marL="0" indent="0" algn="ctr">
              <a:buNone/>
            </a:pPr>
            <a:r>
              <a:rPr lang="en-TH" sz="3200" b="1" dirty="0">
                <a:latin typeface="Arial Rounded MT Bold" panose="020F0704030504030204" pitchFamily="34" charset="77"/>
              </a:rPr>
              <a:t>Sermon at Crossroads International Church</a:t>
            </a:r>
          </a:p>
          <a:p>
            <a:pPr marL="0" indent="0" algn="ctr">
              <a:buNone/>
            </a:pPr>
            <a:r>
              <a:rPr lang="en-TH" sz="3200" b="1" dirty="0">
                <a:latin typeface="Arial Rounded MT Bold" panose="020F0704030504030204" pitchFamily="34" charset="77"/>
              </a:rPr>
              <a:t>Sunday, June 27th, 2021.</a:t>
            </a:r>
          </a:p>
        </p:txBody>
      </p:sp>
      <p:pic>
        <p:nvPicPr>
          <p:cNvPr id="3074" name="Picture 2" descr="When Trouble Comes | A Moment of Grace">
            <a:extLst>
              <a:ext uri="{FF2B5EF4-FFF2-40B4-BE49-F238E27FC236}">
                <a16:creationId xmlns:a16="http://schemas.microsoft.com/office/drawing/2014/main" id="{4EBD6BE4-CEEA-6F45-8976-9E6FA36D3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753" y="51515"/>
            <a:ext cx="5266492" cy="330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1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bia Quiz: What Are You Most Afraid Of? - ProProfs Quiz">
            <a:extLst>
              <a:ext uri="{FF2B5EF4-FFF2-40B4-BE49-F238E27FC236}">
                <a16:creationId xmlns:a16="http://schemas.microsoft.com/office/drawing/2014/main" id="{445FC4D0-F337-594B-8E82-BD1B00A1C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7889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6C15F5F6-8D64-48AC-AD2C-8C6646CB981F}"/>
              </a:ext>
            </a:extLst>
          </p:cNvPr>
          <p:cNvSpPr txBox="1">
            <a:spLocks/>
          </p:cNvSpPr>
          <p:nvPr/>
        </p:nvSpPr>
        <p:spPr>
          <a:xfrm>
            <a:off x="402956" y="5473880"/>
            <a:ext cx="8338087" cy="81405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TH" sz="4400" b="1" i="0" u="none" strike="noStrike" kern="1200" cap="none" spc="0" normalizeH="0" baseline="0" noProof="0" dirty="0">
                <a:ln>
                  <a:noFill/>
                </a:ln>
                <a:solidFill>
                  <a:srgbClr val="0070C0"/>
                </a:solidFill>
                <a:effectLst/>
                <a:uLnTx/>
                <a:uFillTx/>
                <a:latin typeface="Chalkduster" panose="03050602040202020205" pitchFamily="66" charset="77"/>
                <a:ea typeface="+mn-ea"/>
                <a:cs typeface="+mn-cs"/>
              </a:rPr>
              <a:t>What are you most afraid of? </a:t>
            </a:r>
          </a:p>
        </p:txBody>
      </p:sp>
    </p:spTree>
    <p:extLst>
      <p:ext uri="{BB962C8B-B14F-4D97-AF65-F5344CB8AC3E}">
        <p14:creationId xmlns:p14="http://schemas.microsoft.com/office/powerpoint/2010/main" val="1064874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alpha val="98891"/>
          </a:srgb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D341F9-F4B6-4215-A265-FD90ABD11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404"/>
            <a:ext cx="9144000" cy="6379595"/>
          </a:xfrm>
          <a:prstGeom prst="rect">
            <a:avLst/>
          </a:prstGeom>
        </p:spPr>
      </p:pic>
      <p:grpSp>
        <p:nvGrpSpPr>
          <p:cNvPr id="16" name="Group 15">
            <a:extLst>
              <a:ext uri="{FF2B5EF4-FFF2-40B4-BE49-F238E27FC236}">
                <a16:creationId xmlns:a16="http://schemas.microsoft.com/office/drawing/2014/main" id="{950A1E20-C768-4237-B832-6A98FCD390D3}"/>
              </a:ext>
            </a:extLst>
          </p:cNvPr>
          <p:cNvGrpSpPr/>
          <p:nvPr/>
        </p:nvGrpSpPr>
        <p:grpSpPr>
          <a:xfrm>
            <a:off x="6268749" y="1924440"/>
            <a:ext cx="834758" cy="676038"/>
            <a:chOff x="3453579" y="4038601"/>
            <a:chExt cx="834758" cy="676038"/>
          </a:xfrm>
        </p:grpSpPr>
        <p:sp>
          <p:nvSpPr>
            <p:cNvPr id="17" name="Arrow: Right 16">
              <a:extLst>
                <a:ext uri="{FF2B5EF4-FFF2-40B4-BE49-F238E27FC236}">
                  <a16:creationId xmlns:a16="http://schemas.microsoft.com/office/drawing/2014/main" id="{821E4F1B-B263-4C77-ACFE-BEE49FB58136}"/>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18" name="Arrow: Right 17">
              <a:extLst>
                <a:ext uri="{FF2B5EF4-FFF2-40B4-BE49-F238E27FC236}">
                  <a16:creationId xmlns:a16="http://schemas.microsoft.com/office/drawing/2014/main" id="{2056D255-AA1A-4A71-A602-CBD7471DF3F4}"/>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19" name="TextBox 18">
            <a:extLst>
              <a:ext uri="{FF2B5EF4-FFF2-40B4-BE49-F238E27FC236}">
                <a16:creationId xmlns:a16="http://schemas.microsoft.com/office/drawing/2014/main" id="{A14A3471-43AD-44D2-B575-EE47A7BB5197}"/>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GOOD NE    WS</a:t>
            </a:r>
          </a:p>
        </p:txBody>
      </p:sp>
      <p:sp>
        <p:nvSpPr>
          <p:cNvPr id="20" name="TextBox 19">
            <a:extLst>
              <a:ext uri="{FF2B5EF4-FFF2-40B4-BE49-F238E27FC236}">
                <a16:creationId xmlns:a16="http://schemas.microsoft.com/office/drawing/2014/main" id="{949E27B4-EEBE-48D2-B78C-6084C456C3EA}"/>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ON THE MO    VE</a:t>
            </a:r>
          </a:p>
        </p:txBody>
      </p:sp>
      <p:sp>
        <p:nvSpPr>
          <p:cNvPr id="21" name="Rectangle 20">
            <a:extLst>
              <a:ext uri="{FF2B5EF4-FFF2-40B4-BE49-F238E27FC236}">
                <a16:creationId xmlns:a16="http://schemas.microsoft.com/office/drawing/2014/main" id="{43FB1E23-64FD-4636-B892-002900F08369}"/>
              </a:ext>
            </a:extLst>
          </p:cNvPr>
          <p:cNvSpPr/>
          <p:nvPr/>
        </p:nvSpPr>
        <p:spPr>
          <a:xfrm>
            <a:off x="0" y="0"/>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ＭＳ Ｐゴシック" charset="0"/>
              <a:cs typeface="+mn-cs"/>
            </a:endParaRPr>
          </a:p>
        </p:txBody>
      </p:sp>
      <p:grpSp>
        <p:nvGrpSpPr>
          <p:cNvPr id="22" name="Group 21">
            <a:extLst>
              <a:ext uri="{FF2B5EF4-FFF2-40B4-BE49-F238E27FC236}">
                <a16:creationId xmlns:a16="http://schemas.microsoft.com/office/drawing/2014/main" id="{0D099548-F300-44CD-A209-5E36B0D17BA9}"/>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902426F5-3D63-4A57-BB48-C59BBB354657}"/>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24" name="Arrow: Right 23">
              <a:extLst>
                <a:ext uri="{FF2B5EF4-FFF2-40B4-BE49-F238E27FC236}">
                  <a16:creationId xmlns:a16="http://schemas.microsoft.com/office/drawing/2014/main" id="{08093423-AE58-4A9F-942F-3A991AEF5FC8}"/>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25" name="TextBox 24">
            <a:extLst>
              <a:ext uri="{FF2B5EF4-FFF2-40B4-BE49-F238E27FC236}">
                <a16:creationId xmlns:a16="http://schemas.microsoft.com/office/drawing/2014/main" id="{4DED37A4-F8DB-4C6E-8059-DEA36F6579BB}"/>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God’s work through the early church in</a:t>
            </a:r>
          </a:p>
        </p:txBody>
      </p:sp>
      <p:sp>
        <p:nvSpPr>
          <p:cNvPr id="26" name="TextBox 25">
            <a:extLst>
              <a:ext uri="{FF2B5EF4-FFF2-40B4-BE49-F238E27FC236}">
                <a16:creationId xmlns:a16="http://schemas.microsoft.com/office/drawing/2014/main" id="{C42CC7C4-4309-4037-B940-220ABC88844D}"/>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endParaRPr>
          </a:p>
        </p:txBody>
      </p:sp>
    </p:spTree>
    <p:extLst>
      <p:ext uri="{BB962C8B-B14F-4D97-AF65-F5344CB8AC3E}">
        <p14:creationId xmlns:p14="http://schemas.microsoft.com/office/powerpoint/2010/main" val="4109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25ACB01-3866-8D4C-B126-E527DDCCF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12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35BEE8-6818-8941-A5CD-E09994F30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0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8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55179" y="-19049"/>
            <a:ext cx="9088821" cy="6863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17 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When we had come to Jerusalem, the brothers received us gladly.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18 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On the following day Paul went in with us to James, and all the elders were present.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19 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After greeting them, he related one by one the things that God had done among the Gentiles through his ministry.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20 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when they heard it, they glorified God. And they said to him, “You see, brother, how many thousands there are among the Jews of those who have believed. They are all zealous for the law,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21 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they have been told about you that you teach all the Jews who are among the Gentiles to forsake Moses, telling them not to circumcise their children or walk according to our customs.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22 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then is to be done? They will certainly hear that you have come.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23 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 therefore what we tell you. We have four men who are under a vow;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24 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take these men and purify yourself along with them and pay their expenses, so that they may shave their heads. Thus all will know that there is nothing in what they have been told about you, but that you yourself also live in observance of the law.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25 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But as for the Gentiles who have believed, we have sent a letter with our judgment that they should abstain from what has been sacrificed to idols, and from blood, and from what has been strangled,</a:t>
            </a:r>
            <a:r>
              <a:rPr kumimoji="0" lang="en-US" sz="2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from sexual immorality.” </a:t>
            </a:r>
            <a:r>
              <a:rPr kumimoji="0" lang="en-US" sz="2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26 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Then Paul took the men, and the next day he purified himself along with them and went into the temple, giving notice when the days of purification would be fulfilled and the offering presented for each one of them.</a:t>
            </a:r>
            <a:endParaRPr kumimoji="0" lang="en-TH"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5579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0" name="Shape 26">
            <a:extLst>
              <a:ext uri="{FF2B5EF4-FFF2-40B4-BE49-F238E27FC236}">
                <a16:creationId xmlns:a16="http://schemas.microsoft.com/office/drawing/2014/main" id="{6F06EE93-7205-4130-A91D-F923D0F5B4C7}"/>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With shield of faith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and belt of truth</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We'll stand against the devil's lies</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 army bold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whose battle cry is Love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Reaching out to those in darkness</a:t>
            </a:r>
          </a:p>
        </p:txBody>
      </p:sp>
      <p:sp>
        <p:nvSpPr>
          <p:cNvPr id="4" name="Shape 26">
            <a:extLst>
              <a:ext uri="{FF2B5EF4-FFF2-40B4-BE49-F238E27FC236}">
                <a16:creationId xmlns:a16="http://schemas.microsoft.com/office/drawing/2014/main" id="{C84FFEEF-26E2-48D7-B0EF-1D5BB0EF0D41}"/>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V1b</a:t>
            </a:r>
          </a:p>
        </p:txBody>
      </p:sp>
    </p:spTree>
    <p:extLst>
      <p:ext uri="{BB962C8B-B14F-4D97-AF65-F5344CB8AC3E}">
        <p14:creationId xmlns:p14="http://schemas.microsoft.com/office/powerpoint/2010/main" val="3267156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 disprove these rumours Paul had gone to the temple with four men who were following the Jewish custom of Purification. – Slide 2">
            <a:extLst>
              <a:ext uri="{FF2B5EF4-FFF2-40B4-BE49-F238E27FC236}">
                <a16:creationId xmlns:a16="http://schemas.microsoft.com/office/drawing/2014/main" id="{4BF92864-9C84-6E49-8080-635A46C0D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C713BF-D7E5-EF4A-9210-03586D742EDB}"/>
              </a:ext>
            </a:extLst>
          </p:cNvPr>
          <p:cNvSpPr txBox="1"/>
          <p:nvPr/>
        </p:nvSpPr>
        <p:spPr>
          <a:xfrm>
            <a:off x="0" y="5042118"/>
            <a:ext cx="9144000" cy="1815882"/>
          </a:xfrm>
          <a:prstGeom prst="rect">
            <a:avLst/>
          </a:prstGeom>
          <a:solidFill>
            <a:srgbClr val="000000">
              <a:alpha val="5607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Nazirite Vow – a temporary vow to dedicate oneself to God by abstaining from meat and wine. Sacrifices are offered and one’s hair in cut at t</a:t>
            </a:r>
            <a:r>
              <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he</a:t>
            </a:r>
            <a:r>
              <a:rPr kumimoji="0" lang="en-TH"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 end of the vow (Numbers 6:1-21). Paul himself followed this vow in Acts 18:18. </a:t>
            </a:r>
          </a:p>
        </p:txBody>
      </p:sp>
    </p:spTree>
    <p:extLst>
      <p:ext uri="{BB962C8B-B14F-4D97-AF65-F5344CB8AC3E}">
        <p14:creationId xmlns:p14="http://schemas.microsoft.com/office/powerpoint/2010/main" val="3105528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ven days later some Jews from Asia saw Paul with Trophimus, a Gentile from Ephesus, and they mistakenly assumed Paul had taken him into a part of the Temple gentiles were forbidden to enter. They quickly gathered a mob. – Slide 3">
            <a:extLst>
              <a:ext uri="{FF2B5EF4-FFF2-40B4-BE49-F238E27FC236}">
                <a16:creationId xmlns:a16="http://schemas.microsoft.com/office/drawing/2014/main" id="{6A5D3882-9869-4B40-8499-12B050BD7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77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276717" y="161609"/>
            <a:ext cx="8590565" cy="6709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Mobs are stirred by prejudice and exclusivism, not by reason and just charges. Religious </a:t>
            </a:r>
            <a:r>
              <a:rPr kumimoji="0" lang="en-GB" sz="5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fervor</a:t>
            </a:r>
            <a:r>
              <a:rPr kumimoji="0" lang="en-GB"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is as dangerous as political hatred.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John L Ogilvie, </a:t>
            </a:r>
            <a:r>
              <a:rPr kumimoji="0" lang="en-GB" sz="3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Preacher’s Commentary: Acts</a:t>
            </a: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(Nashville: Thomas Nelson, 2010). </a:t>
            </a:r>
            <a:endParaRPr kumimoji="0" lang="en-TH"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36903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en the mob saw the commander and the troops coming, they stopped beating Paul. The commander arrested Paul, had him bound with two chains. and ordered that he be taken to the fortress. The crowd followed behind, shouting, ‘Kill him, kill him!’ – Slide 6">
            <a:extLst>
              <a:ext uri="{FF2B5EF4-FFF2-40B4-BE49-F238E27FC236}">
                <a16:creationId xmlns:a16="http://schemas.microsoft.com/office/drawing/2014/main" id="{461697EF-3CE2-E942-8445-66F4165AF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32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s Paul was about to be taken inside, the commander asked,‘Aren’t you the Egyptian who led a rebellion some time ago and took 4,000 rebels out into the desert?’ ‘No,’ Paul replied, ‘I am a Jew and a citizen of Tarsus in Cilicia. Please, let me talk to these people.’The commander agreed and the crowd went silent. – Slide 7">
            <a:extLst>
              <a:ext uri="{FF2B5EF4-FFF2-40B4-BE49-F238E27FC236}">
                <a16:creationId xmlns:a16="http://schemas.microsoft.com/office/drawing/2014/main" id="{A57ADA5F-846F-AB4B-9B8F-F09C02BB4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7F7836-D7FA-4497-A3E7-C0AACDB19F18}"/>
              </a:ext>
            </a:extLst>
          </p:cNvPr>
          <p:cNvSpPr txBox="1"/>
          <p:nvPr/>
        </p:nvSpPr>
        <p:spPr>
          <a:xfrm>
            <a:off x="0" y="5903893"/>
            <a:ext cx="9144000" cy="954107"/>
          </a:xfrm>
          <a:prstGeom prst="rect">
            <a:avLst/>
          </a:prstGeom>
          <a:solidFill>
            <a:srgbClr val="000000">
              <a:alpha val="5607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 Paul makes his </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defence</a:t>
            </a:r>
            <a:r>
              <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 before the Jewish mob - Acts 21:27-22:21</a:t>
            </a:r>
          </a:p>
        </p:txBody>
      </p:sp>
    </p:spTree>
    <p:extLst>
      <p:ext uri="{BB962C8B-B14F-4D97-AF65-F5344CB8AC3E}">
        <p14:creationId xmlns:p14="http://schemas.microsoft.com/office/powerpoint/2010/main" val="2290403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descr="What Is The Greek Word For Witness">
            <a:extLst>
              <a:ext uri="{FF2B5EF4-FFF2-40B4-BE49-F238E27FC236}">
                <a16:creationId xmlns:a16="http://schemas.microsoft.com/office/drawing/2014/main" id="{A368FAC0-B56A-FF43-95E4-858D1B8681C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47762" y="10142"/>
            <a:ext cx="6848475"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29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452438" y="442913"/>
            <a:ext cx="8501062"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36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PERSECUTION &amp; WITNESS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Mark 13:9 – “</a:t>
            </a: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they will deliver you over to councils, and you will be beaten in synagogues….and you will stand before governors and kings for my sake, </a:t>
            </a:r>
            <a:r>
              <a:rPr kumimoji="0" lang="en-GB"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bear witness </a:t>
            </a: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Paul witnesses boldly – Acts 22:-21 </a:t>
            </a:r>
            <a:r>
              <a:rPr kumimoji="0" lang="en-GB"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cf</a:t>
            </a: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Acts 9:1-19 and Acts 26:12-23</a:t>
            </a:r>
            <a:endParaRPr kumimoji="0" lang="en-TH"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44765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0" y="0"/>
            <a:ext cx="9088821" cy="72635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“Brothers and fathers, hear the defense that I now make before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when they heard that he was addressing them in the Hebrew language,</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2" tooltip="See footnote f"/>
              </a:rPr>
              <a:t>f</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they became even more quiet. And he said: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3 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 am a Jew, born in Tarsus in Cilicia, but brought up in this city, educated at the feet of Gamaliel according to the strict manner of the law of our fathers, being zealous for God as all of you are this day.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4 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 persecuted this Way to the death, binding and delivering to prison both men and women,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5 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 the high priest and the whole council of elders can bear me witness. From them I received letters to the brothers, and I journeyed toward Damascus to take those also who were there and bring them in bonds to Jerusalem to be punished.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6 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 I was on my way and drew near to Damascus, about noon a great light from heaven suddenly shone around me.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7 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I fell to the ground and heard a voice saying to me, ‘Saul, Saul, why are you persecuting me?’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8 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I answered, ‘Who are you, Lord?’ And he said to me, ‘I am Jesus of Nazareth, whom you are persecuting.’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9 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Now those who were with me saw the light but did not understand the voice of the one who was speaking to me.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10 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I said, ‘What shall I do, Lord?’ And the Lord said to me, ‘Rise, and go into Damascus, and there you will be told all that is appointed for you to do.’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11 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since I could not see because of the brightness of that light, I was led by the hand by those who were with me, and came into Damascus.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12 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one Ananias, a devout man according to the law, well spoken of by all the Jews who lived there,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13 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came to me, and standing by me said to me, ‘Brother Saul, receive your sight.’ And at that very hour I received my sight and saw him.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14 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he said, ‘The God of our fathers appointed you to know his will, to see the Righteous One and to hear a voice from his mouth;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15 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 you will be a witness for him to everyone of what you have seen and heard.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16 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now why do you wait? Rise and be baptized and wash away your sins, calling on his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17 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“When I had returned to Jerusalem and was praying in the temple, I fell into a trance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18 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saw him saying to me, ‘Make haste and get out of Jerusalem quickly, because they will not accept your testimony about me.’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19 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I said, ‘Lord, they themselves know that in one synagogue after another I imprisoned and beat those who believed in you.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20 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when the blood of Stephen your witness was being shed, I myself was standing by and approving and watching over the garments of those who killed him.’ </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21 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he said to me, ‘Go, for I will send you far away to the Gentiles.’”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TH"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643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0" y="285750"/>
            <a:ext cx="9088821"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22 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Up to this word they listened to him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Then they raised their voices and said, “Away with such a fellow from the earth! For he should not be allowed to live.” </a:t>
            </a:r>
            <a:r>
              <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23 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as they were shouting and throwing off their cloaks and flinging dust into the air, </a:t>
            </a:r>
            <a:r>
              <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24 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tribune ordered him to be brought into the barracks, saying that he should be examined by flogging, to find out why they were shouting against him like this. </a:t>
            </a:r>
            <a:r>
              <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25 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But when they had stretched him out for the whips,</a:t>
            </a:r>
            <a:r>
              <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2" tooltip="See footnote i"/>
              </a:rPr>
              <a:t>i</a:t>
            </a:r>
            <a:r>
              <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Paul said to the centurion who was standing by, “Is it lawful for you to flog a man who is a Roman citizen and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uncondemned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26 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When the centurion heard this, he went to the tribune and said to him, “What are you about to do? For this man is a Roman citizen.” </a:t>
            </a:r>
            <a:r>
              <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27 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 the tribune came and said to him, “Tell me, are you a Roman citizen?” And he said, “Yes.” </a:t>
            </a:r>
            <a:r>
              <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28 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tribune answered, “I bought this citizenship for a large sum.” Paul said, “But I am a citizen by birth.” </a:t>
            </a:r>
            <a:r>
              <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29 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 those who were about to examine him withdrew from him immediately, and the tribune also was afraid, for he realized that Paul was a Roman citizen and that he had bound him.</a:t>
            </a:r>
            <a:endParaRPr kumimoji="0" lang="en-TH"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84920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commander brought Paul inside and ordered him to be lashed with whips to make him confess his crime. – Slide 10">
            <a:extLst>
              <a:ext uri="{FF2B5EF4-FFF2-40B4-BE49-F238E27FC236}">
                <a16:creationId xmlns:a16="http://schemas.microsoft.com/office/drawing/2014/main" id="{0CB57FA1-911C-F24D-91D4-7C554E8AC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28E5D0-2DD5-4C92-BB36-D78B79B74945}"/>
              </a:ext>
            </a:extLst>
          </p:cNvPr>
          <p:cNvSpPr txBox="1"/>
          <p:nvPr/>
        </p:nvSpPr>
        <p:spPr>
          <a:xfrm>
            <a:off x="0" y="6307105"/>
            <a:ext cx="9144000" cy="523220"/>
          </a:xfrm>
          <a:prstGeom prst="rect">
            <a:avLst/>
          </a:prstGeom>
          <a:solidFill>
            <a:srgbClr val="000000">
              <a:alpha val="5607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 Paul reveals his Roman citizenship - Acts 22:22-29</a:t>
            </a:r>
          </a:p>
        </p:txBody>
      </p:sp>
    </p:spTree>
    <p:extLst>
      <p:ext uri="{BB962C8B-B14F-4D97-AF65-F5344CB8AC3E}">
        <p14:creationId xmlns:p14="http://schemas.microsoft.com/office/powerpoint/2010/main" val="114981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0" name="Shape 26">
            <a:extLst>
              <a:ext uri="{FF2B5EF4-FFF2-40B4-BE49-F238E27FC236}">
                <a16:creationId xmlns:a16="http://schemas.microsoft.com/office/drawing/2014/main" id="{6F06EE93-7205-4130-A91D-F923D0F5B4C7}"/>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Our call to war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to love the captive soul</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But to rage against the captor</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And with the sword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that makes the wounded whole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We will fight with faith and </a:t>
            </a:r>
            <a:r>
              <a:rPr kumimoji="0" lang="en-US" sz="3600" b="1" u="none" strike="noStrike" kern="0" cap="none" normalizeH="0" baseline="0" noProof="0" dirty="0" err="1">
                <a:ln>
                  <a:noFill/>
                </a:ln>
                <a:effectLst/>
                <a:uLnTx/>
                <a:uFillTx/>
                <a:latin typeface="Arial"/>
                <a:ea typeface="Arial"/>
                <a:cs typeface="Arial"/>
                <a:sym typeface="Arial"/>
                <a:rtl val="0"/>
              </a:rPr>
              <a:t>valour</a:t>
            </a:r>
            <a:endParaRPr kumimoji="0" lang="en-US" sz="3600" b="1" u="none" strike="noStrike" kern="0" cap="none" normalizeH="0" baseline="0" noProof="0" dirty="0">
              <a:ln>
                <a:noFill/>
              </a:ln>
              <a:effectLst/>
              <a:uLnTx/>
              <a:uFillTx/>
              <a:latin typeface="Arial"/>
              <a:ea typeface="Arial"/>
              <a:cs typeface="Arial"/>
              <a:sym typeface="Arial"/>
              <a:rtl val="0"/>
            </a:endParaRPr>
          </a:p>
        </p:txBody>
      </p:sp>
      <p:sp>
        <p:nvSpPr>
          <p:cNvPr id="4" name="Shape 26">
            <a:extLst>
              <a:ext uri="{FF2B5EF4-FFF2-40B4-BE49-F238E27FC236}">
                <a16:creationId xmlns:a16="http://schemas.microsoft.com/office/drawing/2014/main" id="{C84FFEEF-26E2-48D7-B0EF-1D5BB0EF0D41}"/>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V2a</a:t>
            </a:r>
          </a:p>
        </p:txBody>
      </p:sp>
    </p:spTree>
    <p:extLst>
      <p:ext uri="{BB962C8B-B14F-4D97-AF65-F5344CB8AC3E}">
        <p14:creationId xmlns:p14="http://schemas.microsoft.com/office/powerpoint/2010/main" val="329152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0" y="38101"/>
            <a:ext cx="9088821" cy="71711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30 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But on the next day, desiring to know the real reason why he was being accused by the Jews, he unbound him and commanded the chief priests and all the council to meet, and he brought Paul down and set him before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23 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looking intently at the council, Paul said, “Brothers, I have lived my life before God in all good conscience up to this day.”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the high priest Ananias commanded those who stood by him to strike him on the mouth.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3 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Then Paul said to him, “God is going to strike you, you whitewashed wall! Are you sitting to judge me according to the law, and yet contrary to the law you order me to be struck?”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4 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Those who stood by said, “Would you revile God's high priest?”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5 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Paul said, “I did not know, brothers, that he was the high priest, for it is written, ‘You shall not speak evil of a ruler of your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6 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Now when Paul perceived that one part were Sadducees and the other Pharisees, he cried out in the council, “Brothers, I am a Pharisee, a son of Pharisees. It is with respect to the hope and the resurrection of the dead that I am on trial.”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7 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when he had said this, a dissension arose between the Pharisees and the Sadducees, and the assembly was divided.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8 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 the Sadducees say that there is no resurrection, nor angel, nor spirit, but the Pharisees acknowledge them all.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9 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Then a great clamor arose, and some of the scribes of the Pharisees' party stood up and contended sharply, “We find nothing wrong in this man. What if a spirit or an angel spoke to him?” </a:t>
            </a:r>
            <a:r>
              <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10 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when the dissension became violent, the tribune, afraid that Paul would be torn to pieces by them, commanded the soldiers to go down and take him away from among them by force and bring him into the barracks.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TH"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53201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rgbClr val="70B096"/>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276350" y="305068"/>
            <a:ext cx="8591299" cy="62478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TH" sz="40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TAKE COURAGE IN CHRIST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TH"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Acts 22:11 – </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following night the Lord stood by him and said, “Take courage, for as you have testified to the facts about me in Jerusalem, so you must testify also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Hebrews 13:5 – “…for he has said, “I will never leave you nor forsake you.”</a:t>
            </a:r>
            <a:endParaRPr kumimoji="0" lang="en-TH"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70182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B747970-4E6A-6C43-ACEE-FB8870B72D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69379" y="0"/>
            <a:ext cx="725787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90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1DDB81-F5C6-8149-A7CE-7954B4FA1DE3}"/>
              </a:ext>
            </a:extLst>
          </p:cNvPr>
          <p:cNvSpPr txBox="1"/>
          <p:nvPr/>
        </p:nvSpPr>
        <p:spPr>
          <a:xfrm>
            <a:off x="2107917" y="134667"/>
            <a:ext cx="567928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2700" b="1" i="0" u="none" strike="noStrike" kern="1200" cap="none" spc="0" normalizeH="0" baseline="0" noProof="0" dirty="0">
                <a:ln>
                  <a:noFill/>
                </a:ln>
                <a:solidFill>
                  <a:schemeClr val="bg1"/>
                </a:solidFill>
                <a:effectLst/>
                <a:uLnTx/>
                <a:uFillTx/>
                <a:latin typeface="Gill Sans MT" panose="020B0502020104020203"/>
                <a:ea typeface="+mn-ea"/>
                <a:cs typeface="+mn-cs"/>
              </a:rPr>
              <a:t>Video testimony John Monger</a:t>
            </a:r>
          </a:p>
        </p:txBody>
      </p:sp>
      <p:pic>
        <p:nvPicPr>
          <p:cNvPr id="3" name="Church Planting Initiative - Testimony - John Monger-2">
            <a:hlinkClick r:id="" action="ppaction://media"/>
            <a:extLst>
              <a:ext uri="{FF2B5EF4-FFF2-40B4-BE49-F238E27FC236}">
                <a16:creationId xmlns:a16="http://schemas.microsoft.com/office/drawing/2014/main" id="{6CB76EF9-E568-4557-B219-88FDA65A27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29" y="849085"/>
            <a:ext cx="9173029" cy="5159829"/>
          </a:xfrm>
          <a:prstGeom prst="rect">
            <a:avLst/>
          </a:prstGeom>
        </p:spPr>
      </p:pic>
    </p:spTree>
    <p:extLst>
      <p:ext uri="{BB962C8B-B14F-4D97-AF65-F5344CB8AC3E}">
        <p14:creationId xmlns:p14="http://schemas.microsoft.com/office/powerpoint/2010/main" val="9024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Let us pray!">
            <a:extLst>
              <a:ext uri="{FF2B5EF4-FFF2-40B4-BE49-F238E27FC236}">
                <a16:creationId xmlns:a16="http://schemas.microsoft.com/office/drawing/2014/main" id="{E1E5FD81-4D2D-0248-9990-4E01BFC02B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006"/>
          <a:stretch/>
        </p:blipFill>
        <p:spPr bwMode="auto">
          <a:xfrm>
            <a:off x="226380" y="2124211"/>
            <a:ext cx="5561861" cy="4653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0EB47B-70A8-3B47-9ADB-04F857F332F6}"/>
              </a:ext>
            </a:extLst>
          </p:cNvPr>
          <p:cNvSpPr txBox="1"/>
          <p:nvPr/>
        </p:nvSpPr>
        <p:spPr>
          <a:xfrm>
            <a:off x="3007310" y="582652"/>
            <a:ext cx="5679281" cy="854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H" sz="4950" b="1" i="0" u="none" strike="noStrike" kern="1200" cap="none" spc="0" normalizeH="0" baseline="0" noProof="0" dirty="0">
                <a:ln>
                  <a:noFill/>
                </a:ln>
                <a:solidFill>
                  <a:srgbClr val="FFFFFF"/>
                </a:solidFill>
                <a:effectLst/>
                <a:uLnTx/>
                <a:uFillTx/>
                <a:latin typeface="Gill Sans MT" panose="020B0502020104020203"/>
                <a:ea typeface="+mn-ea"/>
                <a:cs typeface="+mn-cs"/>
              </a:rPr>
              <a:t>LET US PRAY</a:t>
            </a:r>
          </a:p>
        </p:txBody>
      </p:sp>
    </p:spTree>
    <p:extLst>
      <p:ext uri="{BB962C8B-B14F-4D97-AF65-F5344CB8AC3E}">
        <p14:creationId xmlns:p14="http://schemas.microsoft.com/office/powerpoint/2010/main" val="1539484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7" name="Shape 26">
            <a:extLst>
              <a:ext uri="{FF2B5EF4-FFF2-40B4-BE49-F238E27FC236}">
                <a16:creationId xmlns:a16="http://schemas.microsoft.com/office/drawing/2014/main" id="{1887745E-BD69-4FD7-95A5-F5419C064613}"/>
              </a:ext>
            </a:extLst>
          </p:cNvPr>
          <p:cNvSpPr txBox="1"/>
          <p:nvPr/>
        </p:nvSpPr>
        <p:spPr>
          <a:xfrm>
            <a:off x="0" y="1118727"/>
            <a:ext cx="9144000" cy="96767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effectLst/>
                <a:uLnTx/>
                <a:uFillTx/>
                <a:latin typeface="Arial"/>
                <a:ea typeface="Arial"/>
                <a:cs typeface="Arial"/>
                <a:sym typeface="Arial"/>
                <a:rtl val="0"/>
              </a:rPr>
              <a:t>Be Thou My Vision</a:t>
            </a:r>
            <a:endParaRPr kumimoji="0" lang="en-US" sz="2000" b="1" i="0" u="none" strike="noStrike" kern="0" cap="none" spc="0" normalizeH="0" baseline="0" noProof="0" dirty="0">
              <a:ln>
                <a:noFill/>
              </a:ln>
              <a:effectLst/>
              <a:uLnTx/>
              <a:uFillTx/>
              <a:latin typeface="Arial"/>
              <a:ea typeface="Arial"/>
              <a:cs typeface="Arial"/>
              <a:sym typeface="Arial"/>
              <a:rtl val="0"/>
            </a:endParaRPr>
          </a:p>
        </p:txBody>
      </p:sp>
      <p:sp>
        <p:nvSpPr>
          <p:cNvPr id="9" name="Shape 27">
            <a:extLst>
              <a:ext uri="{FF2B5EF4-FFF2-40B4-BE49-F238E27FC236}">
                <a16:creationId xmlns:a16="http://schemas.microsoft.com/office/drawing/2014/main" id="{928BF0FA-222F-4184-A388-235C696CF915}"/>
              </a:ext>
            </a:extLst>
          </p:cNvPr>
          <p:cNvSpPr/>
          <p:nvPr/>
        </p:nvSpPr>
        <p:spPr>
          <a:xfrm>
            <a:off x="61415" y="4845711"/>
            <a:ext cx="8830101" cy="1015661"/>
          </a:xfrm>
          <a:prstGeom prst="rect">
            <a:avLst/>
          </a:prstGeom>
          <a:noFill/>
          <a:ln>
            <a:noFill/>
          </a:ln>
        </p:spPr>
        <p:txBody>
          <a:bodyPr lIns="91425" tIns="45700" rIns="91425" bIns="45700" anchor="t" anchorCtr="0">
            <a:noAutofit/>
          </a:bodyPr>
          <a:lstStyle/>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CCLI Song #</a:t>
            </a:r>
            <a:r>
              <a:rPr kumimoji="0" lang="is-IS" sz="2000" b="1" i="0" u="none" strike="noStrike" kern="0" cap="none" spc="0" normalizeH="0" baseline="0" noProof="0" dirty="0">
                <a:ln>
                  <a:noFill/>
                </a:ln>
                <a:effectLst/>
                <a:uLnTx/>
                <a:uFillTx/>
                <a:latin typeface="Arial"/>
                <a:ea typeface="Arial"/>
                <a:cs typeface="Arial"/>
                <a:sym typeface="Arial"/>
                <a:rtl val="0"/>
              </a:rPr>
              <a:t>7056332</a:t>
            </a:r>
            <a:endParaRPr kumimoji="0" lang="en-US" sz="2000" b="1" i="0" u="none" strike="noStrike" kern="0" cap="none" spc="0" normalizeH="0" baseline="0" noProof="0" dirty="0">
              <a:ln>
                <a:noFill/>
              </a:ln>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 Words and Music Public Domain</a:t>
            </a:r>
          </a:p>
          <a:p>
            <a:pPr lvl="1" algn="r">
              <a:buClr>
                <a:srgbClr val="FFFFFF"/>
              </a:buClr>
              <a:buSzPct val="25000"/>
              <a:defRPr/>
            </a:pPr>
            <a:r>
              <a:rPr kumimoji="0" lang="en-US" sz="2000" b="1" i="0" u="none" strike="noStrike" kern="0" cap="none" spc="0" normalizeH="0" baseline="0" noProof="0" dirty="0">
                <a:ln>
                  <a:noFill/>
                </a:ln>
                <a:effectLst/>
                <a:uLnTx/>
                <a:uFillTx/>
                <a:latin typeface="Arial"/>
                <a:ea typeface="Arial"/>
                <a:cs typeface="Arial"/>
                <a:sym typeface="Arial"/>
                <a:rtl val="0"/>
              </a:rPr>
              <a:t>CIC CCLI License # 277507</a:t>
            </a:r>
          </a:p>
        </p:txBody>
      </p:sp>
      <p:sp>
        <p:nvSpPr>
          <p:cNvPr id="10" name="Shape 26">
            <a:extLst>
              <a:ext uri="{FF2B5EF4-FFF2-40B4-BE49-F238E27FC236}">
                <a16:creationId xmlns:a16="http://schemas.microsoft.com/office/drawing/2014/main" id="{6F06EE93-7205-4130-A91D-F923D0F5B4C7}"/>
              </a:ext>
            </a:extLst>
          </p:cNvPr>
          <p:cNvSpPr txBox="1"/>
          <p:nvPr/>
        </p:nvSpPr>
        <p:spPr>
          <a:xfrm>
            <a:off x="0" y="2360113"/>
            <a:ext cx="91440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400" b="1" u="none" strike="noStrike" kern="0" cap="none" spc="0" normalizeH="0" baseline="0" noProof="0" dirty="0">
                <a:ln>
                  <a:noFill/>
                </a:ln>
                <a:effectLst/>
                <a:uLnTx/>
                <a:uFillTx/>
                <a:latin typeface="Arial"/>
                <a:ea typeface="Arial"/>
                <a:cs typeface="Arial"/>
                <a:sym typeface="Arial"/>
                <a:rtl val="0"/>
              </a:rPr>
              <a:t>Eleanor Henrietta Hull | Mary Elizabeth Byrne </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400" b="1" u="none" strike="noStrike" kern="0" cap="none" spc="0" normalizeH="0" baseline="0" noProof="0" dirty="0">
                <a:ln>
                  <a:noFill/>
                </a:ln>
                <a:effectLst/>
                <a:uLnTx/>
                <a:uFillTx/>
                <a:latin typeface="Arial"/>
                <a:ea typeface="Arial"/>
                <a:cs typeface="Arial"/>
                <a:sym typeface="Arial"/>
                <a:rtl val="0"/>
              </a:rPr>
              <a:t>| Russell Mauldin</a:t>
            </a:r>
          </a:p>
        </p:txBody>
      </p:sp>
      <p:sp>
        <p:nvSpPr>
          <p:cNvPr id="5" name="Shape 26">
            <a:extLst>
              <a:ext uri="{FF2B5EF4-FFF2-40B4-BE49-F238E27FC236}">
                <a16:creationId xmlns:a16="http://schemas.microsoft.com/office/drawing/2014/main" id="{EF38B593-BBC3-4659-9F1D-71F0337A6FE8}"/>
              </a:ext>
            </a:extLst>
          </p:cNvPr>
          <p:cNvSpPr txBox="1"/>
          <p:nvPr/>
        </p:nvSpPr>
        <p:spPr>
          <a:xfrm>
            <a:off x="495157" y="3350714"/>
            <a:ext cx="7962615" cy="68788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400" i="1" u="none" strike="noStrike" kern="0" cap="none" spc="0" normalizeH="0" baseline="0" noProof="0" dirty="0">
                <a:ln>
                  <a:noFill/>
                </a:ln>
                <a:effectLst/>
                <a:uLnTx/>
                <a:uFillTx/>
                <a:latin typeface="Arial"/>
                <a:ea typeface="Arial"/>
                <a:cs typeface="Arial"/>
                <a:sym typeface="Arial"/>
                <a:rtl val="0"/>
              </a:rPr>
              <a:t>(Performed by CIC Worship Band)</a:t>
            </a:r>
          </a:p>
        </p:txBody>
      </p:sp>
      <p:pic>
        <p:nvPicPr>
          <p:cNvPr id="2" name="Be Thou my Vision">
            <a:hlinkClick r:id="" action="ppaction://media"/>
            <a:extLst>
              <a:ext uri="{FF2B5EF4-FFF2-40B4-BE49-F238E27FC236}">
                <a16:creationId xmlns:a16="http://schemas.microsoft.com/office/drawing/2014/main" id="{CFCDC1B6-7487-49B6-B0E0-F5B45A8F1F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8481" y="6058882"/>
            <a:ext cx="609600" cy="609600"/>
          </a:xfrm>
          <a:prstGeom prst="rect">
            <a:avLst/>
          </a:prstGeom>
        </p:spPr>
      </p:pic>
    </p:spTree>
    <p:extLst>
      <p:ext uri="{BB962C8B-B14F-4D97-AF65-F5344CB8AC3E}">
        <p14:creationId xmlns:p14="http://schemas.microsoft.com/office/powerpoint/2010/main" val="91689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V1</a:t>
            </a:r>
          </a:p>
        </p:txBody>
      </p:sp>
      <p:sp>
        <p:nvSpPr>
          <p:cNvPr id="4" name="Shape 26">
            <a:extLst>
              <a:ext uri="{FF2B5EF4-FFF2-40B4-BE49-F238E27FC236}">
                <a16:creationId xmlns:a16="http://schemas.microsoft.com/office/drawing/2014/main" id="{D1960EA8-E539-44C2-86FA-6DF8B780AE48}"/>
              </a:ext>
            </a:extLst>
          </p:cNvPr>
          <p:cNvSpPr txBox="1"/>
          <p:nvPr/>
        </p:nvSpPr>
        <p:spPr>
          <a:xfrm>
            <a:off x="133350" y="152903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Be Thou my Vision O Lord of my heart</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spc="-150" normalizeH="0" baseline="0" noProof="0" dirty="0">
                <a:ln>
                  <a:noFill/>
                </a:ln>
                <a:effectLst/>
                <a:uLnTx/>
                <a:uFillTx/>
                <a:latin typeface="Arial"/>
                <a:ea typeface="Arial"/>
                <a:cs typeface="Arial"/>
                <a:sym typeface="Arial"/>
                <a:rtl val="0"/>
              </a:rPr>
              <a:t>Naught be all else to me save that Thou art</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Thou my best thought by day or by night</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spc="-150" normalizeH="0" baseline="0" noProof="0" dirty="0">
                <a:ln>
                  <a:noFill/>
                </a:ln>
                <a:effectLst/>
                <a:uLnTx/>
                <a:uFillTx/>
                <a:latin typeface="Arial"/>
                <a:ea typeface="Arial"/>
                <a:cs typeface="Arial"/>
                <a:sym typeface="Arial"/>
                <a:rtl val="0"/>
              </a:rPr>
              <a:t>Waking or sleeping Thy presence my light</a:t>
            </a:r>
          </a:p>
        </p:txBody>
      </p:sp>
    </p:spTree>
    <p:extLst>
      <p:ext uri="{BB962C8B-B14F-4D97-AF65-F5344CB8AC3E}">
        <p14:creationId xmlns:p14="http://schemas.microsoft.com/office/powerpoint/2010/main" val="3914177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V2</a:t>
            </a:r>
          </a:p>
        </p:txBody>
      </p:sp>
      <p:sp>
        <p:nvSpPr>
          <p:cNvPr id="4" name="Shape 26">
            <a:extLst>
              <a:ext uri="{FF2B5EF4-FFF2-40B4-BE49-F238E27FC236}">
                <a16:creationId xmlns:a16="http://schemas.microsoft.com/office/drawing/2014/main" id="{D1960EA8-E539-44C2-86FA-6DF8B780AE48}"/>
              </a:ext>
            </a:extLst>
          </p:cNvPr>
          <p:cNvSpPr txBox="1"/>
          <p:nvPr/>
        </p:nvSpPr>
        <p:spPr>
          <a:xfrm>
            <a:off x="133350" y="152903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500" b="1" u="none" strike="noStrike" kern="0" cap="none" spc="-150" normalizeH="0" baseline="0" noProof="0" dirty="0">
                <a:ln>
                  <a:noFill/>
                </a:ln>
                <a:effectLst/>
                <a:uLnTx/>
                <a:uFillTx/>
                <a:latin typeface="Arial"/>
                <a:ea typeface="Arial"/>
                <a:cs typeface="Arial"/>
                <a:sym typeface="Arial"/>
                <a:rtl val="0"/>
              </a:rPr>
              <a:t>Be Thou my Wisdom </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spc="-150" normalizeH="0" baseline="0" noProof="0" dirty="0">
                <a:ln>
                  <a:noFill/>
                </a:ln>
                <a:effectLst/>
                <a:uLnTx/>
                <a:uFillTx/>
                <a:latin typeface="Arial"/>
                <a:ea typeface="Arial"/>
                <a:cs typeface="Arial"/>
                <a:sym typeface="Arial"/>
                <a:rtl val="0"/>
              </a:rPr>
              <a:t>and Thou my true Word</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I ever with Thee and Thou with me Lord</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Thou my great Father I Thy true son</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Thou in me dwelling and I with Thee one</a:t>
            </a:r>
            <a:endParaRPr kumimoji="0" lang="en-US" sz="3500" b="1" u="none" strike="noStrike" kern="0" cap="none" spc="-150" normalizeH="0" baseline="0" noProof="0" dirty="0">
              <a:ln>
                <a:noFill/>
              </a:ln>
              <a:effectLst/>
              <a:uLnTx/>
              <a:uFillTx/>
              <a:latin typeface="Arial"/>
              <a:ea typeface="Arial"/>
              <a:cs typeface="Arial"/>
              <a:sym typeface="Arial"/>
              <a:rtl val="0"/>
            </a:endParaRPr>
          </a:p>
        </p:txBody>
      </p:sp>
    </p:spTree>
    <p:extLst>
      <p:ext uri="{BB962C8B-B14F-4D97-AF65-F5344CB8AC3E}">
        <p14:creationId xmlns:p14="http://schemas.microsoft.com/office/powerpoint/2010/main" val="1499838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048E6940-8ACB-4A2B-9C08-2EA9E4F83A2C}"/>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V3 (final)</a:t>
            </a:r>
          </a:p>
        </p:txBody>
      </p:sp>
      <p:sp>
        <p:nvSpPr>
          <p:cNvPr id="4" name="Shape 26">
            <a:extLst>
              <a:ext uri="{FF2B5EF4-FFF2-40B4-BE49-F238E27FC236}">
                <a16:creationId xmlns:a16="http://schemas.microsoft.com/office/drawing/2014/main" id="{D1960EA8-E539-44C2-86FA-6DF8B780AE48}"/>
              </a:ext>
            </a:extLst>
          </p:cNvPr>
          <p:cNvSpPr txBox="1"/>
          <p:nvPr/>
        </p:nvSpPr>
        <p:spPr>
          <a:xfrm>
            <a:off x="133350" y="152903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High King of heaven my victory won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May I reach heaven's joys </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bright heaven's Sun</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Heart of my own heart whatever befall</a:t>
            </a:r>
          </a:p>
          <a:p>
            <a:pPr marL="0" marR="0" lvl="0" indent="0" algn="ctr" defTabSz="914400" rtl="0" eaLnBrk="1" fontAlgn="auto" latinLnBrk="0" hangingPunct="1">
              <a:lnSpc>
                <a:spcPct val="108000"/>
              </a:lnSpc>
              <a:spcBef>
                <a:spcPts val="0"/>
              </a:spcBef>
              <a:spcAft>
                <a:spcPts val="1200"/>
              </a:spcAft>
              <a:buClr>
                <a:srgbClr val="FFFFFF"/>
              </a:buClr>
              <a:buSzPct val="25000"/>
              <a:buFontTx/>
              <a:buNone/>
              <a:tabLst/>
              <a:defRPr/>
            </a:pPr>
            <a:r>
              <a:rPr kumimoji="0" lang="en-US" sz="3500" b="1" u="none" strike="noStrike" kern="0" cap="none" normalizeH="0" baseline="0" noProof="0" dirty="0">
                <a:ln>
                  <a:noFill/>
                </a:ln>
                <a:effectLst/>
                <a:uLnTx/>
                <a:uFillTx/>
                <a:latin typeface="Arial"/>
                <a:ea typeface="Arial"/>
                <a:cs typeface="Arial"/>
                <a:sym typeface="Arial"/>
                <a:rtl val="0"/>
              </a:rPr>
              <a:t>Still be my Vision O Ruler of all</a:t>
            </a:r>
            <a:endParaRPr kumimoji="0" lang="en-US" sz="3500" b="1" u="none" strike="noStrike" kern="0" cap="none" spc="-150" normalizeH="0" baseline="0" noProof="0" dirty="0">
              <a:ln>
                <a:noFill/>
              </a:ln>
              <a:effectLst/>
              <a:uLnTx/>
              <a:uFillTx/>
              <a:latin typeface="Arial"/>
              <a:ea typeface="Arial"/>
              <a:cs typeface="Arial"/>
              <a:sym typeface="Arial"/>
              <a:rtl val="0"/>
            </a:endParaRPr>
          </a:p>
        </p:txBody>
      </p:sp>
    </p:spTree>
    <p:extLst>
      <p:ext uri="{BB962C8B-B14F-4D97-AF65-F5344CB8AC3E}">
        <p14:creationId xmlns:p14="http://schemas.microsoft.com/office/powerpoint/2010/main" val="204540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0" name="Shape 26">
            <a:extLst>
              <a:ext uri="{FF2B5EF4-FFF2-40B4-BE49-F238E27FC236}">
                <a16:creationId xmlns:a16="http://schemas.microsoft.com/office/drawing/2014/main" id="{6F06EE93-7205-4130-A91D-F923D0F5B4C7}"/>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When faced with trials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on every side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We know the outcome is secure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And Christ will have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the prize for which He died</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 inheritance of nations</a:t>
            </a:r>
          </a:p>
        </p:txBody>
      </p:sp>
      <p:sp>
        <p:nvSpPr>
          <p:cNvPr id="4" name="Shape 26">
            <a:extLst>
              <a:ext uri="{FF2B5EF4-FFF2-40B4-BE49-F238E27FC236}">
                <a16:creationId xmlns:a16="http://schemas.microsoft.com/office/drawing/2014/main" id="{C84FFEEF-26E2-48D7-B0EF-1D5BB0EF0D41}"/>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V2b</a:t>
            </a:r>
          </a:p>
        </p:txBody>
      </p:sp>
    </p:spTree>
    <p:extLst>
      <p:ext uri="{BB962C8B-B14F-4D97-AF65-F5344CB8AC3E}">
        <p14:creationId xmlns:p14="http://schemas.microsoft.com/office/powerpoint/2010/main" val="2574340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0" name="Shape 26">
            <a:extLst>
              <a:ext uri="{FF2B5EF4-FFF2-40B4-BE49-F238E27FC236}">
                <a16:creationId xmlns:a16="http://schemas.microsoft.com/office/drawing/2014/main" id="{6F06EE93-7205-4130-A91D-F923D0F5B4C7}"/>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Come see the cross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where love and mercy meet</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As the Son of God is stricken</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Then see His foes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lie crushed beneath His feet</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For the Conqueror has risen</a:t>
            </a:r>
          </a:p>
        </p:txBody>
      </p:sp>
      <p:sp>
        <p:nvSpPr>
          <p:cNvPr id="4" name="Shape 26">
            <a:extLst>
              <a:ext uri="{FF2B5EF4-FFF2-40B4-BE49-F238E27FC236}">
                <a16:creationId xmlns:a16="http://schemas.microsoft.com/office/drawing/2014/main" id="{C84FFEEF-26E2-48D7-B0EF-1D5BB0EF0D41}"/>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V3a</a:t>
            </a:r>
          </a:p>
        </p:txBody>
      </p:sp>
    </p:spTree>
    <p:extLst>
      <p:ext uri="{BB962C8B-B14F-4D97-AF65-F5344CB8AC3E}">
        <p14:creationId xmlns:p14="http://schemas.microsoft.com/office/powerpoint/2010/main" val="2959686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0" name="Shape 26">
            <a:extLst>
              <a:ext uri="{FF2B5EF4-FFF2-40B4-BE49-F238E27FC236}">
                <a16:creationId xmlns:a16="http://schemas.microsoft.com/office/drawing/2014/main" id="{6F06EE93-7205-4130-A91D-F923D0F5B4C7}"/>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And as the stone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is rolled away</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And Christ emerges from the grave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This victory march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continues till the day</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Every eye and heart shall see Him</a:t>
            </a:r>
          </a:p>
        </p:txBody>
      </p:sp>
      <p:sp>
        <p:nvSpPr>
          <p:cNvPr id="4" name="Shape 26">
            <a:extLst>
              <a:ext uri="{FF2B5EF4-FFF2-40B4-BE49-F238E27FC236}">
                <a16:creationId xmlns:a16="http://schemas.microsoft.com/office/drawing/2014/main" id="{C84FFEEF-26E2-48D7-B0EF-1D5BB0EF0D41}"/>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V3b</a:t>
            </a:r>
          </a:p>
        </p:txBody>
      </p:sp>
    </p:spTree>
    <p:extLst>
      <p:ext uri="{BB962C8B-B14F-4D97-AF65-F5344CB8AC3E}">
        <p14:creationId xmlns:p14="http://schemas.microsoft.com/office/powerpoint/2010/main" val="68932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0" name="Shape 26">
            <a:extLst>
              <a:ext uri="{FF2B5EF4-FFF2-40B4-BE49-F238E27FC236}">
                <a16:creationId xmlns:a16="http://schemas.microsoft.com/office/drawing/2014/main" id="{6F06EE93-7205-4130-A91D-F923D0F5B4C7}"/>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So Spirit come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put strength in every stride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Give grace for every hurdle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That we may run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with faith to win the prize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Of a servant good and faithful</a:t>
            </a:r>
          </a:p>
        </p:txBody>
      </p:sp>
      <p:sp>
        <p:nvSpPr>
          <p:cNvPr id="4" name="Shape 26">
            <a:extLst>
              <a:ext uri="{FF2B5EF4-FFF2-40B4-BE49-F238E27FC236}">
                <a16:creationId xmlns:a16="http://schemas.microsoft.com/office/drawing/2014/main" id="{C84FFEEF-26E2-48D7-B0EF-1D5BB0EF0D41}"/>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V4a</a:t>
            </a:r>
          </a:p>
        </p:txBody>
      </p:sp>
    </p:spTree>
    <p:extLst>
      <p:ext uri="{BB962C8B-B14F-4D97-AF65-F5344CB8AC3E}">
        <p14:creationId xmlns:p14="http://schemas.microsoft.com/office/powerpoint/2010/main" val="282164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0" name="Shape 26">
            <a:extLst>
              <a:ext uri="{FF2B5EF4-FFF2-40B4-BE49-F238E27FC236}">
                <a16:creationId xmlns:a16="http://schemas.microsoft.com/office/drawing/2014/main" id="{6F06EE93-7205-4130-A91D-F923D0F5B4C7}"/>
              </a:ext>
            </a:extLst>
          </p:cNvPr>
          <p:cNvSpPr txBox="1"/>
          <p:nvPr/>
        </p:nvSpPr>
        <p:spPr>
          <a:xfrm>
            <a:off x="133350" y="1078506"/>
            <a:ext cx="8877300" cy="128218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As saints of old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still line the way</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Retelling triumphs of His grace</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We hear their calls </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and hunger for the day</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r>
              <a:rPr kumimoji="0" lang="en-US" sz="3600" b="1" u="none" strike="noStrike" kern="0" cap="none" normalizeH="0" baseline="0" noProof="0" dirty="0">
                <a:ln>
                  <a:noFill/>
                </a:ln>
                <a:effectLst/>
                <a:uLnTx/>
                <a:uFillTx/>
                <a:latin typeface="Arial"/>
                <a:ea typeface="Arial"/>
                <a:cs typeface="Arial"/>
                <a:sym typeface="Arial"/>
                <a:rtl val="0"/>
              </a:rPr>
              <a:t>When with Christ we stand in glory</a:t>
            </a: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endParaRPr kumimoji="0" lang="en-US" sz="3600" b="1" u="none" strike="noStrike" kern="0" cap="none" normalizeH="0" baseline="0" noProof="0" dirty="0">
              <a:ln>
                <a:noFill/>
              </a:ln>
              <a:effectLst/>
              <a:uLnTx/>
              <a:uFillTx/>
              <a:latin typeface="Arial"/>
              <a:ea typeface="Arial"/>
              <a:cs typeface="Arial"/>
              <a:sym typeface="Arial"/>
              <a:rtl val="0"/>
            </a:endParaRPr>
          </a:p>
          <a:p>
            <a:pPr marL="0" marR="0" lvl="0" indent="0" algn="ctr" defTabSz="914400" rtl="0" eaLnBrk="1" fontAlgn="auto" latinLnBrk="0" hangingPunct="1">
              <a:lnSpc>
                <a:spcPct val="108000"/>
              </a:lnSpc>
              <a:spcBef>
                <a:spcPts val="0"/>
              </a:spcBef>
              <a:spcAft>
                <a:spcPts val="0"/>
              </a:spcAft>
              <a:buClr>
                <a:srgbClr val="FFFFFF"/>
              </a:buClr>
              <a:buSzPct val="25000"/>
              <a:buFontTx/>
              <a:buNone/>
              <a:tabLst/>
              <a:defRPr/>
            </a:pPr>
            <a:endParaRPr kumimoji="0" lang="en-US" sz="3600" b="1" u="none" strike="noStrike" kern="0" cap="none" normalizeH="0" baseline="0" noProof="0" dirty="0">
              <a:ln>
                <a:noFill/>
              </a:ln>
              <a:effectLst/>
              <a:uLnTx/>
              <a:uFillTx/>
              <a:latin typeface="Arial"/>
              <a:ea typeface="Arial"/>
              <a:cs typeface="Arial"/>
              <a:sym typeface="Arial"/>
              <a:rtl val="0"/>
            </a:endParaRPr>
          </a:p>
        </p:txBody>
      </p:sp>
      <p:sp>
        <p:nvSpPr>
          <p:cNvPr id="4" name="Shape 26">
            <a:extLst>
              <a:ext uri="{FF2B5EF4-FFF2-40B4-BE49-F238E27FC236}">
                <a16:creationId xmlns:a16="http://schemas.microsoft.com/office/drawing/2014/main" id="{C84FFEEF-26E2-48D7-B0EF-1D5BB0EF0D41}"/>
              </a:ext>
            </a:extLst>
          </p:cNvPr>
          <p:cNvSpPr txBox="1"/>
          <p:nvPr/>
        </p:nvSpPr>
        <p:spPr>
          <a:xfrm>
            <a:off x="0" y="6353503"/>
            <a:ext cx="9010650" cy="504497"/>
          </a:xfrm>
          <a:prstGeom prst="rect">
            <a:avLst/>
          </a:prstGeom>
          <a:noFill/>
          <a:ln>
            <a:noFill/>
          </a:ln>
        </p:spPr>
        <p:txBody>
          <a:bodyPr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effectLst/>
                <a:uLnTx/>
                <a:uFillTx/>
                <a:latin typeface="Arial"/>
                <a:ea typeface="Arial"/>
                <a:cs typeface="Arial"/>
                <a:sym typeface="Arial"/>
                <a:rtl val="0"/>
              </a:rPr>
              <a:t>V4b (final)</a:t>
            </a:r>
          </a:p>
        </p:txBody>
      </p:sp>
    </p:spTree>
    <p:extLst>
      <p:ext uri="{BB962C8B-B14F-4D97-AF65-F5344CB8AC3E}">
        <p14:creationId xmlns:p14="http://schemas.microsoft.com/office/powerpoint/2010/main" val="120682956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11401</TotalTime>
  <Words>2995</Words>
  <Application>Microsoft Office PowerPoint</Application>
  <PresentationFormat>On-screen Show (4:3)</PresentationFormat>
  <Paragraphs>213</Paragraphs>
  <Slides>48</Slides>
  <Notes>26</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Arial</vt:lpstr>
      <vt:lpstr>Arial Black</vt:lpstr>
      <vt:lpstr>Arial Rounded MT Bold</vt:lpstr>
      <vt:lpstr>Calibri</vt:lpstr>
      <vt:lpstr>Chalkduster</vt:lpstr>
      <vt:lpstr>Gill Sans MT</vt:lpstr>
      <vt:lpstr>system-ui</vt:lpstr>
      <vt:lpstr>Times New Roman</vt:lpstr>
      <vt:lpstr>Tw Cen MT</vt:lpstr>
      <vt:lpstr>Tw Cen MT Condensed Extra Bold</vt:lpstr>
      <vt:lpstr>Custom Design</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trouble comes  ACTS 21:17-23:11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c:creator>
  <cp:lastModifiedBy>Matt</cp:lastModifiedBy>
  <cp:revision>658</cp:revision>
  <dcterms:created xsi:type="dcterms:W3CDTF">2020-06-19T09:09:30Z</dcterms:created>
  <dcterms:modified xsi:type="dcterms:W3CDTF">2021-06-26T13:16:17Z</dcterms:modified>
</cp:coreProperties>
</file>