
<file path=[Content_Types].xml><?xml version="1.0" encoding="utf-8"?>
<Types xmlns="http://schemas.openxmlformats.org/package/2006/content-types">
  <Default Extension="jpeg" ContentType="image/jpeg"/>
  <Default Extension="jpg" ContentType="image/jpeg"/>
  <Default Extension="m4v" ContentType="vide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8" r:id="rId2"/>
    <p:sldMasterId id="2147483742" r:id="rId3"/>
    <p:sldMasterId id="2147483756" r:id="rId4"/>
    <p:sldMasterId id="2147483768" r:id="rId5"/>
    <p:sldMasterId id="2147483780" r:id="rId6"/>
    <p:sldMasterId id="2147483792" r:id="rId7"/>
    <p:sldMasterId id="2147483804" r:id="rId8"/>
    <p:sldMasterId id="2147483816" r:id="rId9"/>
    <p:sldMasterId id="2147483828" r:id="rId10"/>
    <p:sldMasterId id="2147483840" r:id="rId11"/>
    <p:sldMasterId id="2147483852" r:id="rId12"/>
  </p:sldMasterIdLst>
  <p:notesMasterIdLst>
    <p:notesMasterId r:id="rId68"/>
  </p:notesMasterIdLst>
  <p:handoutMasterIdLst>
    <p:handoutMasterId r:id="rId69"/>
  </p:handoutMasterIdLst>
  <p:sldIdLst>
    <p:sldId id="4467" r:id="rId13"/>
    <p:sldId id="4468" r:id="rId14"/>
    <p:sldId id="4471" r:id="rId15"/>
    <p:sldId id="4472" r:id="rId16"/>
    <p:sldId id="4473" r:id="rId17"/>
    <p:sldId id="4465" r:id="rId18"/>
    <p:sldId id="4466" r:id="rId19"/>
    <p:sldId id="4474" r:id="rId20"/>
    <p:sldId id="4480" r:id="rId21"/>
    <p:sldId id="4481" r:id="rId22"/>
    <p:sldId id="4482" r:id="rId23"/>
    <p:sldId id="4172" r:id="rId24"/>
    <p:sldId id="435" r:id="rId25"/>
    <p:sldId id="3767" r:id="rId26"/>
    <p:sldId id="433" r:id="rId27"/>
    <p:sldId id="432" r:id="rId28"/>
    <p:sldId id="4493" r:id="rId29"/>
    <p:sldId id="336" r:id="rId30"/>
    <p:sldId id="434" r:id="rId31"/>
    <p:sldId id="350" r:id="rId32"/>
    <p:sldId id="351" r:id="rId33"/>
    <p:sldId id="352" r:id="rId34"/>
    <p:sldId id="353" r:id="rId35"/>
    <p:sldId id="354" r:id="rId36"/>
    <p:sldId id="258" r:id="rId37"/>
    <p:sldId id="546" r:id="rId38"/>
    <p:sldId id="300" r:id="rId39"/>
    <p:sldId id="3768" r:id="rId40"/>
    <p:sldId id="428" r:id="rId41"/>
    <p:sldId id="4499" r:id="rId42"/>
    <p:sldId id="367" r:id="rId43"/>
    <p:sldId id="4500" r:id="rId44"/>
    <p:sldId id="4501" r:id="rId45"/>
    <p:sldId id="4502" r:id="rId46"/>
    <p:sldId id="268" r:id="rId47"/>
    <p:sldId id="4503" r:id="rId48"/>
    <p:sldId id="3600" r:id="rId49"/>
    <p:sldId id="4492" r:id="rId50"/>
    <p:sldId id="1148" r:id="rId51"/>
    <p:sldId id="4494" r:id="rId52"/>
    <p:sldId id="3766" r:id="rId53"/>
    <p:sldId id="4497" r:id="rId54"/>
    <p:sldId id="4498" r:id="rId55"/>
    <p:sldId id="4495" r:id="rId56"/>
    <p:sldId id="4441" r:id="rId57"/>
    <p:sldId id="4490" r:id="rId58"/>
    <p:sldId id="4478" r:id="rId59"/>
    <p:sldId id="4479" r:id="rId60"/>
    <p:sldId id="4486" r:id="rId61"/>
    <p:sldId id="4483" r:id="rId62"/>
    <p:sldId id="4487" r:id="rId63"/>
    <p:sldId id="4484" r:id="rId64"/>
    <p:sldId id="4488" r:id="rId65"/>
    <p:sldId id="4489" r:id="rId66"/>
    <p:sldId id="449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8469A2-5090-403E-A589-18DDF8106C5C}">
          <p14:sldIdLst>
            <p14:sldId id="4467"/>
            <p14:sldId id="4468"/>
            <p14:sldId id="4471"/>
            <p14:sldId id="4472"/>
            <p14:sldId id="4473"/>
          </p14:sldIdLst>
        </p14:section>
        <p14:section name="Service" id="{2AA2B6A4-B253-4A39-9162-E4E04CF64E63}">
          <p14:sldIdLst>
            <p14:sldId id="4465"/>
            <p14:sldId id="4466"/>
            <p14:sldId id="4474"/>
            <p14:sldId id="4480"/>
            <p14:sldId id="4481"/>
            <p14:sldId id="4482"/>
            <p14:sldId id="4172"/>
            <p14:sldId id="435"/>
            <p14:sldId id="3767"/>
            <p14:sldId id="433"/>
            <p14:sldId id="432"/>
            <p14:sldId id="4493"/>
            <p14:sldId id="336"/>
            <p14:sldId id="434"/>
            <p14:sldId id="350"/>
            <p14:sldId id="351"/>
            <p14:sldId id="352"/>
            <p14:sldId id="353"/>
            <p14:sldId id="354"/>
            <p14:sldId id="258"/>
            <p14:sldId id="546"/>
            <p14:sldId id="300"/>
            <p14:sldId id="3768"/>
            <p14:sldId id="428"/>
            <p14:sldId id="4499"/>
            <p14:sldId id="367"/>
            <p14:sldId id="4500"/>
            <p14:sldId id="4501"/>
            <p14:sldId id="4502"/>
            <p14:sldId id="268"/>
            <p14:sldId id="4503"/>
            <p14:sldId id="3600"/>
            <p14:sldId id="4492"/>
            <p14:sldId id="1148"/>
            <p14:sldId id="4494"/>
            <p14:sldId id="3766"/>
            <p14:sldId id="4497"/>
            <p14:sldId id="4498"/>
            <p14:sldId id="4495"/>
            <p14:sldId id="4441"/>
            <p14:sldId id="4490"/>
            <p14:sldId id="4478"/>
            <p14:sldId id="4479"/>
            <p14:sldId id="4486"/>
            <p14:sldId id="4483"/>
            <p14:sldId id="4487"/>
            <p14:sldId id="4484"/>
            <p14:sldId id="4488"/>
            <p14:sldId id="4489"/>
            <p14:sldId id="44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 initials="m" lastIdx="1" clrIdx="0">
    <p:extLst>
      <p:ext uri="{19B8F6BF-5375-455C-9EA6-DF929625EA0E}">
        <p15:presenceInfo xmlns:p15="http://schemas.microsoft.com/office/powerpoint/2012/main" userId="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4428"/>
    <a:srgbClr val="8E774D"/>
    <a:srgbClr val="D9C971"/>
    <a:srgbClr val="DFD687"/>
    <a:srgbClr val="D4C97A"/>
    <a:srgbClr val="6E4029"/>
    <a:srgbClr val="80651B"/>
    <a:srgbClr val="C7A285"/>
    <a:srgbClr val="223E49"/>
    <a:srgbClr val="4526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07" autoAdjust="0"/>
    <p:restoredTop sz="72881" autoAdjust="0"/>
  </p:normalViewPr>
  <p:slideViewPr>
    <p:cSldViewPr snapToGrid="0">
      <p:cViewPr varScale="1">
        <p:scale>
          <a:sx n="41" d="100"/>
          <a:sy n="41" d="100"/>
        </p:scale>
        <p:origin x="48" y="34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9" d="100"/>
          <a:sy n="69" d="100"/>
        </p:scale>
        <p:origin x="1986"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0A4D0-9644-8A48-9D5C-1045139696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8787CB4-7877-6F4A-8726-CA0CBC529C51}">
      <dgm:prSet phldrT="[Text]" custT="1"/>
      <dgm:spPr>
        <a:solidFill>
          <a:schemeClr val="accent2"/>
        </a:solidFill>
      </dgm:spPr>
      <dgm:t>
        <a:bodyPr/>
        <a:lstStyle/>
        <a:p>
          <a:r>
            <a:rPr lang="en-US" sz="2000" b="1" dirty="0">
              <a:solidFill>
                <a:srgbClr val="FFFF00"/>
              </a:solidFill>
              <a:latin typeface="Arial" panose="020B0604020202020204" pitchFamily="34" charset="0"/>
              <a:cs typeface="Arial" panose="020B0604020202020204" pitchFamily="34" charset="0"/>
            </a:rPr>
            <a:t>Presence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t>
          </a:r>
          <a:r>
            <a:rPr lang="en-US" sz="1800" b="1" i="1" dirty="0">
              <a:latin typeface="Arial" panose="020B0604020202020204" pitchFamily="34" charset="0"/>
              <a:cs typeface="Arial" panose="020B0604020202020204" pitchFamily="34" charset="0"/>
            </a:rPr>
            <a:t>where he</a:t>
          </a:r>
          <a:r>
            <a:rPr lang="en-US" sz="1800" b="1" dirty="0">
              <a:latin typeface="Arial" panose="020B0604020202020204" pitchFamily="34" charset="0"/>
              <a:cs typeface="Arial" panose="020B0604020202020204" pitchFamily="34" charset="0"/>
            </a:rPr>
            <a:t> </a:t>
          </a:r>
          <a:r>
            <a:rPr lang="en-US" sz="1800" b="1" i="1" dirty="0">
              <a:solidFill>
                <a:srgbClr val="FFFF00"/>
              </a:solidFill>
              <a:latin typeface="Arial" panose="020B0604020202020204" pitchFamily="34" charset="0"/>
              <a:cs typeface="Arial" panose="020B0604020202020204" pitchFamily="34" charset="0"/>
            </a:rPr>
            <a:t>was</a:t>
          </a:r>
          <a:r>
            <a:rPr lang="en-US" sz="1800" b="1" dirty="0">
              <a:latin typeface="Arial" panose="020B0604020202020204" pitchFamily="34" charset="0"/>
              <a:cs typeface="Arial" panose="020B0604020202020204" pitchFamily="34" charset="0"/>
            </a:rPr>
            <a:t>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(18b)</a:t>
          </a:r>
        </a:p>
      </dgm:t>
    </dgm:pt>
    <dgm:pt modelId="{10AFAF36-F6BE-C14C-AA13-16A35D023BFD}" type="parTrans" cxnId="{9C79023F-4DD6-1542-B0A5-C925E346E830}">
      <dgm:prSet/>
      <dgm:spPr/>
      <dgm:t>
        <a:bodyPr/>
        <a:lstStyle/>
        <a:p>
          <a:endParaRPr lang="en-US"/>
        </a:p>
      </dgm:t>
    </dgm:pt>
    <dgm:pt modelId="{5771087A-46E0-D443-9398-DEDFAD9D19B9}" type="sibTrans" cxnId="{9C79023F-4DD6-1542-B0A5-C925E346E830}">
      <dgm:prSet/>
      <dgm:spPr/>
      <dgm:t>
        <a:bodyPr/>
        <a:lstStyle/>
        <a:p>
          <a:pPr rtl="0"/>
          <a:endParaRPr lang="en-US"/>
        </a:p>
      </dgm:t>
    </dgm:pt>
    <dgm:pt modelId="{8332943A-5E44-0748-B872-2EE035C5B60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2000" b="1" kern="1200" dirty="0">
              <a:solidFill>
                <a:srgbClr val="FFFF00"/>
              </a:solidFill>
              <a:latin typeface="Arial" panose="020B0604020202020204" pitchFamily="34" charset="0"/>
              <a:ea typeface="+mn-ea"/>
              <a:cs typeface="Arial" panose="020B0604020202020204" pitchFamily="34" charset="0"/>
            </a:rPr>
            <a:t>Passion</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00"/>
              </a:solidFill>
              <a:latin typeface="Arial" panose="020B0604020202020204" pitchFamily="34" charset="0"/>
              <a:ea typeface="+mn-ea"/>
              <a:cs typeface="Arial" panose="020B0604020202020204" pitchFamily="34" charset="0"/>
            </a:rPr>
            <a:t>felt</a:t>
          </a:r>
          <a:r>
            <a:rPr lang="en-US" sz="1800" b="1" i="1" kern="1200" dirty="0">
              <a:solidFill>
                <a:srgbClr val="FFFFFF"/>
              </a:solidFill>
              <a:latin typeface="Arial" panose="020B0604020202020204" pitchFamily="34" charset="0"/>
              <a:ea typeface="+mn-ea"/>
              <a:cs typeface="Arial" panose="020B0604020202020204" pitchFamily="34" charset="0"/>
            </a:rPr>
            <a:t>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(19)</a:t>
          </a:r>
        </a:p>
      </dgm:t>
    </dgm:pt>
    <dgm:pt modelId="{91E4189A-EC3C-B847-8251-56E8CF53EBAE}" type="parTrans" cxnId="{928F3DA9-78D8-394C-B163-74B25BDE7E9B}">
      <dgm:prSet/>
      <dgm:spPr/>
      <dgm:t>
        <a:bodyPr/>
        <a:lstStyle/>
        <a:p>
          <a:endParaRPr lang="en-US"/>
        </a:p>
      </dgm:t>
    </dgm:pt>
    <dgm:pt modelId="{3A9E1473-3F88-BC49-9042-AA66B4F95658}" type="sibTrans" cxnId="{928F3DA9-78D8-394C-B163-74B25BDE7E9B}">
      <dgm:prSet/>
      <dgm:spPr/>
      <dgm:t>
        <a:bodyPr/>
        <a:lstStyle/>
        <a:p>
          <a:endParaRPr lang="en-US"/>
        </a:p>
      </dgm:t>
    </dgm:pt>
    <dgm:pt modelId="{B9093EAB-5F7F-C24F-809F-95484A5F5FD1}">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en-US" sz="2000" b="1" dirty="0">
              <a:solidFill>
                <a:srgbClr val="FFFF00"/>
              </a:solidFill>
              <a:latin typeface="Arial" panose="020B0604020202020204" pitchFamily="34" charset="0"/>
              <a:cs typeface="Arial" panose="020B0604020202020204" pitchFamily="34" charset="0"/>
            </a:rPr>
            <a:t>Proclamation</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t>
          </a:r>
          <a:r>
            <a:rPr lang="en-US" sz="1800" b="1" i="1" dirty="0">
              <a:latin typeface="Arial" panose="020B0604020202020204" pitchFamily="34" charset="0"/>
              <a:cs typeface="Arial" panose="020B0604020202020204" pitchFamily="34" charset="0"/>
            </a:rPr>
            <a:t>what he</a:t>
          </a:r>
          <a:r>
            <a:rPr lang="en-US" sz="1800" b="1" dirty="0">
              <a:latin typeface="Arial" panose="020B0604020202020204" pitchFamily="34" charset="0"/>
              <a:cs typeface="Arial" panose="020B0604020202020204" pitchFamily="34" charset="0"/>
            </a:rPr>
            <a:t> </a:t>
          </a:r>
          <a:r>
            <a:rPr lang="en-US" sz="1800" b="1" i="1" dirty="0">
              <a:solidFill>
                <a:srgbClr val="FFFF00"/>
              </a:solidFill>
              <a:latin typeface="Arial" panose="020B0604020202020204" pitchFamily="34" charset="0"/>
              <a:cs typeface="Arial" panose="020B0604020202020204" pitchFamily="34" charset="0"/>
            </a:rPr>
            <a:t>preached</a:t>
          </a:r>
          <a:r>
            <a:rPr lang="en-US" sz="1800" b="1" dirty="0">
              <a:latin typeface="Arial" panose="020B0604020202020204" pitchFamily="34" charset="0"/>
              <a:cs typeface="Arial" panose="020B0604020202020204" pitchFamily="34" charset="0"/>
            </a:rPr>
            <a:t>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(20-21)</a:t>
          </a:r>
        </a:p>
      </dgm:t>
    </dgm:pt>
    <dgm:pt modelId="{2D5ED19A-4D45-7F4E-9EA1-B689DA32B88C}" type="parTrans" cxnId="{323CC5C6-B61A-834D-B815-C98C07D81E9F}">
      <dgm:prSet/>
      <dgm:spPr/>
      <dgm:t>
        <a:bodyPr/>
        <a:lstStyle/>
        <a:p>
          <a:endParaRPr lang="en-US"/>
        </a:p>
      </dgm:t>
    </dgm:pt>
    <dgm:pt modelId="{97D0D067-A1E4-F44D-BEEF-3D8C05CC6309}" type="sibTrans" cxnId="{323CC5C6-B61A-834D-B815-C98C07D81E9F}">
      <dgm:prSet/>
      <dgm:spPr/>
      <dgm:t>
        <a:bodyPr/>
        <a:lstStyle/>
        <a:p>
          <a:endParaRPr lang="en-US"/>
        </a:p>
      </dgm:t>
    </dgm:pt>
    <dgm:pt modelId="{453CAC5A-54BE-2349-9144-ADA7C5B301A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en-US" sz="2000" b="1" kern="1200" dirty="0">
              <a:solidFill>
                <a:srgbClr val="FFFF00"/>
              </a:solidFill>
              <a:latin typeface="Arial" panose="020B0604020202020204" pitchFamily="34" charset="0"/>
              <a:cs typeface="Arial" panose="020B0604020202020204" pitchFamily="34" charset="0"/>
            </a:rPr>
            <a:t>Persecution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kern="1200" dirty="0">
              <a:solidFill>
                <a:srgbClr val="FFFFFF"/>
              </a:solidFill>
              <a:latin typeface="Arial" panose="020B0604020202020204" pitchFamily="34" charset="0"/>
              <a:ea typeface="+mn-ea"/>
              <a:cs typeface="Arial" panose="020B0604020202020204" pitchFamily="34" charset="0"/>
            </a:rPr>
            <a:t>where</a:t>
          </a:r>
          <a:r>
            <a:rPr lang="en-US" sz="1800" b="1" i="1" kern="1200" dirty="0">
              <a:latin typeface="Arial" panose="020B0604020202020204" pitchFamily="34" charset="0"/>
              <a:cs typeface="Arial" panose="020B0604020202020204" pitchFamily="34" charset="0"/>
            </a:rPr>
            <a:t> he</a:t>
          </a:r>
          <a:r>
            <a:rPr lang="en-US" sz="1800" b="1" kern="1200" dirty="0">
              <a:latin typeface="Arial" panose="020B0604020202020204" pitchFamily="34" charset="0"/>
              <a:cs typeface="Arial" panose="020B0604020202020204" pitchFamily="34" charset="0"/>
            </a:rPr>
            <a:t> </a:t>
          </a:r>
          <a:r>
            <a:rPr lang="en-US" sz="1800" b="1" i="1" kern="1200" dirty="0">
              <a:latin typeface="Arial" panose="020B0604020202020204" pitchFamily="34" charset="0"/>
              <a:cs typeface="Arial" panose="020B0604020202020204" pitchFamily="34" charset="0"/>
            </a:rPr>
            <a:t>was </a:t>
          </a:r>
          <a:r>
            <a:rPr lang="en-US" sz="1800" b="1" i="1" kern="1200" dirty="0">
              <a:solidFill>
                <a:srgbClr val="FFFF00"/>
              </a:solidFill>
              <a:latin typeface="Arial" panose="020B0604020202020204" pitchFamily="34" charset="0"/>
              <a:cs typeface="Arial" panose="020B0604020202020204" pitchFamily="34" charset="0"/>
            </a:rPr>
            <a:t>going</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(22-23)</a:t>
          </a:r>
        </a:p>
      </dgm:t>
    </dgm:pt>
    <dgm:pt modelId="{4AF5AB6E-F0DE-F247-98FC-DFA0061CC62B}" type="parTrans" cxnId="{2F047AC9-D037-4E4B-849E-793CA2057B86}">
      <dgm:prSet/>
      <dgm:spPr/>
      <dgm:t>
        <a:bodyPr/>
        <a:lstStyle/>
        <a:p>
          <a:endParaRPr lang="en-US"/>
        </a:p>
      </dgm:t>
    </dgm:pt>
    <dgm:pt modelId="{8BA3F9D0-20A7-A74F-B8E5-1AB91DDB122E}" type="sibTrans" cxnId="{2F047AC9-D037-4E4B-849E-793CA2057B86}">
      <dgm:prSet/>
      <dgm:spPr/>
      <dgm:t>
        <a:bodyPr/>
        <a:lstStyle/>
        <a:p>
          <a:endParaRPr lang="en-US"/>
        </a:p>
      </dgm:t>
    </dgm:pt>
    <dgm:pt modelId="{398F3C25-7611-7C40-83F9-0ADF55630542}">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7938" lvl="0" indent="0" algn="ctr" defTabSz="666750">
            <a:lnSpc>
              <a:spcPct val="90000"/>
            </a:lnSpc>
            <a:spcBef>
              <a:spcPct val="0"/>
            </a:spcBef>
            <a:spcAft>
              <a:spcPct val="35000"/>
            </a:spcAft>
            <a:buNone/>
            <a:tabLst/>
          </a:pPr>
          <a:r>
            <a:rPr lang="en-US" sz="2000" b="1" kern="1200" dirty="0">
              <a:solidFill>
                <a:srgbClr val="FFFF00"/>
              </a:solidFill>
              <a:latin typeface="Arial" panose="020B0604020202020204" pitchFamily="34" charset="0"/>
              <a:ea typeface="+mn-ea"/>
              <a:cs typeface="Arial" panose="020B0604020202020204" pitchFamily="34" charset="0"/>
            </a:rPr>
            <a:t>Priorities</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r>
            <a:rPr lang="en-US" sz="1800" b="1" i="1" kern="1200" dirty="0">
              <a:solidFill>
                <a:srgbClr val="FFFF00"/>
              </a:solidFill>
              <a:latin typeface="Arial" panose="020B0604020202020204" pitchFamily="34" charset="0"/>
              <a:ea typeface="+mn-ea"/>
              <a:cs typeface="Arial" panose="020B0604020202020204" pitchFamily="34" charset="0"/>
            </a:rPr>
            <a:t>valued</a:t>
          </a:r>
          <a:r>
            <a:rPr lang="en-US" sz="1800" b="1" kern="1200" dirty="0">
              <a:solidFill>
                <a:srgbClr val="FFFFFF"/>
              </a:solidFill>
              <a:latin typeface="Arial" panose="020B0604020202020204" pitchFamily="34" charset="0"/>
              <a:ea typeface="+mn-ea"/>
              <a:cs typeface="Arial" panose="020B0604020202020204" pitchFamily="34" charset="0"/>
            </a:rPr>
            <a:t> </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(24-27)</a:t>
          </a:r>
        </a:p>
      </dgm:t>
    </dgm:pt>
    <dgm:pt modelId="{0DAE9F58-28CB-CA4B-8879-37E1199F5F70}" type="parTrans" cxnId="{5445AF6D-3CBA-0949-8131-1D4F42022C3A}">
      <dgm:prSet/>
      <dgm:spPr/>
      <dgm:t>
        <a:bodyPr/>
        <a:lstStyle/>
        <a:p>
          <a:endParaRPr lang="en-US"/>
        </a:p>
      </dgm:t>
    </dgm:pt>
    <dgm:pt modelId="{DEB9C704-501B-9D4D-A5FB-F9DF0F79BC8D}" type="sibTrans" cxnId="{5445AF6D-3CBA-0949-8131-1D4F42022C3A}">
      <dgm:prSet/>
      <dgm:spPr/>
      <dgm:t>
        <a:bodyPr/>
        <a:lstStyle/>
        <a:p>
          <a:pPr rtl="0"/>
          <a:endParaRPr lang="en-US"/>
        </a:p>
      </dgm:t>
    </dgm:pt>
    <dgm:pt modelId="{CBDCC33C-8881-F84A-9019-5FB7BE137254}" type="pres">
      <dgm:prSet presAssocID="{90E0A4D0-9644-8A48-9D5C-10451396966B}" presName="cycle" presStyleCnt="0">
        <dgm:presLayoutVars>
          <dgm:dir/>
          <dgm:resizeHandles val="exact"/>
        </dgm:presLayoutVars>
      </dgm:prSet>
      <dgm:spPr/>
    </dgm:pt>
    <dgm:pt modelId="{BA9B48A0-FED0-ED47-ADB5-2087FB9E19CE}" type="pres">
      <dgm:prSet presAssocID="{48787CB4-7877-6F4A-8726-CA0CBC529C51}" presName="node" presStyleLbl="node1" presStyleIdx="0" presStyleCnt="5" custScaleX="136507" custScaleY="126216">
        <dgm:presLayoutVars>
          <dgm:bulletEnabled val="1"/>
        </dgm:presLayoutVars>
      </dgm:prSet>
      <dgm:spPr/>
    </dgm:pt>
    <dgm:pt modelId="{A15C9042-A106-A745-B796-9A3D1F32E04B}" type="pres">
      <dgm:prSet presAssocID="{5771087A-46E0-D443-9398-DEDFAD9D19B9}" presName="sibTrans" presStyleLbl="sibTrans2D1" presStyleIdx="0" presStyleCnt="5"/>
      <dgm:spPr/>
    </dgm:pt>
    <dgm:pt modelId="{E5A31DE8-7F80-AA44-ADD7-8BD2F73BA78C}" type="pres">
      <dgm:prSet presAssocID="{5771087A-46E0-D443-9398-DEDFAD9D19B9}" presName="connectorText" presStyleLbl="sibTrans2D1" presStyleIdx="0" presStyleCnt="5"/>
      <dgm:spPr/>
    </dgm:pt>
    <dgm:pt modelId="{49310660-EB9F-6644-A07D-C055B23D29AC}" type="pres">
      <dgm:prSet presAssocID="{8332943A-5E44-0748-B872-2EE035C5B609}" presName="node" presStyleLbl="node1" presStyleIdx="1" presStyleCnt="5" custScaleX="136507" custScaleY="126216">
        <dgm:presLayoutVars>
          <dgm:bulletEnabled val="1"/>
        </dgm:presLayoutVars>
      </dgm:prSet>
      <dgm:spPr>
        <a:xfrm>
          <a:off x="5396334" y="1492088"/>
          <a:ext cx="1688793" cy="1688793"/>
        </a:xfrm>
        <a:prstGeom prst="ellipse">
          <a:avLst/>
        </a:prstGeom>
      </dgm:spPr>
    </dgm:pt>
    <dgm:pt modelId="{59F94E6A-FE6C-284A-BA4E-C8CBB3BFFCDE}" type="pres">
      <dgm:prSet presAssocID="{3A9E1473-3F88-BC49-9042-AA66B4F95658}" presName="sibTrans" presStyleLbl="sibTrans2D1" presStyleIdx="1" presStyleCnt="5"/>
      <dgm:spPr/>
    </dgm:pt>
    <dgm:pt modelId="{3F6D6A1E-C299-6C4E-9B82-0FFACF3278C7}" type="pres">
      <dgm:prSet presAssocID="{3A9E1473-3F88-BC49-9042-AA66B4F95658}" presName="connectorText" presStyleLbl="sibTrans2D1" presStyleIdx="1" presStyleCnt="5"/>
      <dgm:spPr/>
    </dgm:pt>
    <dgm:pt modelId="{8C2ABD50-EA92-D247-8BD4-DC58D0E22650}" type="pres">
      <dgm:prSet presAssocID="{B9093EAB-5F7F-C24F-809F-95484A5F5FD1}" presName="node" presStyleLbl="node1" presStyleIdx="2" presStyleCnt="5" custScaleX="136507" custScaleY="126216">
        <dgm:presLayoutVars>
          <dgm:bulletEnabled val="1"/>
        </dgm:presLayoutVars>
      </dgm:prSet>
      <dgm:spPr>
        <a:xfrm>
          <a:off x="4611965" y="3906127"/>
          <a:ext cx="1688793" cy="1688793"/>
        </a:xfrm>
        <a:prstGeom prst="ellipse">
          <a:avLst/>
        </a:prstGeom>
      </dgm:spPr>
    </dgm:pt>
    <dgm:pt modelId="{E66E8700-485C-F045-B778-5A74733C12F1}" type="pres">
      <dgm:prSet presAssocID="{97D0D067-A1E4-F44D-BEEF-3D8C05CC6309}" presName="sibTrans" presStyleLbl="sibTrans2D1" presStyleIdx="2" presStyleCnt="5"/>
      <dgm:spPr/>
    </dgm:pt>
    <dgm:pt modelId="{E0421EFA-6F9A-874C-9AF9-CE290E177534}" type="pres">
      <dgm:prSet presAssocID="{97D0D067-A1E4-F44D-BEEF-3D8C05CC6309}" presName="connectorText" presStyleLbl="sibTrans2D1" presStyleIdx="2" presStyleCnt="5"/>
      <dgm:spPr/>
    </dgm:pt>
    <dgm:pt modelId="{7AE597E4-49E9-734A-8DEE-484D52D652AD}" type="pres">
      <dgm:prSet presAssocID="{453CAC5A-54BE-2349-9144-ADA7C5B301A9}" presName="node" presStyleLbl="node1" presStyleIdx="3" presStyleCnt="5" custScaleX="136507" custScaleY="126216">
        <dgm:presLayoutVars>
          <dgm:bulletEnabled val="1"/>
        </dgm:presLayoutVars>
      </dgm:prSet>
      <dgm:spPr>
        <a:xfrm>
          <a:off x="2073694" y="3906127"/>
          <a:ext cx="1688793" cy="1688793"/>
        </a:xfrm>
        <a:prstGeom prst="ellipse">
          <a:avLst/>
        </a:prstGeom>
      </dgm:spPr>
    </dgm:pt>
    <dgm:pt modelId="{49DAABC1-3592-1A40-9CE1-C6F858072332}" type="pres">
      <dgm:prSet presAssocID="{8BA3F9D0-20A7-A74F-B8E5-1AB91DDB122E}" presName="sibTrans" presStyleLbl="sibTrans2D1" presStyleIdx="3" presStyleCnt="5"/>
      <dgm:spPr/>
    </dgm:pt>
    <dgm:pt modelId="{1F6787C7-5816-DB4F-A66C-4CE24571B033}" type="pres">
      <dgm:prSet presAssocID="{8BA3F9D0-20A7-A74F-B8E5-1AB91DDB122E}" presName="connectorText" presStyleLbl="sibTrans2D1" presStyleIdx="3" presStyleCnt="5"/>
      <dgm:spPr/>
    </dgm:pt>
    <dgm:pt modelId="{A6826341-1B9E-4B45-9A29-A38D7A60155E}" type="pres">
      <dgm:prSet presAssocID="{398F3C25-7611-7C40-83F9-0ADF55630542}" presName="node" presStyleLbl="node1" presStyleIdx="4" presStyleCnt="5" custScaleX="136507" custScaleY="126216">
        <dgm:presLayoutVars>
          <dgm:bulletEnabled val="1"/>
        </dgm:presLayoutVars>
      </dgm:prSet>
      <dgm:spPr>
        <a:xfrm>
          <a:off x="1289325" y="1492088"/>
          <a:ext cx="1688793" cy="1688793"/>
        </a:xfrm>
        <a:prstGeom prst="ellipse">
          <a:avLst/>
        </a:prstGeom>
      </dgm:spPr>
    </dgm:pt>
    <dgm:pt modelId="{078124FF-14E5-504F-93B0-60DCC39DAC19}" type="pres">
      <dgm:prSet presAssocID="{DEB9C704-501B-9D4D-A5FB-F9DF0F79BC8D}" presName="sibTrans" presStyleLbl="sibTrans2D1" presStyleIdx="4" presStyleCnt="5"/>
      <dgm:spPr/>
    </dgm:pt>
    <dgm:pt modelId="{0B907EBC-D51B-6F46-ADF1-ADCE115EEE32}" type="pres">
      <dgm:prSet presAssocID="{DEB9C704-501B-9D4D-A5FB-F9DF0F79BC8D}" presName="connectorText" presStyleLbl="sibTrans2D1" presStyleIdx="4" presStyleCnt="5"/>
      <dgm:spPr/>
    </dgm:pt>
  </dgm:ptLst>
  <dgm:cxnLst>
    <dgm:cxn modelId="{B36FB90B-BD70-1541-82B2-A2E3B8CD111F}" type="presOf" srcId="{48787CB4-7877-6F4A-8726-CA0CBC529C51}" destId="{BA9B48A0-FED0-ED47-ADB5-2087FB9E19CE}" srcOrd="0" destOrd="0" presId="urn:microsoft.com/office/officeart/2005/8/layout/cycle2"/>
    <dgm:cxn modelId="{01BA670E-EA37-6046-8E98-425E73978D6F}" type="presOf" srcId="{90E0A4D0-9644-8A48-9D5C-10451396966B}" destId="{CBDCC33C-8881-F84A-9019-5FB7BE137254}" srcOrd="0" destOrd="0" presId="urn:microsoft.com/office/officeart/2005/8/layout/cycle2"/>
    <dgm:cxn modelId="{92E1C80E-3577-2748-A2FC-CAB27DA6020F}" type="presOf" srcId="{5771087A-46E0-D443-9398-DEDFAD9D19B9}" destId="{E5A31DE8-7F80-AA44-ADD7-8BD2F73BA78C}" srcOrd="1" destOrd="0" presId="urn:microsoft.com/office/officeart/2005/8/layout/cycle2"/>
    <dgm:cxn modelId="{8D1CBB1E-2A64-F648-BD8A-C12610406CBB}" type="presOf" srcId="{B9093EAB-5F7F-C24F-809F-95484A5F5FD1}" destId="{8C2ABD50-EA92-D247-8BD4-DC58D0E22650}" srcOrd="0" destOrd="0" presId="urn:microsoft.com/office/officeart/2005/8/layout/cycle2"/>
    <dgm:cxn modelId="{2646C923-3085-2741-9FC2-626BDFB93CD4}" type="presOf" srcId="{97D0D067-A1E4-F44D-BEEF-3D8C05CC6309}" destId="{E66E8700-485C-F045-B778-5A74733C12F1}" srcOrd="0" destOrd="0" presId="urn:microsoft.com/office/officeart/2005/8/layout/cycle2"/>
    <dgm:cxn modelId="{BC1CA928-AD43-964C-A9A5-B4D20D8251F8}" type="presOf" srcId="{8BA3F9D0-20A7-A74F-B8E5-1AB91DDB122E}" destId="{49DAABC1-3592-1A40-9CE1-C6F858072332}" srcOrd="0" destOrd="0" presId="urn:microsoft.com/office/officeart/2005/8/layout/cycle2"/>
    <dgm:cxn modelId="{9C79023F-4DD6-1542-B0A5-C925E346E830}" srcId="{90E0A4D0-9644-8A48-9D5C-10451396966B}" destId="{48787CB4-7877-6F4A-8726-CA0CBC529C51}" srcOrd="0" destOrd="0" parTransId="{10AFAF36-F6BE-C14C-AA13-16A35D023BFD}" sibTransId="{5771087A-46E0-D443-9398-DEDFAD9D19B9}"/>
    <dgm:cxn modelId="{FB6BBA3F-BFA6-924D-A554-6FC7C65A4FCC}" type="presOf" srcId="{DEB9C704-501B-9D4D-A5FB-F9DF0F79BC8D}" destId="{0B907EBC-D51B-6F46-ADF1-ADCE115EEE32}" srcOrd="1" destOrd="0" presId="urn:microsoft.com/office/officeart/2005/8/layout/cycle2"/>
    <dgm:cxn modelId="{5445AF6D-3CBA-0949-8131-1D4F42022C3A}" srcId="{90E0A4D0-9644-8A48-9D5C-10451396966B}" destId="{398F3C25-7611-7C40-83F9-0ADF55630542}" srcOrd="4" destOrd="0" parTransId="{0DAE9F58-28CB-CA4B-8879-37E1199F5F70}" sibTransId="{DEB9C704-501B-9D4D-A5FB-F9DF0F79BC8D}"/>
    <dgm:cxn modelId="{A8F5BA7A-A393-2744-871A-ED99582C5C62}" type="presOf" srcId="{398F3C25-7611-7C40-83F9-0ADF55630542}" destId="{A6826341-1B9E-4B45-9A29-A38D7A60155E}" srcOrd="0" destOrd="0" presId="urn:microsoft.com/office/officeart/2005/8/layout/cycle2"/>
    <dgm:cxn modelId="{25100083-ADAB-A842-A427-305B8E39D6D8}" type="presOf" srcId="{3A9E1473-3F88-BC49-9042-AA66B4F95658}" destId="{3F6D6A1E-C299-6C4E-9B82-0FFACF3278C7}" srcOrd="1" destOrd="0" presId="urn:microsoft.com/office/officeart/2005/8/layout/cycle2"/>
    <dgm:cxn modelId="{A1AB3E8E-116D-D04A-9ADE-7C63A835D0FC}" type="presOf" srcId="{3A9E1473-3F88-BC49-9042-AA66B4F95658}" destId="{59F94E6A-FE6C-284A-BA4E-C8CBB3BFFCDE}" srcOrd="0" destOrd="0" presId="urn:microsoft.com/office/officeart/2005/8/layout/cycle2"/>
    <dgm:cxn modelId="{63817A9F-97C5-6C43-8A29-D9E1CF714F73}" type="presOf" srcId="{8BA3F9D0-20A7-A74F-B8E5-1AB91DDB122E}" destId="{1F6787C7-5816-DB4F-A66C-4CE24571B033}" srcOrd="1" destOrd="0" presId="urn:microsoft.com/office/officeart/2005/8/layout/cycle2"/>
    <dgm:cxn modelId="{928F3DA9-78D8-394C-B163-74B25BDE7E9B}" srcId="{90E0A4D0-9644-8A48-9D5C-10451396966B}" destId="{8332943A-5E44-0748-B872-2EE035C5B609}" srcOrd="1" destOrd="0" parTransId="{91E4189A-EC3C-B847-8251-56E8CF53EBAE}" sibTransId="{3A9E1473-3F88-BC49-9042-AA66B4F95658}"/>
    <dgm:cxn modelId="{DB9849B3-8DBB-9549-8C5F-C8B81D1C9C19}" type="presOf" srcId="{5771087A-46E0-D443-9398-DEDFAD9D19B9}" destId="{A15C9042-A106-A745-B796-9A3D1F32E04B}" srcOrd="0" destOrd="0" presId="urn:microsoft.com/office/officeart/2005/8/layout/cycle2"/>
    <dgm:cxn modelId="{4BC339B9-6D88-1145-9714-A2EB471B64A3}" type="presOf" srcId="{DEB9C704-501B-9D4D-A5FB-F9DF0F79BC8D}" destId="{078124FF-14E5-504F-93B0-60DCC39DAC19}" srcOrd="0" destOrd="0" presId="urn:microsoft.com/office/officeart/2005/8/layout/cycle2"/>
    <dgm:cxn modelId="{E88E58B9-86AC-3047-9F4B-DBF2954EB36A}" type="presOf" srcId="{8332943A-5E44-0748-B872-2EE035C5B609}" destId="{49310660-EB9F-6644-A07D-C055B23D29AC}" srcOrd="0" destOrd="0" presId="urn:microsoft.com/office/officeart/2005/8/layout/cycle2"/>
    <dgm:cxn modelId="{323CC5C6-B61A-834D-B815-C98C07D81E9F}" srcId="{90E0A4D0-9644-8A48-9D5C-10451396966B}" destId="{B9093EAB-5F7F-C24F-809F-95484A5F5FD1}" srcOrd="2" destOrd="0" parTransId="{2D5ED19A-4D45-7F4E-9EA1-B689DA32B88C}" sibTransId="{97D0D067-A1E4-F44D-BEEF-3D8C05CC6309}"/>
    <dgm:cxn modelId="{2F047AC9-D037-4E4B-849E-793CA2057B86}" srcId="{90E0A4D0-9644-8A48-9D5C-10451396966B}" destId="{453CAC5A-54BE-2349-9144-ADA7C5B301A9}" srcOrd="3" destOrd="0" parTransId="{4AF5AB6E-F0DE-F247-98FC-DFA0061CC62B}" sibTransId="{8BA3F9D0-20A7-A74F-B8E5-1AB91DDB122E}"/>
    <dgm:cxn modelId="{FB96C3E9-0276-2044-86B7-D6FB7612A1AF}" type="presOf" srcId="{453CAC5A-54BE-2349-9144-ADA7C5B301A9}" destId="{7AE597E4-49E9-734A-8DEE-484D52D652AD}" srcOrd="0" destOrd="0" presId="urn:microsoft.com/office/officeart/2005/8/layout/cycle2"/>
    <dgm:cxn modelId="{B9E817EE-C4FB-A44F-812B-4182C67FFE45}" type="presOf" srcId="{97D0D067-A1E4-F44D-BEEF-3D8C05CC6309}" destId="{E0421EFA-6F9A-874C-9AF9-CE290E177534}" srcOrd="1" destOrd="0" presId="urn:microsoft.com/office/officeart/2005/8/layout/cycle2"/>
    <dgm:cxn modelId="{99653678-32ED-C14F-8B07-6581B2497D24}" type="presParOf" srcId="{CBDCC33C-8881-F84A-9019-5FB7BE137254}" destId="{BA9B48A0-FED0-ED47-ADB5-2087FB9E19CE}" srcOrd="0" destOrd="0" presId="urn:microsoft.com/office/officeart/2005/8/layout/cycle2"/>
    <dgm:cxn modelId="{E369A8EE-2D78-B942-9E15-52DC2FDACA15}" type="presParOf" srcId="{CBDCC33C-8881-F84A-9019-5FB7BE137254}" destId="{A15C9042-A106-A745-B796-9A3D1F32E04B}" srcOrd="1" destOrd="0" presId="urn:microsoft.com/office/officeart/2005/8/layout/cycle2"/>
    <dgm:cxn modelId="{BEF11A00-D2C6-4345-900D-2863C1C94906}" type="presParOf" srcId="{A15C9042-A106-A745-B796-9A3D1F32E04B}" destId="{E5A31DE8-7F80-AA44-ADD7-8BD2F73BA78C}" srcOrd="0" destOrd="0" presId="urn:microsoft.com/office/officeart/2005/8/layout/cycle2"/>
    <dgm:cxn modelId="{70AD9A62-9933-A643-BFCA-80B8B8CADC79}" type="presParOf" srcId="{CBDCC33C-8881-F84A-9019-5FB7BE137254}" destId="{49310660-EB9F-6644-A07D-C055B23D29AC}" srcOrd="2" destOrd="0" presId="urn:microsoft.com/office/officeart/2005/8/layout/cycle2"/>
    <dgm:cxn modelId="{3E5B93DD-F721-C34E-97A8-78C890378EEA}" type="presParOf" srcId="{CBDCC33C-8881-F84A-9019-5FB7BE137254}" destId="{59F94E6A-FE6C-284A-BA4E-C8CBB3BFFCDE}" srcOrd="3" destOrd="0" presId="urn:microsoft.com/office/officeart/2005/8/layout/cycle2"/>
    <dgm:cxn modelId="{CD8B953A-36BA-6B4C-AC17-4A2F0CE8DDC0}" type="presParOf" srcId="{59F94E6A-FE6C-284A-BA4E-C8CBB3BFFCDE}" destId="{3F6D6A1E-C299-6C4E-9B82-0FFACF3278C7}" srcOrd="0" destOrd="0" presId="urn:microsoft.com/office/officeart/2005/8/layout/cycle2"/>
    <dgm:cxn modelId="{A7896CB3-0012-5447-9EB9-B038976835D3}" type="presParOf" srcId="{CBDCC33C-8881-F84A-9019-5FB7BE137254}" destId="{8C2ABD50-EA92-D247-8BD4-DC58D0E22650}" srcOrd="4" destOrd="0" presId="urn:microsoft.com/office/officeart/2005/8/layout/cycle2"/>
    <dgm:cxn modelId="{93A93B40-880F-C049-9911-861F68BE5C78}" type="presParOf" srcId="{CBDCC33C-8881-F84A-9019-5FB7BE137254}" destId="{E66E8700-485C-F045-B778-5A74733C12F1}" srcOrd="5" destOrd="0" presId="urn:microsoft.com/office/officeart/2005/8/layout/cycle2"/>
    <dgm:cxn modelId="{04B1F67A-52CB-6041-9B39-4EADA1C268D4}" type="presParOf" srcId="{E66E8700-485C-F045-B778-5A74733C12F1}" destId="{E0421EFA-6F9A-874C-9AF9-CE290E177534}" srcOrd="0" destOrd="0" presId="urn:microsoft.com/office/officeart/2005/8/layout/cycle2"/>
    <dgm:cxn modelId="{8D0BA2AB-43E2-DC41-9ABE-6F7A3713A3A5}" type="presParOf" srcId="{CBDCC33C-8881-F84A-9019-5FB7BE137254}" destId="{7AE597E4-49E9-734A-8DEE-484D52D652AD}" srcOrd="6" destOrd="0" presId="urn:microsoft.com/office/officeart/2005/8/layout/cycle2"/>
    <dgm:cxn modelId="{767D3321-9A49-2942-98EF-A5059CD780BB}" type="presParOf" srcId="{CBDCC33C-8881-F84A-9019-5FB7BE137254}" destId="{49DAABC1-3592-1A40-9CE1-C6F858072332}" srcOrd="7" destOrd="0" presId="urn:microsoft.com/office/officeart/2005/8/layout/cycle2"/>
    <dgm:cxn modelId="{8B37873F-C957-AE49-8255-A697AB6285A9}" type="presParOf" srcId="{49DAABC1-3592-1A40-9CE1-C6F858072332}" destId="{1F6787C7-5816-DB4F-A66C-4CE24571B033}" srcOrd="0" destOrd="0" presId="urn:microsoft.com/office/officeart/2005/8/layout/cycle2"/>
    <dgm:cxn modelId="{B157CF1A-F29B-0C4A-B708-7512C8EDA283}" type="presParOf" srcId="{CBDCC33C-8881-F84A-9019-5FB7BE137254}" destId="{A6826341-1B9E-4B45-9A29-A38D7A60155E}" srcOrd="8" destOrd="0" presId="urn:microsoft.com/office/officeart/2005/8/layout/cycle2"/>
    <dgm:cxn modelId="{A4AD77AE-1108-5047-A462-BC05F1CD9EAC}" type="presParOf" srcId="{CBDCC33C-8881-F84A-9019-5FB7BE137254}" destId="{078124FF-14E5-504F-93B0-60DCC39DAC19}" srcOrd="9" destOrd="0" presId="urn:microsoft.com/office/officeart/2005/8/layout/cycle2"/>
    <dgm:cxn modelId="{3C5C0D70-A5ED-5948-9F8E-75388133D97F}" type="presParOf" srcId="{078124FF-14E5-504F-93B0-60DCC39DAC19}" destId="{0B907EBC-D51B-6F46-ADF1-ADCE115EEE3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E0A4D0-9644-8A48-9D5C-1045139696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8787CB4-7877-6F4A-8726-CA0CBC529C51}">
      <dgm:prSet phldrT="[Text]" custT="1"/>
      <dgm:spPr>
        <a:solidFill>
          <a:schemeClr val="accent2"/>
        </a:solidFill>
      </dgm:spPr>
      <dgm:t>
        <a:bodyPr/>
        <a:lstStyle/>
        <a:p>
          <a:r>
            <a:rPr lang="en-US" sz="2000" b="1" dirty="0">
              <a:solidFill>
                <a:srgbClr val="FFFF00"/>
              </a:solidFill>
              <a:latin typeface="Arial" panose="020B0604020202020204" pitchFamily="34" charset="0"/>
              <a:cs typeface="Arial" panose="020B0604020202020204" pitchFamily="34" charset="0"/>
            </a:rPr>
            <a:t>Presence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t>
          </a:r>
          <a:r>
            <a:rPr lang="en-US" sz="1800" b="1" i="1" dirty="0">
              <a:latin typeface="Arial" panose="020B0604020202020204" pitchFamily="34" charset="0"/>
              <a:cs typeface="Arial" panose="020B0604020202020204" pitchFamily="34" charset="0"/>
            </a:rPr>
            <a:t>where he</a:t>
          </a:r>
          <a:r>
            <a:rPr lang="en-US" sz="1800" b="1" dirty="0">
              <a:latin typeface="Arial" panose="020B0604020202020204" pitchFamily="34" charset="0"/>
              <a:cs typeface="Arial" panose="020B0604020202020204" pitchFamily="34" charset="0"/>
            </a:rPr>
            <a:t> </a:t>
          </a:r>
          <a:r>
            <a:rPr lang="en-US" sz="1800" b="1" i="1" dirty="0">
              <a:solidFill>
                <a:srgbClr val="FFFF00"/>
              </a:solidFill>
              <a:latin typeface="Arial" panose="020B0604020202020204" pitchFamily="34" charset="0"/>
              <a:cs typeface="Arial" panose="020B0604020202020204" pitchFamily="34" charset="0"/>
            </a:rPr>
            <a:t>was</a:t>
          </a:r>
          <a:r>
            <a:rPr lang="en-US" sz="1800" b="1" dirty="0">
              <a:latin typeface="Arial" panose="020B0604020202020204" pitchFamily="34" charset="0"/>
              <a:cs typeface="Arial" panose="020B0604020202020204" pitchFamily="34" charset="0"/>
            </a:rPr>
            <a:t>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(18b)</a:t>
          </a:r>
        </a:p>
      </dgm:t>
    </dgm:pt>
    <dgm:pt modelId="{10AFAF36-F6BE-C14C-AA13-16A35D023BFD}" type="parTrans" cxnId="{9C79023F-4DD6-1542-B0A5-C925E346E830}">
      <dgm:prSet/>
      <dgm:spPr/>
      <dgm:t>
        <a:bodyPr/>
        <a:lstStyle/>
        <a:p>
          <a:endParaRPr lang="en-US"/>
        </a:p>
      </dgm:t>
    </dgm:pt>
    <dgm:pt modelId="{5771087A-46E0-D443-9398-DEDFAD9D19B9}" type="sibTrans" cxnId="{9C79023F-4DD6-1542-B0A5-C925E346E830}">
      <dgm:prSet/>
      <dgm:spPr/>
      <dgm:t>
        <a:bodyPr/>
        <a:lstStyle/>
        <a:p>
          <a:pPr rtl="0"/>
          <a:endParaRPr lang="en-US"/>
        </a:p>
      </dgm:t>
    </dgm:pt>
    <dgm:pt modelId="{8332943A-5E44-0748-B872-2EE035C5B60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2000" b="1" kern="1200" dirty="0">
              <a:solidFill>
                <a:srgbClr val="FFFF00"/>
              </a:solidFill>
              <a:latin typeface="Arial" panose="020B0604020202020204" pitchFamily="34" charset="0"/>
              <a:ea typeface="+mn-ea"/>
              <a:cs typeface="Arial" panose="020B0604020202020204" pitchFamily="34" charset="0"/>
            </a:rPr>
            <a:t>Passion</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00"/>
              </a:solidFill>
              <a:latin typeface="Arial" panose="020B0604020202020204" pitchFamily="34" charset="0"/>
              <a:ea typeface="+mn-ea"/>
              <a:cs typeface="Arial" panose="020B0604020202020204" pitchFamily="34" charset="0"/>
            </a:rPr>
            <a:t>felt</a:t>
          </a:r>
          <a:r>
            <a:rPr lang="en-US" sz="1800" b="1" i="1" kern="1200" dirty="0">
              <a:solidFill>
                <a:srgbClr val="FFFFFF"/>
              </a:solidFill>
              <a:latin typeface="Arial" panose="020B0604020202020204" pitchFamily="34" charset="0"/>
              <a:ea typeface="+mn-ea"/>
              <a:cs typeface="Arial" panose="020B0604020202020204" pitchFamily="34" charset="0"/>
            </a:rPr>
            <a:t>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(19)</a:t>
          </a:r>
        </a:p>
      </dgm:t>
    </dgm:pt>
    <dgm:pt modelId="{91E4189A-EC3C-B847-8251-56E8CF53EBAE}" type="parTrans" cxnId="{928F3DA9-78D8-394C-B163-74B25BDE7E9B}">
      <dgm:prSet/>
      <dgm:spPr/>
      <dgm:t>
        <a:bodyPr/>
        <a:lstStyle/>
        <a:p>
          <a:endParaRPr lang="en-US"/>
        </a:p>
      </dgm:t>
    </dgm:pt>
    <dgm:pt modelId="{3A9E1473-3F88-BC49-9042-AA66B4F95658}" type="sibTrans" cxnId="{928F3DA9-78D8-394C-B163-74B25BDE7E9B}">
      <dgm:prSet/>
      <dgm:spPr/>
      <dgm:t>
        <a:bodyPr/>
        <a:lstStyle/>
        <a:p>
          <a:endParaRPr lang="en-US"/>
        </a:p>
      </dgm:t>
    </dgm:pt>
    <dgm:pt modelId="{B9093EAB-5F7F-C24F-809F-95484A5F5FD1}">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en-US" sz="2000" b="1" dirty="0">
              <a:solidFill>
                <a:srgbClr val="FFFF00"/>
              </a:solidFill>
              <a:latin typeface="Arial" panose="020B0604020202020204" pitchFamily="34" charset="0"/>
              <a:cs typeface="Arial" panose="020B0604020202020204" pitchFamily="34" charset="0"/>
            </a:rPr>
            <a:t>Proclamation</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t>
          </a:r>
          <a:r>
            <a:rPr lang="en-US" sz="1800" b="1" i="1" dirty="0">
              <a:latin typeface="Arial" panose="020B0604020202020204" pitchFamily="34" charset="0"/>
              <a:cs typeface="Arial" panose="020B0604020202020204" pitchFamily="34" charset="0"/>
            </a:rPr>
            <a:t>what he</a:t>
          </a:r>
          <a:r>
            <a:rPr lang="en-US" sz="1800" b="1" dirty="0">
              <a:latin typeface="Arial" panose="020B0604020202020204" pitchFamily="34" charset="0"/>
              <a:cs typeface="Arial" panose="020B0604020202020204" pitchFamily="34" charset="0"/>
            </a:rPr>
            <a:t> </a:t>
          </a:r>
          <a:r>
            <a:rPr lang="en-US" sz="1800" b="1" i="1" dirty="0">
              <a:solidFill>
                <a:srgbClr val="FFFF00"/>
              </a:solidFill>
              <a:latin typeface="Arial" panose="020B0604020202020204" pitchFamily="34" charset="0"/>
              <a:cs typeface="Arial" panose="020B0604020202020204" pitchFamily="34" charset="0"/>
            </a:rPr>
            <a:t>preached</a:t>
          </a:r>
          <a:r>
            <a:rPr lang="en-US" sz="1800" b="1" dirty="0">
              <a:latin typeface="Arial" panose="020B0604020202020204" pitchFamily="34" charset="0"/>
              <a:cs typeface="Arial" panose="020B0604020202020204" pitchFamily="34" charset="0"/>
            </a:rPr>
            <a:t>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(20-21)</a:t>
          </a:r>
        </a:p>
      </dgm:t>
    </dgm:pt>
    <dgm:pt modelId="{2D5ED19A-4D45-7F4E-9EA1-B689DA32B88C}" type="parTrans" cxnId="{323CC5C6-B61A-834D-B815-C98C07D81E9F}">
      <dgm:prSet/>
      <dgm:spPr/>
      <dgm:t>
        <a:bodyPr/>
        <a:lstStyle/>
        <a:p>
          <a:endParaRPr lang="en-US"/>
        </a:p>
      </dgm:t>
    </dgm:pt>
    <dgm:pt modelId="{97D0D067-A1E4-F44D-BEEF-3D8C05CC6309}" type="sibTrans" cxnId="{323CC5C6-B61A-834D-B815-C98C07D81E9F}">
      <dgm:prSet/>
      <dgm:spPr/>
      <dgm:t>
        <a:bodyPr/>
        <a:lstStyle/>
        <a:p>
          <a:endParaRPr lang="en-US"/>
        </a:p>
      </dgm:t>
    </dgm:pt>
    <dgm:pt modelId="{453CAC5A-54BE-2349-9144-ADA7C5B301A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en-US" sz="2000" b="1" kern="1200" dirty="0">
              <a:solidFill>
                <a:srgbClr val="FFFF00"/>
              </a:solidFill>
              <a:latin typeface="Arial" panose="020B0604020202020204" pitchFamily="34" charset="0"/>
              <a:cs typeface="Arial" panose="020B0604020202020204" pitchFamily="34" charset="0"/>
            </a:rPr>
            <a:t>Persecution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kern="1200" dirty="0">
              <a:solidFill>
                <a:srgbClr val="FFFFFF"/>
              </a:solidFill>
              <a:latin typeface="Arial" panose="020B0604020202020204" pitchFamily="34" charset="0"/>
              <a:ea typeface="+mn-ea"/>
              <a:cs typeface="Arial" panose="020B0604020202020204" pitchFamily="34" charset="0"/>
            </a:rPr>
            <a:t>where</a:t>
          </a:r>
          <a:r>
            <a:rPr lang="en-US" sz="1800" b="1" i="1" kern="1200" dirty="0">
              <a:latin typeface="Arial" panose="020B0604020202020204" pitchFamily="34" charset="0"/>
              <a:cs typeface="Arial" panose="020B0604020202020204" pitchFamily="34" charset="0"/>
            </a:rPr>
            <a:t> he</a:t>
          </a:r>
          <a:r>
            <a:rPr lang="en-US" sz="1800" b="1" kern="1200" dirty="0">
              <a:latin typeface="Arial" panose="020B0604020202020204" pitchFamily="34" charset="0"/>
              <a:cs typeface="Arial" panose="020B0604020202020204" pitchFamily="34" charset="0"/>
            </a:rPr>
            <a:t> </a:t>
          </a:r>
          <a:r>
            <a:rPr lang="en-US" sz="1800" b="1" i="1" kern="1200" dirty="0">
              <a:latin typeface="Arial" panose="020B0604020202020204" pitchFamily="34" charset="0"/>
              <a:cs typeface="Arial" panose="020B0604020202020204" pitchFamily="34" charset="0"/>
            </a:rPr>
            <a:t>was </a:t>
          </a:r>
          <a:r>
            <a:rPr lang="en-US" sz="1800" b="1" i="1" kern="1200" dirty="0">
              <a:solidFill>
                <a:srgbClr val="FFFF00"/>
              </a:solidFill>
              <a:latin typeface="Arial" panose="020B0604020202020204" pitchFamily="34" charset="0"/>
              <a:cs typeface="Arial" panose="020B0604020202020204" pitchFamily="34" charset="0"/>
            </a:rPr>
            <a:t>going</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(22-23)</a:t>
          </a:r>
        </a:p>
      </dgm:t>
    </dgm:pt>
    <dgm:pt modelId="{4AF5AB6E-F0DE-F247-98FC-DFA0061CC62B}" type="parTrans" cxnId="{2F047AC9-D037-4E4B-849E-793CA2057B86}">
      <dgm:prSet/>
      <dgm:spPr/>
      <dgm:t>
        <a:bodyPr/>
        <a:lstStyle/>
        <a:p>
          <a:endParaRPr lang="en-US"/>
        </a:p>
      </dgm:t>
    </dgm:pt>
    <dgm:pt modelId="{8BA3F9D0-20A7-A74F-B8E5-1AB91DDB122E}" type="sibTrans" cxnId="{2F047AC9-D037-4E4B-849E-793CA2057B86}">
      <dgm:prSet/>
      <dgm:spPr/>
      <dgm:t>
        <a:bodyPr/>
        <a:lstStyle/>
        <a:p>
          <a:endParaRPr lang="en-US"/>
        </a:p>
      </dgm:t>
    </dgm:pt>
    <dgm:pt modelId="{398F3C25-7611-7C40-83F9-0ADF55630542}">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7938" lvl="0" indent="0" algn="ctr" defTabSz="666750">
            <a:lnSpc>
              <a:spcPct val="90000"/>
            </a:lnSpc>
            <a:spcBef>
              <a:spcPct val="0"/>
            </a:spcBef>
            <a:spcAft>
              <a:spcPct val="35000"/>
            </a:spcAft>
            <a:buNone/>
            <a:tabLst/>
          </a:pPr>
          <a:r>
            <a:rPr lang="en-US" sz="2000" b="1" kern="1200" dirty="0">
              <a:solidFill>
                <a:srgbClr val="FFFF00"/>
              </a:solidFill>
              <a:latin typeface="Arial" panose="020B0604020202020204" pitchFamily="34" charset="0"/>
              <a:ea typeface="+mn-ea"/>
              <a:cs typeface="Arial" panose="020B0604020202020204" pitchFamily="34" charset="0"/>
            </a:rPr>
            <a:t>Priorities</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r>
            <a:rPr lang="en-US" sz="1800" b="1" i="1" kern="1200" dirty="0">
              <a:solidFill>
                <a:srgbClr val="FFFF00"/>
              </a:solidFill>
              <a:latin typeface="Arial" panose="020B0604020202020204" pitchFamily="34" charset="0"/>
              <a:ea typeface="+mn-ea"/>
              <a:cs typeface="Arial" panose="020B0604020202020204" pitchFamily="34" charset="0"/>
            </a:rPr>
            <a:t>valued</a:t>
          </a:r>
          <a:r>
            <a:rPr lang="en-US" sz="1800" b="1" kern="1200" dirty="0">
              <a:solidFill>
                <a:srgbClr val="FFFFFF"/>
              </a:solidFill>
              <a:latin typeface="Arial" panose="020B0604020202020204" pitchFamily="34" charset="0"/>
              <a:ea typeface="+mn-ea"/>
              <a:cs typeface="Arial" panose="020B0604020202020204" pitchFamily="34" charset="0"/>
            </a:rPr>
            <a:t> </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(24-27)</a:t>
          </a:r>
        </a:p>
      </dgm:t>
    </dgm:pt>
    <dgm:pt modelId="{0DAE9F58-28CB-CA4B-8879-37E1199F5F70}" type="parTrans" cxnId="{5445AF6D-3CBA-0949-8131-1D4F42022C3A}">
      <dgm:prSet/>
      <dgm:spPr/>
      <dgm:t>
        <a:bodyPr/>
        <a:lstStyle/>
        <a:p>
          <a:endParaRPr lang="en-US"/>
        </a:p>
      </dgm:t>
    </dgm:pt>
    <dgm:pt modelId="{DEB9C704-501B-9D4D-A5FB-F9DF0F79BC8D}" type="sibTrans" cxnId="{5445AF6D-3CBA-0949-8131-1D4F42022C3A}">
      <dgm:prSet/>
      <dgm:spPr/>
      <dgm:t>
        <a:bodyPr/>
        <a:lstStyle/>
        <a:p>
          <a:pPr rtl="0"/>
          <a:endParaRPr lang="en-US"/>
        </a:p>
      </dgm:t>
    </dgm:pt>
    <dgm:pt modelId="{CBDCC33C-8881-F84A-9019-5FB7BE137254}" type="pres">
      <dgm:prSet presAssocID="{90E0A4D0-9644-8A48-9D5C-10451396966B}" presName="cycle" presStyleCnt="0">
        <dgm:presLayoutVars>
          <dgm:dir/>
          <dgm:resizeHandles val="exact"/>
        </dgm:presLayoutVars>
      </dgm:prSet>
      <dgm:spPr/>
    </dgm:pt>
    <dgm:pt modelId="{BA9B48A0-FED0-ED47-ADB5-2087FB9E19CE}" type="pres">
      <dgm:prSet presAssocID="{48787CB4-7877-6F4A-8726-CA0CBC529C51}" presName="node" presStyleLbl="node1" presStyleIdx="0" presStyleCnt="5" custScaleX="136507" custScaleY="126216">
        <dgm:presLayoutVars>
          <dgm:bulletEnabled val="1"/>
        </dgm:presLayoutVars>
      </dgm:prSet>
      <dgm:spPr/>
    </dgm:pt>
    <dgm:pt modelId="{A15C9042-A106-A745-B796-9A3D1F32E04B}" type="pres">
      <dgm:prSet presAssocID="{5771087A-46E0-D443-9398-DEDFAD9D19B9}" presName="sibTrans" presStyleLbl="sibTrans2D1" presStyleIdx="0" presStyleCnt="5"/>
      <dgm:spPr/>
    </dgm:pt>
    <dgm:pt modelId="{E5A31DE8-7F80-AA44-ADD7-8BD2F73BA78C}" type="pres">
      <dgm:prSet presAssocID="{5771087A-46E0-D443-9398-DEDFAD9D19B9}" presName="connectorText" presStyleLbl="sibTrans2D1" presStyleIdx="0" presStyleCnt="5"/>
      <dgm:spPr/>
    </dgm:pt>
    <dgm:pt modelId="{49310660-EB9F-6644-A07D-C055B23D29AC}" type="pres">
      <dgm:prSet presAssocID="{8332943A-5E44-0748-B872-2EE035C5B609}" presName="node" presStyleLbl="node1" presStyleIdx="1" presStyleCnt="5" custScaleX="136507" custScaleY="126216">
        <dgm:presLayoutVars>
          <dgm:bulletEnabled val="1"/>
        </dgm:presLayoutVars>
      </dgm:prSet>
      <dgm:spPr>
        <a:xfrm>
          <a:off x="5396334" y="1492088"/>
          <a:ext cx="1688793" cy="1688793"/>
        </a:xfrm>
        <a:prstGeom prst="ellipse">
          <a:avLst/>
        </a:prstGeom>
      </dgm:spPr>
    </dgm:pt>
    <dgm:pt modelId="{59F94E6A-FE6C-284A-BA4E-C8CBB3BFFCDE}" type="pres">
      <dgm:prSet presAssocID="{3A9E1473-3F88-BC49-9042-AA66B4F95658}" presName="sibTrans" presStyleLbl="sibTrans2D1" presStyleIdx="1" presStyleCnt="5"/>
      <dgm:spPr/>
    </dgm:pt>
    <dgm:pt modelId="{3F6D6A1E-C299-6C4E-9B82-0FFACF3278C7}" type="pres">
      <dgm:prSet presAssocID="{3A9E1473-3F88-BC49-9042-AA66B4F95658}" presName="connectorText" presStyleLbl="sibTrans2D1" presStyleIdx="1" presStyleCnt="5"/>
      <dgm:spPr/>
    </dgm:pt>
    <dgm:pt modelId="{8C2ABD50-EA92-D247-8BD4-DC58D0E22650}" type="pres">
      <dgm:prSet presAssocID="{B9093EAB-5F7F-C24F-809F-95484A5F5FD1}" presName="node" presStyleLbl="node1" presStyleIdx="2" presStyleCnt="5" custScaleX="136507" custScaleY="126216">
        <dgm:presLayoutVars>
          <dgm:bulletEnabled val="1"/>
        </dgm:presLayoutVars>
      </dgm:prSet>
      <dgm:spPr>
        <a:xfrm>
          <a:off x="4611965" y="3906127"/>
          <a:ext cx="1688793" cy="1688793"/>
        </a:xfrm>
        <a:prstGeom prst="ellipse">
          <a:avLst/>
        </a:prstGeom>
      </dgm:spPr>
    </dgm:pt>
    <dgm:pt modelId="{E66E8700-485C-F045-B778-5A74733C12F1}" type="pres">
      <dgm:prSet presAssocID="{97D0D067-A1E4-F44D-BEEF-3D8C05CC6309}" presName="sibTrans" presStyleLbl="sibTrans2D1" presStyleIdx="2" presStyleCnt="5"/>
      <dgm:spPr/>
    </dgm:pt>
    <dgm:pt modelId="{E0421EFA-6F9A-874C-9AF9-CE290E177534}" type="pres">
      <dgm:prSet presAssocID="{97D0D067-A1E4-F44D-BEEF-3D8C05CC6309}" presName="connectorText" presStyleLbl="sibTrans2D1" presStyleIdx="2" presStyleCnt="5"/>
      <dgm:spPr/>
    </dgm:pt>
    <dgm:pt modelId="{7AE597E4-49E9-734A-8DEE-484D52D652AD}" type="pres">
      <dgm:prSet presAssocID="{453CAC5A-54BE-2349-9144-ADA7C5B301A9}" presName="node" presStyleLbl="node1" presStyleIdx="3" presStyleCnt="5" custScaleX="136507" custScaleY="126216">
        <dgm:presLayoutVars>
          <dgm:bulletEnabled val="1"/>
        </dgm:presLayoutVars>
      </dgm:prSet>
      <dgm:spPr>
        <a:xfrm>
          <a:off x="2073694" y="3906127"/>
          <a:ext cx="1688793" cy="1688793"/>
        </a:xfrm>
        <a:prstGeom prst="ellipse">
          <a:avLst/>
        </a:prstGeom>
      </dgm:spPr>
    </dgm:pt>
    <dgm:pt modelId="{49DAABC1-3592-1A40-9CE1-C6F858072332}" type="pres">
      <dgm:prSet presAssocID="{8BA3F9D0-20A7-A74F-B8E5-1AB91DDB122E}" presName="sibTrans" presStyleLbl="sibTrans2D1" presStyleIdx="3" presStyleCnt="5"/>
      <dgm:spPr/>
    </dgm:pt>
    <dgm:pt modelId="{1F6787C7-5816-DB4F-A66C-4CE24571B033}" type="pres">
      <dgm:prSet presAssocID="{8BA3F9D0-20A7-A74F-B8E5-1AB91DDB122E}" presName="connectorText" presStyleLbl="sibTrans2D1" presStyleIdx="3" presStyleCnt="5"/>
      <dgm:spPr/>
    </dgm:pt>
    <dgm:pt modelId="{A6826341-1B9E-4B45-9A29-A38D7A60155E}" type="pres">
      <dgm:prSet presAssocID="{398F3C25-7611-7C40-83F9-0ADF55630542}" presName="node" presStyleLbl="node1" presStyleIdx="4" presStyleCnt="5" custScaleX="136507" custScaleY="126216">
        <dgm:presLayoutVars>
          <dgm:bulletEnabled val="1"/>
        </dgm:presLayoutVars>
      </dgm:prSet>
      <dgm:spPr>
        <a:xfrm>
          <a:off x="1289325" y="1492088"/>
          <a:ext cx="1688793" cy="1688793"/>
        </a:xfrm>
        <a:prstGeom prst="ellipse">
          <a:avLst/>
        </a:prstGeom>
      </dgm:spPr>
    </dgm:pt>
    <dgm:pt modelId="{078124FF-14E5-504F-93B0-60DCC39DAC19}" type="pres">
      <dgm:prSet presAssocID="{DEB9C704-501B-9D4D-A5FB-F9DF0F79BC8D}" presName="sibTrans" presStyleLbl="sibTrans2D1" presStyleIdx="4" presStyleCnt="5"/>
      <dgm:spPr/>
    </dgm:pt>
    <dgm:pt modelId="{0B907EBC-D51B-6F46-ADF1-ADCE115EEE32}" type="pres">
      <dgm:prSet presAssocID="{DEB9C704-501B-9D4D-A5FB-F9DF0F79BC8D}" presName="connectorText" presStyleLbl="sibTrans2D1" presStyleIdx="4" presStyleCnt="5"/>
      <dgm:spPr/>
    </dgm:pt>
  </dgm:ptLst>
  <dgm:cxnLst>
    <dgm:cxn modelId="{B36FB90B-BD70-1541-82B2-A2E3B8CD111F}" type="presOf" srcId="{48787CB4-7877-6F4A-8726-CA0CBC529C51}" destId="{BA9B48A0-FED0-ED47-ADB5-2087FB9E19CE}" srcOrd="0" destOrd="0" presId="urn:microsoft.com/office/officeart/2005/8/layout/cycle2"/>
    <dgm:cxn modelId="{01BA670E-EA37-6046-8E98-425E73978D6F}" type="presOf" srcId="{90E0A4D0-9644-8A48-9D5C-10451396966B}" destId="{CBDCC33C-8881-F84A-9019-5FB7BE137254}" srcOrd="0" destOrd="0" presId="urn:microsoft.com/office/officeart/2005/8/layout/cycle2"/>
    <dgm:cxn modelId="{92E1C80E-3577-2748-A2FC-CAB27DA6020F}" type="presOf" srcId="{5771087A-46E0-D443-9398-DEDFAD9D19B9}" destId="{E5A31DE8-7F80-AA44-ADD7-8BD2F73BA78C}" srcOrd="1" destOrd="0" presId="urn:microsoft.com/office/officeart/2005/8/layout/cycle2"/>
    <dgm:cxn modelId="{8D1CBB1E-2A64-F648-BD8A-C12610406CBB}" type="presOf" srcId="{B9093EAB-5F7F-C24F-809F-95484A5F5FD1}" destId="{8C2ABD50-EA92-D247-8BD4-DC58D0E22650}" srcOrd="0" destOrd="0" presId="urn:microsoft.com/office/officeart/2005/8/layout/cycle2"/>
    <dgm:cxn modelId="{2646C923-3085-2741-9FC2-626BDFB93CD4}" type="presOf" srcId="{97D0D067-A1E4-F44D-BEEF-3D8C05CC6309}" destId="{E66E8700-485C-F045-B778-5A74733C12F1}" srcOrd="0" destOrd="0" presId="urn:microsoft.com/office/officeart/2005/8/layout/cycle2"/>
    <dgm:cxn modelId="{BC1CA928-AD43-964C-A9A5-B4D20D8251F8}" type="presOf" srcId="{8BA3F9D0-20A7-A74F-B8E5-1AB91DDB122E}" destId="{49DAABC1-3592-1A40-9CE1-C6F858072332}" srcOrd="0" destOrd="0" presId="urn:microsoft.com/office/officeart/2005/8/layout/cycle2"/>
    <dgm:cxn modelId="{9C79023F-4DD6-1542-B0A5-C925E346E830}" srcId="{90E0A4D0-9644-8A48-9D5C-10451396966B}" destId="{48787CB4-7877-6F4A-8726-CA0CBC529C51}" srcOrd="0" destOrd="0" parTransId="{10AFAF36-F6BE-C14C-AA13-16A35D023BFD}" sibTransId="{5771087A-46E0-D443-9398-DEDFAD9D19B9}"/>
    <dgm:cxn modelId="{FB6BBA3F-BFA6-924D-A554-6FC7C65A4FCC}" type="presOf" srcId="{DEB9C704-501B-9D4D-A5FB-F9DF0F79BC8D}" destId="{0B907EBC-D51B-6F46-ADF1-ADCE115EEE32}" srcOrd="1" destOrd="0" presId="urn:microsoft.com/office/officeart/2005/8/layout/cycle2"/>
    <dgm:cxn modelId="{5445AF6D-3CBA-0949-8131-1D4F42022C3A}" srcId="{90E0A4D0-9644-8A48-9D5C-10451396966B}" destId="{398F3C25-7611-7C40-83F9-0ADF55630542}" srcOrd="4" destOrd="0" parTransId="{0DAE9F58-28CB-CA4B-8879-37E1199F5F70}" sibTransId="{DEB9C704-501B-9D4D-A5FB-F9DF0F79BC8D}"/>
    <dgm:cxn modelId="{A8F5BA7A-A393-2744-871A-ED99582C5C62}" type="presOf" srcId="{398F3C25-7611-7C40-83F9-0ADF55630542}" destId="{A6826341-1B9E-4B45-9A29-A38D7A60155E}" srcOrd="0" destOrd="0" presId="urn:microsoft.com/office/officeart/2005/8/layout/cycle2"/>
    <dgm:cxn modelId="{25100083-ADAB-A842-A427-305B8E39D6D8}" type="presOf" srcId="{3A9E1473-3F88-BC49-9042-AA66B4F95658}" destId="{3F6D6A1E-C299-6C4E-9B82-0FFACF3278C7}" srcOrd="1" destOrd="0" presId="urn:microsoft.com/office/officeart/2005/8/layout/cycle2"/>
    <dgm:cxn modelId="{A1AB3E8E-116D-D04A-9ADE-7C63A835D0FC}" type="presOf" srcId="{3A9E1473-3F88-BC49-9042-AA66B4F95658}" destId="{59F94E6A-FE6C-284A-BA4E-C8CBB3BFFCDE}" srcOrd="0" destOrd="0" presId="urn:microsoft.com/office/officeart/2005/8/layout/cycle2"/>
    <dgm:cxn modelId="{63817A9F-97C5-6C43-8A29-D9E1CF714F73}" type="presOf" srcId="{8BA3F9D0-20A7-A74F-B8E5-1AB91DDB122E}" destId="{1F6787C7-5816-DB4F-A66C-4CE24571B033}" srcOrd="1" destOrd="0" presId="urn:microsoft.com/office/officeart/2005/8/layout/cycle2"/>
    <dgm:cxn modelId="{928F3DA9-78D8-394C-B163-74B25BDE7E9B}" srcId="{90E0A4D0-9644-8A48-9D5C-10451396966B}" destId="{8332943A-5E44-0748-B872-2EE035C5B609}" srcOrd="1" destOrd="0" parTransId="{91E4189A-EC3C-B847-8251-56E8CF53EBAE}" sibTransId="{3A9E1473-3F88-BC49-9042-AA66B4F95658}"/>
    <dgm:cxn modelId="{DB9849B3-8DBB-9549-8C5F-C8B81D1C9C19}" type="presOf" srcId="{5771087A-46E0-D443-9398-DEDFAD9D19B9}" destId="{A15C9042-A106-A745-B796-9A3D1F32E04B}" srcOrd="0" destOrd="0" presId="urn:microsoft.com/office/officeart/2005/8/layout/cycle2"/>
    <dgm:cxn modelId="{4BC339B9-6D88-1145-9714-A2EB471B64A3}" type="presOf" srcId="{DEB9C704-501B-9D4D-A5FB-F9DF0F79BC8D}" destId="{078124FF-14E5-504F-93B0-60DCC39DAC19}" srcOrd="0" destOrd="0" presId="urn:microsoft.com/office/officeart/2005/8/layout/cycle2"/>
    <dgm:cxn modelId="{E88E58B9-86AC-3047-9F4B-DBF2954EB36A}" type="presOf" srcId="{8332943A-5E44-0748-B872-2EE035C5B609}" destId="{49310660-EB9F-6644-A07D-C055B23D29AC}" srcOrd="0" destOrd="0" presId="urn:microsoft.com/office/officeart/2005/8/layout/cycle2"/>
    <dgm:cxn modelId="{323CC5C6-B61A-834D-B815-C98C07D81E9F}" srcId="{90E0A4D0-9644-8A48-9D5C-10451396966B}" destId="{B9093EAB-5F7F-C24F-809F-95484A5F5FD1}" srcOrd="2" destOrd="0" parTransId="{2D5ED19A-4D45-7F4E-9EA1-B689DA32B88C}" sibTransId="{97D0D067-A1E4-F44D-BEEF-3D8C05CC6309}"/>
    <dgm:cxn modelId="{2F047AC9-D037-4E4B-849E-793CA2057B86}" srcId="{90E0A4D0-9644-8A48-9D5C-10451396966B}" destId="{453CAC5A-54BE-2349-9144-ADA7C5B301A9}" srcOrd="3" destOrd="0" parTransId="{4AF5AB6E-F0DE-F247-98FC-DFA0061CC62B}" sibTransId="{8BA3F9D0-20A7-A74F-B8E5-1AB91DDB122E}"/>
    <dgm:cxn modelId="{FB96C3E9-0276-2044-86B7-D6FB7612A1AF}" type="presOf" srcId="{453CAC5A-54BE-2349-9144-ADA7C5B301A9}" destId="{7AE597E4-49E9-734A-8DEE-484D52D652AD}" srcOrd="0" destOrd="0" presId="urn:microsoft.com/office/officeart/2005/8/layout/cycle2"/>
    <dgm:cxn modelId="{B9E817EE-C4FB-A44F-812B-4182C67FFE45}" type="presOf" srcId="{97D0D067-A1E4-F44D-BEEF-3D8C05CC6309}" destId="{E0421EFA-6F9A-874C-9AF9-CE290E177534}" srcOrd="1" destOrd="0" presId="urn:microsoft.com/office/officeart/2005/8/layout/cycle2"/>
    <dgm:cxn modelId="{99653678-32ED-C14F-8B07-6581B2497D24}" type="presParOf" srcId="{CBDCC33C-8881-F84A-9019-5FB7BE137254}" destId="{BA9B48A0-FED0-ED47-ADB5-2087FB9E19CE}" srcOrd="0" destOrd="0" presId="urn:microsoft.com/office/officeart/2005/8/layout/cycle2"/>
    <dgm:cxn modelId="{E369A8EE-2D78-B942-9E15-52DC2FDACA15}" type="presParOf" srcId="{CBDCC33C-8881-F84A-9019-5FB7BE137254}" destId="{A15C9042-A106-A745-B796-9A3D1F32E04B}" srcOrd="1" destOrd="0" presId="urn:microsoft.com/office/officeart/2005/8/layout/cycle2"/>
    <dgm:cxn modelId="{BEF11A00-D2C6-4345-900D-2863C1C94906}" type="presParOf" srcId="{A15C9042-A106-A745-B796-9A3D1F32E04B}" destId="{E5A31DE8-7F80-AA44-ADD7-8BD2F73BA78C}" srcOrd="0" destOrd="0" presId="urn:microsoft.com/office/officeart/2005/8/layout/cycle2"/>
    <dgm:cxn modelId="{70AD9A62-9933-A643-BFCA-80B8B8CADC79}" type="presParOf" srcId="{CBDCC33C-8881-F84A-9019-5FB7BE137254}" destId="{49310660-EB9F-6644-A07D-C055B23D29AC}" srcOrd="2" destOrd="0" presId="urn:microsoft.com/office/officeart/2005/8/layout/cycle2"/>
    <dgm:cxn modelId="{3E5B93DD-F721-C34E-97A8-78C890378EEA}" type="presParOf" srcId="{CBDCC33C-8881-F84A-9019-5FB7BE137254}" destId="{59F94E6A-FE6C-284A-BA4E-C8CBB3BFFCDE}" srcOrd="3" destOrd="0" presId="urn:microsoft.com/office/officeart/2005/8/layout/cycle2"/>
    <dgm:cxn modelId="{CD8B953A-36BA-6B4C-AC17-4A2F0CE8DDC0}" type="presParOf" srcId="{59F94E6A-FE6C-284A-BA4E-C8CBB3BFFCDE}" destId="{3F6D6A1E-C299-6C4E-9B82-0FFACF3278C7}" srcOrd="0" destOrd="0" presId="urn:microsoft.com/office/officeart/2005/8/layout/cycle2"/>
    <dgm:cxn modelId="{A7896CB3-0012-5447-9EB9-B038976835D3}" type="presParOf" srcId="{CBDCC33C-8881-F84A-9019-5FB7BE137254}" destId="{8C2ABD50-EA92-D247-8BD4-DC58D0E22650}" srcOrd="4" destOrd="0" presId="urn:microsoft.com/office/officeart/2005/8/layout/cycle2"/>
    <dgm:cxn modelId="{93A93B40-880F-C049-9911-861F68BE5C78}" type="presParOf" srcId="{CBDCC33C-8881-F84A-9019-5FB7BE137254}" destId="{E66E8700-485C-F045-B778-5A74733C12F1}" srcOrd="5" destOrd="0" presId="urn:microsoft.com/office/officeart/2005/8/layout/cycle2"/>
    <dgm:cxn modelId="{04B1F67A-52CB-6041-9B39-4EADA1C268D4}" type="presParOf" srcId="{E66E8700-485C-F045-B778-5A74733C12F1}" destId="{E0421EFA-6F9A-874C-9AF9-CE290E177534}" srcOrd="0" destOrd="0" presId="urn:microsoft.com/office/officeart/2005/8/layout/cycle2"/>
    <dgm:cxn modelId="{8D0BA2AB-43E2-DC41-9ABE-6F7A3713A3A5}" type="presParOf" srcId="{CBDCC33C-8881-F84A-9019-5FB7BE137254}" destId="{7AE597E4-49E9-734A-8DEE-484D52D652AD}" srcOrd="6" destOrd="0" presId="urn:microsoft.com/office/officeart/2005/8/layout/cycle2"/>
    <dgm:cxn modelId="{767D3321-9A49-2942-98EF-A5059CD780BB}" type="presParOf" srcId="{CBDCC33C-8881-F84A-9019-5FB7BE137254}" destId="{49DAABC1-3592-1A40-9CE1-C6F858072332}" srcOrd="7" destOrd="0" presId="urn:microsoft.com/office/officeart/2005/8/layout/cycle2"/>
    <dgm:cxn modelId="{8B37873F-C957-AE49-8255-A697AB6285A9}" type="presParOf" srcId="{49DAABC1-3592-1A40-9CE1-C6F858072332}" destId="{1F6787C7-5816-DB4F-A66C-4CE24571B033}" srcOrd="0" destOrd="0" presId="urn:microsoft.com/office/officeart/2005/8/layout/cycle2"/>
    <dgm:cxn modelId="{B157CF1A-F29B-0C4A-B708-7512C8EDA283}" type="presParOf" srcId="{CBDCC33C-8881-F84A-9019-5FB7BE137254}" destId="{A6826341-1B9E-4B45-9A29-A38D7A60155E}" srcOrd="8" destOrd="0" presId="urn:microsoft.com/office/officeart/2005/8/layout/cycle2"/>
    <dgm:cxn modelId="{A4AD77AE-1108-5047-A462-BC05F1CD9EAC}" type="presParOf" srcId="{CBDCC33C-8881-F84A-9019-5FB7BE137254}" destId="{078124FF-14E5-504F-93B0-60DCC39DAC19}" srcOrd="9" destOrd="0" presId="urn:microsoft.com/office/officeart/2005/8/layout/cycle2"/>
    <dgm:cxn modelId="{3C5C0D70-A5ED-5948-9F8E-75388133D97F}" type="presParOf" srcId="{078124FF-14E5-504F-93B0-60DCC39DAC19}" destId="{0B907EBC-D51B-6F46-ADF1-ADCE115EEE3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B48A0-FED0-ED47-ADB5-2087FB9E19CE}">
      <dsp:nvSpPr>
        <dsp:cNvPr id="0" name=""/>
        <dsp:cNvSpPr/>
      </dsp:nvSpPr>
      <dsp:spPr>
        <a:xfrm>
          <a:off x="2953628" y="-235602"/>
          <a:ext cx="2467196" cy="22811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Presence</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i="1" kern="1200" dirty="0">
              <a:latin typeface="Arial" panose="020B0604020202020204" pitchFamily="34" charset="0"/>
              <a:cs typeface="Arial" panose="020B0604020202020204" pitchFamily="34" charset="0"/>
            </a:rPr>
            <a:t>where he</a:t>
          </a:r>
          <a:r>
            <a:rPr lang="en-US" sz="1800" b="1" kern="1200" dirty="0">
              <a:latin typeface="Arial" panose="020B0604020202020204" pitchFamily="34" charset="0"/>
              <a:cs typeface="Arial" panose="020B0604020202020204" pitchFamily="34" charset="0"/>
            </a:rPr>
            <a:t> </a:t>
          </a:r>
          <a:r>
            <a:rPr lang="en-US" sz="1800" b="1" i="1" kern="1200" dirty="0">
              <a:solidFill>
                <a:srgbClr val="FFFF00"/>
              </a:solidFill>
              <a:latin typeface="Arial" panose="020B0604020202020204" pitchFamily="34" charset="0"/>
              <a:cs typeface="Arial" panose="020B0604020202020204" pitchFamily="34" charset="0"/>
            </a:rPr>
            <a:t>was</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(18b)</a:t>
          </a:r>
        </a:p>
      </dsp:txBody>
      <dsp:txXfrm>
        <a:off x="3314940" y="98472"/>
        <a:ext cx="1744572" cy="1613051"/>
      </dsp:txXfrm>
    </dsp:sp>
    <dsp:sp modelId="{A15C9042-A106-A745-B796-9A3D1F32E04B}">
      <dsp:nvSpPr>
        <dsp:cNvPr id="0" name=""/>
        <dsp:cNvSpPr/>
      </dsp:nvSpPr>
      <dsp:spPr>
        <a:xfrm rot="2160000">
          <a:off x="5197288" y="1394458"/>
          <a:ext cx="16682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0">
            <a:lnSpc>
              <a:spcPct val="90000"/>
            </a:lnSpc>
            <a:spcBef>
              <a:spcPct val="0"/>
            </a:spcBef>
            <a:spcAft>
              <a:spcPct val="35000"/>
            </a:spcAft>
            <a:buNone/>
          </a:pPr>
          <a:endParaRPr lang="en-US" sz="2700" kern="1200"/>
        </a:p>
      </dsp:txBody>
      <dsp:txXfrm>
        <a:off x="5202067" y="1501748"/>
        <a:ext cx="116777" cy="365993"/>
      </dsp:txXfrm>
    </dsp:sp>
    <dsp:sp modelId="{49310660-EB9F-6644-A07D-C055B23D29AC}">
      <dsp:nvSpPr>
        <dsp:cNvPr id="0" name=""/>
        <dsp:cNvSpPr/>
      </dsp:nvSpPr>
      <dsp:spPr>
        <a:xfrm>
          <a:off x="5148217"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000" b="1" kern="1200" dirty="0">
              <a:solidFill>
                <a:srgbClr val="FFFF00"/>
              </a:solidFill>
              <a:latin typeface="Arial" panose="020B0604020202020204" pitchFamily="34" charset="0"/>
              <a:ea typeface="+mn-ea"/>
              <a:cs typeface="Arial" panose="020B0604020202020204" pitchFamily="34" charset="0"/>
            </a:rPr>
            <a:t>Passion</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00"/>
              </a:solidFill>
              <a:latin typeface="Arial" panose="020B0604020202020204" pitchFamily="34" charset="0"/>
              <a:ea typeface="+mn-ea"/>
              <a:cs typeface="Arial" panose="020B0604020202020204" pitchFamily="34" charset="0"/>
            </a:rPr>
            <a:t>felt</a:t>
          </a:r>
          <a:r>
            <a:rPr lang="en-US" sz="1800" b="1" i="1" kern="1200" dirty="0">
              <a:solidFill>
                <a:srgbClr val="FFFFFF"/>
              </a:solidFill>
              <a:latin typeface="Arial" panose="020B0604020202020204" pitchFamily="34" charset="0"/>
              <a:ea typeface="+mn-ea"/>
              <a:cs typeface="Arial" panose="020B0604020202020204" pitchFamily="34" charset="0"/>
            </a:rPr>
            <a:t>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(19)</a:t>
          </a:r>
        </a:p>
      </dsp:txBody>
      <dsp:txXfrm>
        <a:off x="5509529" y="1692933"/>
        <a:ext cx="1744572" cy="1613051"/>
      </dsp:txXfrm>
    </dsp:sp>
    <dsp:sp modelId="{59F94E6A-FE6C-284A-BA4E-C8CBB3BFFCDE}">
      <dsp:nvSpPr>
        <dsp:cNvPr id="0" name=""/>
        <dsp:cNvSpPr/>
      </dsp:nvSpPr>
      <dsp:spPr>
        <a:xfrm rot="6480000">
          <a:off x="5854506" y="3478483"/>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5897745" y="3569066"/>
        <a:ext cx="154147" cy="365993"/>
      </dsp:txXfrm>
    </dsp:sp>
    <dsp:sp modelId="{8C2ABD50-EA92-D247-8BD4-DC58D0E22650}">
      <dsp:nvSpPr>
        <dsp:cNvPr id="0" name=""/>
        <dsp:cNvSpPr/>
      </dsp:nvSpPr>
      <dsp:spPr>
        <a:xfrm>
          <a:off x="430995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Proclamation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i="1" kern="1200" dirty="0">
              <a:latin typeface="Arial" panose="020B0604020202020204" pitchFamily="34" charset="0"/>
              <a:cs typeface="Arial" panose="020B0604020202020204" pitchFamily="34" charset="0"/>
            </a:rPr>
            <a:t>what he</a:t>
          </a:r>
          <a:r>
            <a:rPr lang="en-US" sz="1800" b="1" kern="1200" dirty="0">
              <a:latin typeface="Arial" panose="020B0604020202020204" pitchFamily="34" charset="0"/>
              <a:cs typeface="Arial" panose="020B0604020202020204" pitchFamily="34" charset="0"/>
            </a:rPr>
            <a:t> </a:t>
          </a:r>
          <a:r>
            <a:rPr lang="en-US" sz="1800" b="1" i="1" kern="1200" dirty="0">
              <a:solidFill>
                <a:srgbClr val="FFFF00"/>
              </a:solidFill>
              <a:latin typeface="Arial" panose="020B0604020202020204" pitchFamily="34" charset="0"/>
              <a:cs typeface="Arial" panose="020B0604020202020204" pitchFamily="34" charset="0"/>
            </a:rPr>
            <a:t>preached</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(20-21)</a:t>
          </a:r>
        </a:p>
      </dsp:txBody>
      <dsp:txXfrm>
        <a:off x="4671270" y="4272826"/>
        <a:ext cx="1744572" cy="1613051"/>
      </dsp:txXfrm>
    </dsp:sp>
    <dsp:sp modelId="{E66E8700-485C-F045-B778-5A74733C12F1}">
      <dsp:nvSpPr>
        <dsp:cNvPr id="0" name=""/>
        <dsp:cNvSpPr/>
      </dsp:nvSpPr>
      <dsp:spPr>
        <a:xfrm rot="10800000">
          <a:off x="4125861" y="4774357"/>
          <a:ext cx="130095"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4164889" y="4896355"/>
        <a:ext cx="91067" cy="365993"/>
      </dsp:txXfrm>
    </dsp:sp>
    <dsp:sp modelId="{7AE597E4-49E9-734A-8DEE-484D52D652AD}">
      <dsp:nvSpPr>
        <dsp:cNvPr id="0" name=""/>
        <dsp:cNvSpPr/>
      </dsp:nvSpPr>
      <dsp:spPr>
        <a:xfrm>
          <a:off x="159729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Persecution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kern="1200" dirty="0">
              <a:solidFill>
                <a:srgbClr val="FFFFFF"/>
              </a:solidFill>
              <a:latin typeface="Arial" panose="020B0604020202020204" pitchFamily="34" charset="0"/>
              <a:ea typeface="+mn-ea"/>
              <a:cs typeface="Arial" panose="020B0604020202020204" pitchFamily="34" charset="0"/>
            </a:rPr>
            <a:t>where</a:t>
          </a:r>
          <a:r>
            <a:rPr lang="en-US" sz="1800" b="1" i="1" kern="1200" dirty="0">
              <a:latin typeface="Arial" panose="020B0604020202020204" pitchFamily="34" charset="0"/>
              <a:cs typeface="Arial" panose="020B0604020202020204" pitchFamily="34" charset="0"/>
            </a:rPr>
            <a:t> he</a:t>
          </a:r>
          <a:r>
            <a:rPr lang="en-US" sz="1800" b="1" kern="1200" dirty="0">
              <a:latin typeface="Arial" panose="020B0604020202020204" pitchFamily="34" charset="0"/>
              <a:cs typeface="Arial" panose="020B0604020202020204" pitchFamily="34" charset="0"/>
            </a:rPr>
            <a:t> </a:t>
          </a:r>
          <a:r>
            <a:rPr lang="en-US" sz="1800" b="1" i="1" kern="1200" dirty="0">
              <a:latin typeface="Arial" panose="020B0604020202020204" pitchFamily="34" charset="0"/>
              <a:cs typeface="Arial" panose="020B0604020202020204" pitchFamily="34" charset="0"/>
            </a:rPr>
            <a:t>was </a:t>
          </a:r>
          <a:r>
            <a:rPr lang="en-US" sz="1800" b="1" i="1" kern="1200" dirty="0">
              <a:solidFill>
                <a:srgbClr val="FFFF00"/>
              </a:solidFill>
              <a:latin typeface="Arial" panose="020B0604020202020204" pitchFamily="34" charset="0"/>
              <a:cs typeface="Arial" panose="020B0604020202020204" pitchFamily="34" charset="0"/>
            </a:rPr>
            <a:t>going</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(22-23)</a:t>
          </a:r>
        </a:p>
      </dsp:txBody>
      <dsp:txXfrm>
        <a:off x="1958610" y="4272826"/>
        <a:ext cx="1744572" cy="1613051"/>
      </dsp:txXfrm>
    </dsp:sp>
    <dsp:sp modelId="{49DAABC1-3592-1A40-9CE1-C6F858072332}">
      <dsp:nvSpPr>
        <dsp:cNvPr id="0" name=""/>
        <dsp:cNvSpPr/>
      </dsp:nvSpPr>
      <dsp:spPr>
        <a:xfrm rot="15120000">
          <a:off x="2303588" y="3490338"/>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2346827" y="3643751"/>
        <a:ext cx="154147" cy="365993"/>
      </dsp:txXfrm>
    </dsp:sp>
    <dsp:sp modelId="{A6826341-1B9E-4B45-9A29-A38D7A60155E}">
      <dsp:nvSpPr>
        <dsp:cNvPr id="0" name=""/>
        <dsp:cNvSpPr/>
      </dsp:nvSpPr>
      <dsp:spPr>
        <a:xfrm>
          <a:off x="759040"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7938" lvl="0" indent="0" algn="ctr" defTabSz="666750">
            <a:lnSpc>
              <a:spcPct val="90000"/>
            </a:lnSpc>
            <a:spcBef>
              <a:spcPct val="0"/>
            </a:spcBef>
            <a:spcAft>
              <a:spcPct val="35000"/>
            </a:spcAft>
            <a:buNone/>
            <a:tabLst/>
          </a:pPr>
          <a:r>
            <a:rPr lang="en-US" sz="2000" b="1" kern="1200" dirty="0">
              <a:solidFill>
                <a:srgbClr val="FFFF00"/>
              </a:solidFill>
              <a:latin typeface="Arial" panose="020B0604020202020204" pitchFamily="34" charset="0"/>
              <a:ea typeface="+mn-ea"/>
              <a:cs typeface="Arial" panose="020B0604020202020204" pitchFamily="34" charset="0"/>
            </a:rPr>
            <a:t>Priorities</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r>
            <a:rPr lang="en-US" sz="1800" b="1" i="1" kern="1200" dirty="0">
              <a:solidFill>
                <a:srgbClr val="FFFF00"/>
              </a:solidFill>
              <a:latin typeface="Arial" panose="020B0604020202020204" pitchFamily="34" charset="0"/>
              <a:ea typeface="+mn-ea"/>
              <a:cs typeface="Arial" panose="020B0604020202020204" pitchFamily="34" charset="0"/>
            </a:rPr>
            <a:t>valued</a:t>
          </a:r>
          <a:r>
            <a:rPr lang="en-US" sz="1800" b="1" kern="1200" dirty="0">
              <a:solidFill>
                <a:srgbClr val="FFFFFF"/>
              </a:solidFill>
              <a:latin typeface="Arial" panose="020B0604020202020204" pitchFamily="34" charset="0"/>
              <a:ea typeface="+mn-ea"/>
              <a:cs typeface="Arial" panose="020B0604020202020204" pitchFamily="34" charset="0"/>
            </a:rPr>
            <a:t> </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(24-27)</a:t>
          </a:r>
        </a:p>
      </dsp:txBody>
      <dsp:txXfrm>
        <a:off x="1120352" y="1692933"/>
        <a:ext cx="1744572" cy="1613051"/>
      </dsp:txXfrm>
    </dsp:sp>
    <dsp:sp modelId="{078124FF-14E5-504F-93B0-60DCC39DAC19}">
      <dsp:nvSpPr>
        <dsp:cNvPr id="0" name=""/>
        <dsp:cNvSpPr/>
      </dsp:nvSpPr>
      <dsp:spPr>
        <a:xfrm rot="19440000">
          <a:off x="3002700" y="1400008"/>
          <a:ext cx="16682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0">
            <a:lnSpc>
              <a:spcPct val="90000"/>
            </a:lnSpc>
            <a:spcBef>
              <a:spcPct val="0"/>
            </a:spcBef>
            <a:spcAft>
              <a:spcPct val="35000"/>
            </a:spcAft>
            <a:buNone/>
          </a:pPr>
          <a:endParaRPr lang="en-US" sz="2700" kern="1200"/>
        </a:p>
      </dsp:txBody>
      <dsp:txXfrm>
        <a:off x="3007479" y="1536714"/>
        <a:ext cx="116777" cy="365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B48A0-FED0-ED47-ADB5-2087FB9E19CE}">
      <dsp:nvSpPr>
        <dsp:cNvPr id="0" name=""/>
        <dsp:cNvSpPr/>
      </dsp:nvSpPr>
      <dsp:spPr>
        <a:xfrm>
          <a:off x="2953628" y="-235602"/>
          <a:ext cx="2467196" cy="22811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Presence</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i="1" kern="1200" dirty="0">
              <a:latin typeface="Arial" panose="020B0604020202020204" pitchFamily="34" charset="0"/>
              <a:cs typeface="Arial" panose="020B0604020202020204" pitchFamily="34" charset="0"/>
            </a:rPr>
            <a:t>where he</a:t>
          </a:r>
          <a:r>
            <a:rPr lang="en-US" sz="1800" b="1" kern="1200" dirty="0">
              <a:latin typeface="Arial" panose="020B0604020202020204" pitchFamily="34" charset="0"/>
              <a:cs typeface="Arial" panose="020B0604020202020204" pitchFamily="34" charset="0"/>
            </a:rPr>
            <a:t> </a:t>
          </a:r>
          <a:r>
            <a:rPr lang="en-US" sz="1800" b="1" i="1" kern="1200" dirty="0">
              <a:solidFill>
                <a:srgbClr val="FFFF00"/>
              </a:solidFill>
              <a:latin typeface="Arial" panose="020B0604020202020204" pitchFamily="34" charset="0"/>
              <a:cs typeface="Arial" panose="020B0604020202020204" pitchFamily="34" charset="0"/>
            </a:rPr>
            <a:t>was</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(18b)</a:t>
          </a:r>
        </a:p>
      </dsp:txBody>
      <dsp:txXfrm>
        <a:off x="3314940" y="98472"/>
        <a:ext cx="1744572" cy="1613051"/>
      </dsp:txXfrm>
    </dsp:sp>
    <dsp:sp modelId="{A15C9042-A106-A745-B796-9A3D1F32E04B}">
      <dsp:nvSpPr>
        <dsp:cNvPr id="0" name=""/>
        <dsp:cNvSpPr/>
      </dsp:nvSpPr>
      <dsp:spPr>
        <a:xfrm rot="2160000">
          <a:off x="5197288" y="1394458"/>
          <a:ext cx="16682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0">
            <a:lnSpc>
              <a:spcPct val="90000"/>
            </a:lnSpc>
            <a:spcBef>
              <a:spcPct val="0"/>
            </a:spcBef>
            <a:spcAft>
              <a:spcPct val="35000"/>
            </a:spcAft>
            <a:buNone/>
          </a:pPr>
          <a:endParaRPr lang="en-US" sz="2700" kern="1200"/>
        </a:p>
      </dsp:txBody>
      <dsp:txXfrm>
        <a:off x="5202067" y="1501748"/>
        <a:ext cx="116777" cy="365993"/>
      </dsp:txXfrm>
    </dsp:sp>
    <dsp:sp modelId="{49310660-EB9F-6644-A07D-C055B23D29AC}">
      <dsp:nvSpPr>
        <dsp:cNvPr id="0" name=""/>
        <dsp:cNvSpPr/>
      </dsp:nvSpPr>
      <dsp:spPr>
        <a:xfrm>
          <a:off x="5148217"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000" b="1" kern="1200" dirty="0">
              <a:solidFill>
                <a:srgbClr val="FFFF00"/>
              </a:solidFill>
              <a:latin typeface="Arial" panose="020B0604020202020204" pitchFamily="34" charset="0"/>
              <a:ea typeface="+mn-ea"/>
              <a:cs typeface="Arial" panose="020B0604020202020204" pitchFamily="34" charset="0"/>
            </a:rPr>
            <a:t>Passion</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00"/>
              </a:solidFill>
              <a:latin typeface="Arial" panose="020B0604020202020204" pitchFamily="34" charset="0"/>
              <a:ea typeface="+mn-ea"/>
              <a:cs typeface="Arial" panose="020B0604020202020204" pitchFamily="34" charset="0"/>
            </a:rPr>
            <a:t>felt</a:t>
          </a:r>
          <a:r>
            <a:rPr lang="en-US" sz="1800" b="1" i="1" kern="1200" dirty="0">
              <a:solidFill>
                <a:srgbClr val="FFFFFF"/>
              </a:solidFill>
              <a:latin typeface="Arial" panose="020B0604020202020204" pitchFamily="34" charset="0"/>
              <a:ea typeface="+mn-ea"/>
              <a:cs typeface="Arial" panose="020B0604020202020204" pitchFamily="34" charset="0"/>
            </a:rPr>
            <a:t>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(19)</a:t>
          </a:r>
        </a:p>
      </dsp:txBody>
      <dsp:txXfrm>
        <a:off x="5509529" y="1692933"/>
        <a:ext cx="1744572" cy="1613051"/>
      </dsp:txXfrm>
    </dsp:sp>
    <dsp:sp modelId="{59F94E6A-FE6C-284A-BA4E-C8CBB3BFFCDE}">
      <dsp:nvSpPr>
        <dsp:cNvPr id="0" name=""/>
        <dsp:cNvSpPr/>
      </dsp:nvSpPr>
      <dsp:spPr>
        <a:xfrm rot="6480000">
          <a:off x="5854506" y="3478483"/>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5897745" y="3569066"/>
        <a:ext cx="154147" cy="365993"/>
      </dsp:txXfrm>
    </dsp:sp>
    <dsp:sp modelId="{8C2ABD50-EA92-D247-8BD4-DC58D0E22650}">
      <dsp:nvSpPr>
        <dsp:cNvPr id="0" name=""/>
        <dsp:cNvSpPr/>
      </dsp:nvSpPr>
      <dsp:spPr>
        <a:xfrm>
          <a:off x="430995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Proclamation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i="1" kern="1200" dirty="0">
              <a:latin typeface="Arial" panose="020B0604020202020204" pitchFamily="34" charset="0"/>
              <a:cs typeface="Arial" panose="020B0604020202020204" pitchFamily="34" charset="0"/>
            </a:rPr>
            <a:t>what he</a:t>
          </a:r>
          <a:r>
            <a:rPr lang="en-US" sz="1800" b="1" kern="1200" dirty="0">
              <a:latin typeface="Arial" panose="020B0604020202020204" pitchFamily="34" charset="0"/>
              <a:cs typeface="Arial" panose="020B0604020202020204" pitchFamily="34" charset="0"/>
            </a:rPr>
            <a:t> </a:t>
          </a:r>
          <a:r>
            <a:rPr lang="en-US" sz="1800" b="1" i="1" kern="1200" dirty="0">
              <a:solidFill>
                <a:srgbClr val="FFFF00"/>
              </a:solidFill>
              <a:latin typeface="Arial" panose="020B0604020202020204" pitchFamily="34" charset="0"/>
              <a:cs typeface="Arial" panose="020B0604020202020204" pitchFamily="34" charset="0"/>
            </a:rPr>
            <a:t>preached</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(20-21)</a:t>
          </a:r>
        </a:p>
      </dsp:txBody>
      <dsp:txXfrm>
        <a:off x="4671270" y="4272826"/>
        <a:ext cx="1744572" cy="1613051"/>
      </dsp:txXfrm>
    </dsp:sp>
    <dsp:sp modelId="{E66E8700-485C-F045-B778-5A74733C12F1}">
      <dsp:nvSpPr>
        <dsp:cNvPr id="0" name=""/>
        <dsp:cNvSpPr/>
      </dsp:nvSpPr>
      <dsp:spPr>
        <a:xfrm rot="10800000">
          <a:off x="4125861" y="4774357"/>
          <a:ext cx="130095"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4164889" y="4896355"/>
        <a:ext cx="91067" cy="365993"/>
      </dsp:txXfrm>
    </dsp:sp>
    <dsp:sp modelId="{7AE597E4-49E9-734A-8DEE-484D52D652AD}">
      <dsp:nvSpPr>
        <dsp:cNvPr id="0" name=""/>
        <dsp:cNvSpPr/>
      </dsp:nvSpPr>
      <dsp:spPr>
        <a:xfrm>
          <a:off x="159729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Persecution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kern="1200" dirty="0">
              <a:solidFill>
                <a:srgbClr val="FFFFFF"/>
              </a:solidFill>
              <a:latin typeface="Arial" panose="020B0604020202020204" pitchFamily="34" charset="0"/>
              <a:ea typeface="+mn-ea"/>
              <a:cs typeface="Arial" panose="020B0604020202020204" pitchFamily="34" charset="0"/>
            </a:rPr>
            <a:t>where</a:t>
          </a:r>
          <a:r>
            <a:rPr lang="en-US" sz="1800" b="1" i="1" kern="1200" dirty="0">
              <a:latin typeface="Arial" panose="020B0604020202020204" pitchFamily="34" charset="0"/>
              <a:cs typeface="Arial" panose="020B0604020202020204" pitchFamily="34" charset="0"/>
            </a:rPr>
            <a:t> he</a:t>
          </a:r>
          <a:r>
            <a:rPr lang="en-US" sz="1800" b="1" kern="1200" dirty="0">
              <a:latin typeface="Arial" panose="020B0604020202020204" pitchFamily="34" charset="0"/>
              <a:cs typeface="Arial" panose="020B0604020202020204" pitchFamily="34" charset="0"/>
            </a:rPr>
            <a:t> </a:t>
          </a:r>
          <a:r>
            <a:rPr lang="en-US" sz="1800" b="1" i="1" kern="1200" dirty="0">
              <a:latin typeface="Arial" panose="020B0604020202020204" pitchFamily="34" charset="0"/>
              <a:cs typeface="Arial" panose="020B0604020202020204" pitchFamily="34" charset="0"/>
            </a:rPr>
            <a:t>was </a:t>
          </a:r>
          <a:r>
            <a:rPr lang="en-US" sz="1800" b="1" i="1" kern="1200" dirty="0">
              <a:solidFill>
                <a:srgbClr val="FFFF00"/>
              </a:solidFill>
              <a:latin typeface="Arial" panose="020B0604020202020204" pitchFamily="34" charset="0"/>
              <a:cs typeface="Arial" panose="020B0604020202020204" pitchFamily="34" charset="0"/>
            </a:rPr>
            <a:t>going</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(22-23)</a:t>
          </a:r>
        </a:p>
      </dsp:txBody>
      <dsp:txXfrm>
        <a:off x="1958610" y="4272826"/>
        <a:ext cx="1744572" cy="1613051"/>
      </dsp:txXfrm>
    </dsp:sp>
    <dsp:sp modelId="{49DAABC1-3592-1A40-9CE1-C6F858072332}">
      <dsp:nvSpPr>
        <dsp:cNvPr id="0" name=""/>
        <dsp:cNvSpPr/>
      </dsp:nvSpPr>
      <dsp:spPr>
        <a:xfrm rot="15120000">
          <a:off x="2303588" y="3490338"/>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2346827" y="3643751"/>
        <a:ext cx="154147" cy="365993"/>
      </dsp:txXfrm>
    </dsp:sp>
    <dsp:sp modelId="{A6826341-1B9E-4B45-9A29-A38D7A60155E}">
      <dsp:nvSpPr>
        <dsp:cNvPr id="0" name=""/>
        <dsp:cNvSpPr/>
      </dsp:nvSpPr>
      <dsp:spPr>
        <a:xfrm>
          <a:off x="759040"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7938" lvl="0" indent="0" algn="ctr" defTabSz="666750">
            <a:lnSpc>
              <a:spcPct val="90000"/>
            </a:lnSpc>
            <a:spcBef>
              <a:spcPct val="0"/>
            </a:spcBef>
            <a:spcAft>
              <a:spcPct val="35000"/>
            </a:spcAft>
            <a:buNone/>
            <a:tabLst/>
          </a:pPr>
          <a:r>
            <a:rPr lang="en-US" sz="2000" b="1" kern="1200" dirty="0">
              <a:solidFill>
                <a:srgbClr val="FFFF00"/>
              </a:solidFill>
              <a:latin typeface="Arial" panose="020B0604020202020204" pitchFamily="34" charset="0"/>
              <a:ea typeface="+mn-ea"/>
              <a:cs typeface="Arial" panose="020B0604020202020204" pitchFamily="34" charset="0"/>
            </a:rPr>
            <a:t>Priorities</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r>
            <a:rPr lang="en-US" sz="1800" b="1" i="1" kern="1200" dirty="0">
              <a:solidFill>
                <a:srgbClr val="FFFF00"/>
              </a:solidFill>
              <a:latin typeface="Arial" panose="020B0604020202020204" pitchFamily="34" charset="0"/>
              <a:ea typeface="+mn-ea"/>
              <a:cs typeface="Arial" panose="020B0604020202020204" pitchFamily="34" charset="0"/>
            </a:rPr>
            <a:t>valued</a:t>
          </a:r>
          <a:r>
            <a:rPr lang="en-US" sz="1800" b="1" kern="1200" dirty="0">
              <a:solidFill>
                <a:srgbClr val="FFFFFF"/>
              </a:solidFill>
              <a:latin typeface="Arial" panose="020B0604020202020204" pitchFamily="34" charset="0"/>
              <a:ea typeface="+mn-ea"/>
              <a:cs typeface="Arial" panose="020B0604020202020204" pitchFamily="34" charset="0"/>
            </a:rPr>
            <a:t> </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(24-27)</a:t>
          </a:r>
        </a:p>
      </dsp:txBody>
      <dsp:txXfrm>
        <a:off x="1120352" y="1692933"/>
        <a:ext cx="1744572" cy="1613051"/>
      </dsp:txXfrm>
    </dsp:sp>
    <dsp:sp modelId="{078124FF-14E5-504F-93B0-60DCC39DAC19}">
      <dsp:nvSpPr>
        <dsp:cNvPr id="0" name=""/>
        <dsp:cNvSpPr/>
      </dsp:nvSpPr>
      <dsp:spPr>
        <a:xfrm rot="19440000">
          <a:off x="3002700" y="1400008"/>
          <a:ext cx="16682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0">
            <a:lnSpc>
              <a:spcPct val="90000"/>
            </a:lnSpc>
            <a:spcBef>
              <a:spcPct val="0"/>
            </a:spcBef>
            <a:spcAft>
              <a:spcPct val="35000"/>
            </a:spcAft>
            <a:buNone/>
          </a:pPr>
          <a:endParaRPr lang="en-US" sz="2700" kern="1200"/>
        </a:p>
      </dsp:txBody>
      <dsp:txXfrm>
        <a:off x="3007479" y="1536714"/>
        <a:ext cx="116777" cy="36599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564EF-C62E-4AE9-9D30-311F964A12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7A4DD580-BD40-4D2A-8D5D-C1210B2137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32592C-FA0B-49FC-81AE-9BC1FC4172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E2EAF8-FDAC-4D11-AB31-49B76D518F62}" type="slidenum">
              <a:rPr lang="en-US" smtClean="0"/>
              <a:t>‹#›</a:t>
            </a:fld>
            <a:endParaRPr lang="en-US"/>
          </a:p>
        </p:txBody>
      </p:sp>
    </p:spTree>
    <p:extLst>
      <p:ext uri="{BB962C8B-B14F-4D97-AF65-F5344CB8AC3E}">
        <p14:creationId xmlns:p14="http://schemas.microsoft.com/office/powerpoint/2010/main" val="3779975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362D8-EA4A-44B1-AF1F-D31D11AFCEF8}" type="datetimeFigureOut">
              <a:rPr lang="en-US" smtClean="0"/>
              <a:t>6/5/2021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5DC19-8BC9-4B03-9D9D-04B6C6BA09A8}" type="slidenum">
              <a:rPr lang="en-US" smtClean="0"/>
              <a:t>‹#›</a:t>
            </a:fld>
            <a:endParaRPr lang="en-US"/>
          </a:p>
        </p:txBody>
      </p:sp>
    </p:spTree>
    <p:extLst>
      <p:ext uri="{BB962C8B-B14F-4D97-AF65-F5344CB8AC3E}">
        <p14:creationId xmlns:p14="http://schemas.microsoft.com/office/powerpoint/2010/main" val="3843474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3121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04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16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address elders. No—not the old folks who play games—</a:t>
            </a:r>
            <a:endParaRPr lang="en-US" dirty="0">
              <a:cs typeface="ＭＳ Ｐゴシック" charset="0"/>
            </a:endParaRPr>
          </a:p>
        </p:txBody>
      </p:sp>
    </p:spTree>
    <p:extLst>
      <p:ext uri="{BB962C8B-B14F-4D97-AF65-F5344CB8AC3E}">
        <p14:creationId xmlns:p14="http://schemas.microsoft.com/office/powerpoint/2010/main" val="1243084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the main leaders of the local church. </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Christians differ on what elders should do.</a:t>
            </a:r>
          </a:p>
          <a:p>
            <a:r>
              <a:rPr lang="en-US" dirty="0">
                <a:cs typeface="ＭＳ Ｐゴシック" charset="0"/>
              </a:rPr>
              <a:t>Some believe that all the elders do is serve communion.</a:t>
            </a:r>
          </a:p>
          <a:p>
            <a:r>
              <a:rPr lang="en-US" dirty="0">
                <a:cs typeface="ＭＳ Ｐゴシック" charset="0"/>
              </a:rPr>
              <a:t>Others think elders only carry on church traditions.</a:t>
            </a:r>
          </a:p>
          <a:p>
            <a:r>
              <a:rPr lang="en-US" dirty="0">
                <a:cs typeface="ＭＳ Ｐゴシック" charset="0"/>
              </a:rPr>
              <a:t>Elders sign papers and checks in the minds of others.</a:t>
            </a:r>
          </a:p>
          <a:p>
            <a:r>
              <a:rPr lang="en-US" dirty="0">
                <a:cs typeface="ＭＳ Ｐゴシック" charset="0"/>
              </a:rPr>
              <a:t>Some believe that elders function to give the impression to the congregation that the church isn't a "one-man show."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Need: Here is the latest picture of our elders and their wives. Do you know what elders are supposed to do?</a:t>
            </a:r>
          </a:p>
          <a:p>
            <a:r>
              <a:rPr lang="en-US" b="0" dirty="0">
                <a:cs typeface="ＭＳ Ｐゴシック" charset="0"/>
              </a:rPr>
              <a:t>Can you name one Scripture on elder duties?</a:t>
            </a:r>
          </a:p>
          <a:p>
            <a:r>
              <a:rPr lang="en-US" b="0" dirty="0">
                <a:cs typeface="ＭＳ Ｐゴシック" charset="0"/>
              </a:rPr>
              <a:t>We have no excuse to be ignorant of elder roles since the NT addresses the issue many times.</a:t>
            </a:r>
          </a:p>
          <a:p>
            <a:endParaRPr lang="en-US" b="0" dirty="0">
              <a:cs typeface="ＭＳ Ｐゴシック" charset="0"/>
            </a:endParaRPr>
          </a:p>
        </p:txBody>
      </p:sp>
    </p:spTree>
    <p:extLst>
      <p:ext uri="{BB962C8B-B14F-4D97-AF65-F5344CB8AC3E}">
        <p14:creationId xmlns:p14="http://schemas.microsoft.com/office/powerpoint/2010/main" val="2453858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DC72C3-75E8-3046-81F9-C1FBA0687E1A}"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cs typeface="ＭＳ Ｐゴシック" charset="0"/>
              </a:rPr>
              <a:t>But you say, “Nice that this message doesn’t apply to me! I can catch up on my sleep!” No, what we will see today does not only apply to elders. Each of us is older than someone else who looks up to us—so think of those who look to you, no matter how old you are. Let’s shepherd the flock we each have under our care—whether the whole church as elders, or our families, or friends.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772689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Subject: So what are elders supposed to do?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Elders Background: Elders have been around for millennia.</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8392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537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3DEB0F-6FD2-A34F-B01A-5BA5BA7985DB}"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Moses had elders in 1400 BC (Exodus 3:16).</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81201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7FA7DE-E10B-8F40-9D4E-1E381BD0FF25}"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Synagogues were led by elders from 600 BC to Jesus.</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46159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87B212-30EA-2E49-92F5-D48A44DC48D5}"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Each NT church was led by elders.</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3272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7C06F2-37AB-3E4A-9463-36C00540EBBD}"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838200" y="457200"/>
            <a:ext cx="5181600" cy="38862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Every NT church had elder leadership—whether Jewish, Gentile, or mixed—whether in Israel or modern-day Turkey or Greece or the Mediterranean Island of Crete.</a:t>
            </a:r>
          </a:p>
        </p:txBody>
      </p:sp>
    </p:spTree>
    <p:extLst>
      <p:ext uri="{BB962C8B-B14F-4D97-AF65-F5344CB8AC3E}">
        <p14:creationId xmlns:p14="http://schemas.microsoft.com/office/powerpoint/2010/main" val="2711711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Acts Background</a:t>
            </a:r>
            <a:r>
              <a:rPr lang="en-US" sz="1200" kern="1200" dirty="0">
                <a:solidFill>
                  <a:schemeClr val="tx1"/>
                </a:solidFill>
                <a:effectLst/>
                <a:latin typeface="+mn-lt"/>
                <a:ea typeface="+mn-ea"/>
                <a:cs typeface="+mn-cs"/>
              </a:rPr>
              <a:t>: Paul modeled the elder lifestyle before he preached it to others in Acts where the Good News was on the Move.</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37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Arial" panose="020B0604020202020204" pitchFamily="34" charset="0"/>
                <a:ea typeface="ＭＳ Ｐゴシック" charset="0"/>
                <a:cs typeface="Arial" panose="020B0604020202020204" pitchFamily="34" charset="0"/>
              </a:rPr>
              <a:t>Paul had previously ministered in the Ephesian church for nearly three years (Acts 19; 20:31).</a:t>
            </a:r>
          </a:p>
          <a:p>
            <a:pPr>
              <a:spcBef>
                <a:spcPct val="0"/>
              </a:spcBef>
            </a:pPr>
            <a:r>
              <a:rPr lang="en-US" b="0" dirty="0">
                <a:latin typeface="Arial" panose="020B0604020202020204" pitchFamily="34" charset="0"/>
                <a:ea typeface="ＭＳ Ｐゴシック" charset="0"/>
                <a:cs typeface="Arial" panose="020B0604020202020204" pitchFamily="34" charset="0"/>
              </a:rPr>
              <a:t>Then came Paul</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ASIAN THRUST…recorded in Acts 18-21.</a:t>
            </a:r>
          </a:p>
          <a:p>
            <a:pPr>
              <a:spcBef>
                <a:spcPct val="0"/>
              </a:spcBef>
            </a:pPr>
            <a:r>
              <a:rPr lang="en-US" b="0" dirty="0">
                <a:latin typeface="Arial" panose="020B0604020202020204" pitchFamily="34" charset="0"/>
                <a:ea typeface="ＭＳ Ｐゴシック" charset="0"/>
                <a:cs typeface="Arial" panose="020B0604020202020204" pitchFamily="34"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Arial" panose="020B0604020202020204" pitchFamily="34" charset="0"/>
                <a:ea typeface="ＭＳ Ｐゴシック" charset="0"/>
                <a:cs typeface="Arial" panose="020B0604020202020204" pitchFamily="34" charset="0"/>
              </a:rPr>
              <a:t>////	Paul spent a very long time living and ministering to the church in </a:t>
            </a:r>
            <a:r>
              <a:rPr lang="en-US" b="0" u="sng" dirty="0">
                <a:latin typeface="Arial" panose="020B0604020202020204" pitchFamily="34" charset="0"/>
                <a:ea typeface="ＭＳ Ｐゴシック" charset="0"/>
                <a:cs typeface="Arial" panose="020B0604020202020204" pitchFamily="34" charset="0"/>
              </a:rPr>
              <a:t>EPHESUS</a:t>
            </a:r>
            <a:r>
              <a:rPr lang="en-US" b="0" dirty="0">
                <a:latin typeface="Arial" panose="020B0604020202020204" pitchFamily="34" charset="0"/>
                <a:ea typeface="ＭＳ Ｐゴシック" charset="0"/>
                <a:cs typeface="Arial" panose="020B0604020202020204" pitchFamily="34" charset="0"/>
              </a:rPr>
              <a:t>.  Luke reports that Paul raised a young man from the dead in Ephesus.  Many important letters –– our Epistles –– were written from Ephesus.  </a:t>
            </a:r>
          </a:p>
          <a:p>
            <a:pPr>
              <a:spcBef>
                <a:spcPct val="0"/>
              </a:spcBef>
            </a:pPr>
            <a:r>
              <a:rPr lang="en-US" b="0" dirty="0">
                <a:latin typeface="Arial" panose="020B0604020202020204" pitchFamily="34" charset="0"/>
                <a:ea typeface="ＭＳ Ｐゴシック" charset="0"/>
                <a:cs typeface="Arial" panose="020B0604020202020204" pitchFamily="34" charset="0"/>
              </a:rPr>
              <a:t>////	One of the most dramatic events recorded for us took place at the Ephesian </a:t>
            </a:r>
            <a:r>
              <a:rPr lang="en-US" b="0" u="sng" dirty="0">
                <a:latin typeface="Arial" panose="020B0604020202020204" pitchFamily="34" charset="0"/>
                <a:ea typeface="ＭＳ Ｐゴシック" charset="0"/>
                <a:cs typeface="Arial" panose="020B0604020202020204" pitchFamily="34" charset="0"/>
              </a:rPr>
              <a:t>AMPHITHEATRE</a:t>
            </a:r>
            <a:r>
              <a:rPr lang="en-US" b="0" dirty="0">
                <a:latin typeface="Arial" panose="020B0604020202020204" pitchFamily="34" charset="0"/>
                <a:ea typeface="ＭＳ Ｐゴシック" charset="0"/>
                <a:cs typeface="Arial" panose="020B0604020202020204" pitchFamily="34"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Arial" panose="020B0604020202020204" pitchFamily="34" charset="0"/>
                <a:ea typeface="ＭＳ Ｐゴシック" charset="0"/>
                <a:cs typeface="Arial" panose="020B0604020202020204" pitchFamily="34" charset="0"/>
              </a:rPr>
              <a:t>////	LENGTH OF THIS TRIP: ALMOST FIVE YEARS BETWEEN A.D. 53 AND 57.</a:t>
            </a:r>
          </a:p>
          <a:p>
            <a:pPr marL="0" marR="0" lvl="0" indent="0" algn="l" defTabSz="457177" rtl="0" eaLnBrk="1" fontAlgn="auto" latinLnBrk="0" hangingPunct="1">
              <a:lnSpc>
                <a:spcPct val="100000"/>
              </a:lnSpc>
              <a:spcBef>
                <a:spcPct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ct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1844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 then ministered in Macedonia and Greece and Troas and coastal towns near Ephesus (20:1-15).</a:t>
            </a:r>
          </a:p>
          <a:p>
            <a:pPr eaLnBrk="1" hangingPunct="1"/>
            <a:r>
              <a:rPr lang="en-US" dirty="0">
                <a:latin typeface="Arial" panose="020B0604020202020204" pitchFamily="34" charset="0"/>
                <a:ea typeface="ＭＳ Ｐゴシック" charset="0"/>
                <a:cs typeface="Arial" panose="020B0604020202020204" pitchFamily="34" charset="0"/>
              </a:rPr>
              <a:t>Paul stopped by the coastal town of Miletus while traveling to Jerusalem at the end of his third missionary journey (Acts 20:16,17a).</a:t>
            </a:r>
          </a:p>
          <a:p>
            <a:pPr eaLnBrk="1" hangingPunct="1"/>
            <a:r>
              <a:rPr lang="en-US" dirty="0">
                <a:latin typeface="Arial" panose="020B0604020202020204" pitchFamily="34" charset="0"/>
                <a:ea typeface="ＭＳ Ｐゴシック" charset="0"/>
                <a:cs typeface="Arial" panose="020B0604020202020204" pitchFamily="34" charset="0"/>
              </a:rPr>
              <a:t>Knowing that he would soon die (20:25), Paul requested the Ephesian elders to come to him to hear his parting words (17b-18a).</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4378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Preview: In our text today from Acts 20:18b-35, Paul shows first how he modeled being an elder and then what the elders were specifically supposed to do.</a:t>
            </a:r>
          </a:p>
          <a:p>
            <a:r>
              <a:rPr lang="en-US" dirty="0">
                <a:cs typeface="ＭＳ Ｐゴシック" charset="0"/>
              </a:rPr>
              <a:t>Text: Today we will observe Paul's example and instructions to elders concerning their job description found in Acts 20:18b-35.</a:t>
            </a:r>
          </a:p>
          <a:p>
            <a:r>
              <a:rPr lang="en-US" dirty="0">
                <a:cs typeface="ＭＳ Ｐゴシック" charset="0"/>
              </a:rPr>
              <a:t>(Paul knew that the success of the church at Ephesus would rest upon the faithfulness of the men who led the flock.  But before charging the men with their responsibilities, Paul elaborated on his own life as an example.)</a:t>
            </a:r>
          </a:p>
          <a:p>
            <a:endParaRPr lang="en-US" dirty="0">
              <a:cs typeface="ＭＳ Ｐゴシック" charset="0"/>
            </a:endParaRPr>
          </a:p>
        </p:txBody>
      </p:sp>
    </p:spTree>
    <p:extLst>
      <p:ext uri="{BB962C8B-B14F-4D97-AF65-F5344CB8AC3E}">
        <p14:creationId xmlns:p14="http://schemas.microsoft.com/office/powerpoint/2010/main" val="3159025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 knew that more is caught than taught—so he set an example of care for them.]</a:t>
            </a:r>
          </a:p>
          <a:p>
            <a:r>
              <a:rPr lang="en-US" dirty="0"/>
              <a:t>A. Paul cared like an elder in his past ministry at Ephesus (18b-21).</a:t>
            </a:r>
          </a:p>
          <a:p>
            <a:r>
              <a:rPr lang="en-US" dirty="0"/>
              <a:t>	1.	Paul cared by his presence—where he was (18).</a:t>
            </a:r>
          </a:p>
          <a:p>
            <a:r>
              <a:rPr lang="en-US" dirty="0"/>
              <a:t>		a) I once knew an elder who resigned due to the increased traveling responsibilities of his job.  Through this he actually showed his commitment to the men.</a:t>
            </a:r>
          </a:p>
          <a:p>
            <a:r>
              <a:rPr lang="en-US" dirty="0"/>
              <a:t>		b)As elders we must be available men.</a:t>
            </a:r>
          </a:p>
          <a:p>
            <a:r>
              <a:rPr lang="en-US" dirty="0"/>
              <a:t>	2. Paul cared in his passion—what he felt (19).</a:t>
            </a:r>
          </a:p>
          <a:p>
            <a:r>
              <a:rPr lang="en-US" dirty="0"/>
              <a:t>		a) He lived in brokenness.</a:t>
            </a:r>
          </a:p>
          <a:p>
            <a:r>
              <a:rPr lang="en-US" dirty="0"/>
              <a:t>		b) He endured many trials that came with caring for people.</a:t>
            </a:r>
          </a:p>
          <a:p>
            <a:r>
              <a:rPr lang="en-US" dirty="0"/>
              <a:t>	3. Paul cared in his proclamation—what he preached (20-21).</a:t>
            </a:r>
          </a:p>
          <a:p>
            <a:r>
              <a:rPr lang="en-US" dirty="0"/>
              <a:t>		a) We must teach the basics: repentance towards God and faith in Christ.</a:t>
            </a:r>
          </a:p>
          <a:p>
            <a:r>
              <a:rPr lang="en-US" dirty="0"/>
              <a:t>		b) Elders must not neglect evangelism.</a:t>
            </a:r>
          </a:p>
          <a:p>
            <a:r>
              <a:rPr lang="en-US" dirty="0"/>
              <a:t>B. Paul cared like an elder in his present situation (22-27).</a:t>
            </a:r>
          </a:p>
          <a:p>
            <a:r>
              <a:rPr lang="en-US" dirty="0"/>
              <a:t>	1. Paul cared despite persecution—where he was going (22-23).</a:t>
            </a:r>
          </a:p>
          <a:p>
            <a:r>
              <a:rPr lang="en-US" dirty="0"/>
              <a:t>	2. Paul cared by his priorities—what he valued (24-27).</a:t>
            </a:r>
          </a:p>
          <a:p>
            <a:r>
              <a:rPr lang="en-US" dirty="0"/>
              <a:t> </a:t>
            </a:r>
          </a:p>
          <a:p>
            <a:r>
              <a:rPr lang="en-US" dirty="0"/>
              <a:t>(In light of Paul’s example, what specifically should elders do?  He gives the Ephesian elders [and us] his charge in the following verses.)</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My only aim is within these verses!</a:t>
            </a:r>
          </a:p>
        </p:txBody>
      </p:sp>
    </p:spTree>
    <p:extLst>
      <p:ext uri="{BB962C8B-B14F-4D97-AF65-F5344CB8AC3E}">
        <p14:creationId xmlns:p14="http://schemas.microsoft.com/office/powerpoint/2010/main" val="309445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071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6CB3DC-A2A7-D342-AE55-88EECFCAEF79}"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They must lead the sheep like Paul cared for people.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5558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hates false teaching, and we must hate what God hates.</a:t>
            </a:r>
          </a:p>
        </p:txBody>
      </p:sp>
    </p:spTree>
    <p:extLst>
      <p:ext uri="{BB962C8B-B14F-4D97-AF65-F5344CB8AC3E}">
        <p14:creationId xmlns:p14="http://schemas.microsoft.com/office/powerpoint/2010/main" val="3545570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dirty="0">
                <a:ea typeface="ＭＳ Ｐゴシック" charset="0"/>
                <a:cs typeface="Arial" panose="020B0604020202020204" pitchFamily="34" charset="0"/>
              </a:rPr>
              <a:t>God is truth—so whatever is not true cannot be allowed into the church.</a:t>
            </a:r>
          </a:p>
        </p:txBody>
      </p:sp>
    </p:spTree>
    <p:extLst>
      <p:ext uri="{BB962C8B-B14F-4D97-AF65-F5344CB8AC3E}">
        <p14:creationId xmlns:p14="http://schemas.microsoft.com/office/powerpoint/2010/main" val="1999592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Sadly, too many churches have wolves right there among the sheep.</a:t>
            </a:r>
          </a:p>
        </p:txBody>
      </p:sp>
    </p:spTree>
    <p:extLst>
      <p:ext uri="{BB962C8B-B14F-4D97-AF65-F5344CB8AC3E}">
        <p14:creationId xmlns:p14="http://schemas.microsoft.com/office/powerpoint/2010/main" val="3057123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dirty="0">
                <a:ea typeface="ＭＳ Ｐゴシック" charset="0"/>
                <a:cs typeface="Arial" panose="020B0604020202020204" pitchFamily="34" charset="0"/>
              </a:rPr>
              <a:t>Sadly, too many churches have wolves right there among the sheep.</a:t>
            </a:r>
          </a:p>
          <a:p>
            <a:pPr marL="0" indent="0" eaLnBrk="1" hangingPunct="1">
              <a:buFont typeface="Arial" panose="020B0604020202020204" pitchFamily="34" charset="0"/>
              <a:buNone/>
            </a:pPr>
            <a:r>
              <a:rPr lang="en-US" dirty="0">
                <a:ea typeface="ＭＳ Ｐゴシック" charset="0"/>
                <a:cs typeface="Arial" panose="020B0604020202020204" pitchFamily="34" charset="0"/>
              </a:rPr>
              <a:t>Let's warn a factious (heretical) man only twice before we expel him from the body (Tit 3:10-11).</a:t>
            </a:r>
          </a:p>
        </p:txBody>
      </p:sp>
    </p:spTree>
    <p:extLst>
      <p:ext uri="{BB962C8B-B14F-4D97-AF65-F5344CB8AC3E}">
        <p14:creationId xmlns:p14="http://schemas.microsoft.com/office/powerpoint/2010/main" val="2565199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how others interpret the way we spend our money to avoid showing covetousness or greed (33-34a).</a:t>
            </a:r>
          </a:p>
          <a:p>
            <a:r>
              <a:rPr lang="en-US" dirty="0"/>
              <a:t>Set an example for the church in selfless giving (34b-38).</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527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4662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74043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72397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Acts 20 actually applies to us all.</a:t>
            </a:r>
          </a:p>
        </p:txBody>
      </p:sp>
    </p:spTree>
    <p:extLst>
      <p:ext uri="{BB962C8B-B14F-4D97-AF65-F5344CB8AC3E}">
        <p14:creationId xmlns:p14="http://schemas.microsoft.com/office/powerpoint/2010/main" val="382758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547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 knew that more is caught than taught—so he set an example of care for them.]</a:t>
            </a:r>
          </a:p>
          <a:p>
            <a:r>
              <a:rPr lang="en-US" dirty="0"/>
              <a:t>A. Paul cared like an elder in his past ministry at Ephesus (18b-21).</a:t>
            </a:r>
          </a:p>
          <a:p>
            <a:r>
              <a:rPr lang="en-US" dirty="0"/>
              <a:t>	1.	Paul cared by his presence—where he was (18).</a:t>
            </a:r>
          </a:p>
          <a:p>
            <a:r>
              <a:rPr lang="en-US" dirty="0"/>
              <a:t>		a) I once knew an elder who resigned due to the increased traveling responsibilities of his job.  Through this he actually showed his commitment to the men.</a:t>
            </a:r>
          </a:p>
          <a:p>
            <a:r>
              <a:rPr lang="en-US" dirty="0"/>
              <a:t>		b)As elders we must be available men.</a:t>
            </a:r>
          </a:p>
          <a:p>
            <a:r>
              <a:rPr lang="en-US" dirty="0"/>
              <a:t>	2. Paul cared in his passion—what he felt (19).</a:t>
            </a:r>
          </a:p>
          <a:p>
            <a:r>
              <a:rPr lang="en-US" dirty="0"/>
              <a:t>		a) He lived in brokenness.</a:t>
            </a:r>
          </a:p>
          <a:p>
            <a:r>
              <a:rPr lang="en-US" dirty="0"/>
              <a:t>		b) He endured many trials that came with caring for people.</a:t>
            </a:r>
          </a:p>
          <a:p>
            <a:r>
              <a:rPr lang="en-US" dirty="0"/>
              <a:t>	3. Paul cared in his proclamation—what he preached (20-21).</a:t>
            </a:r>
          </a:p>
          <a:p>
            <a:r>
              <a:rPr lang="en-US" dirty="0"/>
              <a:t>		a) We must teach the basics: repentance towards God and faith in Christ.</a:t>
            </a:r>
          </a:p>
          <a:p>
            <a:r>
              <a:rPr lang="en-US" dirty="0"/>
              <a:t>		b) Elders must not neglect evangelism.</a:t>
            </a:r>
          </a:p>
          <a:p>
            <a:r>
              <a:rPr lang="en-US" dirty="0"/>
              <a:t>B. Paul cared like an elder in his present situation (22-27).</a:t>
            </a:r>
          </a:p>
          <a:p>
            <a:r>
              <a:rPr lang="en-US" dirty="0"/>
              <a:t>	1. Paul cared despite persecution—where he was going (22-23).</a:t>
            </a:r>
          </a:p>
          <a:p>
            <a:r>
              <a:rPr lang="en-US" dirty="0"/>
              <a:t>	2. Paul cared by his priorities—what he valued (24-27).</a:t>
            </a:r>
          </a:p>
          <a:p>
            <a:r>
              <a:rPr lang="en-US" dirty="0"/>
              <a:t> </a:t>
            </a:r>
          </a:p>
          <a:p>
            <a:r>
              <a:rPr lang="en-US" dirty="0"/>
              <a:t>(In light of Paul’s example, what specifically should elders do?  He gives the Ephesian elders [and us] his charge in the following verses.)</a:t>
            </a:r>
          </a:p>
          <a:p>
            <a:endParaRPr lang="en-US" dirty="0"/>
          </a:p>
        </p:txBody>
      </p:sp>
    </p:spTree>
    <p:extLst>
      <p:ext uri="{BB962C8B-B14F-4D97-AF65-F5344CB8AC3E}">
        <p14:creationId xmlns:p14="http://schemas.microsoft.com/office/powerpoint/2010/main" val="4273027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6CB3DC-A2A7-D342-AE55-88EECFCAEF79}"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0904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9220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7694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610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0580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2957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705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42678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96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283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126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3042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0475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470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flip="none" rotWithShape="1">
          <a:gsLst>
            <a:gs pos="0">
              <a:srgbClr val="6E4029"/>
            </a:gs>
            <a:gs pos="100000">
              <a:srgbClr val="D4C97A"/>
            </a:gs>
          </a:gsLst>
          <a:lin ang="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pic>
        <p:nvPicPr>
          <p:cNvPr id="5" name="Picture 4">
            <a:extLst>
              <a:ext uri="{FF2B5EF4-FFF2-40B4-BE49-F238E27FC236}">
                <a16:creationId xmlns:a16="http://schemas.microsoft.com/office/drawing/2014/main" id="{846C8B67-9F64-4F57-96A9-6A65135906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661" y="0"/>
            <a:ext cx="9144000" cy="6858000"/>
          </a:xfrm>
          <a:prstGeom prst="rect">
            <a:avLst/>
          </a:prstGeom>
        </p:spPr>
      </p:pic>
    </p:spTree>
    <p:extLst>
      <p:ext uri="{BB962C8B-B14F-4D97-AF65-F5344CB8AC3E}">
        <p14:creationId xmlns:p14="http://schemas.microsoft.com/office/powerpoint/2010/main" val="337779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890766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0212414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21634849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13499107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9393554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200195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11229642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30864352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20354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39752869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362328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591181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30876067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41884062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3FFB5A12-9C13-446F-AD8E-BB03A1EBF2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21305851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45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9390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05978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4340936-A7A8-4DC4-B0E3-8D1FBF333E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16223772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7_Blank">
    <p:bg>
      <p:bgPr>
        <a:gradFill flip="none" rotWithShape="1">
          <a:gsLst>
            <a:gs pos="0">
              <a:srgbClr val="DFDBD5">
                <a:alpha val="0"/>
              </a:srgbClr>
            </a:gs>
            <a:gs pos="100000">
              <a:srgbClr val="DFDBD5"/>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ADA04-41C4-485B-9537-12256DBF5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4" name="Rectangle 3">
            <a:extLst>
              <a:ext uri="{FF2B5EF4-FFF2-40B4-BE49-F238E27FC236}">
                <a16:creationId xmlns:a16="http://schemas.microsoft.com/office/drawing/2014/main" id="{0C99E948-3C38-4047-8CBC-9688A53DC3CE}"/>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331654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08FB7-9294-4A28-841D-A369D83FA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00" y="5799"/>
            <a:ext cx="9132600" cy="6846401"/>
          </a:xfrm>
          <a:prstGeom prst="rect">
            <a:avLst/>
          </a:prstGeom>
        </p:spPr>
      </p:pic>
    </p:spTree>
    <p:extLst>
      <p:ext uri="{BB962C8B-B14F-4D97-AF65-F5344CB8AC3E}">
        <p14:creationId xmlns:p14="http://schemas.microsoft.com/office/powerpoint/2010/main" val="29032829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bg1"/>
        </a:solidFill>
        <a:effectLst/>
      </p:bgPr>
    </p:bg>
    <p:spTree>
      <p:nvGrpSpPr>
        <p:cNvPr id="1" name=""/>
        <p:cNvGrpSpPr/>
        <p:nvPr/>
      </p:nvGrpSpPr>
      <p:grpSpPr>
        <a:xfrm>
          <a:off x="0" y="0"/>
          <a:ext cx="0" cy="0"/>
          <a:chOff x="0" y="0"/>
          <a:chExt cx="0" cy="0"/>
        </a:xfrm>
      </p:grpSpPr>
      <p:pic>
        <p:nvPicPr>
          <p:cNvPr id="2" name="Picture 2" descr="sunsetcross">
            <a:extLst>
              <a:ext uri="{FF2B5EF4-FFF2-40B4-BE49-F238E27FC236}">
                <a16:creationId xmlns:a16="http://schemas.microsoft.com/office/drawing/2014/main" id="{B825BF47-36A3-4A4B-B238-58E0C53D56E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432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09506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Nephilim in the Bible - Olive Tree Blog">
            <a:extLst>
              <a:ext uri="{FF2B5EF4-FFF2-40B4-BE49-F238E27FC236}">
                <a16:creationId xmlns:a16="http://schemas.microsoft.com/office/drawing/2014/main" id="{16153032-F590-4DBB-8792-16745FA3505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7853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9A6A0A1B-89EE-4C24-9B65-0780A1FC65B5}"/>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165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BABCC1E7-8976-4891-95C3-431104AFED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510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6/5/2021</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42694957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6/5/2021</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12816196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6/5/2021</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26914146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6/5/2021</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27027243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6/5/2021</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41361039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6/5/2021</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29330363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6/5/2021</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1819728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87599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6/5/2021</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4819675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6/5/2021</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1211450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6/5/2021</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36089650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6/5/2021</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282328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312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02329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12426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31353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11968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1412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80651B"/>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F510AD64-6DFB-4AF2-90A5-825E1B4F4A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1872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4787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29739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02093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29655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3900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19929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97924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51094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64419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24260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83781-9692-4709-8FF3-3D9E62FE26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3702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61495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49120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64618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94637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2186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a:latin typeface="Engravers MT" charset="0"/>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b="1">
                <a:latin typeface="Engravers MT" charset="0"/>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6F84C6B-B683-454E-87D5-431767B63A71}" type="slidenum">
              <a:rPr lang="en-US"/>
              <a:pPr>
                <a:defRPr/>
              </a:pPr>
              <a:t>‹#›</a:t>
            </a:fld>
            <a:endParaRPr lang="en-US"/>
          </a:p>
        </p:txBody>
      </p:sp>
    </p:spTree>
    <p:extLst>
      <p:ext uri="{BB962C8B-B14F-4D97-AF65-F5344CB8AC3E}">
        <p14:creationId xmlns:p14="http://schemas.microsoft.com/office/powerpoint/2010/main" val="1170291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E2342507-0296-4941-8040-81FAAA084A9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354072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978F3C4-13C2-F74A-9E6E-6C46CC134AC2}"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658064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D1904D3-3A8E-4140-A050-3A1A6D8AA3CC}"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972250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88D6A47C-E3A2-2948-AD45-AE6A482ABCAC}"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88145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8E774D"/>
        </a:soli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BFC447EF-D54E-4660-A887-8478EBACE3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7561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CFD02EC1-1255-604A-9BEA-585B41EAFA5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15707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5B05A00F-B8A6-5A45-B3A9-0783E5DCBD30}"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003625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EF9BFDE3-A83E-C14F-8C39-82E4D3AC620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473935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E5765D0-BDBC-8A45-BED6-6F330EACB6A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38958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03F8538A-97F3-F747-84C0-4F957A11EB9F}"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503705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6B4D9ED-A8A3-C145-A717-15FB7C7B325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510031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3475092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4248120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3910711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3592380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0ECD00-C1C8-4724-B067-FDC704FD49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0494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2025062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21429428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371690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1752238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226376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3538170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4215844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a:lvl1pPr>
          </a:lstStyle>
          <a:p>
            <a:pPr>
              <a:defRPr/>
            </a:pPr>
            <a:endParaRPr lang="en-US"/>
          </a:p>
        </p:txBody>
      </p:sp>
      <p:sp>
        <p:nvSpPr>
          <p:cNvPr id="8" name="Rectangle 1031"/>
          <p:cNvSpPr>
            <a:spLocks noGrp="1" noChangeArrowheads="1"/>
          </p:cNvSpPr>
          <p:nvPr>
            <p:ph type="ftr" sz="quarter" idx="11"/>
          </p:nvPr>
        </p:nvSpPr>
        <p:spPr/>
        <p:txBody>
          <a:bodyPr/>
          <a:lstStyle>
            <a:lvl1pPr>
              <a:defRPr b="1"/>
            </a:lvl1pPr>
          </a:lstStyle>
          <a:p>
            <a:pPr>
              <a:defRPr/>
            </a:pPr>
            <a:endParaRPr lang="en-US"/>
          </a:p>
        </p:txBody>
      </p:sp>
      <p:sp>
        <p:nvSpPr>
          <p:cNvPr id="9" name="Rectangle 1032"/>
          <p:cNvSpPr>
            <a:spLocks noGrp="1" noChangeArrowheads="1"/>
          </p:cNvSpPr>
          <p:nvPr>
            <p:ph type="sldNum" sz="quarter" idx="12"/>
          </p:nvPr>
        </p:nvSpPr>
        <p:spPr/>
        <p:txBody>
          <a:bodyPr/>
          <a:lstStyle>
            <a:lvl1pPr>
              <a:defRPr b="1"/>
            </a:lvl1pPr>
          </a:lstStyle>
          <a:p>
            <a:pPr>
              <a:defRPr/>
            </a:pPr>
            <a:fld id="{8B404042-3160-1B41-9968-4C806BD48A2A}" type="slidenum">
              <a:rPr lang="en-US"/>
              <a:pPr>
                <a:defRPr/>
              </a:pPr>
              <a:t>‹#›</a:t>
            </a:fld>
            <a:endParaRPr lang="en-US"/>
          </a:p>
        </p:txBody>
      </p:sp>
    </p:spTree>
    <p:extLst>
      <p:ext uri="{BB962C8B-B14F-4D97-AF65-F5344CB8AC3E}">
        <p14:creationId xmlns:p14="http://schemas.microsoft.com/office/powerpoint/2010/main" val="3488116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D5759D10-93A3-124B-8D9F-B2D02CCD638B}" type="slidenum">
              <a:rPr lang="en-US"/>
              <a:pPr>
                <a:defRPr/>
              </a:pPr>
              <a:t>‹#›</a:t>
            </a:fld>
            <a:endParaRPr lang="en-US"/>
          </a:p>
        </p:txBody>
      </p:sp>
    </p:spTree>
    <p:extLst>
      <p:ext uri="{BB962C8B-B14F-4D97-AF65-F5344CB8AC3E}">
        <p14:creationId xmlns:p14="http://schemas.microsoft.com/office/powerpoint/2010/main" val="1793157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C77709B5-8BC3-7645-A508-2DDD36A8DA46}" type="slidenum">
              <a:rPr lang="en-US"/>
              <a:pPr>
                <a:defRPr/>
              </a:pPr>
              <a:t>‹#›</a:t>
            </a:fld>
            <a:endParaRPr lang="en-US"/>
          </a:p>
        </p:txBody>
      </p:sp>
    </p:spTree>
    <p:extLst>
      <p:ext uri="{BB962C8B-B14F-4D97-AF65-F5344CB8AC3E}">
        <p14:creationId xmlns:p14="http://schemas.microsoft.com/office/powerpoint/2010/main" val="56584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rgbClr val="D9C97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0670D-D733-4A8E-A019-463FC84AEE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10989770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BB65D8BA-AE0B-4040-B858-E501F0B8110B}" type="slidenum">
              <a:rPr lang="en-US"/>
              <a:pPr>
                <a:defRPr/>
              </a:pPr>
              <a:t>‹#›</a:t>
            </a:fld>
            <a:endParaRPr lang="en-US"/>
          </a:p>
        </p:txBody>
      </p:sp>
    </p:spTree>
    <p:extLst>
      <p:ext uri="{BB962C8B-B14F-4D97-AF65-F5344CB8AC3E}">
        <p14:creationId xmlns:p14="http://schemas.microsoft.com/office/powerpoint/2010/main" val="3591250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a:lvl1pPr>
          </a:lstStyle>
          <a:p>
            <a:pPr>
              <a:defRPr/>
            </a:pPr>
            <a:endParaRPr lang="en-US"/>
          </a:p>
        </p:txBody>
      </p:sp>
      <p:sp>
        <p:nvSpPr>
          <p:cNvPr id="8" name="Rectangle 1032"/>
          <p:cNvSpPr>
            <a:spLocks noGrp="1" noChangeArrowheads="1"/>
          </p:cNvSpPr>
          <p:nvPr>
            <p:ph type="ftr" sz="quarter" idx="11"/>
          </p:nvPr>
        </p:nvSpPr>
        <p:spPr/>
        <p:txBody>
          <a:bodyPr/>
          <a:lstStyle>
            <a:lvl1pPr>
              <a:defRPr b="1"/>
            </a:lvl1pPr>
          </a:lstStyle>
          <a:p>
            <a:pPr>
              <a:defRPr/>
            </a:pPr>
            <a:endParaRPr lang="en-US"/>
          </a:p>
        </p:txBody>
      </p:sp>
      <p:sp>
        <p:nvSpPr>
          <p:cNvPr id="9" name="Rectangle 1033"/>
          <p:cNvSpPr>
            <a:spLocks noGrp="1" noChangeArrowheads="1"/>
          </p:cNvSpPr>
          <p:nvPr>
            <p:ph type="sldNum" sz="quarter" idx="12"/>
          </p:nvPr>
        </p:nvSpPr>
        <p:spPr/>
        <p:txBody>
          <a:bodyPr/>
          <a:lstStyle>
            <a:lvl1pPr>
              <a:defRPr b="1"/>
            </a:lvl1pPr>
          </a:lstStyle>
          <a:p>
            <a:pPr>
              <a:defRPr/>
            </a:pPr>
            <a:fld id="{C57098CE-1202-2C41-BA3E-7EA7988E3BC9}" type="slidenum">
              <a:rPr lang="en-US"/>
              <a:pPr>
                <a:defRPr/>
              </a:pPr>
              <a:t>‹#›</a:t>
            </a:fld>
            <a:endParaRPr lang="en-US"/>
          </a:p>
        </p:txBody>
      </p:sp>
    </p:spTree>
    <p:extLst>
      <p:ext uri="{BB962C8B-B14F-4D97-AF65-F5344CB8AC3E}">
        <p14:creationId xmlns:p14="http://schemas.microsoft.com/office/powerpoint/2010/main" val="4162710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a:lvl1pPr>
          </a:lstStyle>
          <a:p>
            <a:pPr>
              <a:defRPr/>
            </a:pPr>
            <a:endParaRPr lang="en-US"/>
          </a:p>
        </p:txBody>
      </p:sp>
      <p:sp>
        <p:nvSpPr>
          <p:cNvPr id="4" name="Rectangle 1032"/>
          <p:cNvSpPr>
            <a:spLocks noGrp="1" noChangeArrowheads="1"/>
          </p:cNvSpPr>
          <p:nvPr>
            <p:ph type="ftr" sz="quarter" idx="11"/>
          </p:nvPr>
        </p:nvSpPr>
        <p:spPr/>
        <p:txBody>
          <a:bodyPr/>
          <a:lstStyle>
            <a:lvl1pPr>
              <a:defRPr b="1"/>
            </a:lvl1pPr>
          </a:lstStyle>
          <a:p>
            <a:pPr>
              <a:defRPr/>
            </a:pPr>
            <a:endParaRPr lang="en-US"/>
          </a:p>
        </p:txBody>
      </p:sp>
      <p:sp>
        <p:nvSpPr>
          <p:cNvPr id="5" name="Rectangle 1033"/>
          <p:cNvSpPr>
            <a:spLocks noGrp="1" noChangeArrowheads="1"/>
          </p:cNvSpPr>
          <p:nvPr>
            <p:ph type="sldNum" sz="quarter" idx="12"/>
          </p:nvPr>
        </p:nvSpPr>
        <p:spPr/>
        <p:txBody>
          <a:bodyPr/>
          <a:lstStyle>
            <a:lvl1pPr>
              <a:defRPr b="1"/>
            </a:lvl1pPr>
          </a:lstStyle>
          <a:p>
            <a:pPr>
              <a:defRPr/>
            </a:pPr>
            <a:fld id="{B7EF9EFC-855C-454B-848C-2FD2901C839D}" type="slidenum">
              <a:rPr lang="en-US"/>
              <a:pPr>
                <a:defRPr/>
              </a:pPr>
              <a:t>‹#›</a:t>
            </a:fld>
            <a:endParaRPr lang="en-US"/>
          </a:p>
        </p:txBody>
      </p:sp>
    </p:spTree>
    <p:extLst>
      <p:ext uri="{BB962C8B-B14F-4D97-AF65-F5344CB8AC3E}">
        <p14:creationId xmlns:p14="http://schemas.microsoft.com/office/powerpoint/2010/main" val="2152951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a:lvl1pPr>
          </a:lstStyle>
          <a:p>
            <a:pPr>
              <a:defRPr/>
            </a:pPr>
            <a:endParaRPr lang="en-US"/>
          </a:p>
        </p:txBody>
      </p:sp>
      <p:sp>
        <p:nvSpPr>
          <p:cNvPr id="3" name="Rectangle 1032"/>
          <p:cNvSpPr>
            <a:spLocks noGrp="1" noChangeArrowheads="1"/>
          </p:cNvSpPr>
          <p:nvPr>
            <p:ph type="ftr" sz="quarter" idx="11"/>
          </p:nvPr>
        </p:nvSpPr>
        <p:spPr/>
        <p:txBody>
          <a:bodyPr/>
          <a:lstStyle>
            <a:lvl1pPr>
              <a:defRPr b="1"/>
            </a:lvl1pPr>
          </a:lstStyle>
          <a:p>
            <a:pPr>
              <a:defRPr/>
            </a:pPr>
            <a:endParaRPr lang="en-US"/>
          </a:p>
        </p:txBody>
      </p:sp>
      <p:sp>
        <p:nvSpPr>
          <p:cNvPr id="4" name="Rectangle 1033"/>
          <p:cNvSpPr>
            <a:spLocks noGrp="1" noChangeArrowheads="1"/>
          </p:cNvSpPr>
          <p:nvPr>
            <p:ph type="sldNum" sz="quarter" idx="12"/>
          </p:nvPr>
        </p:nvSpPr>
        <p:spPr/>
        <p:txBody>
          <a:bodyPr/>
          <a:lstStyle>
            <a:lvl1pPr>
              <a:defRPr b="1"/>
            </a:lvl1pPr>
          </a:lstStyle>
          <a:p>
            <a:pPr>
              <a:defRPr/>
            </a:pPr>
            <a:fld id="{72FA7824-08BE-C246-8B76-D0F452F0C506}" type="slidenum">
              <a:rPr lang="en-US"/>
              <a:pPr>
                <a:defRPr/>
              </a:pPr>
              <a:t>‹#›</a:t>
            </a:fld>
            <a:endParaRPr lang="en-US"/>
          </a:p>
        </p:txBody>
      </p:sp>
    </p:spTree>
    <p:extLst>
      <p:ext uri="{BB962C8B-B14F-4D97-AF65-F5344CB8AC3E}">
        <p14:creationId xmlns:p14="http://schemas.microsoft.com/office/powerpoint/2010/main" val="329855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9AA03F1C-3E65-AF4A-8DC5-20078EC1A559}" type="slidenum">
              <a:rPr lang="en-US"/>
              <a:pPr>
                <a:defRPr/>
              </a:pPr>
              <a:t>‹#›</a:t>
            </a:fld>
            <a:endParaRPr lang="en-US"/>
          </a:p>
        </p:txBody>
      </p:sp>
    </p:spTree>
    <p:extLst>
      <p:ext uri="{BB962C8B-B14F-4D97-AF65-F5344CB8AC3E}">
        <p14:creationId xmlns:p14="http://schemas.microsoft.com/office/powerpoint/2010/main" val="3111538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D6FEACBE-6C05-B947-9FB2-6D3A44CB9EF8}" type="slidenum">
              <a:rPr lang="en-US"/>
              <a:pPr>
                <a:defRPr/>
              </a:pPr>
              <a:t>‹#›</a:t>
            </a:fld>
            <a:endParaRPr lang="en-US"/>
          </a:p>
        </p:txBody>
      </p:sp>
    </p:spTree>
    <p:extLst>
      <p:ext uri="{BB962C8B-B14F-4D97-AF65-F5344CB8AC3E}">
        <p14:creationId xmlns:p14="http://schemas.microsoft.com/office/powerpoint/2010/main" val="30698699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FB5DB31F-3136-0C41-A619-DB9373B44929}" type="slidenum">
              <a:rPr lang="en-US"/>
              <a:pPr>
                <a:defRPr/>
              </a:pPr>
              <a:t>‹#›</a:t>
            </a:fld>
            <a:endParaRPr lang="en-US"/>
          </a:p>
        </p:txBody>
      </p:sp>
    </p:spTree>
    <p:extLst>
      <p:ext uri="{BB962C8B-B14F-4D97-AF65-F5344CB8AC3E}">
        <p14:creationId xmlns:p14="http://schemas.microsoft.com/office/powerpoint/2010/main" val="1621369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9D1751D0-1C2F-8D48-BA4F-5155AAB5370C}" type="slidenum">
              <a:rPr lang="en-US"/>
              <a:pPr>
                <a:defRPr/>
              </a:pPr>
              <a:t>‹#›</a:t>
            </a:fld>
            <a:endParaRPr lang="en-US"/>
          </a:p>
        </p:txBody>
      </p:sp>
    </p:spTree>
    <p:extLst>
      <p:ext uri="{BB962C8B-B14F-4D97-AF65-F5344CB8AC3E}">
        <p14:creationId xmlns:p14="http://schemas.microsoft.com/office/powerpoint/2010/main" val="19732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58364744"/>
      </p:ext>
    </p:extLst>
  </p:cSld>
  <p:clrMapOvr>
    <a:masterClrMapping/>
  </p:clrMapOvr>
  <p:transition>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714519"/>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33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53293269"/>
      </p:ext>
    </p:extLst>
  </p:cSld>
  <p:clrMapOvr>
    <a:masterClrMapping/>
  </p:clrMapOvr>
  <p:transition>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127645"/>
      </p:ext>
    </p:extLst>
  </p:cSld>
  <p:clrMapOvr>
    <a:masterClrMapping/>
  </p:clrMapOvr>
  <p:transition>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07726"/>
      </p:ext>
    </p:extLst>
  </p:cSld>
  <p:clrMapOvr>
    <a:masterClrMapping/>
  </p:clrMapOvr>
  <p:transitio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87415733"/>
      </p:ext>
    </p:extLst>
  </p:cSld>
  <p:clrMapOvr>
    <a:masterClrMapping/>
  </p:clrMapOvr>
  <p:transition>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23338"/>
      </p:ext>
    </p:extLst>
  </p:cSld>
  <p:clrMapOvr>
    <a:masterClrMapping/>
  </p:clrMapOvr>
  <p:transition>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2778064"/>
      </p:ext>
    </p:extLst>
  </p:cSld>
  <p:clrMapOvr>
    <a:masterClrMapping/>
  </p:clrMapOvr>
  <p:transition>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7062018"/>
      </p:ext>
    </p:extLst>
  </p:cSld>
  <p:clrMapOvr>
    <a:masterClrMapping/>
  </p:clrMapOvr>
  <p:transition>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115110"/>
      </p:ext>
    </p:extLst>
  </p:cSld>
  <p:clrMapOvr>
    <a:masterClrMapping/>
  </p:clrMapOvr>
  <p:transition>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478894"/>
      </p:ext>
    </p:extLst>
  </p:cSld>
  <p:clrMapOvr>
    <a:masterClrMapping/>
  </p:clrMapOvr>
  <p:transition>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87587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FD687"/>
        </a:solidFill>
        <a:effectLst/>
      </p:bgPr>
    </p:bg>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506CD16B-7DED-4268-9B11-DCEEF89CA0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88317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156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858108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959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931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38161518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934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6367023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428326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467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666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925041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2692061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18412654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2250592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18021839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2498551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621971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1412481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8643736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2260295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400783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0.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9.jp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9.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5262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152768"/>
      </p:ext>
    </p:extLst>
  </p:cSld>
  <p:clrMap bg1="lt1" tx1="dk1" bg2="lt2" tx2="dk2" accent1="accent1" accent2="accent2" accent3="accent3" accent4="accent4" accent5="accent5" accent6="accent6" hlink="hlink" folHlink="folHlink"/>
  <p:sldLayoutIdLst>
    <p:sldLayoutId id="2147483725" r:id="rId1"/>
    <p:sldLayoutId id="2147483715" r:id="rId2"/>
    <p:sldLayoutId id="2147483686" r:id="rId3"/>
    <p:sldLayoutId id="2147483727" r:id="rId4"/>
    <p:sldLayoutId id="2147483721" r:id="rId5"/>
    <p:sldLayoutId id="2147483726" r:id="rId6"/>
    <p:sldLayoutId id="2147483723" r:id="rId7"/>
    <p:sldLayoutId id="214748371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extLst>
      <p:ext uri="{BB962C8B-B14F-4D97-AF65-F5344CB8AC3E}">
        <p14:creationId xmlns:p14="http://schemas.microsoft.com/office/powerpoint/2010/main" val="996747446"/>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50430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6/5/2021</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30058290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040784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42104917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Arial" charset="0"/>
                <a:ea typeface="ＭＳ Ｐゴシック" charset="0"/>
                <a:cs typeface="Arial" charset="0"/>
              </a:defRPr>
            </a:lvl1pPr>
          </a:lstStyle>
          <a:p>
            <a:pPr>
              <a:defRPr/>
            </a:pPr>
            <a:endParaRPr lang="en-US"/>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10D7CDD3-E1DE-FF47-AECD-8BCAFCBB9265}" type="slidenum">
              <a:rPr lang="en-US"/>
              <a:pPr>
                <a:defRPr/>
              </a:pPr>
              <a:t>‹#›</a:t>
            </a:fld>
            <a:endParaRPr lang="en-US"/>
          </a:p>
        </p:txBody>
      </p:sp>
      <p:grpSp>
        <p:nvGrpSpPr>
          <p:cNvPr id="104452" name="Group 1028"/>
          <p:cNvGrpSpPr>
            <a:grpSpLocks/>
          </p:cNvGrpSpPr>
          <p:nvPr/>
        </p:nvGrpSpPr>
        <p:grpSpPr bwMode="auto">
          <a:xfrm>
            <a:off x="0" y="0"/>
            <a:ext cx="9140825" cy="6850063"/>
            <a:chOff x="0" y="0"/>
            <a:chExt cx="5758" cy="4315"/>
          </a:xfrm>
        </p:grpSpPr>
        <p:grpSp>
          <p:nvGrpSpPr>
            <p:cNvPr id="10445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446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104458"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charset="0"/>
                <a:ea typeface="ＭＳ Ｐゴシック" charset="0"/>
                <a:cs typeface="Arial" charset="0"/>
              </a:defRPr>
            </a:lvl1pPr>
          </a:lstStyle>
          <a:p>
            <a:pPr>
              <a:defRPr/>
            </a:pPr>
            <a:endParaRPr lang="en-US"/>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907919"/>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721449"/>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2274"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18228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9B607E38-20A2-D143-B954-BF6051C6E670}" type="slidenum">
              <a:rPr lang="en-US"/>
              <a:pPr>
                <a:defRPr/>
              </a:pPr>
              <a:t>‹#›</a:t>
            </a:fld>
            <a:endParaRPr lang="en-US"/>
          </a:p>
        </p:txBody>
      </p:sp>
    </p:spTree>
    <p:extLst>
      <p:ext uri="{BB962C8B-B14F-4D97-AF65-F5344CB8AC3E}">
        <p14:creationId xmlns:p14="http://schemas.microsoft.com/office/powerpoint/2010/main" val="2732712104"/>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194564"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cs typeface="Arial" charset="0"/>
              </a:rPr>
              <a:t>The  New Testament          Comes Together</a:t>
            </a:r>
          </a:p>
        </p:txBody>
      </p:sp>
    </p:spTree>
    <p:extLst>
      <p:ext uri="{BB962C8B-B14F-4D97-AF65-F5344CB8AC3E}">
        <p14:creationId xmlns:p14="http://schemas.microsoft.com/office/powerpoint/2010/main" val="167638035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10666773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36996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85.xml"/><Relationship Id="rId5" Type="http://schemas.openxmlformats.org/officeDocument/2006/relationships/image" Target="../media/image3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0.png"/><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4v"/><Relationship Id="rId1" Type="http://schemas.microsoft.com/office/2007/relationships/media" Target="../media/media5.m4v"/><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O Church Arise</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61415" y="5702961"/>
            <a:ext cx="8830101" cy="1015661"/>
          </a:xfrm>
          <a:prstGeom prst="rect">
            <a:avLst/>
          </a:prstGeom>
          <a:noFill/>
          <a:ln>
            <a:noFill/>
          </a:ln>
        </p:spPr>
        <p:txBody>
          <a:bodyPr lIns="91425" tIns="45700" rIns="91425" bIns="45700" anchor="t" anchorCtr="0">
            <a:noAutofit/>
          </a:bodyPr>
          <a:lstStyle/>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4611992</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2005 Thankyou Music</a:t>
            </a: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Keith Getty | Stuart Townend</a:t>
            </a:r>
          </a:p>
        </p:txBody>
      </p:sp>
      <p:pic>
        <p:nvPicPr>
          <p:cNvPr id="2" name="01 O Church Arise">
            <a:hlinkClick r:id="" action="ppaction://media"/>
            <a:extLst>
              <a:ext uri="{FF2B5EF4-FFF2-40B4-BE49-F238E27FC236}">
                <a16:creationId xmlns:a16="http://schemas.microsoft.com/office/drawing/2014/main" id="{2DEBD818-E85D-47EC-9044-533C1919F6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129" y="6007591"/>
            <a:ext cx="406400" cy="406400"/>
          </a:xfrm>
          <a:prstGeom prst="rect">
            <a:avLst/>
          </a:prstGeom>
        </p:spPr>
      </p:pic>
    </p:spTree>
    <p:extLst>
      <p:ext uri="{BB962C8B-B14F-4D97-AF65-F5344CB8AC3E}">
        <p14:creationId xmlns:p14="http://schemas.microsoft.com/office/powerpoint/2010/main" val="189471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5">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52427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Be it in a quiet pasture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Or by a gentle stream</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Shepherd of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Is by my side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Should I face a mighty mountain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Or a valley dark and deep</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Shepherd of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Will be my guide</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5524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C</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5702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50782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Shepherd of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give You full control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Wherever You may lead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will follow</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have made the choice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To listen for Your voice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Wherever You may lead I will go</a:t>
            </a:r>
          </a:p>
          <a:p>
            <a:pPr algn="ctr">
              <a:buClr>
                <a:srgbClr val="FFFFFF"/>
              </a:buClr>
              <a:buSzPts val="3600"/>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Wherever You may lead I will go</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endParaRP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38100" y="6358276"/>
            <a:ext cx="15430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 (final) </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6310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26674BF-D73E-4F74-9FE1-ADF6A3FED76C}"/>
              </a:ext>
            </a:extLst>
          </p:cNvPr>
          <p:cNvSpPr/>
          <p:nvPr/>
        </p:nvSpPr>
        <p:spPr>
          <a:xfrm>
            <a:off x="5617029" y="373742"/>
            <a:ext cx="3338286" cy="410029"/>
          </a:xfrm>
          <a:prstGeom prst="roundRect">
            <a:avLst>
              <a:gd name="adj"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GB" sz="5400" b="1" kern="0" dirty="0">
                <a:solidFill>
                  <a:prstClr val="white"/>
                </a:solidFill>
                <a:effectLst>
                  <a:glow rad="127000">
                    <a:srgbClr val="000000"/>
                  </a:glow>
                </a:effectLst>
                <a:latin typeface="Arial" charset="0"/>
                <a:ea typeface="ＭＳ Ｐゴシック" charset="0"/>
              </a:rPr>
              <a:t>Message</a:t>
            </a:r>
          </a:p>
        </p:txBody>
      </p:sp>
      <p:sp>
        <p:nvSpPr>
          <p:cNvPr id="8" name="Rectangle 7">
            <a:extLst>
              <a:ext uri="{FF2B5EF4-FFF2-40B4-BE49-F238E27FC236}">
                <a16:creationId xmlns:a16="http://schemas.microsoft.com/office/drawing/2014/main" id="{04895D2B-ADC7-4A23-85B5-A7ED5363ECF2}"/>
              </a:ext>
            </a:extLst>
          </p:cNvPr>
          <p:cNvSpPr/>
          <p:nvPr/>
        </p:nvSpPr>
        <p:spPr>
          <a:xfrm>
            <a:off x="285750" y="5599947"/>
            <a:ext cx="2111854" cy="830997"/>
          </a:xfrm>
          <a:prstGeom prst="rect">
            <a:avLst/>
          </a:prstGeom>
        </p:spPr>
        <p:txBody>
          <a:bodyPr wrap="square">
            <a:spAutoFit/>
          </a:bodyPr>
          <a:lstStyle/>
          <a:p>
            <a:pPr algn="r" defTabSz="457177">
              <a:defRPr/>
            </a:pPr>
            <a:r>
              <a:rPr lang="en-GB" sz="4800" b="1" kern="0" dirty="0">
                <a:solidFill>
                  <a:prstClr val="white"/>
                </a:solidFill>
                <a:effectLst>
                  <a:glow rad="127000">
                    <a:srgbClr val="000000"/>
                  </a:glow>
                </a:effectLst>
                <a:latin typeface="Arial" charset="0"/>
                <a:ea typeface="ＭＳ Ｐゴシック" charset="0"/>
              </a:rPr>
              <a:t>Rick</a:t>
            </a:r>
          </a:p>
        </p:txBody>
      </p:sp>
    </p:spTree>
    <p:extLst>
      <p:ext uri="{BB962C8B-B14F-4D97-AF65-F5344CB8AC3E}">
        <p14:creationId xmlns:p14="http://schemas.microsoft.com/office/powerpoint/2010/main" val="36826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Paul in Ephesus: A Biblical Model of Pastoral Ministry | Emmanuel Community  Church">
            <a:extLst>
              <a:ext uri="{FF2B5EF4-FFF2-40B4-BE49-F238E27FC236}">
                <a16:creationId xmlns:a16="http://schemas.microsoft.com/office/drawing/2014/main" id="{643F97CA-2E94-5343-8F46-B435EA4F61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20</a:t>
            </a:r>
          </a:p>
        </p:txBody>
      </p:sp>
      <p:sp>
        <p:nvSpPr>
          <p:cNvPr id="900098" name="Rectangle 2"/>
          <p:cNvSpPr>
            <a:spLocks noGrp="1" noChangeArrowheads="1"/>
          </p:cNvSpPr>
          <p:nvPr>
            <p:ph type="ctrTitle"/>
          </p:nvPr>
        </p:nvSpPr>
        <p:spPr>
          <a:xfrm>
            <a:off x="-47626" y="2321499"/>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Elder Roles</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Crossroads International Church Singapore •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p>
        </p:txBody>
      </p:sp>
    </p:spTree>
    <p:extLst>
      <p:ext uri="{BB962C8B-B14F-4D97-AF65-F5344CB8AC3E}">
        <p14:creationId xmlns:p14="http://schemas.microsoft.com/office/powerpoint/2010/main" val="18084058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—Elders—</a:t>
            </a:r>
          </a:p>
        </p:txBody>
      </p:sp>
      <p:pic>
        <p:nvPicPr>
          <p:cNvPr id="4098" name="Picture 2" descr="Smart Brands Cater to Elderly Consumers in China - CKGSB Knowledge">
            <a:extLst>
              <a:ext uri="{FF2B5EF4-FFF2-40B4-BE49-F238E27FC236}">
                <a16:creationId xmlns:a16="http://schemas.microsoft.com/office/drawing/2014/main" id="{273268F9-0CB5-E349-AEAF-AE2928FB71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0" y="1368833"/>
            <a:ext cx="8255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0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—Elders—</a:t>
            </a:r>
          </a:p>
        </p:txBody>
      </p:sp>
      <p:pic>
        <p:nvPicPr>
          <p:cNvPr id="3" name="Picture 2" descr="Scribe">
            <a:extLst>
              <a:ext uri="{FF2B5EF4-FFF2-40B4-BE49-F238E27FC236}">
                <a16:creationId xmlns:a16="http://schemas.microsoft.com/office/drawing/2014/main" id="{E1757467-FE1C-3346-99F9-E2B2B2C0E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6731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urch 004.jpg">
            <a:extLst>
              <a:ext uri="{FF2B5EF4-FFF2-40B4-BE49-F238E27FC236}">
                <a16:creationId xmlns:a16="http://schemas.microsoft.com/office/drawing/2014/main" id="{467E66C3-D53A-7449-AAB4-CDB2DB19E6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643612" y="4532405"/>
            <a:ext cx="6500388"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elders supposed to do?</a:t>
            </a:r>
          </a:p>
        </p:txBody>
      </p:sp>
    </p:spTree>
    <p:extLst>
      <p:ext uri="{BB962C8B-B14F-4D97-AF65-F5344CB8AC3E}">
        <p14:creationId xmlns:p14="http://schemas.microsoft.com/office/powerpoint/2010/main" val="392854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Church</a:t>
            </a: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2020 elders &amp; wives</a:t>
            </a:r>
          </a:p>
        </p:txBody>
      </p:sp>
      <p:pic>
        <p:nvPicPr>
          <p:cNvPr id="5" name="Picture 1">
            <a:extLst>
              <a:ext uri="{FF2B5EF4-FFF2-40B4-BE49-F238E27FC236}">
                <a16:creationId xmlns:a16="http://schemas.microsoft.com/office/drawing/2014/main" id="{D4182CBD-2866-814E-8D64-370CCEE838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8265" y="5833429"/>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1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9" name="Rectangle 3"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en-US" dirty="0">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rPr>
              <a:t>Who are you older than?</a:t>
            </a:r>
          </a:p>
        </p:txBody>
      </p:sp>
      <p:pic>
        <p:nvPicPr>
          <p:cNvPr id="1026" name="Picture 2" descr="Did you know? There are now more people older than 65 than younger than  five for the first time in history - The Donaldson Sisters">
            <a:extLst>
              <a:ext uri="{FF2B5EF4-FFF2-40B4-BE49-F238E27FC236}">
                <a16:creationId xmlns:a16="http://schemas.microsoft.com/office/drawing/2014/main" id="{386E24B1-F58F-484C-8635-8BA99B484E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3950" y="1619250"/>
            <a:ext cx="68961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59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aul's Greeting of “Grace and Peace” | United Church of God">
            <a:extLst>
              <a:ext uri="{FF2B5EF4-FFF2-40B4-BE49-F238E27FC236}">
                <a16:creationId xmlns:a16="http://schemas.microsoft.com/office/drawing/2014/main" id="{935023C1-97A3-EC48-BBD1-C2F575386A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599"/>
            <a:ext cx="9144000" cy="5561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0908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sp>
        <p:nvSpPr>
          <p:cNvPr id="4" name="Rectangle 2">
            <a:extLst>
              <a:ext uri="{FF2B5EF4-FFF2-40B4-BE49-F238E27FC236}">
                <a16:creationId xmlns:a16="http://schemas.microsoft.com/office/drawing/2014/main" id="{9F0CF3AA-790C-CC4E-AB4B-EF755DA0309F}"/>
              </a:ext>
            </a:extLst>
          </p:cNvPr>
          <p:cNvSpPr txBox="1">
            <a:spLocks noChangeArrowheads="1"/>
          </p:cNvSpPr>
          <p:nvPr/>
        </p:nvSpPr>
        <p:spPr bwMode="auto">
          <a:xfrm>
            <a:off x="657726" y="3974527"/>
            <a:ext cx="7555832" cy="17090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are elders supposed to do?</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508886"/>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 church arise and put your </a:t>
            </a:r>
            <a:r>
              <a:rPr kumimoji="0" lang="en-US" sz="3500" b="1" i="0" u="none" strike="noStrike" kern="1200" cap="none" spc="0" normalizeH="0" baseline="0" noProof="0" dirty="0" err="1">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armour</a:t>
            </a: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 on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Hear the call of Christ our Captain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15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For now the weak can say that they are strong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In the strength that God has given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With shield of faith and belt of truth</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We'll stand against the devil's lies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 army bold whose battle cry is Love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Reaching out to those in darkness</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V1</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8298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en-US" sz="5400" b="1" dirty="0">
                <a:latin typeface="Arial" charset="0"/>
                <a:ea typeface="ＭＳ Ｐゴシック" charset="0"/>
                <a:cs typeface="ＭＳ Ｐゴシック" charset="0"/>
              </a:rPr>
              <a:t>The biblical pattern is church leadership by </a:t>
            </a:r>
            <a:r>
              <a:rPr lang="en-US" sz="5400" b="1" u="sng" dirty="0">
                <a:latin typeface="Arial" charset="0"/>
                <a:ea typeface="ＭＳ Ｐゴシック" charset="0"/>
                <a:cs typeface="ＭＳ Ｐゴシック" charset="0"/>
              </a:rPr>
              <a:t>elders.</a:t>
            </a:r>
            <a:endParaRPr lang="en-US" sz="4800" b="1" u="sng" dirty="0">
              <a:solidFill>
                <a:schemeClr val="tx1"/>
              </a:solidFill>
              <a:latin typeface="Arial" panose="020B0604020202020204" pitchFamily="34" charset="0"/>
              <a:ea typeface="ＭＳ Ｐゴシック" charset="0"/>
              <a:cs typeface="ＭＳ Ｐゴシック"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86995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236a</a:t>
            </a:r>
          </a:p>
        </p:txBody>
      </p:sp>
    </p:spTree>
    <p:extLst>
      <p:ext uri="{BB962C8B-B14F-4D97-AF65-F5344CB8AC3E}">
        <p14:creationId xmlns:p14="http://schemas.microsoft.com/office/powerpoint/2010/main" val="4276371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304800" y="-76200"/>
            <a:ext cx="9296400" cy="1371600"/>
          </a:xfrm>
        </p:spPr>
        <p:txBody>
          <a:bodyPr/>
          <a:lstStyle/>
          <a:p>
            <a:pPr algn="l" eaLnBrk="1" hangingPunct="1">
              <a:defRPr/>
            </a:pPr>
            <a:r>
              <a:rPr lang="en-US">
                <a:latin typeface="Arial" charset="0"/>
                <a:ea typeface="ＭＳ Ｐゴシック" charset="0"/>
                <a:cs typeface="ＭＳ Ｐゴシック" charset="0"/>
              </a:rPr>
              <a:t>Elders led from the time of Moses</a:t>
            </a:r>
          </a:p>
        </p:txBody>
      </p:sp>
      <p:sp>
        <p:nvSpPr>
          <p:cNvPr id="363524"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Elders</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led with</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614121"/>
                </a:solidFill>
                <a:effectLst/>
                <a:uLnTx/>
                <a:uFillTx/>
                <a:latin typeface="Arial" charset="0"/>
                <a:ea typeface="ＭＳ Ｐゴシック" charset="0"/>
                <a:cs typeface="+mn-cs"/>
              </a:rPr>
              <a:t>1400 BC</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5332"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5333"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63528" name="Text Box 8"/>
          <p:cNvSpPr txBox="1">
            <a:spLocks noChangeArrowheads="1"/>
          </p:cNvSpPr>
          <p:nvPr/>
        </p:nvSpPr>
        <p:spPr bwMode="auto">
          <a:xfrm>
            <a:off x="4038600" y="3429000"/>
            <a:ext cx="44958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1000A"/>
                </a:solidFill>
                <a:effectLst/>
                <a:uLnTx/>
                <a:uFillTx/>
                <a:latin typeface="Arial" charset="0"/>
                <a:ea typeface="ＭＳ Ｐゴシック" charset="0"/>
              </a:rPr>
              <a:t>“Go, assemble the elders of Israel and say to them…” </a:t>
            </a:r>
            <a:br>
              <a:rPr kumimoji="0" lang="en-US" sz="3200" b="1" i="0" u="none" strike="noStrike" kern="1200" cap="none" spc="0" normalizeH="0" baseline="0" noProof="0">
                <a:ln>
                  <a:noFill/>
                </a:ln>
                <a:solidFill>
                  <a:srgbClr val="01000A"/>
                </a:solidFill>
                <a:effectLst/>
                <a:uLnTx/>
                <a:uFillTx/>
                <a:latin typeface="Arial" charset="0"/>
                <a:ea typeface="ＭＳ Ｐゴシック" charset="0"/>
              </a:rPr>
            </a:br>
            <a:r>
              <a:rPr kumimoji="0" lang="en-US" sz="3200" b="1" i="0" u="none" strike="noStrike" kern="1200" cap="none" spc="0" normalizeH="0" baseline="0" noProof="0">
                <a:ln>
                  <a:noFill/>
                </a:ln>
                <a:solidFill>
                  <a:srgbClr val="01000A"/>
                </a:solidFill>
                <a:effectLst/>
                <a:uLnTx/>
                <a:uFillTx/>
                <a:latin typeface="Arial" charset="0"/>
                <a:ea typeface="ＭＳ Ｐゴシック" charset="0"/>
              </a:rPr>
              <a:t>(Exod. 3:16)</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48</a:t>
            </a:r>
          </a:p>
        </p:txBody>
      </p:sp>
    </p:spTree>
    <p:extLst>
      <p:ext uri="{BB962C8B-B14F-4D97-AF65-F5344CB8AC3E}">
        <p14:creationId xmlns:p14="http://schemas.microsoft.com/office/powerpoint/2010/main" val="2907313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en-US">
                <a:solidFill>
                  <a:srgbClr val="060400"/>
                </a:solidFill>
                <a:effectLst>
                  <a:outerShdw blurRad="38100" dist="38100" dir="2700000" algn="tl">
                    <a:srgbClr val="FFFFFF"/>
                  </a:outerShdw>
                </a:effectLst>
                <a:latin typeface="Tahoma" charset="0"/>
                <a:ea typeface="ＭＳ Ｐゴシック" charset="0"/>
                <a:cs typeface="ＭＳ Ｐゴシック" charset="0"/>
              </a:rPr>
              <a:t>Who Led the Synagogue?</a:t>
            </a: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Elders</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led with</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614121"/>
                </a:solidFill>
                <a:effectLst/>
                <a:uLnTx/>
                <a:uFillTx/>
                <a:latin typeface="Arial" charset="0"/>
                <a:ea typeface="ＭＳ Ｐゴシック" charset="0"/>
                <a:cs typeface="+mn-cs"/>
              </a:rPr>
              <a:t>1400 BC</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Elders</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led</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Synagogues</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600 BC</a:t>
            </a: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720000"/>
                </a:solidFill>
                <a:effectLst/>
                <a:uLnTx/>
                <a:uFillTx/>
                <a:latin typeface="Arial" charset="0"/>
                <a:ea typeface="ＭＳ Ｐゴシック" charset="0"/>
              </a:rPr>
              <a:t>51</a:t>
            </a:r>
          </a:p>
        </p:txBody>
      </p:sp>
    </p:spTree>
    <p:extLst>
      <p:ext uri="{BB962C8B-B14F-4D97-AF65-F5344CB8AC3E}">
        <p14:creationId xmlns:p14="http://schemas.microsoft.com/office/powerpoint/2010/main" val="3485537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algn="l" eaLnBrk="1" hangingPunct="1">
              <a:defRPr/>
            </a:pPr>
            <a:r>
              <a:rPr lang="en-US">
                <a:latin typeface="Tahoma" charset="0"/>
                <a:ea typeface="ＭＳ Ｐゴシック" charset="0"/>
                <a:cs typeface="ＭＳ Ｐゴシック" charset="0"/>
              </a:rPr>
              <a:t>God has advocated group leadership through the ages</a:t>
            </a: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Elders</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led with</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614121"/>
                </a:solidFill>
                <a:effectLst/>
                <a:uLnTx/>
                <a:uFillTx/>
                <a:latin typeface="Arial" charset="0"/>
                <a:ea typeface="ＭＳ Ｐゴシック" charset="0"/>
                <a:cs typeface="+mn-cs"/>
              </a:rPr>
              <a:t>1400 BC</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Elders</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led</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Synagogues</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59431"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9432"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9433" name="Text Box 9"/>
            <p:cNvSpPr txBox="1">
              <a:spLocks noChangeArrowheads="1"/>
            </p:cNvSpPr>
            <p:nvPr/>
          </p:nvSpPr>
          <p:spPr bwMode="auto">
            <a:xfrm>
              <a:off x="4092" y="2301"/>
              <a:ext cx="899"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NT</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Elders</a:t>
              </a: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rPr>
              <a:t>55</a:t>
            </a:r>
          </a:p>
        </p:txBody>
      </p:sp>
    </p:spTree>
    <p:extLst>
      <p:ext uri="{BB962C8B-B14F-4D97-AF65-F5344CB8AC3E}">
        <p14:creationId xmlns:p14="http://schemas.microsoft.com/office/powerpoint/2010/main" val="4039363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473" name="Group 2"/>
          <p:cNvGrpSpPr>
            <a:grpSpLocks/>
          </p:cNvGrpSpPr>
          <p:nvPr/>
        </p:nvGrpSpPr>
        <p:grpSpPr bwMode="auto">
          <a:xfrm>
            <a:off x="457200" y="0"/>
            <a:ext cx="8221663" cy="6858000"/>
            <a:chOff x="319" y="0"/>
            <a:chExt cx="5697" cy="4896"/>
          </a:xfrm>
        </p:grpSpPr>
        <p:pic>
          <p:nvPicPr>
            <p:cNvPr id="36150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61505"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372741" name="Line 5"/>
          <p:cNvSpPr>
            <a:spLocks noChangeShapeType="1"/>
          </p:cNvSpPr>
          <p:nvPr/>
        </p:nvSpPr>
        <p:spPr bwMode="auto">
          <a:xfrm>
            <a:off x="2819400" y="3578225"/>
            <a:ext cx="4648200" cy="10699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5"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Jerusalem (AD 47):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Acts 11:30 This they did, sending their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gift to the elders</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 by Barnabas and Saul.</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46"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Ephesus (AD 57):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Acts 20:17 From Miletus, Paul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sent to Ephesus for the elders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of the church.</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47"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Galatia (AD 48):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Acts 14:23 Paul and Barnabas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appointed elders</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 {or Barnabas ordained elders; or Barnabas had elders elected} for them in each church</a:t>
            </a: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7" name="Text Box 3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elders = overseers = bishops = pastors</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9" name="Rectangle 33"/>
          <p:cNvSpPr>
            <a:spLocks noGrp="1" noChangeArrowheads="1"/>
          </p:cNvSpPr>
          <p:nvPr>
            <p:ph type="title" idx="4294967295"/>
          </p:nvPr>
        </p:nvSpPr>
        <p:spPr bwMode="auto">
          <a:xfrm>
            <a:off x="609600" y="903288"/>
            <a:ext cx="2743200" cy="214471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55</a:t>
            </a:r>
          </a:p>
        </p:txBody>
      </p:sp>
      <p:sp>
        <p:nvSpPr>
          <p:cNvPr id="372748"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Crete (AD 66):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Titus 1:5 The reason I left you in Crete was that you might straighten out what was left unfinished and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appoint {or ordain} elders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in every town, as I directed you.</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49" name="Text Box 13"/>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Philippi (AD 62):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Philippians 1:1 Paul and Timothy, servants of Christ Jesus, To all the saints in Christ Jesus at Philippi, together with the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overseers</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 and deacons:</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0" name="Text Box 14"/>
          <p:cNvSpPr txBox="1">
            <a:spLocks noChangeArrowheads="1"/>
          </p:cNvSpPr>
          <p:nvPr/>
        </p:nvSpPr>
        <p:spPr bwMode="auto">
          <a:xfrm>
            <a:off x="457200" y="5241925"/>
            <a:ext cx="6705600" cy="1323439"/>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Pontus, Galatia, Cappadocia, Asia</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&amp; Bithynia (AD 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 1 Peter 5:1</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To the elders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among you, I appeal as a fellow elder… (cf. 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0756532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par>
                          <p:cTn id="11" fill="hold" nodeType="with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372741"/>
                                        </p:tgtEl>
                                        <p:attrNameLst>
                                          <p:attrName>style.visibility</p:attrName>
                                        </p:attrNameLst>
                                      </p:cBhvr>
                                      <p:to>
                                        <p:strVal val="visible"/>
                                      </p:to>
                                    </p:set>
                                    <p:animEffect transition="in" filter="wipe(up)">
                                      <p:cBhvr>
                                        <p:cTn id="14" dur="500"/>
                                        <p:tgtEl>
                                          <p:spTgt spid="372741"/>
                                        </p:tgtEl>
                                      </p:cBhvr>
                                    </p:animEffect>
                                  </p:childTnLst>
                                </p:cTn>
                              </p:par>
                            </p:childTnLst>
                          </p:cTn>
                        </p:par>
                        <p:par>
                          <p:cTn id="15" fill="hold" nodeType="afterGroup">
                            <p:stCondLst>
                              <p:cond delay="1100"/>
                            </p:stCondLst>
                            <p:childTnLst>
                              <p:par>
                                <p:cTn id="16" presetID="1" presetClass="entr" presetSubtype="0" fill="hold" grpId="0" nodeType="afterEffect">
                                  <p:stCondLst>
                                    <p:cond delay="0"/>
                                  </p:stCondLst>
                                  <p:childTnLst>
                                    <p:set>
                                      <p:cBhvr>
                                        <p:cTn id="17" dur="1" fill="hold">
                                          <p:stCondLst>
                                            <p:cond delay="0"/>
                                          </p:stCondLst>
                                        </p:cTn>
                                        <p:tgtEl>
                                          <p:spTgt spid="37274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372742"/>
                                        </p:tgtEl>
                                        <p:attrNameLst>
                                          <p:attrName>style.visibility</p:attrName>
                                        </p:attrNameLst>
                                      </p:cBhvr>
                                      <p:to>
                                        <p:strVal val="visible"/>
                                      </p:to>
                                    </p:set>
                                    <p:anim calcmode="lin" valueType="num">
                                      <p:cBhvr>
                                        <p:cTn id="22"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3"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4" dur="500" fill="hold"/>
                                        <p:tgtEl>
                                          <p:spTgt spid="372742"/>
                                        </p:tgtEl>
                                        <p:attrNameLst>
                                          <p:attrName>ppt_x</p:attrName>
                                        </p:attrNameLst>
                                      </p:cBhvr>
                                      <p:tavLst>
                                        <p:tav tm="0">
                                          <p:val>
                                            <p:fltVal val="0.5"/>
                                          </p:val>
                                        </p:tav>
                                        <p:tav tm="100000">
                                          <p:val>
                                            <p:strVal val="#ppt_x"/>
                                          </p:val>
                                        </p:tav>
                                      </p:tavLst>
                                    </p:anim>
                                    <p:anim calcmode="lin" valueType="num">
                                      <p:cBhvr>
                                        <p:cTn id="25"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372754"/>
                                        </p:tgtEl>
                                        <p:attrNameLst>
                                          <p:attrName>style.visibility</p:attrName>
                                        </p:attrNameLst>
                                      </p:cBhvr>
                                      <p:to>
                                        <p:strVal val="visible"/>
                                      </p:to>
                                    </p:set>
                                    <p:animEffect transition="in" filter="wipe(down)">
                                      <p:cBhvr>
                                        <p:cTn id="29" dur="500"/>
                                        <p:tgtEl>
                                          <p:spTgt spid="37275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3727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72747"/>
                                        </p:tgtEl>
                                        <p:attrNameLst>
                                          <p:attrName>style.visibility</p:attrName>
                                        </p:attrNameLst>
                                      </p:cBhvr>
                                      <p:to>
                                        <p:strVal val="visible"/>
                                      </p:to>
                                    </p:set>
                                  </p:childTnLst>
                                </p:cTn>
                              </p:par>
                              <p:par>
                                <p:cTn id="36" presetID="23" presetClass="entr" presetSubtype="36" fill="hold" grpId="0" nodeType="with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grpId="0" nodeType="clickEffect">
                                  <p:stCondLst>
                                    <p:cond delay="0"/>
                                  </p:stCondLst>
                                  <p:childTnLst>
                                    <p:set>
                                      <p:cBhvr>
                                        <p:cTn id="70" dur="1" fill="hold">
                                          <p:stCondLst>
                                            <p:cond delay="0"/>
                                          </p:stCondLst>
                                        </p:cTn>
                                        <p:tgtEl>
                                          <p:spTgt spid="372766"/>
                                        </p:tgtEl>
                                        <p:attrNameLst>
                                          <p:attrName>style.visibility</p:attrName>
                                        </p:attrNameLst>
                                      </p:cBhvr>
                                      <p:to>
                                        <p:strVal val="visible"/>
                                      </p:to>
                                    </p:set>
                                    <p:anim calcmode="lin" valueType="num">
                                      <p:cBhvr>
                                        <p:cTn id="71"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2"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3" dur="500" fill="hold"/>
                                        <p:tgtEl>
                                          <p:spTgt spid="372766"/>
                                        </p:tgtEl>
                                        <p:attrNameLst>
                                          <p:attrName>ppt_x</p:attrName>
                                        </p:attrNameLst>
                                      </p:cBhvr>
                                      <p:tavLst>
                                        <p:tav tm="0">
                                          <p:val>
                                            <p:fltVal val="0.5"/>
                                          </p:val>
                                        </p:tav>
                                        <p:tav tm="100000">
                                          <p:val>
                                            <p:strVal val="#ppt_x"/>
                                          </p:val>
                                        </p:tav>
                                      </p:tavLst>
                                    </p:anim>
                                    <p:anim calcmode="lin" valueType="num">
                                      <p:cBhvr>
                                        <p:cTn id="74"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500"/>
                            </p:stCondLst>
                            <p:childTnLst>
                              <p:par>
                                <p:cTn id="76" presetID="23" presetClass="entr" presetSubtype="36" fill="hold" grpId="0" nodeType="afterEffect">
                                  <p:stCondLst>
                                    <p:cond delay="0"/>
                                  </p:stCondLst>
                                  <p:childTnLst>
                                    <p:set>
                                      <p:cBhvr>
                                        <p:cTn id="77" dur="1" fill="hold">
                                          <p:stCondLst>
                                            <p:cond delay="0"/>
                                          </p:stCondLst>
                                        </p:cTn>
                                        <p:tgtEl>
                                          <p:spTgt spid="372764"/>
                                        </p:tgtEl>
                                        <p:attrNameLst>
                                          <p:attrName>style.visibility</p:attrName>
                                        </p:attrNameLst>
                                      </p:cBhvr>
                                      <p:to>
                                        <p:strVal val="visible"/>
                                      </p:to>
                                    </p:set>
                                    <p:anim calcmode="lin" valueType="num">
                                      <p:cBhvr>
                                        <p:cTn id="78"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79"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0" dur="500" fill="hold"/>
                                        <p:tgtEl>
                                          <p:spTgt spid="372764"/>
                                        </p:tgtEl>
                                        <p:attrNameLst>
                                          <p:attrName>ppt_x</p:attrName>
                                        </p:attrNameLst>
                                      </p:cBhvr>
                                      <p:tavLst>
                                        <p:tav tm="0">
                                          <p:val>
                                            <p:fltVal val="0.5"/>
                                          </p:val>
                                        </p:tav>
                                        <p:tav tm="100000">
                                          <p:val>
                                            <p:strVal val="#ppt_x"/>
                                          </p:val>
                                        </p:tav>
                                      </p:tavLst>
                                    </p:anim>
                                    <p:anim calcmode="lin" valueType="num">
                                      <p:cBhvr>
                                        <p:cTn id="81"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1000"/>
                            </p:stCondLst>
                            <p:childTnLst>
                              <p:par>
                                <p:cTn id="83" presetID="23" presetClass="entr" presetSubtype="36" fill="hold" grpId="0" nodeType="afterEffect">
                                  <p:stCondLst>
                                    <p:cond delay="0"/>
                                  </p:stCondLst>
                                  <p:childTnLst>
                                    <p:set>
                                      <p:cBhvr>
                                        <p:cTn id="84" dur="1" fill="hold">
                                          <p:stCondLst>
                                            <p:cond delay="0"/>
                                          </p:stCondLst>
                                        </p:cTn>
                                        <p:tgtEl>
                                          <p:spTgt spid="372765"/>
                                        </p:tgtEl>
                                        <p:attrNameLst>
                                          <p:attrName>style.visibility</p:attrName>
                                        </p:attrNameLst>
                                      </p:cBhvr>
                                      <p:to>
                                        <p:strVal val="visible"/>
                                      </p:to>
                                    </p:set>
                                    <p:anim calcmode="lin" valueType="num">
                                      <p:cBhvr>
                                        <p:cTn id="85"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6"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87" dur="500" fill="hold"/>
                                        <p:tgtEl>
                                          <p:spTgt spid="372765"/>
                                        </p:tgtEl>
                                        <p:attrNameLst>
                                          <p:attrName>ppt_x</p:attrName>
                                        </p:attrNameLst>
                                      </p:cBhvr>
                                      <p:tavLst>
                                        <p:tav tm="0">
                                          <p:val>
                                            <p:fltVal val="0.5"/>
                                          </p:val>
                                        </p:tav>
                                        <p:tav tm="100000">
                                          <p:val>
                                            <p:strVal val="#ppt_x"/>
                                          </p:val>
                                        </p:tav>
                                      </p:tavLst>
                                    </p:anim>
                                    <p:anim calcmode="lin" valueType="num">
                                      <p:cBhvr>
                                        <p:cTn id="88"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1500"/>
                            </p:stCondLst>
                            <p:childTnLst>
                              <p:par>
                                <p:cTn id="90" presetID="22" presetClass="entr" presetSubtype="4" fill="hold" nodeType="afterEffect">
                                  <p:stCondLst>
                                    <p:cond delay="0"/>
                                  </p:stCondLst>
                                  <p:childTnLst>
                                    <p:set>
                                      <p:cBhvr>
                                        <p:cTn id="91" dur="1" fill="hold">
                                          <p:stCondLst>
                                            <p:cond delay="0"/>
                                          </p:stCondLst>
                                        </p:cTn>
                                        <p:tgtEl>
                                          <p:spTgt spid="372752"/>
                                        </p:tgtEl>
                                        <p:attrNameLst>
                                          <p:attrName>style.visibility</p:attrName>
                                        </p:attrNameLst>
                                      </p:cBhvr>
                                      <p:to>
                                        <p:strVal val="visible"/>
                                      </p:to>
                                    </p:set>
                                    <p:animEffect transition="in" filter="wipe(down)">
                                      <p:cBhvr>
                                        <p:cTn id="92" dur="500"/>
                                        <p:tgtEl>
                                          <p:spTgt spid="372752"/>
                                        </p:tgtEl>
                                      </p:cBhvr>
                                    </p:animEffect>
                                  </p:childTnLst>
                                </p:cTn>
                              </p:par>
                            </p:childTnLst>
                          </p:cTn>
                        </p:par>
                        <p:par>
                          <p:cTn id="93" fill="hold" nodeType="afterGroup">
                            <p:stCondLst>
                              <p:cond delay="2000"/>
                            </p:stCondLst>
                            <p:childTnLst>
                              <p:par>
                                <p:cTn id="94" presetID="1" presetClass="entr" presetSubtype="0" fill="hold" grpId="0" nodeType="afterEffect">
                                  <p:stCondLst>
                                    <p:cond delay="0"/>
                                  </p:stCondLst>
                                  <p:childTnLst>
                                    <p:set>
                                      <p:cBhvr>
                                        <p:cTn id="95" dur="1" fill="hold">
                                          <p:stCondLst>
                                            <p:cond delay="0"/>
                                          </p:stCondLst>
                                        </p:cTn>
                                        <p:tgtEl>
                                          <p:spTgt spid="372748"/>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36" fill="hold" grpId="0" nodeType="clickEffect">
                                  <p:stCondLst>
                                    <p:cond delay="0"/>
                                  </p:stCondLst>
                                  <p:childTnLst>
                                    <p:set>
                                      <p:cBhvr>
                                        <p:cTn id="99" dur="1" fill="hold">
                                          <p:stCondLst>
                                            <p:cond delay="0"/>
                                          </p:stCondLst>
                                        </p:cTn>
                                        <p:tgtEl>
                                          <p:spTgt spid="372768"/>
                                        </p:tgtEl>
                                        <p:attrNameLst>
                                          <p:attrName>style.visibility</p:attrName>
                                        </p:attrNameLst>
                                      </p:cBhvr>
                                      <p:to>
                                        <p:strVal val="visible"/>
                                      </p:to>
                                    </p:set>
                                    <p:anim calcmode="lin" valueType="num">
                                      <p:cBhvr>
                                        <p:cTn id="100"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1"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2" dur="500" fill="hold"/>
                                        <p:tgtEl>
                                          <p:spTgt spid="372768"/>
                                        </p:tgtEl>
                                        <p:attrNameLst>
                                          <p:attrName>ppt_x</p:attrName>
                                        </p:attrNameLst>
                                      </p:cBhvr>
                                      <p:tavLst>
                                        <p:tav tm="0">
                                          <p:val>
                                            <p:fltVal val="0.5"/>
                                          </p:val>
                                        </p:tav>
                                        <p:tav tm="100000">
                                          <p:val>
                                            <p:strVal val="#ppt_x"/>
                                          </p:val>
                                        </p:tav>
                                      </p:tavLst>
                                    </p:anim>
                                    <p:anim calcmode="lin" valueType="num">
                                      <p:cBhvr>
                                        <p:cTn id="103"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4" fill="hold" nodeType="afterGroup">
                            <p:stCondLst>
                              <p:cond delay="500"/>
                            </p:stCondLst>
                            <p:childTnLst>
                              <p:par>
                                <p:cTn id="105" presetID="22" presetClass="entr" presetSubtype="4" fill="hold" nodeType="afterEffect">
                                  <p:stCondLst>
                                    <p:cond delay="0"/>
                                  </p:stCondLst>
                                  <p:childTnLst>
                                    <p:set>
                                      <p:cBhvr>
                                        <p:cTn id="106" dur="1" fill="hold">
                                          <p:stCondLst>
                                            <p:cond delay="0"/>
                                          </p:stCondLst>
                                        </p:cTn>
                                        <p:tgtEl>
                                          <p:spTgt spid="372755"/>
                                        </p:tgtEl>
                                        <p:attrNameLst>
                                          <p:attrName>style.visibility</p:attrName>
                                        </p:attrNameLst>
                                      </p:cBhvr>
                                      <p:to>
                                        <p:strVal val="visible"/>
                                      </p:to>
                                    </p:set>
                                    <p:animEffect transition="in" filter="wipe(down)">
                                      <p:cBhvr>
                                        <p:cTn id="107" dur="500"/>
                                        <p:tgtEl>
                                          <p:spTgt spid="372755"/>
                                        </p:tgtEl>
                                      </p:cBhvr>
                                    </p:animEffect>
                                  </p:childTnLst>
                                </p:cTn>
                              </p:par>
                            </p:childTnLst>
                          </p:cTn>
                        </p:par>
                        <p:par>
                          <p:cTn id="108" fill="hold" nodeType="afterGroup">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372749"/>
                                        </p:tgtEl>
                                        <p:attrNameLst>
                                          <p:attrName>style.visibility</p:attrName>
                                        </p:attrNameLst>
                                      </p:cBhvr>
                                      <p:to>
                                        <p:strVal val="visible"/>
                                      </p:to>
                                    </p:se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67"/>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36" fill="hold" grpId="0" nodeType="clickEffect">
                                  <p:stCondLst>
                                    <p:cond delay="0"/>
                                  </p:stCondLst>
                                  <p:childTnLst>
                                    <p:set>
                                      <p:cBhvr>
                                        <p:cTn id="117" dur="1" fill="hold">
                                          <p:stCondLst>
                                            <p:cond delay="0"/>
                                          </p:stCondLst>
                                        </p:cTn>
                                        <p:tgtEl>
                                          <p:spTgt spid="372744"/>
                                        </p:tgtEl>
                                        <p:attrNameLst>
                                          <p:attrName>style.visibility</p:attrName>
                                        </p:attrNameLst>
                                      </p:cBhvr>
                                      <p:to>
                                        <p:strVal val="visible"/>
                                      </p:to>
                                    </p:set>
                                    <p:anim calcmode="lin" valueType="num">
                                      <p:cBhvr>
                                        <p:cTn id="118"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19"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0" dur="500" fill="hold"/>
                                        <p:tgtEl>
                                          <p:spTgt spid="372744"/>
                                        </p:tgtEl>
                                        <p:attrNameLst>
                                          <p:attrName>ppt_x</p:attrName>
                                        </p:attrNameLst>
                                      </p:cBhvr>
                                      <p:tavLst>
                                        <p:tav tm="0">
                                          <p:val>
                                            <p:fltVal val="0.5"/>
                                          </p:val>
                                        </p:tav>
                                        <p:tav tm="100000">
                                          <p:val>
                                            <p:strVal val="#ppt_x"/>
                                          </p:val>
                                        </p:tav>
                                      </p:tavLst>
                                    </p:anim>
                                    <p:anim calcmode="lin" valueType="num">
                                      <p:cBhvr>
                                        <p:cTn id="121"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2" fill="hold" nodeType="afterGroup">
                            <p:stCondLst>
                              <p:cond delay="500"/>
                            </p:stCondLst>
                            <p:childTnLst>
                              <p:par>
                                <p:cTn id="123" presetID="23" presetClass="entr" presetSubtype="36" fill="hold" grpId="0" nodeType="afterEffect">
                                  <p:stCondLst>
                                    <p:cond delay="0"/>
                                  </p:stCondLst>
                                  <p:childTnLst>
                                    <p:set>
                                      <p:cBhvr>
                                        <p:cTn id="124" dur="1" fill="hold">
                                          <p:stCondLst>
                                            <p:cond delay="0"/>
                                          </p:stCondLst>
                                        </p:cTn>
                                        <p:tgtEl>
                                          <p:spTgt spid="372757"/>
                                        </p:tgtEl>
                                        <p:attrNameLst>
                                          <p:attrName>style.visibility</p:attrName>
                                        </p:attrNameLst>
                                      </p:cBhvr>
                                      <p:to>
                                        <p:strVal val="visible"/>
                                      </p:to>
                                    </p:set>
                                    <p:anim calcmode="lin" valueType="num">
                                      <p:cBhvr>
                                        <p:cTn id="125"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6"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27" dur="500" fill="hold"/>
                                        <p:tgtEl>
                                          <p:spTgt spid="372757"/>
                                        </p:tgtEl>
                                        <p:attrNameLst>
                                          <p:attrName>ppt_x</p:attrName>
                                        </p:attrNameLst>
                                      </p:cBhvr>
                                      <p:tavLst>
                                        <p:tav tm="0">
                                          <p:val>
                                            <p:fltVal val="0.5"/>
                                          </p:val>
                                        </p:tav>
                                        <p:tav tm="100000">
                                          <p:val>
                                            <p:strVal val="#ppt_x"/>
                                          </p:val>
                                        </p:tav>
                                      </p:tavLst>
                                    </p:anim>
                                    <p:anim calcmode="lin" valueType="num">
                                      <p:cBhvr>
                                        <p:cTn id="128"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29" fill="hold" nodeType="afterGroup">
                            <p:stCondLst>
                              <p:cond delay="1000"/>
                            </p:stCondLst>
                            <p:childTnLst>
                              <p:par>
                                <p:cTn id="130" presetID="23" presetClass="entr" presetSubtype="36" fill="hold" grpId="0" nodeType="afterEffect">
                                  <p:stCondLst>
                                    <p:cond delay="0"/>
                                  </p:stCondLst>
                                  <p:childTnLst>
                                    <p:set>
                                      <p:cBhvr>
                                        <p:cTn id="131" dur="1" fill="hold">
                                          <p:stCondLst>
                                            <p:cond delay="0"/>
                                          </p:stCondLst>
                                        </p:cTn>
                                        <p:tgtEl>
                                          <p:spTgt spid="372758"/>
                                        </p:tgtEl>
                                        <p:attrNameLst>
                                          <p:attrName>style.visibility</p:attrName>
                                        </p:attrNameLst>
                                      </p:cBhvr>
                                      <p:to>
                                        <p:strVal val="visible"/>
                                      </p:to>
                                    </p:set>
                                    <p:anim calcmode="lin" valueType="num">
                                      <p:cBhvr>
                                        <p:cTn id="132"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3"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4" dur="500" fill="hold"/>
                                        <p:tgtEl>
                                          <p:spTgt spid="372758"/>
                                        </p:tgtEl>
                                        <p:attrNameLst>
                                          <p:attrName>ppt_x</p:attrName>
                                        </p:attrNameLst>
                                      </p:cBhvr>
                                      <p:tavLst>
                                        <p:tav tm="0">
                                          <p:val>
                                            <p:fltVal val="0.5"/>
                                          </p:val>
                                        </p:tav>
                                        <p:tav tm="100000">
                                          <p:val>
                                            <p:strVal val="#ppt_x"/>
                                          </p:val>
                                        </p:tav>
                                      </p:tavLst>
                                    </p:anim>
                                    <p:anim calcmode="lin" valueType="num">
                                      <p:cBhvr>
                                        <p:cTn id="135"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6" fill="hold" nodeType="afterGroup">
                            <p:stCondLst>
                              <p:cond delay="1500"/>
                            </p:stCondLst>
                            <p:childTnLst>
                              <p:par>
                                <p:cTn id="137" presetID="23" presetClass="entr" presetSubtype="36" fill="hold" grpId="0" nodeType="afterEffect">
                                  <p:stCondLst>
                                    <p:cond delay="0"/>
                                  </p:stCondLst>
                                  <p:childTnLst>
                                    <p:set>
                                      <p:cBhvr>
                                        <p:cTn id="138" dur="1" fill="hold">
                                          <p:stCondLst>
                                            <p:cond delay="0"/>
                                          </p:stCondLst>
                                        </p:cTn>
                                        <p:tgtEl>
                                          <p:spTgt spid="372759"/>
                                        </p:tgtEl>
                                        <p:attrNameLst>
                                          <p:attrName>style.visibility</p:attrName>
                                        </p:attrNameLst>
                                      </p:cBhvr>
                                      <p:to>
                                        <p:strVal val="visible"/>
                                      </p:to>
                                    </p:set>
                                    <p:anim calcmode="lin" valueType="num">
                                      <p:cBhvr>
                                        <p:cTn id="139"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0"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1" dur="500" fill="hold"/>
                                        <p:tgtEl>
                                          <p:spTgt spid="372759"/>
                                        </p:tgtEl>
                                        <p:attrNameLst>
                                          <p:attrName>ppt_x</p:attrName>
                                        </p:attrNameLst>
                                      </p:cBhvr>
                                      <p:tavLst>
                                        <p:tav tm="0">
                                          <p:val>
                                            <p:fltVal val="0.5"/>
                                          </p:val>
                                        </p:tav>
                                        <p:tav tm="100000">
                                          <p:val>
                                            <p:strVal val="#ppt_x"/>
                                          </p:val>
                                        </p:tav>
                                      </p:tavLst>
                                    </p:anim>
                                    <p:anim calcmode="lin" valueType="num">
                                      <p:cBhvr>
                                        <p:cTn id="142"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3" fill="hold" nodeType="afterGroup">
                            <p:stCondLst>
                              <p:cond delay="2000"/>
                            </p:stCondLst>
                            <p:childTnLst>
                              <p:par>
                                <p:cTn id="144" presetID="23" presetClass="entr" presetSubtype="36" fill="hold" grpId="0" nodeType="afterEffect">
                                  <p:stCondLst>
                                    <p:cond delay="0"/>
                                  </p:stCondLst>
                                  <p:childTnLst>
                                    <p:set>
                                      <p:cBhvr>
                                        <p:cTn id="145" dur="1" fill="hold">
                                          <p:stCondLst>
                                            <p:cond delay="0"/>
                                          </p:stCondLst>
                                        </p:cTn>
                                        <p:tgtEl>
                                          <p:spTgt spid="372760"/>
                                        </p:tgtEl>
                                        <p:attrNameLst>
                                          <p:attrName>style.visibility</p:attrName>
                                        </p:attrNameLst>
                                      </p:cBhvr>
                                      <p:to>
                                        <p:strVal val="visible"/>
                                      </p:to>
                                    </p:set>
                                    <p:anim calcmode="lin" valueType="num">
                                      <p:cBhvr>
                                        <p:cTn id="146"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47"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48" dur="500" fill="hold"/>
                                        <p:tgtEl>
                                          <p:spTgt spid="372760"/>
                                        </p:tgtEl>
                                        <p:attrNameLst>
                                          <p:attrName>ppt_x</p:attrName>
                                        </p:attrNameLst>
                                      </p:cBhvr>
                                      <p:tavLst>
                                        <p:tav tm="0">
                                          <p:val>
                                            <p:fltVal val="0.5"/>
                                          </p:val>
                                        </p:tav>
                                        <p:tav tm="100000">
                                          <p:val>
                                            <p:strVal val="#ppt_x"/>
                                          </p:val>
                                        </p:tav>
                                      </p:tavLst>
                                    </p:anim>
                                    <p:anim calcmode="lin" valueType="num">
                                      <p:cBhvr>
                                        <p:cTn id="149"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0" fill="hold" nodeType="afterGroup">
                            <p:stCondLst>
                              <p:cond delay="2500"/>
                            </p:stCondLst>
                            <p:childTnLst>
                              <p:par>
                                <p:cTn id="151" presetID="22" presetClass="entr" presetSubtype="4" fill="hold" nodeType="afterEffect">
                                  <p:stCondLst>
                                    <p:cond delay="0"/>
                                  </p:stCondLst>
                                  <p:childTnLst>
                                    <p:set>
                                      <p:cBhvr>
                                        <p:cTn id="152" dur="1" fill="hold">
                                          <p:stCondLst>
                                            <p:cond delay="0"/>
                                          </p:stCondLst>
                                        </p:cTn>
                                        <p:tgtEl>
                                          <p:spTgt spid="372756"/>
                                        </p:tgtEl>
                                        <p:attrNameLst>
                                          <p:attrName>style.visibility</p:attrName>
                                        </p:attrNameLst>
                                      </p:cBhvr>
                                      <p:to>
                                        <p:strVal val="visible"/>
                                      </p:to>
                                    </p:set>
                                    <p:animEffect transition="in" filter="wipe(down)">
                                      <p:cBhvr>
                                        <p:cTn id="153" dur="500"/>
                                        <p:tgtEl>
                                          <p:spTgt spid="372756"/>
                                        </p:tgtEl>
                                      </p:cBhvr>
                                    </p:animEffect>
                                  </p:childTnLst>
                                </p:cTn>
                              </p:par>
                            </p:childTnLst>
                          </p:cTn>
                        </p:par>
                        <p:par>
                          <p:cTn id="154" fill="hold" nodeType="afterGroup">
                            <p:stCondLst>
                              <p:cond delay="3000"/>
                            </p:stCondLst>
                            <p:childTnLst>
                              <p:par>
                                <p:cTn id="155" presetID="1" presetClass="entr" presetSubtype="0" fill="hold" grpId="0" nodeType="afterEffect">
                                  <p:stCondLst>
                                    <p:cond delay="0"/>
                                  </p:stCondLst>
                                  <p:childTnLst>
                                    <p:set>
                                      <p:cBhvr>
                                        <p:cTn id="156"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8" grpId="0" animBg="1"/>
      <p:bldP spid="372749" grpId="0" animBg="1"/>
      <p:bldP spid="3727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 name="Title 1">
            <a:extLst>
              <a:ext uri="{FF2B5EF4-FFF2-40B4-BE49-F238E27FC236}">
                <a16:creationId xmlns:a16="http://schemas.microsoft.com/office/drawing/2014/main" id="{3570C869-5DE9-1948-A434-BAC84BE9011B}"/>
              </a:ext>
            </a:extLst>
          </p:cNvPr>
          <p:cNvSpPr>
            <a:spLocks noGrp="1"/>
          </p:cNvSpPr>
          <p:nvPr>
            <p:ph type="ctrTitle"/>
          </p:nvPr>
        </p:nvSpPr>
        <p:spPr>
          <a:xfrm>
            <a:off x="685800" y="-517065"/>
            <a:ext cx="7772400" cy="478406"/>
          </a:xfrm>
        </p:spPr>
        <p:txBody>
          <a:bodyPr/>
          <a:lstStyle/>
          <a:p>
            <a:r>
              <a:rPr lang="en-US" sz="3600" dirty="0"/>
              <a:t>Acts Series</a:t>
            </a:r>
          </a:p>
        </p:txBody>
      </p:sp>
    </p:spTree>
    <p:extLst>
      <p:ext uri="{BB962C8B-B14F-4D97-AF65-F5344CB8AC3E}">
        <p14:creationId xmlns:p14="http://schemas.microsoft.com/office/powerpoint/2010/main" val="3736912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dirty="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Thrust</a:t>
              </a:r>
              <a:endPar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1400638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Paul taught in Ephesus </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for two years, so that all of Asia heard the word of the Lord</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 (Acts 19:10)</a:t>
            </a:r>
            <a:endPar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extLst>
      <p:ext uri="{BB962C8B-B14F-4D97-AF65-F5344CB8AC3E}">
        <p14:creationId xmlns:p14="http://schemas.microsoft.com/office/powerpoint/2010/main" val="122069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47458"/>
            <a:ext cx="9144000" cy="176189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Apostle Paul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(Acts 20:18b-35)</a:t>
            </a:r>
          </a:p>
        </p:txBody>
      </p:sp>
      <p:pic>
        <p:nvPicPr>
          <p:cNvPr id="5122" name="Picture 2" descr="Paul Writes about Charity">
            <a:extLst>
              <a:ext uri="{FF2B5EF4-FFF2-40B4-BE49-F238E27FC236}">
                <a16:creationId xmlns:a16="http://schemas.microsoft.com/office/drawing/2014/main" id="{76F52CB7-38FB-DE43-99E2-FF7FD1ABF2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592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1B6527-7E22-0B4C-A474-7064A4D91DD7}"/>
              </a:ext>
            </a:extLst>
          </p:cNvPr>
          <p:cNvGraphicFramePr/>
          <p:nvPr/>
        </p:nvGraphicFramePr>
        <p:xfrm>
          <a:off x="1249379" y="436825"/>
          <a:ext cx="8374454" cy="598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1DF0336-18E1-6649-A2B7-B085BF339293}"/>
              </a:ext>
            </a:extLst>
          </p:cNvPr>
          <p:cNvSpPr/>
          <p:nvPr/>
        </p:nvSpPr>
        <p:spPr bwMode="auto">
          <a:xfrm>
            <a:off x="6146940" y="1545336"/>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Oval 4">
            <a:extLst>
              <a:ext uri="{FF2B5EF4-FFF2-40B4-BE49-F238E27FC236}">
                <a16:creationId xmlns:a16="http://schemas.microsoft.com/office/drawing/2014/main" id="{119CBC23-4786-9E4D-BC7E-B784AED394A3}"/>
              </a:ext>
            </a:extLst>
          </p:cNvPr>
          <p:cNvSpPr/>
          <p:nvPr/>
        </p:nvSpPr>
        <p:spPr bwMode="auto">
          <a:xfrm>
            <a:off x="5358383" y="3977640"/>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Oval 5">
            <a:extLst>
              <a:ext uri="{FF2B5EF4-FFF2-40B4-BE49-F238E27FC236}">
                <a16:creationId xmlns:a16="http://schemas.microsoft.com/office/drawing/2014/main" id="{830D0191-6FB4-6549-9476-6466DE651EFB}"/>
              </a:ext>
            </a:extLst>
          </p:cNvPr>
          <p:cNvSpPr/>
          <p:nvPr/>
        </p:nvSpPr>
        <p:spPr bwMode="auto">
          <a:xfrm>
            <a:off x="2708072" y="3977640"/>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a:extLst>
              <a:ext uri="{FF2B5EF4-FFF2-40B4-BE49-F238E27FC236}">
                <a16:creationId xmlns:a16="http://schemas.microsoft.com/office/drawing/2014/main" id="{011AF6B7-8EB6-0741-8B81-B77CE71B3840}"/>
              </a:ext>
            </a:extLst>
          </p:cNvPr>
          <p:cNvSpPr/>
          <p:nvPr/>
        </p:nvSpPr>
        <p:spPr bwMode="auto">
          <a:xfrm>
            <a:off x="1894981" y="1545336"/>
            <a:ext cx="2857001" cy="287121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49785"/>
            <a:ext cx="3705726" cy="2023459"/>
          </a:xfrm>
          <a:effectLst>
            <a:outerShdw blurRad="63500" dist="35921" dir="2700000" algn="ctr" rotWithShape="0">
              <a:schemeClr val="tx2">
                <a:alpha val="74998"/>
              </a:schemeClr>
            </a:outerShdw>
          </a:effectLst>
        </p:spPr>
        <p:txBody>
          <a:bodyPr anchor="t"/>
          <a:lstStyle/>
          <a:p>
            <a:pPr algn="l">
              <a:defRPr/>
            </a:pPr>
            <a:r>
              <a:rPr lang="en-US" sz="3200" b="1" dirty="0">
                <a:solidFill>
                  <a:srgbClr val="FFFF00"/>
                </a:solidFill>
                <a:effectLst>
                  <a:glow rad="127000">
                    <a:schemeClr val="tx1"/>
                  </a:glow>
                </a:effectLst>
                <a:latin typeface="Arial" charset="0"/>
                <a:ea typeface="ＭＳ Ｐゴシック" charset="0"/>
                <a:cs typeface="ＭＳ Ｐゴシック" charset="0"/>
              </a:rPr>
              <a:t>Paul modeled shepherding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 elders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20:18b-27).</a:t>
            </a: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2438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Our call to war to love the captive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But to rage against the captor</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with the sword </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that makes the wounded whole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We will fight with faith and </a:t>
            </a:r>
            <a:r>
              <a:rPr kumimoji="0" lang="en-US" sz="3500" b="1" i="0" u="none" strike="noStrike" kern="1200" cap="none" spc="0" normalizeH="0" baseline="0" noProof="0" dirty="0" err="1">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valour</a:t>
            </a:r>
            <a:endPar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endParaRP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When faced with trials on every side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We know the outcome is secure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400" b="1" i="0" u="none" strike="noStrike" kern="1200" cap="none" spc="-15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Christ will have the prize for which He died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 inheritance of nations</a:t>
            </a:r>
          </a:p>
        </p:txBody>
      </p:sp>
      <p:sp>
        <p:nvSpPr>
          <p:cNvPr id="5" name="Google Shape;97;p2">
            <a:extLst>
              <a:ext uri="{FF2B5EF4-FFF2-40B4-BE49-F238E27FC236}">
                <a16:creationId xmlns:a16="http://schemas.microsoft.com/office/drawing/2014/main" id="{0F46A6E6-CE61-40E2-B545-39A9468D424E}"/>
              </a:ext>
            </a:extLst>
          </p:cNvPr>
          <p:cNvSpPr txBox="1"/>
          <p:nvPr/>
        </p:nvSpPr>
        <p:spPr>
          <a:xfrm>
            <a:off x="0" y="6396376"/>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V2</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0084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fferent Task, Same Goal | The Consecrated Woman">
            <a:extLst>
              <a:ext uri="{FF2B5EF4-FFF2-40B4-BE49-F238E27FC236}">
                <a16:creationId xmlns:a16="http://schemas.microsoft.com/office/drawing/2014/main" id="{6C5DEE6D-8D47-894A-9337-1D7B71E09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29713"/>
            <a:ext cx="8509000" cy="68497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14450" y="5892800"/>
            <a:ext cx="6515100" cy="717284"/>
          </a:xfrm>
          <a:solidFill>
            <a:schemeClr val="tx1"/>
          </a:solidFill>
          <a:ln>
            <a:solidFill>
              <a:schemeClr val="bg1"/>
            </a:solidFill>
          </a:ln>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My Only Aim</a:t>
            </a:r>
          </a:p>
        </p:txBody>
      </p:sp>
      <p:sp>
        <p:nvSpPr>
          <p:cNvPr id="4" name="Rectangle 2">
            <a:extLst>
              <a:ext uri="{FF2B5EF4-FFF2-40B4-BE49-F238E27FC236}">
                <a16:creationId xmlns:a16="http://schemas.microsoft.com/office/drawing/2014/main" id="{23979713-780F-6349-9644-9FB3579D58AB}"/>
              </a:ext>
            </a:extLst>
          </p:cNvPr>
          <p:cNvSpPr txBox="1">
            <a:spLocks noChangeArrowheads="1"/>
          </p:cNvSpPr>
          <p:nvPr/>
        </p:nvSpPr>
        <p:spPr bwMode="auto">
          <a:xfrm>
            <a:off x="9144000" y="0"/>
            <a:ext cx="4254500" cy="6019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my life is worth nothing to me unless I use it for finishing the work assigned me by the Lord Jesus—the work of telling others the Good News about the wonderful grace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(Acts 20:24 NLT).</a:t>
            </a:r>
          </a:p>
        </p:txBody>
      </p:sp>
    </p:spTree>
    <p:extLst>
      <p:ext uri="{BB962C8B-B14F-4D97-AF65-F5344CB8AC3E}">
        <p14:creationId xmlns:p14="http://schemas.microsoft.com/office/powerpoint/2010/main" val="75056763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C9C4FF"/>
                </a:solidFill>
                <a:effectLst/>
                <a:uLnTx/>
                <a:uFillTx/>
                <a:latin typeface="Arial" charset="0"/>
                <a:ea typeface="ＭＳ Ｐゴシック" charset="0"/>
              </a:rPr>
              <a:t>Teaching</a:t>
            </a:r>
          </a:p>
        </p:txBody>
      </p:sp>
      <p:sp>
        <p:nvSpPr>
          <p:cNvPr id="658440" name="Text Box 8"/>
          <p:cNvSpPr txBox="1">
            <a:spLocks noChangeArrowheads="1"/>
          </p:cNvSpPr>
          <p:nvPr/>
        </p:nvSpPr>
        <p:spPr bwMode="auto">
          <a:xfrm>
            <a:off x="5907088" y="1981200"/>
            <a:ext cx="2552700" cy="830997"/>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9C4FF"/>
                </a:solidFill>
                <a:effectLst/>
                <a:uLnTx/>
                <a:uFillTx/>
                <a:latin typeface="Arial" charset="0"/>
                <a:ea typeface="ＭＳ Ｐゴシック" charset="0"/>
              </a:rPr>
              <a:t>1 Tim. 3:2; 5:17; Acts 20:28d</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FFFF"/>
                </a:solidFill>
                <a:effectLst/>
                <a:uLnTx/>
                <a:uFillTx/>
                <a:latin typeface="Arial" charset="0"/>
                <a:ea typeface="ＭＳ Ｐゴシック" charset="0"/>
              </a:rPr>
              <a:t>Pastoring</a:t>
            </a:r>
            <a:br>
              <a:rPr kumimoji="0" lang="en-US" sz="2400" b="1" i="1" u="none" strike="noStrike" kern="1200" cap="none" spc="0" normalizeH="0" baseline="0" noProof="0">
                <a:ln>
                  <a:noFill/>
                </a:ln>
                <a:solidFill>
                  <a:srgbClr val="00FFFF"/>
                </a:solidFill>
                <a:effectLst/>
                <a:uLnTx/>
                <a:uFillTx/>
                <a:latin typeface="Arial" charset="0"/>
                <a:ea typeface="ＭＳ Ｐゴシック" charset="0"/>
              </a:rPr>
            </a:br>
            <a:r>
              <a:rPr kumimoji="0" lang="en-US" sz="2400" b="1" i="1" u="none" strike="noStrike" kern="1200" cap="none" spc="0" normalizeH="0" baseline="0" noProof="0">
                <a:ln>
                  <a:noFill/>
                </a:ln>
                <a:solidFill>
                  <a:srgbClr val="00FFFF"/>
                </a:solidFill>
                <a:effectLst/>
                <a:uLnTx/>
                <a:uFillTx/>
                <a:latin typeface="Arial" charset="0"/>
                <a:ea typeface="ＭＳ Ｐゴシック" charset="0"/>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Pastor-Teacher</a:t>
            </a:r>
          </a:p>
        </p:txBody>
      </p:sp>
      <p:sp>
        <p:nvSpPr>
          <p:cNvPr id="658444" name="Text Box 12"/>
          <p:cNvSpPr txBox="1">
            <a:spLocks noChangeArrowheads="1"/>
          </p:cNvSpPr>
          <p:nvPr/>
        </p:nvSpPr>
        <p:spPr bwMode="auto">
          <a:xfrm>
            <a:off x="1371599" y="2141538"/>
            <a:ext cx="3390181" cy="830997"/>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charset="0"/>
                <a:ea typeface="ＭＳ Ｐゴシック" charset="0"/>
              </a:rPr>
              <a:t>1 Tim. 3:1, 4-5; 5:17; Acts 20:28c</a:t>
            </a:r>
          </a:p>
        </p:txBody>
      </p:sp>
      <p:sp>
        <p:nvSpPr>
          <p:cNvPr id="658445" name="Text Box 13"/>
          <p:cNvSpPr txBox="1">
            <a:spLocks noChangeArrowheads="1"/>
          </p:cNvSpPr>
          <p:nvPr/>
        </p:nvSpPr>
        <p:spPr bwMode="auto">
          <a:xfrm>
            <a:off x="3227563" y="5468938"/>
            <a:ext cx="3214342"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1 Pet. 5:1-4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Acts 20:28a-b, 29, 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1 Thess. 5:12</a:t>
            </a:r>
          </a:p>
        </p:txBody>
      </p:sp>
      <p:sp>
        <p:nvSpPr>
          <p:cNvPr id="658446" name="Text Box 14"/>
          <p:cNvSpPr txBox="1">
            <a:spLocks noChangeArrowheads="1"/>
          </p:cNvSpPr>
          <p:nvPr/>
        </p:nvSpPr>
        <p:spPr bwMode="auto">
          <a:xfrm>
            <a:off x="1371600" y="3384550"/>
            <a:ext cx="2667000" cy="155257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Episkopos</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Epi</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 “over”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skopos </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“look”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“watch over”</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Administration</a:t>
            </a:r>
            <a:br>
              <a:rPr kumimoji="0" lang="en-US" sz="2400" b="1" i="1" u="none" strike="noStrike" kern="1200" cap="none" spc="0" normalizeH="0" baseline="0" noProof="0">
                <a:ln>
                  <a:noFill/>
                </a:ln>
                <a:solidFill>
                  <a:srgbClr val="FFFF66"/>
                </a:solidFill>
                <a:effectLst/>
                <a:uLnTx/>
                <a:uFillTx/>
                <a:latin typeface="Arial" charset="0"/>
                <a:ea typeface="ＭＳ Ｐゴシック" charset="0"/>
              </a:rPr>
            </a:b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236c1</a:t>
            </a:r>
          </a:p>
        </p:txBody>
      </p:sp>
      <p:sp>
        <p:nvSpPr>
          <p:cNvPr id="658434" name="Rectangle 2"/>
          <p:cNvSpPr>
            <a:spLocks noGrp="1" noChangeArrowheads="1"/>
          </p:cNvSpPr>
          <p:nvPr>
            <p:ph type="title" idx="4294967295"/>
          </p:nvPr>
        </p:nvSpPr>
        <p:spPr>
          <a:xfrm>
            <a:off x="152400" y="76199"/>
            <a:ext cx="8915400" cy="1006475"/>
          </a:xfrm>
          <a:effectLst>
            <a:outerShdw blurRad="38100" dist="38099" dir="2700000" algn="ctr" rotWithShape="0">
              <a:srgbClr val="000000">
                <a:alpha val="99962"/>
              </a:srgbClr>
            </a:outerShdw>
          </a:effectLst>
        </p:spPr>
        <p:txBody>
          <a:bodyPr/>
          <a:lstStyle/>
          <a:p>
            <a:pPr>
              <a:defRPr/>
            </a:pPr>
            <a:r>
              <a:rPr lang="en-US" sz="3600" dirty="0">
                <a:solidFill>
                  <a:srgbClr val="FFFFFF"/>
                </a:solidFill>
                <a:latin typeface="Arial" charset="0"/>
                <a:ea typeface="ＭＳ Ｐゴシック" charset="0"/>
                <a:cs typeface="ＭＳ Ｐゴシック" charset="0"/>
              </a:rPr>
              <a:t>Elders should follow Paul’s shepherding example (Acts 20:28-35).</a:t>
            </a:r>
            <a:endParaRPr lang="en-US" sz="28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3104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42"/>
                                        </p:tgtEl>
                                        <p:attrNameLst>
                                          <p:attrName>style.visibility</p:attrName>
                                        </p:attrNameLst>
                                      </p:cBhvr>
                                      <p:to>
                                        <p:strVal val="visible"/>
                                      </p:to>
                                    </p:set>
                                    <p:anim calcmode="lin" valueType="num">
                                      <p:cBhvr>
                                        <p:cTn id="7" dur="1000" fill="hold"/>
                                        <p:tgtEl>
                                          <p:spTgt spid="658442"/>
                                        </p:tgtEl>
                                        <p:attrNameLst>
                                          <p:attrName>ppt_w</p:attrName>
                                        </p:attrNameLst>
                                      </p:cBhvr>
                                      <p:tavLst>
                                        <p:tav tm="0">
                                          <p:val>
                                            <p:strVal val="#ppt_w+.3"/>
                                          </p:val>
                                        </p:tav>
                                        <p:tav tm="100000">
                                          <p:val>
                                            <p:strVal val="#ppt_w"/>
                                          </p:val>
                                        </p:tav>
                                      </p:tavLst>
                                    </p:anim>
                                    <p:anim calcmode="lin" valueType="num">
                                      <p:cBhvr>
                                        <p:cTn id="8" dur="1000" fill="hold"/>
                                        <p:tgtEl>
                                          <p:spTgt spid="658442"/>
                                        </p:tgtEl>
                                        <p:attrNameLst>
                                          <p:attrName>ppt_h</p:attrName>
                                        </p:attrNameLst>
                                      </p:cBhvr>
                                      <p:tavLst>
                                        <p:tav tm="0">
                                          <p:val>
                                            <p:strVal val="#ppt_h"/>
                                          </p:val>
                                        </p:tav>
                                        <p:tav tm="100000">
                                          <p:val>
                                            <p:strVal val="#ppt_h"/>
                                          </p:val>
                                        </p:tav>
                                      </p:tavLst>
                                    </p:anim>
                                    <p:animEffect transition="in" filter="fade">
                                      <p:cBhvr>
                                        <p:cTn id="9" dur="1000"/>
                                        <p:tgtEl>
                                          <p:spTgt spid="65844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1"/>
                                        </p:tgtEl>
                                        <p:attrNameLst>
                                          <p:attrName>style.visibility</p:attrName>
                                        </p:attrNameLst>
                                      </p:cBhvr>
                                      <p:to>
                                        <p:strVal val="visible"/>
                                      </p:to>
                                    </p:set>
                                    <p:anim calcmode="lin" valueType="num">
                                      <p:cBhvr>
                                        <p:cTn id="13" dur="1000" fill="hold"/>
                                        <p:tgtEl>
                                          <p:spTgt spid="658441"/>
                                        </p:tgtEl>
                                        <p:attrNameLst>
                                          <p:attrName>ppt_w</p:attrName>
                                        </p:attrNameLst>
                                      </p:cBhvr>
                                      <p:tavLst>
                                        <p:tav tm="0">
                                          <p:val>
                                            <p:strVal val="#ppt_w+.3"/>
                                          </p:val>
                                        </p:tav>
                                        <p:tav tm="100000">
                                          <p:val>
                                            <p:strVal val="#ppt_w"/>
                                          </p:val>
                                        </p:tav>
                                      </p:tavLst>
                                    </p:anim>
                                    <p:anim calcmode="lin" valueType="num">
                                      <p:cBhvr>
                                        <p:cTn id="14" dur="1000" fill="hold"/>
                                        <p:tgtEl>
                                          <p:spTgt spid="658441"/>
                                        </p:tgtEl>
                                        <p:attrNameLst>
                                          <p:attrName>ppt_h</p:attrName>
                                        </p:attrNameLst>
                                      </p:cBhvr>
                                      <p:tavLst>
                                        <p:tav tm="0">
                                          <p:val>
                                            <p:strVal val="#ppt_h"/>
                                          </p:val>
                                        </p:tav>
                                        <p:tav tm="100000">
                                          <p:val>
                                            <p:strVal val="#ppt_h"/>
                                          </p:val>
                                        </p:tav>
                                      </p:tavLst>
                                    </p:anim>
                                    <p:animEffect transition="in" filter="fade">
                                      <p:cBhvr>
                                        <p:cTn id="15" dur="1000"/>
                                        <p:tgtEl>
                                          <p:spTgt spid="658441"/>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5"/>
                                        </p:tgtEl>
                                        <p:attrNameLst>
                                          <p:attrName>style.visibility</p:attrName>
                                        </p:attrNameLst>
                                      </p:cBhvr>
                                      <p:to>
                                        <p:strVal val="visible"/>
                                      </p:to>
                                    </p:set>
                                    <p:anim calcmode="lin" valueType="num">
                                      <p:cBhvr>
                                        <p:cTn id="19" dur="1000" fill="hold"/>
                                        <p:tgtEl>
                                          <p:spTgt spid="658445"/>
                                        </p:tgtEl>
                                        <p:attrNameLst>
                                          <p:attrName>ppt_w</p:attrName>
                                        </p:attrNameLst>
                                      </p:cBhvr>
                                      <p:tavLst>
                                        <p:tav tm="0">
                                          <p:val>
                                            <p:strVal val="#ppt_w+.3"/>
                                          </p:val>
                                        </p:tav>
                                        <p:tav tm="100000">
                                          <p:val>
                                            <p:strVal val="#ppt_w"/>
                                          </p:val>
                                        </p:tav>
                                      </p:tavLst>
                                    </p:anim>
                                    <p:anim calcmode="lin" valueType="num">
                                      <p:cBhvr>
                                        <p:cTn id="20" dur="1000" fill="hold"/>
                                        <p:tgtEl>
                                          <p:spTgt spid="658445"/>
                                        </p:tgtEl>
                                        <p:attrNameLst>
                                          <p:attrName>ppt_h</p:attrName>
                                        </p:attrNameLst>
                                      </p:cBhvr>
                                      <p:tavLst>
                                        <p:tav tm="0">
                                          <p:val>
                                            <p:strVal val="#ppt_h"/>
                                          </p:val>
                                        </p:tav>
                                        <p:tav tm="100000">
                                          <p:val>
                                            <p:strVal val="#ppt_h"/>
                                          </p:val>
                                        </p:tav>
                                      </p:tavLst>
                                    </p:anim>
                                    <p:animEffect transition="in" filter="fade">
                                      <p:cBhvr>
                                        <p:cTn id="21" dur="1000"/>
                                        <p:tgtEl>
                                          <p:spTgt spid="65844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36"/>
                                        </p:tgtEl>
                                        <p:attrNameLst>
                                          <p:attrName>style.visibility</p:attrName>
                                        </p:attrNameLst>
                                      </p:cBhvr>
                                      <p:to>
                                        <p:strVal val="visible"/>
                                      </p:to>
                                    </p:set>
                                    <p:anim calcmode="lin" valueType="num">
                                      <p:cBhvr>
                                        <p:cTn id="26" dur="1000" fill="hold"/>
                                        <p:tgtEl>
                                          <p:spTgt spid="658436"/>
                                        </p:tgtEl>
                                        <p:attrNameLst>
                                          <p:attrName>ppt_w</p:attrName>
                                        </p:attrNameLst>
                                      </p:cBhvr>
                                      <p:tavLst>
                                        <p:tav tm="0">
                                          <p:val>
                                            <p:strVal val="#ppt_w+.3"/>
                                          </p:val>
                                        </p:tav>
                                        <p:tav tm="100000">
                                          <p:val>
                                            <p:strVal val="#ppt_w"/>
                                          </p:val>
                                        </p:tav>
                                      </p:tavLst>
                                    </p:anim>
                                    <p:anim calcmode="lin" valueType="num">
                                      <p:cBhvr>
                                        <p:cTn id="27" dur="1000" fill="hold"/>
                                        <p:tgtEl>
                                          <p:spTgt spid="658436"/>
                                        </p:tgtEl>
                                        <p:attrNameLst>
                                          <p:attrName>ppt_h</p:attrName>
                                        </p:attrNameLst>
                                      </p:cBhvr>
                                      <p:tavLst>
                                        <p:tav tm="0">
                                          <p:val>
                                            <p:strVal val="#ppt_h"/>
                                          </p:val>
                                        </p:tav>
                                        <p:tav tm="100000">
                                          <p:val>
                                            <p:strVal val="#ppt_h"/>
                                          </p:val>
                                        </p:tav>
                                      </p:tavLst>
                                    </p:anim>
                                    <p:animEffect transition="in" filter="fade">
                                      <p:cBhvr>
                                        <p:cTn id="28" dur="1000"/>
                                        <p:tgtEl>
                                          <p:spTgt spid="658436"/>
                                        </p:tgtEl>
                                      </p:cBhvr>
                                    </p:animEffect>
                                  </p:childTnLst>
                                </p:cTn>
                              </p:par>
                            </p:childTnLst>
                          </p:cTn>
                        </p:par>
                        <p:par>
                          <p:cTn id="29" fill="hold">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35"/>
                                        </p:tgtEl>
                                        <p:attrNameLst>
                                          <p:attrName>style.visibility</p:attrName>
                                        </p:attrNameLst>
                                      </p:cBhvr>
                                      <p:to>
                                        <p:strVal val="visible"/>
                                      </p:to>
                                    </p:set>
                                    <p:anim calcmode="lin" valueType="num">
                                      <p:cBhvr>
                                        <p:cTn id="32" dur="1000" fill="hold"/>
                                        <p:tgtEl>
                                          <p:spTgt spid="658435"/>
                                        </p:tgtEl>
                                        <p:attrNameLst>
                                          <p:attrName>ppt_w</p:attrName>
                                        </p:attrNameLst>
                                      </p:cBhvr>
                                      <p:tavLst>
                                        <p:tav tm="0">
                                          <p:val>
                                            <p:strVal val="#ppt_w+.3"/>
                                          </p:val>
                                        </p:tav>
                                        <p:tav tm="100000">
                                          <p:val>
                                            <p:strVal val="#ppt_w"/>
                                          </p:val>
                                        </p:tav>
                                      </p:tavLst>
                                    </p:anim>
                                    <p:anim calcmode="lin" valueType="num">
                                      <p:cBhvr>
                                        <p:cTn id="33" dur="1000" fill="hold"/>
                                        <p:tgtEl>
                                          <p:spTgt spid="658435"/>
                                        </p:tgtEl>
                                        <p:attrNameLst>
                                          <p:attrName>ppt_h</p:attrName>
                                        </p:attrNameLst>
                                      </p:cBhvr>
                                      <p:tavLst>
                                        <p:tav tm="0">
                                          <p:val>
                                            <p:strVal val="#ppt_h"/>
                                          </p:val>
                                        </p:tav>
                                        <p:tav tm="100000">
                                          <p:val>
                                            <p:strVal val="#ppt_h"/>
                                          </p:val>
                                        </p:tav>
                                      </p:tavLst>
                                    </p:anim>
                                    <p:animEffect transition="in" filter="fade">
                                      <p:cBhvr>
                                        <p:cTn id="34" dur="1000"/>
                                        <p:tgtEl>
                                          <p:spTgt spid="658435"/>
                                        </p:tgtEl>
                                      </p:cBhvr>
                                    </p:animEffect>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4"/>
                                        </p:tgtEl>
                                        <p:attrNameLst>
                                          <p:attrName>style.visibility</p:attrName>
                                        </p:attrNameLst>
                                      </p:cBhvr>
                                      <p:to>
                                        <p:strVal val="visible"/>
                                      </p:to>
                                    </p:set>
                                    <p:anim calcmode="lin" valueType="num">
                                      <p:cBhvr>
                                        <p:cTn id="38" dur="1000" fill="hold"/>
                                        <p:tgtEl>
                                          <p:spTgt spid="658444"/>
                                        </p:tgtEl>
                                        <p:attrNameLst>
                                          <p:attrName>ppt_w</p:attrName>
                                        </p:attrNameLst>
                                      </p:cBhvr>
                                      <p:tavLst>
                                        <p:tav tm="0">
                                          <p:val>
                                            <p:strVal val="#ppt_w+.3"/>
                                          </p:val>
                                        </p:tav>
                                        <p:tav tm="100000">
                                          <p:val>
                                            <p:strVal val="#ppt_w"/>
                                          </p:val>
                                        </p:tav>
                                      </p:tavLst>
                                    </p:anim>
                                    <p:anim calcmode="lin" valueType="num">
                                      <p:cBhvr>
                                        <p:cTn id="39" dur="1000" fill="hold"/>
                                        <p:tgtEl>
                                          <p:spTgt spid="658444"/>
                                        </p:tgtEl>
                                        <p:attrNameLst>
                                          <p:attrName>ppt_h</p:attrName>
                                        </p:attrNameLst>
                                      </p:cBhvr>
                                      <p:tavLst>
                                        <p:tav tm="0">
                                          <p:val>
                                            <p:strVal val="#ppt_h"/>
                                          </p:val>
                                        </p:tav>
                                        <p:tav tm="100000">
                                          <p:val>
                                            <p:strVal val="#ppt_h"/>
                                          </p:val>
                                        </p:tav>
                                      </p:tavLst>
                                    </p:anim>
                                    <p:animEffect transition="in" filter="fade">
                                      <p:cBhvr>
                                        <p:cTn id="40" dur="1000"/>
                                        <p:tgtEl>
                                          <p:spTgt spid="658444"/>
                                        </p:tgtEl>
                                      </p:cBhvr>
                                    </p:animEffect>
                                  </p:childTnLst>
                                </p:cTn>
                              </p:par>
                            </p:childTnLst>
                          </p:cTn>
                        </p:par>
                        <p:par>
                          <p:cTn id="41" fill="hold">
                            <p:stCondLst>
                              <p:cond delay="3000"/>
                            </p:stCondLst>
                            <p:childTnLst>
                              <p:par>
                                <p:cTn id="42" presetID="50" presetClass="entr" presetSubtype="0" decel="100000" fill="hold" grpId="0" nodeType="afterEffect">
                                  <p:stCondLst>
                                    <p:cond delay="0"/>
                                  </p:stCondLst>
                                  <p:childTnLst>
                                    <p:set>
                                      <p:cBhvr>
                                        <p:cTn id="43" dur="1" fill="hold">
                                          <p:stCondLst>
                                            <p:cond delay="0"/>
                                          </p:stCondLst>
                                        </p:cTn>
                                        <p:tgtEl>
                                          <p:spTgt spid="658446"/>
                                        </p:tgtEl>
                                        <p:attrNameLst>
                                          <p:attrName>style.visibility</p:attrName>
                                        </p:attrNameLst>
                                      </p:cBhvr>
                                      <p:to>
                                        <p:strVal val="visible"/>
                                      </p:to>
                                    </p:set>
                                    <p:anim calcmode="lin" valueType="num">
                                      <p:cBhvr>
                                        <p:cTn id="44" dur="1000" fill="hold"/>
                                        <p:tgtEl>
                                          <p:spTgt spid="658446"/>
                                        </p:tgtEl>
                                        <p:attrNameLst>
                                          <p:attrName>ppt_w</p:attrName>
                                        </p:attrNameLst>
                                      </p:cBhvr>
                                      <p:tavLst>
                                        <p:tav tm="0">
                                          <p:val>
                                            <p:strVal val="#ppt_w+.3"/>
                                          </p:val>
                                        </p:tav>
                                        <p:tav tm="100000">
                                          <p:val>
                                            <p:strVal val="#ppt_w"/>
                                          </p:val>
                                        </p:tav>
                                      </p:tavLst>
                                    </p:anim>
                                    <p:anim calcmode="lin" valueType="num">
                                      <p:cBhvr>
                                        <p:cTn id="45" dur="1000" fill="hold"/>
                                        <p:tgtEl>
                                          <p:spTgt spid="658446"/>
                                        </p:tgtEl>
                                        <p:attrNameLst>
                                          <p:attrName>ppt_h</p:attrName>
                                        </p:attrNameLst>
                                      </p:cBhvr>
                                      <p:tavLst>
                                        <p:tav tm="0">
                                          <p:val>
                                            <p:strVal val="#ppt_h"/>
                                          </p:val>
                                        </p:tav>
                                        <p:tav tm="100000">
                                          <p:val>
                                            <p:strVal val="#ppt_h"/>
                                          </p:val>
                                        </p:tav>
                                      </p:tavLst>
                                    </p:anim>
                                    <p:animEffect transition="in" filter="fade">
                                      <p:cBhvr>
                                        <p:cTn id="46" dur="1000"/>
                                        <p:tgtEl>
                                          <p:spTgt spid="658446"/>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par>
                          <p:cTn id="60" fill="hold">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0"/>
                                        </p:tgtEl>
                                        <p:attrNameLst>
                                          <p:attrName>style.visibility</p:attrName>
                                        </p:attrNameLst>
                                      </p:cBhvr>
                                      <p:to>
                                        <p:strVal val="visible"/>
                                      </p:to>
                                    </p:set>
                                    <p:anim calcmode="lin" valueType="num">
                                      <p:cBhvr>
                                        <p:cTn id="63" dur="1000" fill="hold"/>
                                        <p:tgtEl>
                                          <p:spTgt spid="658440"/>
                                        </p:tgtEl>
                                        <p:attrNameLst>
                                          <p:attrName>ppt_w</p:attrName>
                                        </p:attrNameLst>
                                      </p:cBhvr>
                                      <p:tavLst>
                                        <p:tav tm="0">
                                          <p:val>
                                            <p:strVal val="#ppt_w+.3"/>
                                          </p:val>
                                        </p:tav>
                                        <p:tav tm="100000">
                                          <p:val>
                                            <p:strVal val="#ppt_w"/>
                                          </p:val>
                                        </p:tav>
                                      </p:tavLst>
                                    </p:anim>
                                    <p:anim calcmode="lin" valueType="num">
                                      <p:cBhvr>
                                        <p:cTn id="64" dur="1000" fill="hold"/>
                                        <p:tgtEl>
                                          <p:spTgt spid="658440"/>
                                        </p:tgtEl>
                                        <p:attrNameLst>
                                          <p:attrName>ppt_h</p:attrName>
                                        </p:attrNameLst>
                                      </p:cBhvr>
                                      <p:tavLst>
                                        <p:tav tm="0">
                                          <p:val>
                                            <p:strVal val="#ppt_h"/>
                                          </p:val>
                                        </p:tav>
                                        <p:tav tm="100000">
                                          <p:val>
                                            <p:strVal val="#ppt_h"/>
                                          </p:val>
                                        </p:tav>
                                      </p:tavLst>
                                    </p:anim>
                                    <p:animEffect transition="in" filter="fade">
                                      <p:cBhvr>
                                        <p:cTn id="65" dur="1000"/>
                                        <p:tgtEl>
                                          <p:spTgt spid="65844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External False Teachers</a:t>
            </a:r>
          </a:p>
        </p:txBody>
      </p:sp>
      <p:pic>
        <p:nvPicPr>
          <p:cNvPr id="10242" name="Picture 2" descr="False Teachers - Videos, Audios, Articles - SO4J-TV - SO4J.com | False  prophets, Gospel of jesus christ, Teacher">
            <a:extLst>
              <a:ext uri="{FF2B5EF4-FFF2-40B4-BE49-F238E27FC236}">
                <a16:creationId xmlns:a16="http://schemas.microsoft.com/office/drawing/2014/main" id="{CDE58AEB-DE28-6A44-B362-30F7CC5FD2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253" y="1136384"/>
            <a:ext cx="9126747" cy="4261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7BB55C8-C295-EC4B-BAE6-C769B79FEDC9}"/>
              </a:ext>
            </a:extLst>
          </p:cNvPr>
          <p:cNvSpPr txBox="1">
            <a:spLocks noChangeArrowheads="1"/>
          </p:cNvSpPr>
          <p:nvPr/>
        </p:nvSpPr>
        <p:spPr bwMode="auto">
          <a:xfrm>
            <a:off x="-16042" y="5792859"/>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20:29</a:t>
            </a:r>
          </a:p>
        </p:txBody>
      </p:sp>
    </p:spTree>
    <p:extLst>
      <p:ext uri="{BB962C8B-B14F-4D97-AF65-F5344CB8AC3E}">
        <p14:creationId xmlns:p14="http://schemas.microsoft.com/office/powerpoint/2010/main" val="18864368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91440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 name="Title 1">
            <a:extLst>
              <a:ext uri="{FF2B5EF4-FFF2-40B4-BE49-F238E27FC236}">
                <a16:creationId xmlns:a16="http://schemas.microsoft.com/office/drawing/2014/main" id="{BB388A90-6CAE-AC4A-946A-1C66100AFE55}"/>
              </a:ext>
            </a:extLst>
          </p:cNvPr>
          <p:cNvSpPr>
            <a:spLocks noGrp="1"/>
          </p:cNvSpPr>
          <p:nvPr>
            <p:ph type="title" idx="4294967295"/>
          </p:nvPr>
        </p:nvSpPr>
        <p:spPr>
          <a:xfrm>
            <a:off x="0" y="1"/>
            <a:ext cx="9144000" cy="914400"/>
          </a:xfrm>
          <a:prstGeom prst="rect">
            <a:avLst/>
          </a:prstGeom>
        </p:spPr>
        <p:txBody>
          <a:bodyPr anchor="ctr"/>
          <a:lstStyle/>
          <a:p>
            <a:pPr algn="ctr"/>
            <a:r>
              <a:rPr lang="en-US" sz="3600" b="1" i="0" spc="0" baseline="0" dirty="0">
                <a:ln>
                  <a:noFill/>
                </a:ln>
                <a:solidFill>
                  <a:srgbClr val="FFFFFF"/>
                </a:solidFill>
                <a:effectLst/>
                <a:latin typeface="Arial" panose="020B0604020202020204" pitchFamily="34" charset="0"/>
                <a:ea typeface="ＭＳ Ｐゴシック" panose="020B0600070205080204" pitchFamily="34" charset="-128"/>
                <a:cs typeface="ＭＳ Ｐゴシック" panose="020B0600070205080204" pitchFamily="34" charset="-128"/>
              </a:rPr>
              <a:t>Opposition</a:t>
            </a:r>
            <a:r>
              <a:rPr lang="en-US" dirty="0"/>
              <a:t> </a:t>
            </a:r>
          </a:p>
        </p:txBody>
      </p:sp>
    </p:spTree>
    <p:extLst>
      <p:ext uri="{BB962C8B-B14F-4D97-AF65-F5344CB8AC3E}">
        <p14:creationId xmlns:p14="http://schemas.microsoft.com/office/powerpoint/2010/main" val="100004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Internal False Teachers</a:t>
            </a:r>
          </a:p>
        </p:txBody>
      </p:sp>
      <p:pic>
        <p:nvPicPr>
          <p:cNvPr id="3" name="Picture 2" descr="The Danger of False Teachers | Discovery Series">
            <a:extLst>
              <a:ext uri="{FF2B5EF4-FFF2-40B4-BE49-F238E27FC236}">
                <a16:creationId xmlns:a16="http://schemas.microsoft.com/office/drawing/2014/main" id="{A1AACB8D-DA3A-7947-BFD4-87B5F303F7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6827"/>
            <a:ext cx="9144000" cy="5807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3979713-780F-6349-9644-9FB3579D58AB}"/>
              </a:ext>
            </a:extLst>
          </p:cNvPr>
          <p:cNvSpPr txBox="1">
            <a:spLocks noChangeArrowheads="1"/>
          </p:cNvSpPr>
          <p:nvPr/>
        </p:nvSpPr>
        <p:spPr bwMode="auto">
          <a:xfrm>
            <a:off x="-16042" y="5792859"/>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20:30</a:t>
            </a:r>
          </a:p>
        </p:txBody>
      </p:sp>
    </p:spTree>
    <p:extLst>
      <p:ext uri="{BB962C8B-B14F-4D97-AF65-F5344CB8AC3E}">
        <p14:creationId xmlns:p14="http://schemas.microsoft.com/office/powerpoint/2010/main" val="18666777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pic>
        <p:nvPicPr>
          <p:cNvPr id="1026" name="Picture 2" descr="Why Does God Allow False Teachers To Prosper? – Inspired Walk">
            <a:extLst>
              <a:ext uri="{FF2B5EF4-FFF2-40B4-BE49-F238E27FC236}">
                <a16:creationId xmlns:a16="http://schemas.microsoft.com/office/drawing/2014/main" id="{64D8500A-AB16-1548-B7B6-F19585CFB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84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ould Christians Name and Expose False Teachers? – Inspired Walk">
            <a:extLst>
              <a:ext uri="{FF2B5EF4-FFF2-40B4-BE49-F238E27FC236}">
                <a16:creationId xmlns:a16="http://schemas.microsoft.com/office/drawing/2014/main" id="{4D050EAD-861D-2B49-AD14-8084FA54B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73275"/>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34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FA9414EC-B39A-4B33-BE60-2AA27D2EED5D}"/>
              </a:ext>
            </a:extLst>
          </p:cNvPr>
          <p:cNvGrpSpPr/>
          <p:nvPr/>
        </p:nvGrpSpPr>
        <p:grpSpPr>
          <a:xfrm>
            <a:off x="5340113" y="1026343"/>
            <a:ext cx="2833733" cy="3712554"/>
            <a:chOff x="5340113" y="1470268"/>
            <a:chExt cx="2833733" cy="3712554"/>
          </a:xfrm>
        </p:grpSpPr>
        <p:sp>
          <p:nvSpPr>
            <p:cNvPr id="31" name="Rectangle 2">
              <a:extLst>
                <a:ext uri="{FF2B5EF4-FFF2-40B4-BE49-F238E27FC236}">
                  <a16:creationId xmlns:a16="http://schemas.microsoft.com/office/drawing/2014/main" id="{CC28DAC9-2333-4515-AD9B-764250D5B7B7}"/>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32" name="Picture 2" descr="Image result for church icon">
              <a:extLst>
                <a:ext uri="{FF2B5EF4-FFF2-40B4-BE49-F238E27FC236}">
                  <a16:creationId xmlns:a16="http://schemas.microsoft.com/office/drawing/2014/main" id="{3096761E-01EC-4D32-A09C-47B19D6A1E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91440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19" name="Lightning Bolt 18">
            <a:extLst>
              <a:ext uri="{FF2B5EF4-FFF2-40B4-BE49-F238E27FC236}">
                <a16:creationId xmlns:a16="http://schemas.microsoft.com/office/drawing/2014/main" id="{AC03AF85-1195-2049-89E5-11872AAA3D62}"/>
              </a:ext>
            </a:extLst>
          </p:cNvPr>
          <p:cNvSpPr/>
          <p:nvPr/>
        </p:nvSpPr>
        <p:spPr bwMode="auto">
          <a:xfrm rot="17053972">
            <a:off x="6218051" y="3633452"/>
            <a:ext cx="557577" cy="530248"/>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0" name="Lightning Bolt 19">
            <a:extLst>
              <a:ext uri="{FF2B5EF4-FFF2-40B4-BE49-F238E27FC236}">
                <a16:creationId xmlns:a16="http://schemas.microsoft.com/office/drawing/2014/main" id="{3B9D2BE2-2B33-9C44-B961-0726E0890983}"/>
              </a:ext>
            </a:extLst>
          </p:cNvPr>
          <p:cNvSpPr/>
          <p:nvPr/>
        </p:nvSpPr>
        <p:spPr bwMode="auto">
          <a:xfrm rot="9217220">
            <a:off x="6761306" y="3330806"/>
            <a:ext cx="504693" cy="58581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 name="Title 1">
            <a:extLst>
              <a:ext uri="{FF2B5EF4-FFF2-40B4-BE49-F238E27FC236}">
                <a16:creationId xmlns:a16="http://schemas.microsoft.com/office/drawing/2014/main" id="{C2C5FB9E-860F-2641-93B1-EFDD70A3695D}"/>
              </a:ext>
            </a:extLst>
          </p:cNvPr>
          <p:cNvSpPr>
            <a:spLocks noGrp="1"/>
          </p:cNvSpPr>
          <p:nvPr>
            <p:ph type="title" idx="4294967295"/>
          </p:nvPr>
        </p:nvSpPr>
        <p:spPr>
          <a:xfrm>
            <a:off x="0" y="1"/>
            <a:ext cx="9144000" cy="790588"/>
          </a:xfrm>
          <a:prstGeom prst="rect">
            <a:avLst/>
          </a:prstGeom>
        </p:spPr>
        <p:txBody>
          <a:bodyPr anchor="ctr"/>
          <a:lstStyle/>
          <a:p>
            <a:pPr algn="ctr"/>
            <a:r>
              <a:rPr lang="en-US" sz="3600" b="1" i="0" spc="0" baseline="0" dirty="0">
                <a:ln>
                  <a:noFill/>
                </a:ln>
                <a:solidFill>
                  <a:srgbClr val="FFFFFF"/>
                </a:solidFill>
                <a:effectLst/>
                <a:latin typeface="Arial" panose="020B0604020202020204" pitchFamily="34" charset="0"/>
                <a:ea typeface="ＭＳ Ｐゴシック" panose="020B0600070205080204" pitchFamily="34" charset="-128"/>
                <a:cs typeface="ＭＳ Ｐゴシック" panose="020B0600070205080204" pitchFamily="34" charset="-128"/>
              </a:rPr>
              <a:t>Opposition</a:t>
            </a:r>
            <a:r>
              <a:rPr lang="en-US" dirty="0"/>
              <a:t> </a:t>
            </a:r>
          </a:p>
        </p:txBody>
      </p:sp>
    </p:spTree>
    <p:extLst>
      <p:ext uri="{BB962C8B-B14F-4D97-AF65-F5344CB8AC3E}">
        <p14:creationId xmlns:p14="http://schemas.microsoft.com/office/powerpoint/2010/main" val="40217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9324623" cy="6993467"/>
          </a:xfrm>
          <a:prstGeom prst="rect">
            <a:avLst/>
          </a:prstGeom>
        </p:spPr>
      </p:pic>
      <p:sp>
        <p:nvSpPr>
          <p:cNvPr id="5" name="TextBox 4">
            <a:extLst>
              <a:ext uri="{FF2B5EF4-FFF2-40B4-BE49-F238E27FC236}">
                <a16:creationId xmlns:a16="http://schemas.microsoft.com/office/drawing/2014/main" id="{E78E6C92-D326-F247-876B-26D75B6F1DCB}"/>
              </a:ext>
            </a:extLst>
          </p:cNvPr>
          <p:cNvSpPr txBox="1"/>
          <p:nvPr/>
        </p:nvSpPr>
        <p:spPr>
          <a:xfrm>
            <a:off x="3360934" y="1864055"/>
            <a:ext cx="5964973"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571500" marR="0" lvl="0" indent="-571500" algn="l" defTabSz="4571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Founded on God’s grace and Word (32).</a:t>
            </a:r>
          </a:p>
          <a:p>
            <a:pPr marL="571500" marR="0" lvl="0" indent="-571500" algn="l" defTabSz="45717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a:p>
            <a:pPr marL="571500" marR="0" lvl="0" indent="-571500" algn="l" defTabSz="4571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Based on hard work instead of greed (33-35).</a:t>
            </a:r>
          </a:p>
        </p:txBody>
      </p:sp>
      <p:sp>
        <p:nvSpPr>
          <p:cNvPr id="2" name="Title 1">
            <a:extLst>
              <a:ext uri="{FF2B5EF4-FFF2-40B4-BE49-F238E27FC236}">
                <a16:creationId xmlns:a16="http://schemas.microsoft.com/office/drawing/2014/main" id="{CD446AB7-8460-7740-AF8B-C6BA5BB6A800}"/>
              </a:ext>
            </a:extLst>
          </p:cNvPr>
          <p:cNvSpPr>
            <a:spLocks noGrp="1"/>
          </p:cNvSpPr>
          <p:nvPr>
            <p:ph type="ctrTitle"/>
          </p:nvPr>
        </p:nvSpPr>
        <p:spPr>
          <a:xfrm>
            <a:off x="3359648" y="0"/>
            <a:ext cx="5964974" cy="1232452"/>
          </a:xfr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l" defTabSz="457177" eaLnBrk="1" hangingPunct="1"/>
            <a:r>
              <a:rPr lang="en-SG" sz="3600" b="1" dirty="0">
                <a:solidFill>
                  <a:srgbClr val="FFFFFF"/>
                </a:solidFill>
                <a:effectLst>
                  <a:glow rad="228600">
                    <a:srgbClr val="000000">
                      <a:satMod val="175000"/>
                    </a:srgbClr>
                  </a:glow>
                </a:effectLst>
                <a:latin typeface="Arial"/>
                <a:ea typeface="ＭＳ Ｐゴシック" charset="0"/>
                <a:cs typeface="Arial"/>
              </a:rPr>
              <a:t>Elders must serve </a:t>
            </a:r>
            <a:r>
              <a:rPr lang="en-SG" sz="3600" b="1" dirty="0">
                <a:solidFill>
                  <a:srgbClr val="FFFF00"/>
                </a:solidFill>
                <a:effectLst>
                  <a:glow rad="228600">
                    <a:srgbClr val="000000">
                      <a:satMod val="175000"/>
                    </a:srgbClr>
                  </a:glow>
                </a:effectLst>
                <a:latin typeface="Arial"/>
                <a:ea typeface="ＭＳ Ｐゴシック" charset="0"/>
                <a:cs typeface="Arial"/>
              </a:rPr>
              <a:t>selflessly</a:t>
            </a:r>
            <a:r>
              <a:rPr lang="en-SG" sz="3600" b="1" dirty="0">
                <a:solidFill>
                  <a:srgbClr val="FFFFFF"/>
                </a:solidFill>
                <a:effectLst>
                  <a:glow rad="228600">
                    <a:srgbClr val="000000">
                      <a:satMod val="175000"/>
                    </a:srgbClr>
                  </a:glow>
                </a:effectLst>
                <a:latin typeface="Arial"/>
                <a:ea typeface="ＭＳ Ｐゴシック" charset="0"/>
                <a:cs typeface="Arial"/>
              </a:rPr>
              <a:t> (Acts 20:32-35). </a:t>
            </a:r>
            <a:endParaRPr lang="en-US" sz="3600" b="1" dirty="0">
              <a:solidFill>
                <a:srgbClr val="FFFFFF"/>
              </a:solidFill>
              <a:effectLst>
                <a:glow rad="228600">
                  <a:srgbClr val="000000">
                    <a:satMod val="175000"/>
                  </a:srgbClr>
                </a:glow>
              </a:effectLst>
              <a:latin typeface="Arial"/>
              <a:ea typeface="ＭＳ Ｐゴシック" charset="0"/>
              <a:cs typeface="Arial"/>
            </a:endParaRPr>
          </a:p>
        </p:txBody>
      </p:sp>
    </p:spTree>
    <p:extLst>
      <p:ext uri="{BB962C8B-B14F-4D97-AF65-F5344CB8AC3E}">
        <p14:creationId xmlns:p14="http://schemas.microsoft.com/office/powerpoint/2010/main" val="3821005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urch 004.jpg">
            <a:extLst>
              <a:ext uri="{FF2B5EF4-FFF2-40B4-BE49-F238E27FC236}">
                <a16:creationId xmlns:a16="http://schemas.microsoft.com/office/drawing/2014/main" id="{467E66C3-D53A-7449-AAB4-CDB2DB19E6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643612" y="4532405"/>
            <a:ext cx="6500388"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elders supposed to do?</a:t>
            </a:r>
          </a:p>
        </p:txBody>
      </p:sp>
    </p:spTree>
    <p:extLst>
      <p:ext uri="{BB962C8B-B14F-4D97-AF65-F5344CB8AC3E}">
        <p14:creationId xmlns:p14="http://schemas.microsoft.com/office/powerpoint/2010/main" val="4215930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On False Teachers and False Prophets | MYSTAGOGY RESOURCE CENTER">
            <a:extLst>
              <a:ext uri="{FF2B5EF4-FFF2-40B4-BE49-F238E27FC236}">
                <a16:creationId xmlns:a16="http://schemas.microsoft.com/office/drawing/2014/main" id="{A8DB83B7-DB66-2448-8537-0615F4D683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498" y="2235200"/>
            <a:ext cx="5080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5078" y="3931009"/>
            <a:ext cx="4106174" cy="2926991"/>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Main Idea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of Acts 20</a:t>
            </a:r>
          </a:p>
        </p:txBody>
      </p:sp>
      <p:sp>
        <p:nvSpPr>
          <p:cNvPr id="4" name="Rectangle 2">
            <a:extLst>
              <a:ext uri="{FF2B5EF4-FFF2-40B4-BE49-F238E27FC236}">
                <a16:creationId xmlns:a16="http://schemas.microsoft.com/office/drawing/2014/main" id="{B3ED1EE0-5FAE-E741-9E92-2AF8A68D4060}"/>
              </a:ext>
            </a:extLst>
          </p:cNvPr>
          <p:cNvSpPr txBox="1">
            <a:spLocks noChangeArrowheads="1"/>
          </p:cNvSpPr>
          <p:nvPr/>
        </p:nvSpPr>
        <p:spPr bwMode="auto">
          <a:xfrm>
            <a:off x="0" y="200917"/>
            <a:ext cx="9143999" cy="16659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Elders should be selfless shepherds against false teachers </a:t>
            </a:r>
          </a:p>
        </p:txBody>
      </p:sp>
    </p:spTree>
    <p:extLst>
      <p:ext uri="{BB962C8B-B14F-4D97-AF65-F5344CB8AC3E}">
        <p14:creationId xmlns:p14="http://schemas.microsoft.com/office/powerpoint/2010/main" val="7098597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506288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Come see the cross </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where love and mercy meet</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As the Son of God is stricken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15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Then see His foes lie crushed beneath His feet</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For the Conqueror has risen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as the stone is rolled away</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Christ emerges from the grave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This victory march continues till the day</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Every eye and heart shall see Him</a:t>
            </a:r>
          </a:p>
        </p:txBody>
      </p:sp>
      <p:sp>
        <p:nvSpPr>
          <p:cNvPr id="4" name="Google Shape;97;p2">
            <a:extLst>
              <a:ext uri="{FF2B5EF4-FFF2-40B4-BE49-F238E27FC236}">
                <a16:creationId xmlns:a16="http://schemas.microsoft.com/office/drawing/2014/main" id="{94747056-3A17-44E0-90EF-F6DD42E60962}"/>
              </a:ext>
            </a:extLst>
          </p:cNvPr>
          <p:cNvSpPr txBox="1"/>
          <p:nvPr/>
        </p:nvSpPr>
        <p:spPr>
          <a:xfrm>
            <a:off x="0" y="6396376"/>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V3</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214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2475"/>
            <a:ext cx="3803904" cy="229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Watch</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Paul</a:t>
            </a:r>
          </a:p>
        </p:txBody>
      </p:sp>
      <p:pic>
        <p:nvPicPr>
          <p:cNvPr id="5122" name="Picture 2" descr="Paul Writes about Charity">
            <a:extLst>
              <a:ext uri="{FF2B5EF4-FFF2-40B4-BE49-F238E27FC236}">
                <a16:creationId xmlns:a16="http://schemas.microsoft.com/office/drawing/2014/main" id="{76F52CB7-38FB-DE43-99E2-FF7FD1ABF2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62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F13C3B8-33A5-424A-B590-0CB3E2B72B48}"/>
              </a:ext>
            </a:extLst>
          </p:cNvPr>
          <p:cNvSpPr txBox="1">
            <a:spLocks noChangeArrowheads="1"/>
          </p:cNvSpPr>
          <p:nvPr/>
        </p:nvSpPr>
        <p:spPr bwMode="auto">
          <a:xfrm>
            <a:off x="5321808" y="4525899"/>
            <a:ext cx="3803904" cy="22955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Mimic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a:t>
            </a:r>
          </a:p>
        </p:txBody>
      </p:sp>
      <p:sp>
        <p:nvSpPr>
          <p:cNvPr id="2" name="Right Arrow 1">
            <a:extLst>
              <a:ext uri="{FF2B5EF4-FFF2-40B4-BE49-F238E27FC236}">
                <a16:creationId xmlns:a16="http://schemas.microsoft.com/office/drawing/2014/main" id="{16374871-C5C8-054D-899F-F9CE4D41649E}"/>
              </a:ext>
            </a:extLst>
          </p:cNvPr>
          <p:cNvSpPr/>
          <p:nvPr/>
        </p:nvSpPr>
        <p:spPr bwMode="auto">
          <a:xfrm>
            <a:off x="4005072" y="5079301"/>
            <a:ext cx="1115568" cy="118872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0649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435" y="0"/>
            <a:ext cx="9144000" cy="1363579"/>
          </a:xfrm>
          <a:solidFill>
            <a:schemeClr val="accent2"/>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About You?</a:t>
            </a:r>
          </a:p>
        </p:txBody>
      </p:sp>
      <p:sp>
        <p:nvSpPr>
          <p:cNvPr id="3" name="Rectangle 2"/>
          <p:cNvSpPr txBox="1">
            <a:spLocks noChangeArrowheads="1"/>
          </p:cNvSpPr>
          <p:nvPr/>
        </p:nvSpPr>
        <p:spPr bwMode="auto">
          <a:xfrm>
            <a:off x="279029" y="1652337"/>
            <a:ext cx="8563072" cy="4376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 better shepherd the flock under your care—whether the whole church as elders, or your family or friends?</a:t>
            </a:r>
          </a:p>
        </p:txBody>
      </p:sp>
    </p:spTree>
    <p:extLst>
      <p:ext uri="{BB962C8B-B14F-4D97-AF65-F5344CB8AC3E}">
        <p14:creationId xmlns:p14="http://schemas.microsoft.com/office/powerpoint/2010/main" val="270417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1B6527-7E22-0B4C-A474-7064A4D91DD7}"/>
              </a:ext>
            </a:extLst>
          </p:cNvPr>
          <p:cNvGraphicFramePr/>
          <p:nvPr/>
        </p:nvGraphicFramePr>
        <p:xfrm>
          <a:off x="1249379" y="436825"/>
          <a:ext cx="8374454" cy="598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1DF0336-18E1-6649-A2B7-B085BF339293}"/>
              </a:ext>
            </a:extLst>
          </p:cNvPr>
          <p:cNvSpPr/>
          <p:nvPr/>
        </p:nvSpPr>
        <p:spPr bwMode="auto">
          <a:xfrm>
            <a:off x="6146940" y="1545336"/>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Oval 4">
            <a:extLst>
              <a:ext uri="{FF2B5EF4-FFF2-40B4-BE49-F238E27FC236}">
                <a16:creationId xmlns:a16="http://schemas.microsoft.com/office/drawing/2014/main" id="{119CBC23-4786-9E4D-BC7E-B784AED394A3}"/>
              </a:ext>
            </a:extLst>
          </p:cNvPr>
          <p:cNvSpPr/>
          <p:nvPr/>
        </p:nvSpPr>
        <p:spPr bwMode="auto">
          <a:xfrm>
            <a:off x="5358383" y="3977640"/>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Oval 5">
            <a:extLst>
              <a:ext uri="{FF2B5EF4-FFF2-40B4-BE49-F238E27FC236}">
                <a16:creationId xmlns:a16="http://schemas.microsoft.com/office/drawing/2014/main" id="{830D0191-6FB4-6549-9476-6466DE651EFB}"/>
              </a:ext>
            </a:extLst>
          </p:cNvPr>
          <p:cNvSpPr/>
          <p:nvPr/>
        </p:nvSpPr>
        <p:spPr bwMode="auto">
          <a:xfrm>
            <a:off x="2708072" y="3977640"/>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a:extLst>
              <a:ext uri="{FF2B5EF4-FFF2-40B4-BE49-F238E27FC236}">
                <a16:creationId xmlns:a16="http://schemas.microsoft.com/office/drawing/2014/main" id="{011AF6B7-8EB6-0741-8B81-B77CE71B3840}"/>
              </a:ext>
            </a:extLst>
          </p:cNvPr>
          <p:cNvSpPr/>
          <p:nvPr/>
        </p:nvSpPr>
        <p:spPr bwMode="auto">
          <a:xfrm>
            <a:off x="1894981" y="1545336"/>
            <a:ext cx="2857001" cy="287121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49785"/>
            <a:ext cx="3705726" cy="2023459"/>
          </a:xfrm>
          <a:effectLst>
            <a:outerShdw blurRad="63500" dist="35921" dir="2700000" algn="ctr" rotWithShape="0">
              <a:schemeClr val="tx2">
                <a:alpha val="74998"/>
              </a:schemeClr>
            </a:outerShdw>
          </a:effectLst>
        </p:spPr>
        <p:txBody>
          <a:bodyPr anchor="t"/>
          <a:lstStyle/>
          <a:p>
            <a:pPr algn="l">
              <a:defRPr/>
            </a:pPr>
            <a:r>
              <a:rPr lang="en-US" sz="3200" b="1" dirty="0">
                <a:solidFill>
                  <a:srgbClr val="FFFF00"/>
                </a:solidFill>
                <a:effectLst>
                  <a:glow rad="127000">
                    <a:schemeClr val="tx1"/>
                  </a:glow>
                </a:effectLst>
                <a:latin typeface="Arial" charset="0"/>
                <a:ea typeface="ＭＳ Ｐゴシック" charset="0"/>
                <a:cs typeface="ＭＳ Ｐゴシック" charset="0"/>
              </a:rPr>
              <a:t>Paul modeled shepherding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 elders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20:18b-27).</a:t>
            </a:r>
          </a:p>
        </p:txBody>
      </p:sp>
    </p:spTree>
    <p:extLst>
      <p:ext uri="{BB962C8B-B14F-4D97-AF65-F5344CB8AC3E}">
        <p14:creationId xmlns:p14="http://schemas.microsoft.com/office/powerpoint/2010/main" val="114600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C9C4FF"/>
                </a:solidFill>
                <a:effectLst/>
                <a:uLnTx/>
                <a:uFillTx/>
                <a:latin typeface="Arial" charset="0"/>
                <a:ea typeface="ＭＳ Ｐゴシック" charset="0"/>
              </a:rPr>
              <a:t>Teaching</a:t>
            </a:r>
          </a:p>
        </p:txBody>
      </p:sp>
      <p:sp>
        <p:nvSpPr>
          <p:cNvPr id="658440" name="Text Box 8"/>
          <p:cNvSpPr txBox="1">
            <a:spLocks noChangeArrowheads="1"/>
          </p:cNvSpPr>
          <p:nvPr/>
        </p:nvSpPr>
        <p:spPr bwMode="auto">
          <a:xfrm>
            <a:off x="5907088" y="1981200"/>
            <a:ext cx="2552700" cy="830997"/>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9C4FF"/>
                </a:solidFill>
                <a:effectLst/>
                <a:uLnTx/>
                <a:uFillTx/>
                <a:latin typeface="Arial" charset="0"/>
                <a:ea typeface="ＭＳ Ｐゴシック" charset="0"/>
              </a:rPr>
              <a:t>1 Tim. 3:2; 5:17; Acts 20:28d</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FFFF"/>
                </a:solidFill>
                <a:effectLst/>
                <a:uLnTx/>
                <a:uFillTx/>
                <a:latin typeface="Arial" charset="0"/>
                <a:ea typeface="ＭＳ Ｐゴシック" charset="0"/>
              </a:rPr>
              <a:t>Pastoring</a:t>
            </a:r>
            <a:br>
              <a:rPr kumimoji="0" lang="en-US" sz="2400" b="1" i="1" u="none" strike="noStrike" kern="1200" cap="none" spc="0" normalizeH="0" baseline="0" noProof="0">
                <a:ln>
                  <a:noFill/>
                </a:ln>
                <a:solidFill>
                  <a:srgbClr val="00FFFF"/>
                </a:solidFill>
                <a:effectLst/>
                <a:uLnTx/>
                <a:uFillTx/>
                <a:latin typeface="Arial" charset="0"/>
                <a:ea typeface="ＭＳ Ｐゴシック" charset="0"/>
              </a:rPr>
            </a:br>
            <a:r>
              <a:rPr kumimoji="0" lang="en-US" sz="2400" b="1" i="1" u="none" strike="noStrike" kern="1200" cap="none" spc="0" normalizeH="0" baseline="0" noProof="0">
                <a:ln>
                  <a:noFill/>
                </a:ln>
                <a:solidFill>
                  <a:srgbClr val="00FFFF"/>
                </a:solidFill>
                <a:effectLst/>
                <a:uLnTx/>
                <a:uFillTx/>
                <a:latin typeface="Arial" charset="0"/>
                <a:ea typeface="ＭＳ Ｐゴシック" charset="0"/>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Pastor-Teacher</a:t>
            </a:r>
          </a:p>
        </p:txBody>
      </p:sp>
      <p:sp>
        <p:nvSpPr>
          <p:cNvPr id="658444" name="Text Box 12"/>
          <p:cNvSpPr txBox="1">
            <a:spLocks noChangeArrowheads="1"/>
          </p:cNvSpPr>
          <p:nvPr/>
        </p:nvSpPr>
        <p:spPr bwMode="auto">
          <a:xfrm>
            <a:off x="1371599" y="2141538"/>
            <a:ext cx="3390181" cy="830997"/>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charset="0"/>
                <a:ea typeface="ＭＳ Ｐゴシック" charset="0"/>
              </a:rPr>
              <a:t>1 Tim. 3:1, 4-5; 5:17; Acts 20;28c</a:t>
            </a:r>
          </a:p>
        </p:txBody>
      </p:sp>
      <p:sp>
        <p:nvSpPr>
          <p:cNvPr id="658445" name="Text Box 13"/>
          <p:cNvSpPr txBox="1">
            <a:spLocks noChangeArrowheads="1"/>
          </p:cNvSpPr>
          <p:nvPr/>
        </p:nvSpPr>
        <p:spPr bwMode="auto">
          <a:xfrm>
            <a:off x="3227563" y="5468938"/>
            <a:ext cx="3214342"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1 Pet. 5:1-4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Acts 20:28a-b, 29, 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1 Thess. 5:12</a:t>
            </a:r>
          </a:p>
        </p:txBody>
      </p:sp>
      <p:sp>
        <p:nvSpPr>
          <p:cNvPr id="658446" name="Text Box 14"/>
          <p:cNvSpPr txBox="1">
            <a:spLocks noChangeArrowheads="1"/>
          </p:cNvSpPr>
          <p:nvPr/>
        </p:nvSpPr>
        <p:spPr bwMode="auto">
          <a:xfrm>
            <a:off x="1371600" y="3384550"/>
            <a:ext cx="2667000" cy="155257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Episkopos</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Epi</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 “over”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skopos </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“look”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“watch over”</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Administration</a:t>
            </a:r>
            <a:br>
              <a:rPr kumimoji="0" lang="en-US" sz="2400" b="1" i="1" u="none" strike="noStrike" kern="1200" cap="none" spc="0" normalizeH="0" baseline="0" noProof="0">
                <a:ln>
                  <a:noFill/>
                </a:ln>
                <a:solidFill>
                  <a:srgbClr val="FFFF66"/>
                </a:solidFill>
                <a:effectLst/>
                <a:uLnTx/>
                <a:uFillTx/>
                <a:latin typeface="Arial" charset="0"/>
                <a:ea typeface="ＭＳ Ｐゴシック" charset="0"/>
              </a:rPr>
            </a:b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236c1</a:t>
            </a:r>
          </a:p>
        </p:txBody>
      </p:sp>
      <p:sp>
        <p:nvSpPr>
          <p:cNvPr id="658434" name="Rectangle 2"/>
          <p:cNvSpPr>
            <a:spLocks noGrp="1" noChangeArrowheads="1"/>
          </p:cNvSpPr>
          <p:nvPr>
            <p:ph type="title" idx="4294967295"/>
          </p:nvPr>
        </p:nvSpPr>
        <p:spPr>
          <a:xfrm>
            <a:off x="152400" y="76199"/>
            <a:ext cx="8915400" cy="1006475"/>
          </a:xfrm>
          <a:effectLst>
            <a:outerShdw blurRad="38100" dist="38099" dir="2700000" algn="ctr" rotWithShape="0">
              <a:srgbClr val="000000">
                <a:alpha val="99962"/>
              </a:srgbClr>
            </a:outerShdw>
          </a:effectLst>
        </p:spPr>
        <p:txBody>
          <a:bodyPr/>
          <a:lstStyle/>
          <a:p>
            <a:pPr>
              <a:defRPr/>
            </a:pPr>
            <a:r>
              <a:rPr lang="en-US" sz="3600" dirty="0">
                <a:solidFill>
                  <a:srgbClr val="FFFFFF"/>
                </a:solidFill>
                <a:latin typeface="Arial" charset="0"/>
                <a:ea typeface="ＭＳ Ｐゴシック" charset="0"/>
                <a:cs typeface="ＭＳ Ｐゴシック" charset="0"/>
              </a:rPr>
              <a:t>Elders should follow Paul’s shepherding example (Acts 20:28-35).</a:t>
            </a:r>
            <a:endParaRPr lang="en-US" sz="28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345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42"/>
                                        </p:tgtEl>
                                        <p:attrNameLst>
                                          <p:attrName>style.visibility</p:attrName>
                                        </p:attrNameLst>
                                      </p:cBhvr>
                                      <p:to>
                                        <p:strVal val="visible"/>
                                      </p:to>
                                    </p:set>
                                    <p:anim calcmode="lin" valueType="num">
                                      <p:cBhvr>
                                        <p:cTn id="7" dur="1000" fill="hold"/>
                                        <p:tgtEl>
                                          <p:spTgt spid="658442"/>
                                        </p:tgtEl>
                                        <p:attrNameLst>
                                          <p:attrName>ppt_w</p:attrName>
                                        </p:attrNameLst>
                                      </p:cBhvr>
                                      <p:tavLst>
                                        <p:tav tm="0">
                                          <p:val>
                                            <p:strVal val="#ppt_w+.3"/>
                                          </p:val>
                                        </p:tav>
                                        <p:tav tm="100000">
                                          <p:val>
                                            <p:strVal val="#ppt_w"/>
                                          </p:val>
                                        </p:tav>
                                      </p:tavLst>
                                    </p:anim>
                                    <p:anim calcmode="lin" valueType="num">
                                      <p:cBhvr>
                                        <p:cTn id="8" dur="1000" fill="hold"/>
                                        <p:tgtEl>
                                          <p:spTgt spid="658442"/>
                                        </p:tgtEl>
                                        <p:attrNameLst>
                                          <p:attrName>ppt_h</p:attrName>
                                        </p:attrNameLst>
                                      </p:cBhvr>
                                      <p:tavLst>
                                        <p:tav tm="0">
                                          <p:val>
                                            <p:strVal val="#ppt_h"/>
                                          </p:val>
                                        </p:tav>
                                        <p:tav tm="100000">
                                          <p:val>
                                            <p:strVal val="#ppt_h"/>
                                          </p:val>
                                        </p:tav>
                                      </p:tavLst>
                                    </p:anim>
                                    <p:animEffect transition="in" filter="fade">
                                      <p:cBhvr>
                                        <p:cTn id="9" dur="1000"/>
                                        <p:tgtEl>
                                          <p:spTgt spid="65844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1"/>
                                        </p:tgtEl>
                                        <p:attrNameLst>
                                          <p:attrName>style.visibility</p:attrName>
                                        </p:attrNameLst>
                                      </p:cBhvr>
                                      <p:to>
                                        <p:strVal val="visible"/>
                                      </p:to>
                                    </p:set>
                                    <p:anim calcmode="lin" valueType="num">
                                      <p:cBhvr>
                                        <p:cTn id="13" dur="1000" fill="hold"/>
                                        <p:tgtEl>
                                          <p:spTgt spid="658441"/>
                                        </p:tgtEl>
                                        <p:attrNameLst>
                                          <p:attrName>ppt_w</p:attrName>
                                        </p:attrNameLst>
                                      </p:cBhvr>
                                      <p:tavLst>
                                        <p:tav tm="0">
                                          <p:val>
                                            <p:strVal val="#ppt_w+.3"/>
                                          </p:val>
                                        </p:tav>
                                        <p:tav tm="100000">
                                          <p:val>
                                            <p:strVal val="#ppt_w"/>
                                          </p:val>
                                        </p:tav>
                                      </p:tavLst>
                                    </p:anim>
                                    <p:anim calcmode="lin" valueType="num">
                                      <p:cBhvr>
                                        <p:cTn id="14" dur="1000" fill="hold"/>
                                        <p:tgtEl>
                                          <p:spTgt spid="658441"/>
                                        </p:tgtEl>
                                        <p:attrNameLst>
                                          <p:attrName>ppt_h</p:attrName>
                                        </p:attrNameLst>
                                      </p:cBhvr>
                                      <p:tavLst>
                                        <p:tav tm="0">
                                          <p:val>
                                            <p:strVal val="#ppt_h"/>
                                          </p:val>
                                        </p:tav>
                                        <p:tav tm="100000">
                                          <p:val>
                                            <p:strVal val="#ppt_h"/>
                                          </p:val>
                                        </p:tav>
                                      </p:tavLst>
                                    </p:anim>
                                    <p:animEffect transition="in" filter="fade">
                                      <p:cBhvr>
                                        <p:cTn id="15" dur="1000"/>
                                        <p:tgtEl>
                                          <p:spTgt spid="658441"/>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5"/>
                                        </p:tgtEl>
                                        <p:attrNameLst>
                                          <p:attrName>style.visibility</p:attrName>
                                        </p:attrNameLst>
                                      </p:cBhvr>
                                      <p:to>
                                        <p:strVal val="visible"/>
                                      </p:to>
                                    </p:set>
                                    <p:anim calcmode="lin" valueType="num">
                                      <p:cBhvr>
                                        <p:cTn id="19" dur="1000" fill="hold"/>
                                        <p:tgtEl>
                                          <p:spTgt spid="658445"/>
                                        </p:tgtEl>
                                        <p:attrNameLst>
                                          <p:attrName>ppt_w</p:attrName>
                                        </p:attrNameLst>
                                      </p:cBhvr>
                                      <p:tavLst>
                                        <p:tav tm="0">
                                          <p:val>
                                            <p:strVal val="#ppt_w+.3"/>
                                          </p:val>
                                        </p:tav>
                                        <p:tav tm="100000">
                                          <p:val>
                                            <p:strVal val="#ppt_w"/>
                                          </p:val>
                                        </p:tav>
                                      </p:tavLst>
                                    </p:anim>
                                    <p:anim calcmode="lin" valueType="num">
                                      <p:cBhvr>
                                        <p:cTn id="20" dur="1000" fill="hold"/>
                                        <p:tgtEl>
                                          <p:spTgt spid="658445"/>
                                        </p:tgtEl>
                                        <p:attrNameLst>
                                          <p:attrName>ppt_h</p:attrName>
                                        </p:attrNameLst>
                                      </p:cBhvr>
                                      <p:tavLst>
                                        <p:tav tm="0">
                                          <p:val>
                                            <p:strVal val="#ppt_h"/>
                                          </p:val>
                                        </p:tav>
                                        <p:tav tm="100000">
                                          <p:val>
                                            <p:strVal val="#ppt_h"/>
                                          </p:val>
                                        </p:tav>
                                      </p:tavLst>
                                    </p:anim>
                                    <p:animEffect transition="in" filter="fade">
                                      <p:cBhvr>
                                        <p:cTn id="21" dur="1000"/>
                                        <p:tgtEl>
                                          <p:spTgt spid="65844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36"/>
                                        </p:tgtEl>
                                        <p:attrNameLst>
                                          <p:attrName>style.visibility</p:attrName>
                                        </p:attrNameLst>
                                      </p:cBhvr>
                                      <p:to>
                                        <p:strVal val="visible"/>
                                      </p:to>
                                    </p:set>
                                    <p:anim calcmode="lin" valueType="num">
                                      <p:cBhvr>
                                        <p:cTn id="26" dur="1000" fill="hold"/>
                                        <p:tgtEl>
                                          <p:spTgt spid="658436"/>
                                        </p:tgtEl>
                                        <p:attrNameLst>
                                          <p:attrName>ppt_w</p:attrName>
                                        </p:attrNameLst>
                                      </p:cBhvr>
                                      <p:tavLst>
                                        <p:tav tm="0">
                                          <p:val>
                                            <p:strVal val="#ppt_w+.3"/>
                                          </p:val>
                                        </p:tav>
                                        <p:tav tm="100000">
                                          <p:val>
                                            <p:strVal val="#ppt_w"/>
                                          </p:val>
                                        </p:tav>
                                      </p:tavLst>
                                    </p:anim>
                                    <p:anim calcmode="lin" valueType="num">
                                      <p:cBhvr>
                                        <p:cTn id="27" dur="1000" fill="hold"/>
                                        <p:tgtEl>
                                          <p:spTgt spid="658436"/>
                                        </p:tgtEl>
                                        <p:attrNameLst>
                                          <p:attrName>ppt_h</p:attrName>
                                        </p:attrNameLst>
                                      </p:cBhvr>
                                      <p:tavLst>
                                        <p:tav tm="0">
                                          <p:val>
                                            <p:strVal val="#ppt_h"/>
                                          </p:val>
                                        </p:tav>
                                        <p:tav tm="100000">
                                          <p:val>
                                            <p:strVal val="#ppt_h"/>
                                          </p:val>
                                        </p:tav>
                                      </p:tavLst>
                                    </p:anim>
                                    <p:animEffect transition="in" filter="fade">
                                      <p:cBhvr>
                                        <p:cTn id="28" dur="1000"/>
                                        <p:tgtEl>
                                          <p:spTgt spid="658436"/>
                                        </p:tgtEl>
                                      </p:cBhvr>
                                    </p:animEffect>
                                  </p:childTnLst>
                                </p:cTn>
                              </p:par>
                            </p:childTnLst>
                          </p:cTn>
                        </p:par>
                        <p:par>
                          <p:cTn id="29" fill="hold">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35"/>
                                        </p:tgtEl>
                                        <p:attrNameLst>
                                          <p:attrName>style.visibility</p:attrName>
                                        </p:attrNameLst>
                                      </p:cBhvr>
                                      <p:to>
                                        <p:strVal val="visible"/>
                                      </p:to>
                                    </p:set>
                                    <p:anim calcmode="lin" valueType="num">
                                      <p:cBhvr>
                                        <p:cTn id="32" dur="1000" fill="hold"/>
                                        <p:tgtEl>
                                          <p:spTgt spid="658435"/>
                                        </p:tgtEl>
                                        <p:attrNameLst>
                                          <p:attrName>ppt_w</p:attrName>
                                        </p:attrNameLst>
                                      </p:cBhvr>
                                      <p:tavLst>
                                        <p:tav tm="0">
                                          <p:val>
                                            <p:strVal val="#ppt_w+.3"/>
                                          </p:val>
                                        </p:tav>
                                        <p:tav tm="100000">
                                          <p:val>
                                            <p:strVal val="#ppt_w"/>
                                          </p:val>
                                        </p:tav>
                                      </p:tavLst>
                                    </p:anim>
                                    <p:anim calcmode="lin" valueType="num">
                                      <p:cBhvr>
                                        <p:cTn id="33" dur="1000" fill="hold"/>
                                        <p:tgtEl>
                                          <p:spTgt spid="658435"/>
                                        </p:tgtEl>
                                        <p:attrNameLst>
                                          <p:attrName>ppt_h</p:attrName>
                                        </p:attrNameLst>
                                      </p:cBhvr>
                                      <p:tavLst>
                                        <p:tav tm="0">
                                          <p:val>
                                            <p:strVal val="#ppt_h"/>
                                          </p:val>
                                        </p:tav>
                                        <p:tav tm="100000">
                                          <p:val>
                                            <p:strVal val="#ppt_h"/>
                                          </p:val>
                                        </p:tav>
                                      </p:tavLst>
                                    </p:anim>
                                    <p:animEffect transition="in" filter="fade">
                                      <p:cBhvr>
                                        <p:cTn id="34" dur="1000"/>
                                        <p:tgtEl>
                                          <p:spTgt spid="658435"/>
                                        </p:tgtEl>
                                      </p:cBhvr>
                                    </p:animEffect>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4"/>
                                        </p:tgtEl>
                                        <p:attrNameLst>
                                          <p:attrName>style.visibility</p:attrName>
                                        </p:attrNameLst>
                                      </p:cBhvr>
                                      <p:to>
                                        <p:strVal val="visible"/>
                                      </p:to>
                                    </p:set>
                                    <p:anim calcmode="lin" valueType="num">
                                      <p:cBhvr>
                                        <p:cTn id="38" dur="1000" fill="hold"/>
                                        <p:tgtEl>
                                          <p:spTgt spid="658444"/>
                                        </p:tgtEl>
                                        <p:attrNameLst>
                                          <p:attrName>ppt_w</p:attrName>
                                        </p:attrNameLst>
                                      </p:cBhvr>
                                      <p:tavLst>
                                        <p:tav tm="0">
                                          <p:val>
                                            <p:strVal val="#ppt_w+.3"/>
                                          </p:val>
                                        </p:tav>
                                        <p:tav tm="100000">
                                          <p:val>
                                            <p:strVal val="#ppt_w"/>
                                          </p:val>
                                        </p:tav>
                                      </p:tavLst>
                                    </p:anim>
                                    <p:anim calcmode="lin" valueType="num">
                                      <p:cBhvr>
                                        <p:cTn id="39" dur="1000" fill="hold"/>
                                        <p:tgtEl>
                                          <p:spTgt spid="658444"/>
                                        </p:tgtEl>
                                        <p:attrNameLst>
                                          <p:attrName>ppt_h</p:attrName>
                                        </p:attrNameLst>
                                      </p:cBhvr>
                                      <p:tavLst>
                                        <p:tav tm="0">
                                          <p:val>
                                            <p:strVal val="#ppt_h"/>
                                          </p:val>
                                        </p:tav>
                                        <p:tav tm="100000">
                                          <p:val>
                                            <p:strVal val="#ppt_h"/>
                                          </p:val>
                                        </p:tav>
                                      </p:tavLst>
                                    </p:anim>
                                    <p:animEffect transition="in" filter="fade">
                                      <p:cBhvr>
                                        <p:cTn id="40" dur="1000"/>
                                        <p:tgtEl>
                                          <p:spTgt spid="658444"/>
                                        </p:tgtEl>
                                      </p:cBhvr>
                                    </p:animEffect>
                                  </p:childTnLst>
                                </p:cTn>
                              </p:par>
                            </p:childTnLst>
                          </p:cTn>
                        </p:par>
                        <p:par>
                          <p:cTn id="41" fill="hold">
                            <p:stCondLst>
                              <p:cond delay="3000"/>
                            </p:stCondLst>
                            <p:childTnLst>
                              <p:par>
                                <p:cTn id="42" presetID="50" presetClass="entr" presetSubtype="0" decel="100000" fill="hold" grpId="0" nodeType="afterEffect">
                                  <p:stCondLst>
                                    <p:cond delay="0"/>
                                  </p:stCondLst>
                                  <p:childTnLst>
                                    <p:set>
                                      <p:cBhvr>
                                        <p:cTn id="43" dur="1" fill="hold">
                                          <p:stCondLst>
                                            <p:cond delay="0"/>
                                          </p:stCondLst>
                                        </p:cTn>
                                        <p:tgtEl>
                                          <p:spTgt spid="658446"/>
                                        </p:tgtEl>
                                        <p:attrNameLst>
                                          <p:attrName>style.visibility</p:attrName>
                                        </p:attrNameLst>
                                      </p:cBhvr>
                                      <p:to>
                                        <p:strVal val="visible"/>
                                      </p:to>
                                    </p:set>
                                    <p:anim calcmode="lin" valueType="num">
                                      <p:cBhvr>
                                        <p:cTn id="44" dur="1000" fill="hold"/>
                                        <p:tgtEl>
                                          <p:spTgt spid="658446"/>
                                        </p:tgtEl>
                                        <p:attrNameLst>
                                          <p:attrName>ppt_w</p:attrName>
                                        </p:attrNameLst>
                                      </p:cBhvr>
                                      <p:tavLst>
                                        <p:tav tm="0">
                                          <p:val>
                                            <p:strVal val="#ppt_w+.3"/>
                                          </p:val>
                                        </p:tav>
                                        <p:tav tm="100000">
                                          <p:val>
                                            <p:strVal val="#ppt_w"/>
                                          </p:val>
                                        </p:tav>
                                      </p:tavLst>
                                    </p:anim>
                                    <p:anim calcmode="lin" valueType="num">
                                      <p:cBhvr>
                                        <p:cTn id="45" dur="1000" fill="hold"/>
                                        <p:tgtEl>
                                          <p:spTgt spid="658446"/>
                                        </p:tgtEl>
                                        <p:attrNameLst>
                                          <p:attrName>ppt_h</p:attrName>
                                        </p:attrNameLst>
                                      </p:cBhvr>
                                      <p:tavLst>
                                        <p:tav tm="0">
                                          <p:val>
                                            <p:strVal val="#ppt_h"/>
                                          </p:val>
                                        </p:tav>
                                        <p:tav tm="100000">
                                          <p:val>
                                            <p:strVal val="#ppt_h"/>
                                          </p:val>
                                        </p:tav>
                                      </p:tavLst>
                                    </p:anim>
                                    <p:animEffect transition="in" filter="fade">
                                      <p:cBhvr>
                                        <p:cTn id="46" dur="1000"/>
                                        <p:tgtEl>
                                          <p:spTgt spid="658446"/>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par>
                          <p:cTn id="60" fill="hold">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0"/>
                                        </p:tgtEl>
                                        <p:attrNameLst>
                                          <p:attrName>style.visibility</p:attrName>
                                        </p:attrNameLst>
                                      </p:cBhvr>
                                      <p:to>
                                        <p:strVal val="visible"/>
                                      </p:to>
                                    </p:set>
                                    <p:anim calcmode="lin" valueType="num">
                                      <p:cBhvr>
                                        <p:cTn id="63" dur="1000" fill="hold"/>
                                        <p:tgtEl>
                                          <p:spTgt spid="658440"/>
                                        </p:tgtEl>
                                        <p:attrNameLst>
                                          <p:attrName>ppt_w</p:attrName>
                                        </p:attrNameLst>
                                      </p:cBhvr>
                                      <p:tavLst>
                                        <p:tav tm="0">
                                          <p:val>
                                            <p:strVal val="#ppt_w+.3"/>
                                          </p:val>
                                        </p:tav>
                                        <p:tav tm="100000">
                                          <p:val>
                                            <p:strVal val="#ppt_w"/>
                                          </p:val>
                                        </p:tav>
                                      </p:tavLst>
                                    </p:anim>
                                    <p:anim calcmode="lin" valueType="num">
                                      <p:cBhvr>
                                        <p:cTn id="64" dur="1000" fill="hold"/>
                                        <p:tgtEl>
                                          <p:spTgt spid="658440"/>
                                        </p:tgtEl>
                                        <p:attrNameLst>
                                          <p:attrName>ppt_h</p:attrName>
                                        </p:attrNameLst>
                                      </p:cBhvr>
                                      <p:tavLst>
                                        <p:tav tm="0">
                                          <p:val>
                                            <p:strVal val="#ppt_h"/>
                                          </p:val>
                                        </p:tav>
                                        <p:tav tm="100000">
                                          <p:val>
                                            <p:strVal val="#ppt_h"/>
                                          </p:val>
                                        </p:tav>
                                      </p:tavLst>
                                    </p:anim>
                                    <p:animEffect transition="in" filter="fade">
                                      <p:cBhvr>
                                        <p:cTn id="65" dur="1000"/>
                                        <p:tgtEl>
                                          <p:spTgt spid="65844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9927105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The Lord is My Shepherd</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err="1">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Mharmomo</a:t>
            </a:r>
            <a:r>
              <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a:t>
            </a:r>
            <a:r>
              <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Kithan</a:t>
            </a:r>
            <a:endPar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7007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03 The Lord Is My Shepherd-1">
            <a:hlinkClick r:id="" action="ppaction://media"/>
            <a:extLst>
              <a:ext uri="{FF2B5EF4-FFF2-40B4-BE49-F238E27FC236}">
                <a16:creationId xmlns:a16="http://schemas.microsoft.com/office/drawing/2014/main" id="{948DC89D-1A64-45E8-BD68-E38FC0456C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864" y="878305"/>
            <a:ext cx="9069136" cy="5101389"/>
          </a:xfrm>
          <a:prstGeom prst="rect">
            <a:avLst/>
          </a:prstGeom>
        </p:spPr>
      </p:pic>
    </p:spTree>
    <p:extLst>
      <p:ext uri="{BB962C8B-B14F-4D97-AF65-F5344CB8AC3E}">
        <p14:creationId xmlns:p14="http://schemas.microsoft.com/office/powerpoint/2010/main" val="172915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The King is Coming</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1" y="5276851"/>
            <a:ext cx="9144000" cy="1581150"/>
          </a:xfrm>
          <a:prstGeom prst="rect">
            <a:avLst/>
          </a:prstGeom>
          <a:solidFill>
            <a:srgbClr val="944428">
              <a:alpha val="69804"/>
            </a:srgbClr>
          </a:solidFill>
          <a:ln>
            <a:noFill/>
          </a:ln>
        </p:spPr>
        <p:txBody>
          <a:bodyPr lIns="91425" tIns="45700" rIns="91425" bIns="45700" anchor="t" anchorCtr="0">
            <a:noAutofit/>
          </a:bodyPr>
          <a:lstStyle/>
          <a:p>
            <a:pPr lvl="1" algn="r">
              <a:buClr>
                <a:srgbClr val="FFFFFF"/>
              </a:buClr>
              <a:buSzPct val="25000"/>
              <a:defRPr/>
            </a:pP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3477</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1970 William J. Gaither, Inc</a:t>
            </a: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Charles </a:t>
            </a:r>
            <a:r>
              <a:rPr kumimoji="0" lang="en-US" sz="2800" b="1" u="none" strike="noStrike" kern="0" cap="none" spc="0" normalizeH="0" baseline="0" noProof="0" dirty="0" err="1">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Milhuff</a:t>
            </a:r>
            <a:r>
              <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 Gloria Gaither | William J. Gaither</a:t>
            </a:r>
          </a:p>
        </p:txBody>
      </p:sp>
      <p:pic>
        <p:nvPicPr>
          <p:cNvPr id="2" name="04 The King is Coming">
            <a:hlinkClick r:id="" action="ppaction://media"/>
            <a:extLst>
              <a:ext uri="{FF2B5EF4-FFF2-40B4-BE49-F238E27FC236}">
                <a16:creationId xmlns:a16="http://schemas.microsoft.com/office/drawing/2014/main" id="{D4392C79-1994-4C9D-AA30-13CA8FD40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6275" y="6402388"/>
            <a:ext cx="406400" cy="406400"/>
          </a:xfrm>
          <a:prstGeom prst="rect">
            <a:avLst/>
          </a:prstGeom>
        </p:spPr>
      </p:pic>
    </p:spTree>
    <p:extLst>
      <p:ext uri="{BB962C8B-B14F-4D97-AF65-F5344CB8AC3E}">
        <p14:creationId xmlns:p14="http://schemas.microsoft.com/office/powerpoint/2010/main" val="308650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52427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market place is empty</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No more traffic in the streets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All the builders' tools are silent</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No more time to harvest wheat</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Busy housewives cease their labors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In the courtroom no debate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Work on earth is all suspended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As the King comes thru the gate</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203200" y="6345577"/>
            <a:ext cx="16827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V1</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2623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397027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 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just heard the trumpets sounding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now His face I see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 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Praise God He's coming for me</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203200" y="6345577"/>
            <a:ext cx="16827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defTabSz="914400" rtl="0" eaLnBrk="1" fontAlgn="auto" latinLnBrk="0" hangingPunct="1">
              <a:lnSpc>
                <a:spcPct val="100000"/>
              </a:lnSpc>
              <a:spcBef>
                <a:spcPts val="0"/>
              </a:spcBef>
              <a:spcAft>
                <a:spcPts val="0"/>
              </a:spcAft>
              <a:buClr>
                <a:srgbClr val="FFFFFF"/>
              </a:buClr>
              <a:buSzPts val="3600"/>
              <a:buFont typeface="Arial"/>
              <a:buNone/>
              <a:tabLst/>
              <a:defRPr/>
            </a:pPr>
            <a:r>
              <a:rPr lang="en-US" sz="24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rPr>
              <a:t>C </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7313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40116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15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So Spirit come put strength in every stride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Give grace for every hurdle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That we may run with faith to win the prize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Of a servant good and faithful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As saints of old still line the way</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Retelling triumphs of His grace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We hear their calls and hunger for the day</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When with Christ we stand in glory</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39226"/>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V4 (final)</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68159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52427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Happy faces line the hallways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Those whose lives have been redeemed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Broken homes that He has mended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Those from prison He has freed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Little children and the aged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Hand in hand stand all aglow</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Who were crippled broken ruined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Clad in garments white as snow</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203200" y="6345577"/>
            <a:ext cx="16827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V2</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1747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397027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 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just heard the trumpets sounding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now His face I see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 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Praise God He's coming for me</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203200" y="6345577"/>
            <a:ext cx="16827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defTabSz="914400" rtl="0" eaLnBrk="1" fontAlgn="auto" latinLnBrk="0" hangingPunct="1">
              <a:lnSpc>
                <a:spcPct val="100000"/>
              </a:lnSpc>
              <a:spcBef>
                <a:spcPts val="0"/>
              </a:spcBef>
              <a:spcAft>
                <a:spcPts val="0"/>
              </a:spcAft>
              <a:buClr>
                <a:srgbClr val="FFFFFF"/>
              </a:buClr>
              <a:buSzPts val="3600"/>
              <a:buFont typeface="Arial"/>
              <a:buNone/>
              <a:tabLst/>
              <a:defRPr/>
            </a:pPr>
            <a:r>
              <a:rPr lang="en-US" sz="24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rPr>
              <a:t>C</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9820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52427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can hear the chariots rumble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can see the marching throng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flurry of God's trumpets</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Spells the end of sin and wrong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Regal robes are now unfolding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Heaven's grandstands all in place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Heaven's choir is now assembled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Start to sing Amazing Grace</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203200" y="6345577"/>
            <a:ext cx="16827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V3</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852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397027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 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just heard the trumpets sounding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And now His face I see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 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King is coming</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Praise God He's coming for me</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203200" y="6345577"/>
            <a:ext cx="16827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defTabSz="914400" rtl="0" eaLnBrk="1" fontAlgn="auto" latinLnBrk="0" hangingPunct="1">
              <a:lnSpc>
                <a:spcPct val="100000"/>
              </a:lnSpc>
              <a:spcBef>
                <a:spcPts val="0"/>
              </a:spcBef>
              <a:spcAft>
                <a:spcPts val="0"/>
              </a:spcAft>
              <a:buClr>
                <a:srgbClr val="FFFFFF"/>
              </a:buClr>
              <a:buSzPts val="3600"/>
              <a:buFont typeface="Arial"/>
              <a:buNone/>
              <a:tabLst/>
              <a:defRPr/>
            </a:pPr>
            <a:r>
              <a:rPr lang="en-US" sz="2400" b="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rPr>
              <a:t>C (final)</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9630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53468-56C3-422A-95C7-27FC217D1D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Google Shape;97;p2">
            <a:extLst>
              <a:ext uri="{FF2B5EF4-FFF2-40B4-BE49-F238E27FC236}">
                <a16:creationId xmlns:a16="http://schemas.microsoft.com/office/drawing/2014/main" id="{87EB5901-36C9-4FC4-946E-B6F96AB1D2E1}"/>
              </a:ext>
            </a:extLst>
          </p:cNvPr>
          <p:cNvSpPr txBox="1"/>
          <p:nvPr/>
        </p:nvSpPr>
        <p:spPr>
          <a:xfrm>
            <a:off x="0" y="659711"/>
            <a:ext cx="9144000" cy="1569620"/>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8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Prayer for the </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48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Jordanian Arabs</a:t>
            </a:r>
          </a:p>
        </p:txBody>
      </p:sp>
    </p:spTree>
    <p:extLst>
      <p:ext uri="{BB962C8B-B14F-4D97-AF65-F5344CB8AC3E}">
        <p14:creationId xmlns:p14="http://schemas.microsoft.com/office/powerpoint/2010/main" val="2743178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 Jordan">
            <a:hlinkClick r:id="" action="ppaction://media"/>
            <a:extLst>
              <a:ext uri="{FF2B5EF4-FFF2-40B4-BE49-F238E27FC236}">
                <a16:creationId xmlns:a16="http://schemas.microsoft.com/office/drawing/2014/main" id="{A3205D38-807E-443C-BF6F-09CC52E73D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2774"/>
            <a:ext cx="9144000" cy="5172075"/>
          </a:xfrm>
          <a:prstGeom prst="rect">
            <a:avLst/>
          </a:prstGeom>
        </p:spPr>
      </p:pic>
    </p:spTree>
    <p:extLst>
      <p:ext uri="{BB962C8B-B14F-4D97-AF65-F5344CB8AC3E}">
        <p14:creationId xmlns:p14="http://schemas.microsoft.com/office/powerpoint/2010/main" val="35239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Shepherd Of My Soul</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1" y="5276851"/>
            <a:ext cx="9144000" cy="1581150"/>
          </a:xfrm>
          <a:prstGeom prst="rect">
            <a:avLst/>
          </a:prstGeom>
          <a:solidFill>
            <a:srgbClr val="944428">
              <a:alpha val="69804"/>
            </a:srgbClr>
          </a:solidFill>
          <a:ln>
            <a:noFill/>
          </a:ln>
        </p:spPr>
        <p:txBody>
          <a:bodyPr lIns="91425" tIns="45700" rIns="91425" bIns="45700" anchor="t" anchorCtr="0">
            <a:noAutofit/>
          </a:bodyPr>
          <a:lstStyle/>
          <a:p>
            <a:pPr lvl="1" algn="r">
              <a:buClr>
                <a:srgbClr val="FFFFFF"/>
              </a:buClr>
              <a:buSzPct val="25000"/>
              <a:defRPr/>
            </a:pP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24054</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1988 Universal Music</a:t>
            </a:r>
          </a:p>
          <a:p>
            <a:pPr lvl="1" algn="r">
              <a:buClr>
                <a:srgbClr val="FFFFFF"/>
              </a:buClr>
              <a:buSzPct val="25000"/>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Martin Nystrom</a:t>
            </a:r>
          </a:p>
        </p:txBody>
      </p:sp>
      <p:pic>
        <p:nvPicPr>
          <p:cNvPr id="2" name="02 Shepherd of my Soul">
            <a:hlinkClick r:id="" action="ppaction://media"/>
            <a:extLst>
              <a:ext uri="{FF2B5EF4-FFF2-40B4-BE49-F238E27FC236}">
                <a16:creationId xmlns:a16="http://schemas.microsoft.com/office/drawing/2014/main" id="{97B8C4A9-DFD0-40C0-B877-A1B83B1E0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499" y="6139615"/>
            <a:ext cx="406400" cy="406400"/>
          </a:xfrm>
          <a:prstGeom prst="rect">
            <a:avLst/>
          </a:prstGeom>
        </p:spPr>
      </p:pic>
    </p:spTree>
    <p:extLst>
      <p:ext uri="{BB962C8B-B14F-4D97-AF65-F5344CB8AC3E}">
        <p14:creationId xmlns:p14="http://schemas.microsoft.com/office/powerpoint/2010/main" val="247569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50782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Shepherd of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give You full control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Wherever You may lead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will follow</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have made the choice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To listen for Your voice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Wherever You may lead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will go</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lang="en-US" sz="3600" i="1"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ＭＳ Ｐゴシック"/>
                <a:cs typeface="Arial"/>
                <a:sym typeface="Arial"/>
              </a:rPr>
              <a:t>(repeat one)</a:t>
            </a:r>
            <a:endParaRPr kumimoji="0" lang="en-US" sz="3600" i="1"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endParaRP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38100" y="6358276"/>
            <a:ext cx="72390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 </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3959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52427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Be it in a quiet pasture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Or by a gentle stream</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Shepherd of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Is by my side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Should I face a mighty mountain</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Or a valley dark and deep</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The Shepherd of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Will be my guide</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0" y="6396376"/>
            <a:ext cx="5524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C</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5386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524275"/>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Shepherd of my soul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give You full control</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Wherever You may lead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will follow</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have made the choice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To listen for Your voice</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Wherever You may lead</a:t>
            </a:r>
          </a:p>
          <a:p>
            <a:pPr marR="0" lvl="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will go</a:t>
            </a:r>
          </a:p>
        </p:txBody>
      </p:sp>
      <p:sp>
        <p:nvSpPr>
          <p:cNvPr id="3" name="Google Shape;97;p2">
            <a:extLst>
              <a:ext uri="{FF2B5EF4-FFF2-40B4-BE49-F238E27FC236}">
                <a16:creationId xmlns:a16="http://schemas.microsoft.com/office/drawing/2014/main" id="{3E99005F-BF31-45C1-9BEA-93622FE58371}"/>
              </a:ext>
            </a:extLst>
          </p:cNvPr>
          <p:cNvSpPr txBox="1"/>
          <p:nvPr/>
        </p:nvSpPr>
        <p:spPr>
          <a:xfrm>
            <a:off x="38100" y="6358276"/>
            <a:ext cx="72390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 </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240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10614</TotalTime>
  <Words>3070</Words>
  <Application>Microsoft Office PowerPoint</Application>
  <PresentationFormat>On-screen Show (4:3)</PresentationFormat>
  <Paragraphs>411</Paragraphs>
  <Slides>55</Slides>
  <Notes>49</Notes>
  <HiddenSlides>0</HiddenSlides>
  <MMClips>5</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55</vt:i4>
      </vt:variant>
    </vt:vector>
  </HeadingPairs>
  <TitlesOfParts>
    <vt:vector size="84" baseType="lpstr">
      <vt:lpstr>Arial</vt:lpstr>
      <vt:lpstr>Calibri</vt:lpstr>
      <vt:lpstr>Calibri Light</vt:lpstr>
      <vt:lpstr>Comic Sans MS</vt:lpstr>
      <vt:lpstr>Engravers MT</vt:lpstr>
      <vt:lpstr>Franklin Gothic Medium</vt:lpstr>
      <vt:lpstr>Garamond</vt:lpstr>
      <vt:lpstr>Gill Sans MT</vt:lpstr>
      <vt:lpstr>Helvetica</vt:lpstr>
      <vt:lpstr>Tahoma</vt:lpstr>
      <vt:lpstr>Times</vt:lpstr>
      <vt:lpstr>Times New Roman</vt:lpstr>
      <vt:lpstr>Trebuchet MS</vt:lpstr>
      <vt:lpstr>Tw Cen MT</vt:lpstr>
      <vt:lpstr>Tw Cen MT Condensed Extra Bold</vt:lpstr>
      <vt:lpstr>Verdana</vt:lpstr>
      <vt:lpstr>Wingdings</vt:lpstr>
      <vt:lpstr>Custom Design</vt:lpstr>
      <vt:lpstr>49_Blank Presentation</vt:lpstr>
      <vt:lpstr>51_Blank Presentation</vt:lpstr>
      <vt:lpstr>Stream</vt:lpstr>
      <vt:lpstr>Globe</vt:lpstr>
      <vt:lpstr>1_Slit</vt:lpstr>
      <vt:lpstr>1_untitled 1</vt:lpstr>
      <vt:lpstr>4_Blank Presentation</vt:lpstr>
      <vt:lpstr>Strategic</vt:lpstr>
      <vt:lpstr>1_Crumple</vt:lpstr>
      <vt:lpstr>1_Custom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Elder Roles</vt:lpstr>
      <vt:lpstr>—Elders—</vt:lpstr>
      <vt:lpstr>—Elders—</vt:lpstr>
      <vt:lpstr>What are elders supposed to do?</vt:lpstr>
      <vt:lpstr>Our Church</vt:lpstr>
      <vt:lpstr>Who are you older than?</vt:lpstr>
      <vt:lpstr>Background</vt:lpstr>
      <vt:lpstr>The biblical pattern is church leadership by elders.</vt:lpstr>
      <vt:lpstr>Elders led from the time of Moses</vt:lpstr>
      <vt:lpstr>Who Led the Synagogue?</vt:lpstr>
      <vt:lpstr>God has advocated group leadership through the ages</vt:lpstr>
      <vt:lpstr>Places Mentioning Elders</vt:lpstr>
      <vt:lpstr>Acts Series</vt:lpstr>
      <vt:lpstr>3."The Asian Thrust"</vt:lpstr>
      <vt:lpstr>Paul's Third Missionary Journey</vt:lpstr>
      <vt:lpstr>The Apostle Paul  (Acts 20:18b-35)</vt:lpstr>
      <vt:lpstr>Paul modeled shepherding  for the elders  (Acts 20:18b-27).</vt:lpstr>
      <vt:lpstr>My Only Aim</vt:lpstr>
      <vt:lpstr>Elders should follow Paul’s shepherding example (Acts 20:28-35).</vt:lpstr>
      <vt:lpstr>External False Teachers</vt:lpstr>
      <vt:lpstr>Opposition </vt:lpstr>
      <vt:lpstr>Internal False Teachers</vt:lpstr>
      <vt:lpstr>Black</vt:lpstr>
      <vt:lpstr>Opposition </vt:lpstr>
      <vt:lpstr>Elders must serve selflessly (Acts 20:32-35). </vt:lpstr>
      <vt:lpstr>What are elders supposed to do?</vt:lpstr>
      <vt:lpstr>Main Idea  of Acts 20</vt:lpstr>
      <vt:lpstr>Watch Paul</vt:lpstr>
      <vt:lpstr>What About You?</vt:lpstr>
      <vt:lpstr>Paul modeled shepherding  for the elders  (Acts 20:18b-27).</vt:lpstr>
      <vt:lpstr>Elders should follow Paul’s shepherding example (Acts 20:28-35).</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c:creator>
  <cp:lastModifiedBy>Matt</cp:lastModifiedBy>
  <cp:revision>531</cp:revision>
  <dcterms:created xsi:type="dcterms:W3CDTF">2020-06-19T09:09:30Z</dcterms:created>
  <dcterms:modified xsi:type="dcterms:W3CDTF">2021-06-05T12:45:11Z</dcterms:modified>
</cp:coreProperties>
</file>