
<file path=[Content_Types].xml><?xml version="1.0" encoding="utf-8"?>
<Types xmlns="http://schemas.openxmlformats.org/package/2006/content-types">
  <Default Extension="jpeg" ContentType="image/jpeg"/>
  <Default Extension="jpg" ContentType="image/jpeg"/>
  <Default Extension="m4v" ContentType="vide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3.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8" r:id="rId2"/>
    <p:sldMasterId id="2147483742" r:id="rId3"/>
    <p:sldMasterId id="2147483754" r:id="rId4"/>
    <p:sldMasterId id="2147483766" r:id="rId5"/>
    <p:sldMasterId id="2147483778" r:id="rId6"/>
    <p:sldMasterId id="2147483790" r:id="rId7"/>
    <p:sldMasterId id="2147483793" r:id="rId8"/>
    <p:sldMasterId id="2147483805" r:id="rId9"/>
    <p:sldMasterId id="2147483817" r:id="rId10"/>
    <p:sldMasterId id="2147483831" r:id="rId11"/>
    <p:sldMasterId id="2147483843" r:id="rId12"/>
    <p:sldMasterId id="2147483855" r:id="rId13"/>
    <p:sldMasterId id="2147483869" r:id="rId14"/>
  </p:sldMasterIdLst>
  <p:notesMasterIdLst>
    <p:notesMasterId r:id="rId85"/>
  </p:notesMasterIdLst>
  <p:handoutMasterIdLst>
    <p:handoutMasterId r:id="rId86"/>
  </p:handoutMasterIdLst>
  <p:sldIdLst>
    <p:sldId id="4416" r:id="rId15"/>
    <p:sldId id="4417" r:id="rId16"/>
    <p:sldId id="4447" r:id="rId17"/>
    <p:sldId id="4448" r:id="rId18"/>
    <p:sldId id="4449" r:id="rId19"/>
    <p:sldId id="4450" r:id="rId20"/>
    <p:sldId id="4443" r:id="rId21"/>
    <p:sldId id="4462" r:id="rId22"/>
    <p:sldId id="4444" r:id="rId23"/>
    <p:sldId id="4456" r:id="rId24"/>
    <p:sldId id="4459" r:id="rId25"/>
    <p:sldId id="4461" r:id="rId26"/>
    <p:sldId id="435" r:id="rId27"/>
    <p:sldId id="3691" r:id="rId28"/>
    <p:sldId id="3692" r:id="rId29"/>
    <p:sldId id="3687" r:id="rId30"/>
    <p:sldId id="3684" r:id="rId31"/>
    <p:sldId id="3688" r:id="rId32"/>
    <p:sldId id="433" r:id="rId33"/>
    <p:sldId id="3694" r:id="rId34"/>
    <p:sldId id="1177" r:id="rId35"/>
    <p:sldId id="545" r:id="rId36"/>
    <p:sldId id="546" r:id="rId37"/>
    <p:sldId id="3957" r:id="rId38"/>
    <p:sldId id="266" r:id="rId39"/>
    <p:sldId id="276" r:id="rId40"/>
    <p:sldId id="3636" r:id="rId41"/>
    <p:sldId id="300" r:id="rId42"/>
    <p:sldId id="3685" r:id="rId43"/>
    <p:sldId id="1147" r:id="rId44"/>
    <p:sldId id="3721" r:id="rId45"/>
    <p:sldId id="3956" r:id="rId46"/>
    <p:sldId id="1156" r:id="rId47"/>
    <p:sldId id="3635" r:id="rId48"/>
    <p:sldId id="269" r:id="rId49"/>
    <p:sldId id="272" r:id="rId50"/>
    <p:sldId id="3958" r:id="rId51"/>
    <p:sldId id="271" r:id="rId52"/>
    <p:sldId id="273" r:id="rId53"/>
    <p:sldId id="274" r:id="rId54"/>
    <p:sldId id="275" r:id="rId55"/>
    <p:sldId id="277" r:id="rId56"/>
    <p:sldId id="3959" r:id="rId57"/>
    <p:sldId id="1151" r:id="rId58"/>
    <p:sldId id="434" r:id="rId59"/>
    <p:sldId id="4001" r:id="rId60"/>
    <p:sldId id="4000" r:id="rId61"/>
    <p:sldId id="3999" r:id="rId62"/>
    <p:sldId id="4003" r:id="rId63"/>
    <p:sldId id="4004" r:id="rId64"/>
    <p:sldId id="4002" r:id="rId65"/>
    <p:sldId id="428" r:id="rId66"/>
    <p:sldId id="1170" r:id="rId67"/>
    <p:sldId id="1173" r:id="rId68"/>
    <p:sldId id="4009" r:id="rId69"/>
    <p:sldId id="431" r:id="rId70"/>
    <p:sldId id="319" r:id="rId71"/>
    <p:sldId id="4007" r:id="rId72"/>
    <p:sldId id="4008" r:id="rId73"/>
    <p:sldId id="4006" r:id="rId74"/>
    <p:sldId id="4005" r:id="rId75"/>
    <p:sldId id="1154" r:id="rId76"/>
    <p:sldId id="1141" r:id="rId77"/>
    <p:sldId id="259" r:id="rId78"/>
    <p:sldId id="257" r:id="rId79"/>
    <p:sldId id="258" r:id="rId80"/>
    <p:sldId id="268" r:id="rId81"/>
    <p:sldId id="345" r:id="rId82"/>
    <p:sldId id="4441" r:id="rId83"/>
    <p:sldId id="4442"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8469A2-5090-403E-A589-18DDF8106C5C}">
          <p14:sldIdLst>
            <p14:sldId id="4416"/>
            <p14:sldId id="4417"/>
            <p14:sldId id="4447"/>
            <p14:sldId id="4448"/>
            <p14:sldId id="4449"/>
            <p14:sldId id="4450"/>
          </p14:sldIdLst>
        </p14:section>
        <p14:section name="Service" id="{2AA2B6A4-B253-4A39-9162-E4E04CF64E63}">
          <p14:sldIdLst>
            <p14:sldId id="4443"/>
            <p14:sldId id="4462"/>
            <p14:sldId id="4444"/>
            <p14:sldId id="4456"/>
            <p14:sldId id="4459"/>
            <p14:sldId id="4461"/>
            <p14:sldId id="435"/>
            <p14:sldId id="3691"/>
            <p14:sldId id="3692"/>
            <p14:sldId id="3687"/>
            <p14:sldId id="3684"/>
            <p14:sldId id="3688"/>
            <p14:sldId id="433"/>
            <p14:sldId id="3694"/>
            <p14:sldId id="1177"/>
            <p14:sldId id="545"/>
            <p14:sldId id="546"/>
            <p14:sldId id="3957"/>
            <p14:sldId id="266"/>
            <p14:sldId id="276"/>
            <p14:sldId id="3636"/>
            <p14:sldId id="300"/>
            <p14:sldId id="3685"/>
            <p14:sldId id="1147"/>
            <p14:sldId id="3721"/>
            <p14:sldId id="3956"/>
            <p14:sldId id="1156"/>
            <p14:sldId id="3635"/>
            <p14:sldId id="269"/>
            <p14:sldId id="272"/>
            <p14:sldId id="3958"/>
            <p14:sldId id="271"/>
            <p14:sldId id="273"/>
            <p14:sldId id="274"/>
            <p14:sldId id="275"/>
            <p14:sldId id="277"/>
            <p14:sldId id="3959"/>
            <p14:sldId id="1151"/>
            <p14:sldId id="434"/>
            <p14:sldId id="4001"/>
            <p14:sldId id="4000"/>
            <p14:sldId id="3999"/>
            <p14:sldId id="4003"/>
            <p14:sldId id="4004"/>
            <p14:sldId id="4002"/>
            <p14:sldId id="428"/>
            <p14:sldId id="1170"/>
            <p14:sldId id="1173"/>
            <p14:sldId id="4009"/>
            <p14:sldId id="431"/>
            <p14:sldId id="319"/>
            <p14:sldId id="4007"/>
            <p14:sldId id="4008"/>
            <p14:sldId id="4006"/>
            <p14:sldId id="4005"/>
            <p14:sldId id="1154"/>
            <p14:sldId id="1141"/>
            <p14:sldId id="259"/>
            <p14:sldId id="257"/>
            <p14:sldId id="258"/>
            <p14:sldId id="268"/>
            <p14:sldId id="345"/>
            <p14:sldId id="4441"/>
            <p14:sldId id="44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 initials="m" lastIdx="1" clrIdx="0">
    <p:extLst>
      <p:ext uri="{19B8F6BF-5375-455C-9EA6-DF929625EA0E}">
        <p15:presenceInfo xmlns:p15="http://schemas.microsoft.com/office/powerpoint/2012/main" userId="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285"/>
    <a:srgbClr val="223E49"/>
    <a:srgbClr val="45262E"/>
    <a:srgbClr val="F8F8F8"/>
    <a:srgbClr val="544C41"/>
    <a:srgbClr val="B01A44"/>
    <a:srgbClr val="000000"/>
    <a:srgbClr val="FBD797"/>
    <a:srgbClr val="3B2730"/>
    <a:srgbClr val="E8D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07" autoAdjust="0"/>
    <p:restoredTop sz="94035" autoAdjust="0"/>
  </p:normalViewPr>
  <p:slideViewPr>
    <p:cSldViewPr snapToGrid="0">
      <p:cViewPr varScale="1">
        <p:scale>
          <a:sx n="49" d="100"/>
          <a:sy n="49" d="100"/>
        </p:scale>
        <p:origin x="42" y="9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9" d="100"/>
          <a:sy n="69" d="100"/>
        </p:scale>
        <p:origin x="1986"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commentAuthors" Target="commentAuthor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564EF-C62E-4AE9-9D30-311F964A12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7A4DD580-BD40-4D2A-8D5D-C1210B2137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32592C-FA0B-49FC-81AE-9BC1FC4172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E2EAF8-FDAC-4D11-AB31-49B76D518F62}" type="slidenum">
              <a:rPr lang="en-US" smtClean="0"/>
              <a:t>‹#›</a:t>
            </a:fld>
            <a:endParaRPr lang="en-US"/>
          </a:p>
        </p:txBody>
      </p:sp>
    </p:spTree>
    <p:extLst>
      <p:ext uri="{BB962C8B-B14F-4D97-AF65-F5344CB8AC3E}">
        <p14:creationId xmlns:p14="http://schemas.microsoft.com/office/powerpoint/2010/main" val="3779975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362D8-EA4A-44B1-AF1F-D31D11AFCEF8}" type="datetimeFigureOut">
              <a:rPr lang="en-US" smtClean="0"/>
              <a:t>5/29/2021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5DC19-8BC9-4B03-9D9D-04B6C6BA09A8}" type="slidenum">
              <a:rPr lang="en-US" smtClean="0"/>
              <a:t>‹#›</a:t>
            </a:fld>
            <a:endParaRPr lang="en-US"/>
          </a:p>
        </p:txBody>
      </p:sp>
    </p:spTree>
    <p:extLst>
      <p:ext uri="{BB962C8B-B14F-4D97-AF65-F5344CB8AC3E}">
        <p14:creationId xmlns:p14="http://schemas.microsoft.com/office/powerpoint/2010/main" val="384347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www.perseus.tufts.edu/hopper/text?doc=Perseus%3Atext%3A1999.02.0137%3Abook%3D36%3Achapter%3D21#note6" TargetMode="External"/><Relationship Id="rId3" Type="http://schemas.openxmlformats.org/officeDocument/2006/relationships/hyperlink" Target="http://www.perseus.tufts.edu/hopper/text?doc=Perseus%3Atext%3A1999.02.0137%3Abook%3D36%3Achapter%3D21#note1" TargetMode="External"/><Relationship Id="rId7" Type="http://schemas.openxmlformats.org/officeDocument/2006/relationships/hyperlink" Target="http://www.perseus.tufts.edu/hopper/text?doc=Perseus%3Atext%3A1999.02.0137%3Abook%3D36%3Achapter%3D21#note5"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perseus.tufts.edu/hopper/text?doc=Perseus%3Atext%3A1999.02.0137%3Abook%3D36%3Achapter%3D21#note4" TargetMode="External"/><Relationship Id="rId5" Type="http://schemas.openxmlformats.org/officeDocument/2006/relationships/hyperlink" Target="http://www.perseus.tufts.edu/hopper/text?doc=Perseus%3Atext%3A1999.02.0137%3Abook%3D36%3Achapter%3D21#note3" TargetMode="External"/><Relationship Id="rId4" Type="http://schemas.openxmlformats.org/officeDocument/2006/relationships/hyperlink" Target="http://www.perseus.tufts.edu/hopper/text?doc=Perseus%3Atext%3A1999.02.0137%3Abook%3D36%3Achapter%3D21#note2"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53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3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17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02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are increasingly accused of disturbing the peace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092032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—such as in the January 6 US Capitol riot. And yet unbelievers rioted far worse.</a:t>
            </a:r>
            <a:endParaRPr lang="en-US" dirty="0">
              <a:cs typeface="ＭＳ Ｐゴシック" charset="0"/>
            </a:endParaRPr>
          </a:p>
        </p:txBody>
      </p:sp>
    </p:spTree>
    <p:extLst>
      <p:ext uri="{BB962C8B-B14F-4D97-AF65-F5344CB8AC3E}">
        <p14:creationId xmlns:p14="http://schemas.microsoft.com/office/powerpoint/2010/main" val="3540869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Portland had over 100 days of riots in 2020 </a:t>
            </a:r>
            <a:endParaRPr lang="en-US" dirty="0">
              <a:cs typeface="ＭＳ Ｐゴシック" charset="0"/>
            </a:endParaRPr>
          </a:p>
        </p:txBody>
      </p:sp>
    </p:spTree>
    <p:extLst>
      <p:ext uri="{BB962C8B-B14F-4D97-AF65-F5344CB8AC3E}">
        <p14:creationId xmlns:p14="http://schemas.microsoft.com/office/powerpoint/2010/main" val="456127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that destroyed public buildings.</a:t>
            </a:r>
            <a:endParaRPr lang="en-US" dirty="0">
              <a:cs typeface="ＭＳ Ｐゴシック" charset="0"/>
            </a:endParaRPr>
          </a:p>
        </p:txBody>
      </p:sp>
    </p:spTree>
    <p:extLst>
      <p:ext uri="{BB962C8B-B14F-4D97-AF65-F5344CB8AC3E}">
        <p14:creationId xmlns:p14="http://schemas.microsoft.com/office/powerpoint/2010/main" val="2806418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Milwaukie had rioting that destroyed 5 miles of buildings in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Here is a satire on the CNN report (not the real report but a depiction of how a riot can be peaceful!):</a:t>
            </a:r>
          </a:p>
          <a:p>
            <a:endParaRPr lang="en-US" sz="1200" kern="1200" dirty="0">
              <a:solidFill>
                <a:schemeClr val="tx1"/>
              </a:solidFill>
              <a:effectLst/>
              <a:latin typeface="+mn-lt"/>
              <a:ea typeface="+mn-ea"/>
              <a:cs typeface="+mn-cs"/>
            </a:endParaRPr>
          </a:p>
          <a:p>
            <a:r>
              <a:rPr lang="en-US" dirty="0"/>
              <a:t>“It was a touching scene tonight in Minneapolis as thousands of peaceful protesters lent a helping hand in the effort to keep small businesses closed,” CNN’s Don Lemon cheerfully reported.</a:t>
            </a:r>
          </a:p>
          <a:p>
            <a:r>
              <a:rPr lang="en-US" dirty="0"/>
              <a:t>The protestors used the little-known technique of burning all the stores to the ground to accomplish this noble goal.  Despite many Americans disagreeing with this method, experts are saying what they’ve done is, by far, the most scientifically proven way to prevent the owners from opening up their doors.</a:t>
            </a:r>
          </a:p>
          <a:p>
            <a:r>
              <a:rPr lang="en-US" dirty="0"/>
              <a:t>The folks at CNN also marveled at the environmentally mindful deeds from the protesters.  “Would you look at that?” Chris Cuomo asked in amazement.  “What they’re doing is choosing to not use the energy-guzzling streetlamps.  But rather, they’ve found a way to light-up the city with fire—</a:t>
            </a:r>
            <a:r>
              <a:rPr lang="en-US" dirty="0" err="1"/>
              <a:t>eerrr</a:t>
            </a:r>
            <a:r>
              <a:rPr lang="en-US" dirty="0"/>
              <a:t>, with something more resourceful.”</a:t>
            </a:r>
          </a:p>
          <a:p>
            <a:r>
              <a:rPr lang="en-US" dirty="0"/>
              <a:t>Then minutes later, Lemon carefully squinted his eyes and pointed at the TV screen.  “Zoom in on that guy!” he yelled to his producers.  “He’s… he’s OPENING up his business!”</a:t>
            </a:r>
          </a:p>
          <a:p>
            <a:r>
              <a:rPr lang="en-US" dirty="0"/>
              <a:t>As it turned out, Lemon’s watchful eye was correct.  It was, in fact, a local business owner entering his storefront.  “THAT’S ILLEGAL BEHAVIOR!”  Lemon screamed.</a:t>
            </a:r>
          </a:p>
          <a:p>
            <a:r>
              <a:rPr lang="en-US" dirty="0"/>
              <a:t>Update: Several vigilante-minded CNN cameramen apprehended the reckless man and opted to toss him into a nearby fire.  “I’m glad you guys did that,” Lemon said on-air.  “We cannot have the fabric of society crumble because unruly people act selfishly.”  </a:t>
            </a:r>
          </a:p>
          <a:p>
            <a:r>
              <a:rPr lang="en-US" dirty="0">
                <a:cs typeface="ＭＳ Ｐゴシック" charset="0"/>
              </a:rPr>
              <a:t>______</a:t>
            </a:r>
          </a:p>
          <a:p>
            <a:endParaRPr lang="en-US" dirty="0">
              <a:cs typeface="ＭＳ Ｐゴシック" charset="0"/>
            </a:endParaRPr>
          </a:p>
          <a:p>
            <a:r>
              <a:rPr lang="en-US" dirty="0">
                <a:cs typeface="ＭＳ Ｐゴシック" charset="0"/>
              </a:rPr>
              <a:t>https://</a:t>
            </a:r>
            <a:r>
              <a:rPr lang="en-US" dirty="0" err="1">
                <a:cs typeface="ＭＳ Ｐゴシック" charset="0"/>
              </a:rPr>
              <a:t>thegloriousamerican.com</a:t>
            </a:r>
            <a:r>
              <a:rPr lang="en-US" dirty="0">
                <a:cs typeface="ＭＳ Ｐゴシック" charset="0"/>
              </a:rPr>
              <a:t>/health/cnn-peaceful-protesters-lend-helping-hand-to-keep-small-businesses-closed/</a:t>
            </a:r>
          </a:p>
          <a:p>
            <a:endParaRPr lang="en-US" dirty="0">
              <a:cs typeface="ＭＳ Ｐゴシック" charset="0"/>
            </a:endParaRPr>
          </a:p>
          <a:p>
            <a:r>
              <a:rPr lang="en-US" dirty="0">
                <a:cs typeface="ＭＳ Ｐゴシック" charset="0"/>
              </a:rPr>
              <a:t>Accessed 15 May 2021</a:t>
            </a:r>
          </a:p>
        </p:txBody>
      </p:sp>
    </p:spTree>
    <p:extLst>
      <p:ext uri="{BB962C8B-B14F-4D97-AF65-F5344CB8AC3E}">
        <p14:creationId xmlns:p14="http://schemas.microsoft.com/office/powerpoint/2010/main" val="250341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Do you know how to diffuse conflict?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1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381646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794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then began to prepare for extended missionary trips.  </a:t>
            </a:r>
          </a:p>
          <a:p>
            <a:pPr>
              <a:spcBef>
                <a:spcPct val="0"/>
              </a:spcBef>
            </a:pPr>
            <a:r>
              <a:rPr lang="en-US" b="0" dirty="0">
                <a:latin typeface="Times" charset="0"/>
                <a:ea typeface="ＭＳ Ｐゴシック" charset="0"/>
                <a:cs typeface="ＭＳ Ｐゴシック" charset="0"/>
              </a:rPr>
              <a:t>////	Trip #2…THE EUROPEAN THRUST…is recalled in detail in Acts 15 through 18. </a:t>
            </a:r>
          </a:p>
          <a:p>
            <a:pPr>
              <a:spcBef>
                <a:spcPct val="0"/>
              </a:spcBef>
            </a:pPr>
            <a:r>
              <a:rPr lang="en-US" b="0"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0"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come over to </a:t>
            </a:r>
            <a:r>
              <a:rPr lang="en-US" b="0" u="sng" dirty="0">
                <a:latin typeface="Times" charset="0"/>
                <a:ea typeface="ＭＳ Ｐゴシック" charset="0"/>
                <a:cs typeface="ＭＳ Ｐゴシック" charset="0"/>
              </a:rPr>
              <a:t>MACEDONIA</a:t>
            </a:r>
            <a:r>
              <a:rPr lang="en-US" b="0" dirty="0">
                <a:latin typeface="Times" charset="0"/>
                <a:ea typeface="ＭＳ Ｐゴシック" charset="0"/>
                <a:cs typeface="ＭＳ Ｐゴシック" charset="0"/>
              </a:rPr>
              <a:t> and help us.</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And then he took up a lengthy residence in the wild, seaside town of </a:t>
            </a:r>
            <a:r>
              <a:rPr lang="en-US" b="0" u="sng" dirty="0">
                <a:latin typeface="Times" charset="0"/>
                <a:ea typeface="ＭＳ Ｐゴシック" charset="0"/>
                <a:cs typeface="ＭＳ Ｐゴシック" charset="0"/>
              </a:rPr>
              <a:t>CORINTH</a:t>
            </a:r>
            <a:r>
              <a:rPr lang="en-US" b="0" dirty="0">
                <a:latin typeface="Times" charset="0"/>
                <a:ea typeface="ＭＳ Ｐゴシック" charset="0"/>
                <a:cs typeface="ＭＳ Ｐゴシック" charset="0"/>
              </a:rPr>
              <a:t>, only a short  journey from Athens.</a:t>
            </a:r>
          </a:p>
          <a:p>
            <a:pPr>
              <a:spcBef>
                <a:spcPct val="0"/>
              </a:spcBef>
            </a:pPr>
            <a:r>
              <a:rPr lang="en-US" b="0" dirty="0">
                <a:latin typeface="Times" charset="0"/>
                <a:ea typeface="ＭＳ Ｐゴシック" charset="0"/>
                <a:cs typeface="ＭＳ Ｐゴシック" charset="0"/>
              </a:rPr>
              <a:t>////	On this trip he debated with the Athenian philosophers on Mars Hill, recognizing their statue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the unknown God.</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He built a sermon around that! </a:t>
            </a:r>
          </a:p>
          <a:p>
            <a:pPr>
              <a:spcBef>
                <a:spcPct val="0"/>
              </a:spcBef>
            </a:pPr>
            <a:r>
              <a:rPr lang="en-US" b="0" dirty="0">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Acts 19:23-41, Christianity had already shown itself peaceful a number of times.</a:t>
            </a:r>
          </a:p>
        </p:txBody>
      </p:sp>
    </p:spTree>
    <p:extLst>
      <p:ext uri="{BB962C8B-B14F-4D97-AF65-F5344CB8AC3E}">
        <p14:creationId xmlns:p14="http://schemas.microsoft.com/office/powerpoint/2010/main" val="2629600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469469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2034879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After kicking them out of Thessalonica, these Jews even traveled to Berea and agitated the crowds so the apostles got kicked out of Berea too (17:13-14). These men caused no riot—but they were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At Athens, Epicurean and Stoic philosophers ridiculed Paul publicly, but Paul gave a reasoned defense. Paul caused no riot—rather, he was the victim of the sneering of others (17:18, 32).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beat seven sons of a Jewish priest did (19:16)! </a:t>
            </a:r>
          </a:p>
        </p:txBody>
      </p:sp>
    </p:spTree>
    <p:extLst>
      <p:ext uri="{BB962C8B-B14F-4D97-AF65-F5344CB8AC3E}">
        <p14:creationId xmlns:p14="http://schemas.microsoft.com/office/powerpoint/2010/main" val="174923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 Acts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result was “the word of the Lord spread widely and grew in power” (19:20).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660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017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Here is Progress Report #7 in the book as the gospel advanced.</a:t>
            </a:r>
            <a:r>
              <a:rPr lang="en-US" dirty="0">
                <a:effectLst/>
              </a:rPr>
              <a:t> </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68011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demon had just beaten up men leading to the public burning of sorcery scrolls (21:21a; cf. verses 13-20).</a:t>
            </a:r>
          </a:p>
          <a:p>
            <a:r>
              <a:rPr lang="en-US" altLang="en-US" dirty="0"/>
              <a:t>Rather than let this lead to a riot, Paul planned to leave for Rome (21:21b-22).</a:t>
            </a:r>
          </a:p>
          <a:p>
            <a:r>
              <a:rPr lang="en-US" altLang="en-US" dirty="0"/>
              <a:t>Preview/Text: Let’s first see the real troublemaker in Acts 19:23-31 and then learn how not to be troublemakers today. </a:t>
            </a:r>
          </a:p>
          <a:p>
            <a:endParaRPr lang="en-US" altLang="en-US" dirty="0"/>
          </a:p>
        </p:txBody>
      </p:sp>
    </p:spTree>
    <p:extLst>
      <p:ext uri="{BB962C8B-B14F-4D97-AF65-F5344CB8AC3E}">
        <p14:creationId xmlns:p14="http://schemas.microsoft.com/office/powerpoint/2010/main" val="2113240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financial motive of the craftsmen led to unrest—not Paul’s preaching.</a:t>
            </a:r>
            <a:endParaRPr lang="en-US" dirty="0">
              <a:cs typeface="ＭＳ Ｐゴシック" charset="0"/>
            </a:endParaRPr>
          </a:p>
          <a:p>
            <a:r>
              <a:rPr lang="en-US" dirty="0">
                <a:cs typeface="ＭＳ Ｐゴシック" charset="0"/>
              </a:rPr>
              <a:t>The idolater Demetrius accused Paul of trouble-making and apostasy (19:23-27).</a:t>
            </a:r>
          </a:p>
        </p:txBody>
      </p:sp>
    </p:spTree>
    <p:extLst>
      <p:ext uri="{BB962C8B-B14F-4D97-AF65-F5344CB8AC3E}">
        <p14:creationId xmlns:p14="http://schemas.microsoft.com/office/powerpoint/2010/main" val="3335757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Demetrius stirred up craftsmen against Paul cutting their profit from idols (19:23-27a).</a:t>
            </a:r>
            <a:r>
              <a:rPr lang="en-US" dirty="0">
                <a:effectLst/>
              </a:rPr>
              <a:t> </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67ED99-5892-7B46-9296-16A2326D5A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That he cared more about the money may be supported in that Demetrius noted their income first (19:25).</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C84255-5090-5D4A-8A4E-5CE54F5E3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He also later repeated how important their trade would lose its good name (19:27a).</a:t>
            </a:r>
            <a:r>
              <a:rPr lang="en-US" dirty="0">
                <a:effectLst/>
              </a:rPr>
              <a:t> </a:t>
            </a:r>
          </a:p>
          <a:p>
            <a:pPr eaLnBrk="1" hangingPunct="1"/>
            <a:endParaRPr lang="en-US" dirty="0">
              <a:effectLst/>
              <a:latin typeface="Times New Roman" charset="0"/>
              <a:cs typeface="Times New Roman" charset="0"/>
            </a:endParaRPr>
          </a:p>
          <a:p>
            <a:pPr eaLnBrk="1" hangingPunct="1"/>
            <a:r>
              <a:rPr lang="en-US" dirty="0">
                <a:effectLst/>
                <a:latin typeface="Times New Roman" charset="0"/>
                <a:cs typeface="Times New Roman" charset="0"/>
              </a:rPr>
              <a:t>_________</a:t>
            </a:r>
          </a:p>
          <a:p>
            <a:pPr eaLnBrk="1" hangingPunct="1"/>
            <a:endParaRPr lang="en-US" dirty="0">
              <a:effectLst/>
              <a:latin typeface="Times New Roman" charset="0"/>
              <a:cs typeface="Times New Roman" charset="0"/>
            </a:endParaRPr>
          </a:p>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Demetrius also said that he sought the honor of Artemis (19:27b).</a:t>
            </a:r>
          </a:p>
          <a:p>
            <a:r>
              <a:rPr lang="en-US" dirty="0"/>
              <a:t>Artemis was the key figure in Ephesus, Asia’s capital city.—essentially the Ancient Wonder Woman!</a:t>
            </a:r>
          </a:p>
        </p:txBody>
      </p:sp>
    </p:spTree>
    <p:extLst>
      <p:ext uri="{BB962C8B-B14F-4D97-AF65-F5344CB8AC3E}">
        <p14:creationId xmlns:p14="http://schemas.microsoft.com/office/powerpoint/2010/main" val="2543657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74786D-E4C4-6D41-84C6-73745B125C4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Artemis had many breasts to symbolize her ability to nourish the earth.</a:t>
            </a:r>
          </a:p>
          <a:p>
            <a:pPr eaLnBrk="1" hangingPunct="1"/>
            <a:r>
              <a:rPr lang="en-US" dirty="0">
                <a:latin typeface="Times New Roman" charset="0"/>
                <a:cs typeface="Times New Roman" charset="0"/>
              </a:rPr>
              <a:t>She was goddess of nature and fertility. </a:t>
            </a:r>
          </a:p>
          <a:p>
            <a:pPr eaLnBrk="1" hangingPunct="1"/>
            <a:r>
              <a:rPr lang="en-US" dirty="0">
                <a:latin typeface="Times New Roman" charset="0"/>
                <a:cs typeface="Times New Roman" charset="0"/>
              </a:rPr>
              <a:t>As one who fell from the sky, Artemis had miraculous powers to heal the sick and regulate the economy.</a:t>
            </a:r>
          </a:p>
          <a:p>
            <a:pPr eaLnBrk="1" hangingPunct="1"/>
            <a:r>
              <a:rPr lang="en-US" dirty="0">
                <a:latin typeface="Times New Roman" charset="0"/>
                <a:cs typeface="Times New Roman" charset="0"/>
              </a:rPr>
              <a:t>The Ephesians devoted one entire month each year to honor her. Businesses closed shop, people gathered for athletic games along with orgies, feasting, and carousing. Thousands attended, including many from other cities of Asia.</a:t>
            </a:r>
          </a:p>
          <a:p>
            <a:pPr eaLnBrk="1" hangingPunct="1"/>
            <a:endParaRPr lang="en-US" dirty="0">
              <a:latin typeface="Times New Roman"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EA7E95-CFEB-324D-9127-271943F85A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Why was the temple of Artemis so significant (24)?</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It was one of the Seven Wonders of the Ancient World.</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568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6B815A-C7D8-7F45-9E0A-704962FE68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An amazing 127 columns surrounded it, each beautifully sculptured at the base</a:t>
            </a:r>
            <a:r>
              <a:rPr lang="en-US" dirty="0">
                <a:effectLst/>
              </a:rPr>
              <a:t> </a:t>
            </a:r>
          </a:p>
          <a:p>
            <a:pPr eaLnBrk="1" hangingPunct="1"/>
            <a:r>
              <a:rPr lang="en-US" dirty="0">
                <a:effectLst/>
                <a:latin typeface="Times New Roman" charset="0"/>
                <a:cs typeface="Times New Roman" charset="0"/>
              </a:rPr>
              <a:t>The temple took 120 years to build, according to the historian Pliny the Elder (see below)!</a:t>
            </a:r>
          </a:p>
          <a:p>
            <a:pPr eaLnBrk="1" hangingPunct="1"/>
            <a:r>
              <a:rPr lang="en-US" dirty="0">
                <a:effectLst/>
                <a:latin typeface="Times New Roman" charset="0"/>
                <a:cs typeface="Times New Roman" charset="0"/>
              </a:rPr>
              <a:t>______</a:t>
            </a:r>
          </a:p>
          <a:p>
            <a:pPr eaLnBrk="1" hangingPunct="1"/>
            <a:endParaRPr lang="en-US" dirty="0">
              <a:effectLst/>
              <a:latin typeface="Times New Roman" charset="0"/>
              <a:cs typeface="Times New Roman" charset="0"/>
            </a:endParaRPr>
          </a:p>
          <a:p>
            <a:r>
              <a:rPr lang="en-US" b="1" dirty="0"/>
              <a:t>Pliny the Elder, The Natural History 21.14</a:t>
            </a:r>
            <a:br>
              <a:rPr lang="en-US" b="1" dirty="0"/>
            </a:br>
            <a:r>
              <a:rPr lang="en-US" b="1" dirty="0"/>
              <a:t>John Bostock, M.D., F.R.S., H.T. Riley, Esq., B.A., Ed. </a:t>
            </a:r>
          </a:p>
          <a:p>
            <a:pPr eaLnBrk="1" hangingPunct="1"/>
            <a:r>
              <a:rPr lang="en-US" dirty="0">
                <a:effectLst/>
                <a:latin typeface="Times New Roman" charset="0"/>
                <a:cs typeface="Times New Roman" charset="0"/>
              </a:rPr>
              <a:t>http://</a:t>
            </a:r>
            <a:r>
              <a:rPr lang="en-US" dirty="0" err="1">
                <a:effectLst/>
                <a:latin typeface="Times New Roman" charset="0"/>
                <a:cs typeface="Times New Roman" charset="0"/>
              </a:rPr>
              <a:t>www.perseus.tufts.edu</a:t>
            </a:r>
            <a:r>
              <a:rPr lang="en-US" dirty="0">
                <a:effectLst/>
                <a:latin typeface="Times New Roman" charset="0"/>
                <a:cs typeface="Times New Roman" charset="0"/>
              </a:rPr>
              <a:t>/hopper/</a:t>
            </a:r>
            <a:r>
              <a:rPr lang="en-US" dirty="0" err="1">
                <a:effectLst/>
                <a:latin typeface="Times New Roman" charset="0"/>
                <a:cs typeface="Times New Roman" charset="0"/>
              </a:rPr>
              <a:t>text?doc</a:t>
            </a:r>
            <a:r>
              <a:rPr lang="en-US" dirty="0">
                <a:effectLst/>
                <a:latin typeface="Times New Roman" charset="0"/>
                <a:cs typeface="Times New Roman" charset="0"/>
              </a:rPr>
              <a:t>=Perseus%3Atext%3A1999.02.0137%3Abook%3D36%3Achapter%3D21</a:t>
            </a:r>
          </a:p>
          <a:p>
            <a:pPr eaLnBrk="1" hangingPunct="1"/>
            <a:r>
              <a:rPr lang="en-US" dirty="0">
                <a:effectLst/>
                <a:latin typeface="Times New Roman" charset="0"/>
                <a:cs typeface="Times New Roman" charset="0"/>
              </a:rPr>
              <a:t>Accessed 17 May 2021</a:t>
            </a:r>
          </a:p>
          <a:p>
            <a:pPr eaLnBrk="1" hangingPunct="1"/>
            <a:endParaRPr lang="en-US" dirty="0">
              <a:effectLst/>
              <a:latin typeface="Times New Roman" charset="0"/>
              <a:cs typeface="Times New Roman" charset="0"/>
            </a:endParaRPr>
          </a:p>
          <a:p>
            <a:r>
              <a:rPr lang="en-US" b="1" dirty="0"/>
              <a:t>CHAP. 21. (14.)—THE TEMPLE OF DIANA AT EPHESUS.</a:t>
            </a:r>
          </a:p>
          <a:p>
            <a:r>
              <a:rPr lang="en-US" dirty="0"/>
              <a:t>The most wonderful monument of </a:t>
            </a:r>
            <a:r>
              <a:rPr lang="en-US" dirty="0" err="1"/>
              <a:t>Græcian</a:t>
            </a:r>
            <a:r>
              <a:rPr lang="en-US" dirty="0"/>
              <a:t> magnificence, and one that merits our genuine admiration, is the Temple of Diana at Ephesus, which took one hundred and twenty years in building, a work in which all Asia</a:t>
            </a:r>
            <a:r>
              <a:rPr lang="en-US" baseline="30000" dirty="0">
                <a:hlinkClick r:id="rId3"/>
              </a:rPr>
              <a:t>1</a:t>
            </a:r>
            <a:r>
              <a:rPr lang="en-US" dirty="0"/>
              <a:t> joined. A marshy soil was selected for its site, in order that it might not suffer from earthquakes, or the chasms which they produce. On the other hand, again, that the foundations of so vast a pile might not have to rest upon a loose and shifting bed, layers of trodden charcoal were placed beneath, with fleeces</a:t>
            </a:r>
            <a:r>
              <a:rPr lang="en-US" baseline="30000" dirty="0">
                <a:hlinkClick r:id="rId4"/>
              </a:rPr>
              <a:t>2</a:t>
            </a:r>
            <a:r>
              <a:rPr lang="en-US" dirty="0"/>
              <a:t> covered with wool upon the top of them. The entire length of the temple is four hundred and twenty-five feet, and the breadth two hundred and twenty-five. The columns are one hundred and twenty-seven in number, and sixty feet in height, each of them presented by a different king. Thirty-six of these columns are carved, and one of them by the hand of Scopas.</a:t>
            </a:r>
            <a:r>
              <a:rPr lang="en-US" baseline="30000" dirty="0">
                <a:hlinkClick r:id="rId5"/>
              </a:rPr>
              <a:t>3</a:t>
            </a:r>
            <a:r>
              <a:rPr lang="en-US" dirty="0"/>
              <a:t> Chersiphron</a:t>
            </a:r>
            <a:r>
              <a:rPr lang="en-US" baseline="30000" dirty="0">
                <a:hlinkClick r:id="rId6"/>
              </a:rPr>
              <a:t>4</a:t>
            </a:r>
            <a:r>
              <a:rPr lang="en-US" dirty="0"/>
              <a:t> was the architect who presided over the work. The great marvel in this building is, how such ponderous Architraves</a:t>
            </a:r>
            <a:r>
              <a:rPr lang="en-US" baseline="30000" dirty="0">
                <a:hlinkClick r:id="rId7"/>
              </a:rPr>
              <a:t>5</a:t>
            </a:r>
            <a:r>
              <a:rPr lang="en-US" dirty="0"/>
              <a:t> could possibly have been raised to so great a height. This, however, the architect effected by means of bags filled with sand, which he piled up upon an inclined plane until they reached beyond the capitals of the columns; then, as he gradually emptied the lower bags, the architraves</a:t>
            </a:r>
            <a:r>
              <a:rPr lang="en-US" baseline="30000" dirty="0">
                <a:hlinkClick r:id="rId8"/>
              </a:rPr>
              <a:t>6</a:t>
            </a:r>
            <a:r>
              <a:rPr lang="en-US" dirty="0"/>
              <a:t> insensibly settled in the places assigned them. But the greatest difficulty of all was found, in laying the lintel which he placed over the entrance-doors. It was an enormous mass of stone, and by no possibility could it be brought to lie level upon the jambs which formed its bed; in consequence of which, the architect was driven to such a state of anxiety and desperation as to contemplate suicide. Wearied and quite worn out by such thoughts as these, during the night, they say, he beheld in a dream the goddess in honour of whom the temple was being erected; who exhorted him to live on, for that she herself had placed the stone in its proper position. And such, in fact, next morning, was found to be the case, the stone apparently having come to the proper level by dint of its own weight. The other decorations of this work would suffice to fill many volumes, but they do not tend in any way to illustrate the works of Nature.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67F9CF-3F13-EB46-951D-73D12535A9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endParaRPr lang="en-US" dirty="0">
              <a:solidFill>
                <a:schemeClr val="tx2"/>
              </a:solidFill>
              <a:latin typeface="Times New Roman" charset="0"/>
              <a:cs typeface="Times New Roman" charset="0"/>
            </a:endParaRP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______</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Picture: https://</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/wiki/File:Templo-Artemisa-Efeso-2017.jpg</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7F3225-26D0-3F46-AE2E-EAD96FDC5A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Here is the place where the Ephesian clerk averted a riot in Acts 19:29.</a:t>
            </a:r>
          </a:p>
          <a:p>
            <a:pPr eaLnBrk="1" hangingPunct="1"/>
            <a:r>
              <a:rPr lang="en-US" dirty="0">
                <a:latin typeface="Times New Roman" charset="0"/>
                <a:cs typeface="Times New Roman" charset="0"/>
              </a:rPr>
              <a:t>Demetrius caused the riot—not Paul—whom the clerk defended (19:28-41).</a:t>
            </a:r>
          </a:p>
          <a:p>
            <a:pPr eaLnBrk="1" hangingPunct="1"/>
            <a:r>
              <a:rPr lang="en-US" dirty="0">
                <a:latin typeface="Times New Roman" charset="0"/>
                <a:cs typeface="Times New Roman" charset="0"/>
              </a:rPr>
              <a:t>The attack from Demetrius led to a two-hour riot in the theater (19:28-34).</a:t>
            </a:r>
          </a:p>
          <a:p>
            <a:pPr eaLnBrk="1" hangingPunct="1"/>
            <a:r>
              <a:rPr lang="en-US" dirty="0">
                <a:latin typeface="Times New Roman" charset="0"/>
                <a:cs typeface="Times New Roman" charset="0"/>
              </a:rPr>
              <a:t>Why was rushing into the theater significant (29)?</a:t>
            </a:r>
          </a:p>
          <a:p>
            <a:pPr eaLnBrk="1" hangingPunct="1"/>
            <a:r>
              <a:rPr lang="en-US" dirty="0">
                <a:latin typeface="Times New Roman" charset="0"/>
                <a:cs typeface="Times New Roman" charset="0"/>
              </a:rPr>
              <a:t>	This was the largest gathering place in Ephesus.</a:t>
            </a:r>
          </a:p>
          <a:p>
            <a:pPr eaLnBrk="1" hangingPunct="1"/>
            <a:r>
              <a:rPr lang="en-US" dirty="0">
                <a:latin typeface="Times New Roman" charset="0"/>
                <a:cs typeface="Times New Roman" charset="0"/>
              </a:rPr>
              <a:t>	It could hold 25,000 people!</a:t>
            </a:r>
          </a:p>
          <a:p>
            <a:pPr eaLnBrk="1" hangingPunct="1"/>
            <a:r>
              <a:rPr lang="en-US" dirty="0">
                <a:latin typeface="Times New Roman" charset="0"/>
                <a:cs typeface="Times New Roman" charset="0"/>
              </a:rPr>
              <a:t>Why would Paul want to enter an arena of hostile fanatics who would be in an uproar for two hours (30)?</a:t>
            </a:r>
          </a:p>
          <a:p>
            <a:pPr eaLnBrk="1" hangingPunct="1"/>
            <a:r>
              <a:rPr lang="en-US" dirty="0">
                <a:latin typeface="Times New Roman" charset="0"/>
                <a:cs typeface="Times New Roman" charset="0"/>
              </a:rPr>
              <a:t>	Paul looked for every chance to share the gospel, even if his life was in danger.</a:t>
            </a:r>
          </a:p>
          <a:p>
            <a:pPr eaLnBrk="1" hangingPunct="1"/>
            <a:r>
              <a:rPr lang="en-US" dirty="0">
                <a:latin typeface="Times New Roman" charset="0"/>
                <a:cs typeface="Times New Roman" charset="0"/>
              </a:rPr>
              <a:t>	Paul evidently supposed that God would enable him to give a reasonable defense of the gospel.</a:t>
            </a:r>
          </a:p>
          <a:p>
            <a:pPr eaLnBrk="1" hangingPunct="1"/>
            <a:r>
              <a:rPr lang="en-US" dirty="0">
                <a:latin typeface="Times New Roman" charset="0"/>
                <a:cs typeface="Times New Roman" charset="0"/>
              </a:rPr>
              <a:t>Why did some of provincial officials also prevent Paul from entering the theatre (31)?</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	These rulers “would not let him get caught in the riot. They were Asiarchs (lit., ‘rulers of Asia’), in charge of the community’s political and religious welfare. They would be on good terms with Rome and therefore would evidence Christianity’s good standing with the government”—Stanley D. Toussaint, “Acts,” in The Bible Knowledge Commentary: An Exposition of the Scriptures, ed. J. F. Walvoord and R. B. Zuck, vol. 2 (Wheaton, IL: Victor Books, 1985), 411–412.</a:t>
            </a:r>
          </a:p>
          <a:p>
            <a:pPr eaLnBrk="1" hangingPunct="1"/>
            <a:r>
              <a:rPr lang="en-US" dirty="0">
                <a:latin typeface="Times New Roman" charset="0"/>
                <a:cs typeface="Times New Roman" charset="0"/>
              </a:rPr>
              <a:t>	If Paul entered there, a rumor may have started that said he caused the riot.</a:t>
            </a:r>
          </a:p>
          <a:p>
            <a:pPr eaLnBrk="1" hangingPunct="1"/>
            <a:endParaRPr lang="en-US" dirty="0">
              <a:latin typeface="Times New Roman" charset="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clerk wisely calmed the crowd by defending both Artemis and Paul (19:35-41).</a:t>
            </a:r>
          </a:p>
          <a:p>
            <a:r>
              <a:rPr lang="en-US" dirty="0"/>
              <a:t>• He enticed their pride, saying Ephesus guarded Artemis from heaven (19:35-36).</a:t>
            </a:r>
          </a:p>
          <a:p>
            <a:r>
              <a:rPr lang="en-US" dirty="0"/>
              <a:t>• He cleared Gaius and Aristarchus (and, in effect, Paul) of any crime (19:37).</a:t>
            </a:r>
          </a:p>
          <a:p>
            <a:r>
              <a:rPr lang="en-US" dirty="0"/>
              <a:t>• He encouraged legal charges, knowing the crowd wouldn’t do it (19:38-39).</a:t>
            </a:r>
          </a:p>
          <a:p>
            <a:r>
              <a:rPr lang="en-US" dirty="0"/>
              <a:t>• He warned that Rome might hear of their riot and punish the city (19:40-41).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4438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Paul and the early Christians did not stir up trouble in Acts. But what about today?)</a:t>
            </a:r>
          </a:p>
        </p:txBody>
      </p:sp>
    </p:spTree>
    <p:extLst>
      <p:ext uri="{BB962C8B-B14F-4D97-AF65-F5344CB8AC3E}">
        <p14:creationId xmlns:p14="http://schemas.microsoft.com/office/powerpoint/2010/main" val="3893516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are the best ones to bring harmony in society.]</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1903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The uproar at Ephesus proved Christianity innocent of wrongdoing but idolatry useless.</a:t>
            </a:r>
          </a:p>
        </p:txBody>
      </p:sp>
    </p:spTree>
    <p:extLst>
      <p:ext uri="{BB962C8B-B14F-4D97-AF65-F5344CB8AC3E}">
        <p14:creationId xmlns:p14="http://schemas.microsoft.com/office/powerpoint/2010/main" val="2958590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Money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take first place in our hearts. The millionaire “Aristotle Onassis once said, ‘All that matters in this life is money. It is the people with money who are the royalty in our generation.’ Ultimately he discovered that he had leaned the ladder of his life against the wrong wall. When he died, the only person at his side was his daughter; his money brought no comfort.”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—George and Donald Sweeting, </a:t>
            </a:r>
            <a:r>
              <a:rPr lang="en-US" sz="1200" i="1" kern="1200" dirty="0">
                <a:solidFill>
                  <a:schemeClr val="tx1"/>
                </a:solidFill>
                <a:effectLst/>
                <a:latin typeface="+mn-lt"/>
                <a:ea typeface="+mn-ea"/>
                <a:cs typeface="+mn-cs"/>
              </a:rPr>
              <a:t>The Acts of God: Reflections from the Book of Acts</a:t>
            </a:r>
            <a:r>
              <a:rPr lang="en-US" sz="1200" kern="1200" dirty="0">
                <a:solidFill>
                  <a:schemeClr val="tx1"/>
                </a:solidFill>
                <a:effectLst/>
                <a:latin typeface="+mn-lt"/>
                <a:ea typeface="+mn-ea"/>
                <a:cs typeface="+mn-cs"/>
              </a:rPr>
              <a:t> (Chicago: Moody, 1986), 159.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Israel’s idol was a bull—our idol is a bull market!</a:t>
            </a:r>
          </a:p>
        </p:txBody>
      </p:sp>
    </p:spTree>
    <p:extLst>
      <p:ext uri="{BB962C8B-B14F-4D97-AF65-F5344CB8AC3E}">
        <p14:creationId xmlns:p14="http://schemas.microsoft.com/office/powerpoint/2010/main" val="175712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141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Idols are dumb objects that we need to care for—which in reality is self-worship.</a:t>
            </a:r>
          </a:p>
        </p:txBody>
      </p:sp>
    </p:spTree>
    <p:extLst>
      <p:ext uri="{BB962C8B-B14F-4D97-AF65-F5344CB8AC3E}">
        <p14:creationId xmlns:p14="http://schemas.microsoft.com/office/powerpoint/2010/main" val="2580174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Our bull idol takes different forms—social media, ego, Xbox, approval, possession, career, experimentalism, drugs, pride, sex, instant gratification, humanism, overindulgence, control—all permeated with generous chunks of me, me, me, me, me, me…</a:t>
            </a:r>
          </a:p>
        </p:txBody>
      </p:sp>
    </p:spTree>
    <p:extLst>
      <p:ext uri="{BB962C8B-B14F-4D97-AF65-F5344CB8AC3E}">
        <p14:creationId xmlns:p14="http://schemas.microsoft.com/office/powerpoint/2010/main" val="4194621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contrast…</a:t>
            </a:r>
          </a:p>
          <a:p>
            <a:r>
              <a:rPr lang="en-US" sz="1200" kern="1200" dirty="0">
                <a:solidFill>
                  <a:schemeClr val="tx1"/>
                </a:solidFill>
                <a:effectLst/>
                <a:latin typeface="+mn-lt"/>
                <a:ea typeface="+mn-ea"/>
                <a:cs typeface="+mn-cs"/>
              </a:rPr>
              <a:t>The gospel leads to peace.</a:t>
            </a:r>
            <a:endParaRPr lang="en-US" dirty="0">
              <a:effectLst/>
            </a:endParaRPr>
          </a:p>
          <a:p>
            <a:r>
              <a:rPr lang="en-US" dirty="0"/>
              <a:t>Idolatry brings turmoil; Christianity brings peace.</a:t>
            </a:r>
          </a:p>
          <a:p>
            <a:r>
              <a:rPr lang="en-US" dirty="0"/>
              <a:t>Unbelievers in the Roman Empire often leveled unfair attacks against Christians, accusing them of causing riots and even being guilty of incest and cannibalism. </a:t>
            </a:r>
          </a:p>
          <a:p>
            <a:r>
              <a:rPr lang="en-US" dirty="0"/>
              <a:t>Luke never mentions these objections directly in Acts—but he does show what they did do when they peacefully presented the gospel.</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narrative gives another account of unbelievers accusing believers of the very violence that they themselves foment.</a:t>
            </a:r>
          </a:p>
          <a:p>
            <a:r>
              <a:rPr lang="en-US" dirty="0"/>
              <a:t>This reminds us to continue the peaceful proclamation of the gospel that characterized the early church. </a:t>
            </a:r>
          </a:p>
        </p:txBody>
      </p:sp>
    </p:spTree>
    <p:extLst>
      <p:ext uri="{BB962C8B-B14F-4D97-AF65-F5344CB8AC3E}">
        <p14:creationId xmlns:p14="http://schemas.microsoft.com/office/powerpoint/2010/main" val="2862421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Belief in Jesus divides families but also brings harmony today. </a:t>
            </a:r>
          </a:p>
          <a:p>
            <a:r>
              <a:rPr lang="en-US" sz="1200" kern="1200" dirty="0">
                <a:solidFill>
                  <a:schemeClr val="tx1"/>
                </a:solidFill>
                <a:effectLst/>
                <a:latin typeface="+mn-lt"/>
                <a:ea typeface="+mn-ea"/>
                <a:cs typeface="+mn-cs"/>
              </a:rPr>
              <a:t>“I will bring a sword”—Jesus</a:t>
            </a:r>
          </a:p>
          <a:p>
            <a:r>
              <a:rPr lang="en-US" sz="1200" kern="1200" dirty="0">
                <a:solidFill>
                  <a:schemeClr val="tx1"/>
                </a:solidFill>
                <a:effectLst/>
                <a:latin typeface="+mn-lt"/>
                <a:ea typeface="+mn-ea"/>
                <a:cs typeface="+mn-cs"/>
              </a:rPr>
              <a:t>“Peace I leave with you”—Jesus</a:t>
            </a:r>
          </a:p>
          <a:p>
            <a:r>
              <a:rPr lang="en-US" sz="1200" kern="1200" dirty="0">
                <a:solidFill>
                  <a:schemeClr val="tx1"/>
                </a:solidFill>
                <a:effectLst/>
                <a:latin typeface="+mn-lt"/>
                <a:ea typeface="+mn-ea"/>
                <a:cs typeface="+mn-cs"/>
              </a:rPr>
              <a:t>But that sword is not ours to wield—it is a sword others use against us!</a:t>
            </a:r>
          </a:p>
        </p:txBody>
      </p:sp>
    </p:spTree>
    <p:extLst>
      <p:ext uri="{BB962C8B-B14F-4D97-AF65-F5344CB8AC3E}">
        <p14:creationId xmlns:p14="http://schemas.microsoft.com/office/powerpoint/2010/main" val="16940071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1154974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Look around the world and you will see that it is the Christians that produce harmony, but the violence that comes has them as the objects, not the perpetrators.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because our leader is the Prince of Peace.</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81205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466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31421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Years ago judges conducted a peace painting contest.</a:t>
            </a:r>
            <a:endParaRPr lang="en-US" dirty="0"/>
          </a:p>
        </p:txBody>
      </p:sp>
    </p:spTree>
    <p:extLst>
      <p:ext uri="{BB962C8B-B14F-4D97-AF65-F5344CB8AC3E}">
        <p14:creationId xmlns:p14="http://schemas.microsoft.com/office/powerpoint/2010/main" val="30341083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Contestants submitted paintings of peaceful nature scenes of orchards </a:t>
            </a:r>
          </a:p>
          <a:p>
            <a:r>
              <a:rPr lang="en-US" dirty="0"/>
              <a:t>• or seascapes </a:t>
            </a:r>
          </a:p>
          <a:p>
            <a:r>
              <a:rPr lang="en-US" dirty="0"/>
              <a:t>•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the winner was actually a chaotic painting of lightning and a rushing waterfall. </a:t>
            </a:r>
          </a:p>
          <a:p>
            <a:r>
              <a:rPr lang="en-US" dirty="0"/>
              <a:t>• And if you look closely, amidst all that turbulence in the midst of the violent water was a mother bird sitting in her nest with her chicks. </a:t>
            </a:r>
          </a:p>
          <a:p>
            <a:r>
              <a:rPr lang="en-US" dirty="0"/>
              <a:t>Peace doesn’t come because our surroundings don’t have challenges. It comes from resting in Christ amidst those trials.</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consider idols as man-made statues of gold, silver, or wood—but do you have any of those idols of the heart?</a:t>
            </a:r>
          </a:p>
          <a:p>
            <a:r>
              <a:rPr lang="en-US" dirty="0"/>
              <a:t>In what ways do you promote peace in society?</a:t>
            </a:r>
          </a:p>
          <a:p>
            <a:r>
              <a:rPr lang="en-US" dirty="0"/>
              <a:t>• Strengthen the family—</a:t>
            </a:r>
          </a:p>
          <a:p>
            <a:r>
              <a:rPr lang="en-US" dirty="0"/>
              <a:t>I seek to do this by supporting Family Research Council.</a:t>
            </a:r>
          </a:p>
          <a:p>
            <a:r>
              <a:rPr lang="en-US" dirty="0"/>
              <a:t>Work on your marriage.</a:t>
            </a:r>
          </a:p>
          <a:p>
            <a:r>
              <a:rPr lang="en-US" dirty="0"/>
              <a:t>Do not support the slaughter of the most defenseless in society, the unborn.</a:t>
            </a:r>
          </a:p>
          <a:p>
            <a:r>
              <a:rPr lang="en-US" dirty="0"/>
              <a:t>• Money: Invest your money not where it will bring the highest profit, but where it will bless values-based organizations.</a:t>
            </a:r>
          </a:p>
          <a:p>
            <a:r>
              <a:rPr lang="en-US" dirty="0"/>
              <a:t>• In what ways do you disturb peace in society?</a:t>
            </a:r>
          </a:p>
          <a:p>
            <a:r>
              <a:rPr lang="en-US" dirty="0"/>
              <a:t>Facebook posts can often enflame passions—so, as a general rule, I don’t make political pronouncements on FB.</a:t>
            </a:r>
          </a:p>
          <a:p>
            <a:r>
              <a:rPr lang="en-US" dirty="0"/>
              <a:t>Do not spread fake news. I quoted a so-called article this month but had to follow up with an apology when I discovered that it did not exist.</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300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chorus “He is Our Peace” written in 1975…</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926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tells us that Jesus has broken down every wall…</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5497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so we can cast our cares on him. Let’s do it as we sing together.</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6966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92205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98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608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54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895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031872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99629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6901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9464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4925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7696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2050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23964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7832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79502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165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974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566334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8456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458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5901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0122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38307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203482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852888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840566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563237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98922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558837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87716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699724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341942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887664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5/29/2021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943714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52473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124518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695611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03564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6726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94177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118632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32668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366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46899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05312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640422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003653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670774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3813F-9CAF-E94A-9087-64F5CB5FA4AB}" type="slidenum">
              <a:rPr lang="en-US"/>
              <a:pPr>
                <a:defRPr/>
              </a:pPr>
              <a:t>‹#›</a:t>
            </a:fld>
            <a:endParaRPr lang="en-US"/>
          </a:p>
        </p:txBody>
      </p:sp>
    </p:spTree>
    <p:extLst>
      <p:ext uri="{BB962C8B-B14F-4D97-AF65-F5344CB8AC3E}">
        <p14:creationId xmlns:p14="http://schemas.microsoft.com/office/powerpoint/2010/main" val="2292733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5166-5563-3444-8E67-0F403B266CB3}" type="slidenum">
              <a:rPr lang="en-US"/>
              <a:pPr>
                <a:defRPr/>
              </a:pPr>
              <a:t>‹#›</a:t>
            </a:fld>
            <a:endParaRPr lang="en-US"/>
          </a:p>
        </p:txBody>
      </p:sp>
    </p:spTree>
    <p:extLst>
      <p:ext uri="{BB962C8B-B14F-4D97-AF65-F5344CB8AC3E}">
        <p14:creationId xmlns:p14="http://schemas.microsoft.com/office/powerpoint/2010/main" val="123065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9306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D9246-BF43-064B-A047-2CC70368327C}" type="slidenum">
              <a:rPr lang="en-US"/>
              <a:pPr>
                <a:defRPr/>
              </a:pPr>
              <a:t>‹#›</a:t>
            </a:fld>
            <a:endParaRPr lang="en-US"/>
          </a:p>
        </p:txBody>
      </p:sp>
    </p:spTree>
    <p:extLst>
      <p:ext uri="{BB962C8B-B14F-4D97-AF65-F5344CB8AC3E}">
        <p14:creationId xmlns:p14="http://schemas.microsoft.com/office/powerpoint/2010/main" val="375159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6D3B1-5447-1A4D-B748-F2D1DFC24629}" type="slidenum">
              <a:rPr lang="en-US"/>
              <a:pPr>
                <a:defRPr/>
              </a:pPr>
              <a:t>‹#›</a:t>
            </a:fld>
            <a:endParaRPr lang="en-US"/>
          </a:p>
        </p:txBody>
      </p:sp>
    </p:spTree>
    <p:extLst>
      <p:ext uri="{BB962C8B-B14F-4D97-AF65-F5344CB8AC3E}">
        <p14:creationId xmlns:p14="http://schemas.microsoft.com/office/powerpoint/2010/main" val="19494785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9B467-1B51-EB44-9AE1-58BC632FD283}" type="slidenum">
              <a:rPr lang="en-US"/>
              <a:pPr>
                <a:defRPr/>
              </a:pPr>
              <a:t>‹#›</a:t>
            </a:fld>
            <a:endParaRPr lang="en-US"/>
          </a:p>
        </p:txBody>
      </p:sp>
    </p:spTree>
    <p:extLst>
      <p:ext uri="{BB962C8B-B14F-4D97-AF65-F5344CB8AC3E}">
        <p14:creationId xmlns:p14="http://schemas.microsoft.com/office/powerpoint/2010/main" val="27311740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9FC439-3C17-D549-9257-09E7059E9B03}" type="slidenum">
              <a:rPr lang="en-US"/>
              <a:pPr>
                <a:defRPr/>
              </a:pPr>
              <a:t>‹#›</a:t>
            </a:fld>
            <a:endParaRPr lang="en-US"/>
          </a:p>
        </p:txBody>
      </p:sp>
    </p:spTree>
    <p:extLst>
      <p:ext uri="{BB962C8B-B14F-4D97-AF65-F5344CB8AC3E}">
        <p14:creationId xmlns:p14="http://schemas.microsoft.com/office/powerpoint/2010/main" val="6363055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5ED078-2546-0643-8F9A-5757E7F77836}" type="slidenum">
              <a:rPr lang="en-US"/>
              <a:pPr>
                <a:defRPr/>
              </a:pPr>
              <a:t>‹#›</a:t>
            </a:fld>
            <a:endParaRPr lang="en-US"/>
          </a:p>
        </p:txBody>
      </p:sp>
    </p:spTree>
    <p:extLst>
      <p:ext uri="{BB962C8B-B14F-4D97-AF65-F5344CB8AC3E}">
        <p14:creationId xmlns:p14="http://schemas.microsoft.com/office/powerpoint/2010/main" val="12797400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8ECBA-78CA-D545-BB32-4F03877BAF0B}" type="slidenum">
              <a:rPr lang="en-US"/>
              <a:pPr>
                <a:defRPr/>
              </a:pPr>
              <a:t>‹#›</a:t>
            </a:fld>
            <a:endParaRPr lang="en-US"/>
          </a:p>
        </p:txBody>
      </p:sp>
    </p:spTree>
    <p:extLst>
      <p:ext uri="{BB962C8B-B14F-4D97-AF65-F5344CB8AC3E}">
        <p14:creationId xmlns:p14="http://schemas.microsoft.com/office/powerpoint/2010/main" val="1070849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FBB045-AA7B-F843-B756-B86B7649EFE5}" type="slidenum">
              <a:rPr lang="en-US"/>
              <a:pPr>
                <a:defRPr/>
              </a:pPr>
              <a:t>‹#›</a:t>
            </a:fld>
            <a:endParaRPr lang="en-US"/>
          </a:p>
        </p:txBody>
      </p:sp>
    </p:spTree>
    <p:extLst>
      <p:ext uri="{BB962C8B-B14F-4D97-AF65-F5344CB8AC3E}">
        <p14:creationId xmlns:p14="http://schemas.microsoft.com/office/powerpoint/2010/main" val="37575337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69EE2-6C37-3544-8789-8CDD0E66F764}" type="slidenum">
              <a:rPr lang="en-US"/>
              <a:pPr>
                <a:defRPr/>
              </a:pPr>
              <a:t>‹#›</a:t>
            </a:fld>
            <a:endParaRPr lang="en-US"/>
          </a:p>
        </p:txBody>
      </p:sp>
    </p:spTree>
    <p:extLst>
      <p:ext uri="{BB962C8B-B14F-4D97-AF65-F5344CB8AC3E}">
        <p14:creationId xmlns:p14="http://schemas.microsoft.com/office/powerpoint/2010/main" val="3634034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F665B-F554-9F40-B124-736A064E2B80}" type="slidenum">
              <a:rPr lang="en-US"/>
              <a:pPr>
                <a:defRPr/>
              </a:pPr>
              <a:t>‹#›</a:t>
            </a:fld>
            <a:endParaRPr lang="en-US"/>
          </a:p>
        </p:txBody>
      </p:sp>
    </p:spTree>
    <p:extLst>
      <p:ext uri="{BB962C8B-B14F-4D97-AF65-F5344CB8AC3E}">
        <p14:creationId xmlns:p14="http://schemas.microsoft.com/office/powerpoint/2010/main" val="1414242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0745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2159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1049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037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618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20000"/>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3377799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87817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69817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46517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831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028653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117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647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3811400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57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89518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23702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56441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60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168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71948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51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48745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764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082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6951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46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223E49"/>
        </a:solidFill>
        <a:effectLst/>
      </p:bgPr>
    </p:bg>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4237561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1199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0581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817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817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1247848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3856731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3093308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446096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332328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334942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420494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2036162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2263716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2725990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2054785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2633750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502316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2691578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2082577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897084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25527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098977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1500788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550140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24933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393988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14340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356821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1747742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2213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659982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70234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33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886281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579525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2821465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3180529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925571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2514371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9274972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236281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1966487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99638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488317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251234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3572712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1700307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1598881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742381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045232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1060038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11284099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4042250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28030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46548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03213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772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797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0557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530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3595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98752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017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844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797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8.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7.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5262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152768"/>
      </p:ext>
    </p:extLst>
  </p:cSld>
  <p:clrMap bg1="lt1" tx1="dk1" bg2="lt2" tx2="dk2" accent1="accent1" accent2="accent2" accent3="accent3" accent4="accent4" accent5="accent5" accent6="accent6" hlink="hlink" folHlink="folHlink"/>
  <p:sldLayoutIdLst>
    <p:sldLayoutId id="2147483715" r:id="rId1"/>
    <p:sldLayoutId id="2147483725" r:id="rId2"/>
    <p:sldLayoutId id="2147483686" r:id="rId3"/>
    <p:sldLayoutId id="2147483727" r:id="rId4"/>
    <p:sldLayoutId id="2147483721" r:id="rId5"/>
    <p:sldLayoutId id="2147483726" r:id="rId6"/>
    <p:sldLayoutId id="2147483723" r:id="rId7"/>
    <p:sldLayoutId id="214748371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5125589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46808385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5853771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505731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D0F827FF-71B7-AC4D-879B-A089F634A7DB}" type="slidenum">
              <a:rPr lang="en-US"/>
              <a:pPr>
                <a:defRPr/>
              </a:pPr>
              <a:t>‹#›</a:t>
            </a:fld>
            <a:endParaRPr lang="en-US"/>
          </a:p>
        </p:txBody>
      </p:sp>
    </p:spTree>
    <p:extLst>
      <p:ext uri="{BB962C8B-B14F-4D97-AF65-F5344CB8AC3E}">
        <p14:creationId xmlns:p14="http://schemas.microsoft.com/office/powerpoint/2010/main" val="3309158716"/>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4832527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50826954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501261937"/>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22860208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77481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834542949"/>
      </p:ext>
    </p:extLst>
  </p:cSld>
  <p:clrMap bg1="lt1" tx1="dk1" bg2="lt2" tx2="dk2" accent1="accent1" accent2="accent2" accent3="accent3" accent4="accent4" accent5="accent5" accent6="accent6" hlink="hlink" folHlink="folHlink"/>
  <p:sldLayoutIdLst>
    <p:sldLayoutId id="2147483791" r:id="rId1"/>
    <p:sldLayoutId id="214748379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142490156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1391972513"/>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24.jpe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video" Target="../media/media4.m4v"/><Relationship Id="rId1" Type="http://schemas.microsoft.com/office/2007/relationships/media" Target="../media/media4.m4v"/><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0.xml"/><Relationship Id="rId1" Type="http://schemas.openxmlformats.org/officeDocument/2006/relationships/themeOverride" Target="../theme/themeOverride1.xml"/><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09.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0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3.xml"/><Relationship Id="rId1" Type="http://schemas.openxmlformats.org/officeDocument/2006/relationships/themeOverride" Target="../theme/themeOverride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25.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5.xml"/><Relationship Id="rId1" Type="http://schemas.openxmlformats.org/officeDocument/2006/relationships/themeOverride" Target="../theme/themeOverride3.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38.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138.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When Trials Come</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4619523</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2005 Thankyou Musi</a:t>
            </a: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Keith Getty | Kristyn Getty</a:t>
            </a:r>
          </a:p>
        </p:txBody>
      </p:sp>
      <p:pic>
        <p:nvPicPr>
          <p:cNvPr id="2" name="01 When Trials Come (s)">
            <a:hlinkClick r:id="" action="ppaction://media"/>
            <a:extLst>
              <a:ext uri="{FF2B5EF4-FFF2-40B4-BE49-F238E27FC236}">
                <a16:creationId xmlns:a16="http://schemas.microsoft.com/office/drawing/2014/main" id="{EE715C7C-542A-4269-8ED4-0D63E27B0E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2484" y="6312222"/>
            <a:ext cx="406400" cy="406400"/>
          </a:xfrm>
          <a:prstGeom prst="rect">
            <a:avLst/>
          </a:prstGeom>
        </p:spPr>
      </p:pic>
    </p:spTree>
    <p:extLst>
      <p:ext uri="{BB962C8B-B14F-4D97-AF65-F5344CB8AC3E}">
        <p14:creationId xmlns:p14="http://schemas.microsoft.com/office/powerpoint/2010/main" val="8871998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6">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279365"/>
            <a:ext cx="9144000" cy="563227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Tho' Satan should buffet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Tho' trials should come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Let this blest assurance control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That Christ hath regarded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My helpless estate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hath shed His own blood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For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lang="en-US"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with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It is well with my soul</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V2</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3536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279365"/>
            <a:ext cx="9144000" cy="563227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My sin O the bliss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Of this glorious </a:t>
            </a:r>
            <a:r>
              <a:rPr kumimoji="0" lang="en-US" sz="3600" b="1" i="0" u="none" strike="noStrike" kern="1200" cap="none" spc="0" normalizeH="0" baseline="0" noProof="0" dirty="0" err="1">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tho't</a:t>
            </a:r>
            <a:endPar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My sin not in part but the whole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Is nailed to the cross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I bear it no more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Praise the Lord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Praise the Lord O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lang="en-US"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with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It is well with my soul</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V3</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3135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279365"/>
            <a:ext cx="9144000" cy="563227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Lord haste the day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the faith shall be sight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clouds be rolled back as a scroll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trump shall resound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the Lord shall descend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Even so it is well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With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lang="en-US"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with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It is well with my soul</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934308"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V4 (final)</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9848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14 Ancient Theatres of Greek Roman Antiquity (with Map &amp; Photos) - Touropia">
            <a:extLst>
              <a:ext uri="{FF2B5EF4-FFF2-40B4-BE49-F238E27FC236}">
                <a16:creationId xmlns:a16="http://schemas.microsoft.com/office/drawing/2014/main" id="{342036EC-91C2-BF4B-9AD0-CD8E7A19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48290"/>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19:21-41</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Peaceful Riot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6 Jan 2021 Capitol Riot</a:t>
            </a:r>
          </a:p>
        </p:txBody>
      </p:sp>
      <p:pic>
        <p:nvPicPr>
          <p:cNvPr id="6146" name="Picture 2" descr="How self-proclaimed 'prophets' from a growing Christian movement provided  religious motivation for the Jan. 6 events at the US Capitol">
            <a:extLst>
              <a:ext uri="{FF2B5EF4-FFF2-40B4-BE49-F238E27FC236}">
                <a16:creationId xmlns:a16="http://schemas.microsoft.com/office/drawing/2014/main" id="{14DE050B-869E-F641-882D-40A74059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0" y="1390650"/>
            <a:ext cx="8089499" cy="523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52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6034-9060-AC48-A9A4-A72FE1540352}"/>
              </a:ext>
            </a:extLst>
          </p:cNvPr>
          <p:cNvPicPr>
            <a:picLocks noChangeAspect="1"/>
          </p:cNvPicPr>
          <p:nvPr/>
        </p:nvPicPr>
        <p:blipFill>
          <a:blip r:embed="rId3"/>
          <a:stretch>
            <a:fillRect/>
          </a:stretch>
        </p:blipFill>
        <p:spPr>
          <a:xfrm>
            <a:off x="772802" y="0"/>
            <a:ext cx="7598395" cy="6858000"/>
          </a:xfrm>
          <a:prstGeom prst="rect">
            <a:avLst/>
          </a:prstGeom>
        </p:spPr>
      </p:pic>
      <p:sp>
        <p:nvSpPr>
          <p:cNvPr id="900098" name="Rectangle 2"/>
          <p:cNvSpPr>
            <a:spLocks noGrp="1" noChangeArrowheads="1"/>
          </p:cNvSpPr>
          <p:nvPr>
            <p:ph type="ctrTitle"/>
          </p:nvPr>
        </p:nvSpPr>
        <p:spPr>
          <a:xfrm>
            <a:off x="0" y="1081095"/>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6 Jan 2021 Capitol Riot</a:t>
            </a:r>
          </a:p>
        </p:txBody>
      </p:sp>
    </p:spTree>
    <p:extLst>
      <p:ext uri="{BB962C8B-B14F-4D97-AF65-F5344CB8AC3E}">
        <p14:creationId xmlns:p14="http://schemas.microsoft.com/office/powerpoint/2010/main" val="4024937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zens arrested as violent Portland protests continue – Boston Herald">
            <a:extLst>
              <a:ext uri="{FF2B5EF4-FFF2-40B4-BE49-F238E27FC236}">
                <a16:creationId xmlns:a16="http://schemas.microsoft.com/office/drawing/2014/main" id="{3F678A51-FC91-6A4F-9783-40BAD456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 y="767444"/>
            <a:ext cx="9153235" cy="6090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Portland 2021 Riots</a:t>
            </a:r>
          </a:p>
        </p:txBody>
      </p:sp>
    </p:spTree>
    <p:extLst>
      <p:ext uri="{BB962C8B-B14F-4D97-AF65-F5344CB8AC3E}">
        <p14:creationId xmlns:p14="http://schemas.microsoft.com/office/powerpoint/2010/main" val="310695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USA 2020 Riots</a:t>
            </a:r>
          </a:p>
        </p:txBody>
      </p:sp>
      <p:pic>
        <p:nvPicPr>
          <p:cNvPr id="3" name="Picture 2">
            <a:extLst>
              <a:ext uri="{FF2B5EF4-FFF2-40B4-BE49-F238E27FC236}">
                <a16:creationId xmlns:a16="http://schemas.microsoft.com/office/drawing/2014/main" id="{71E6D65D-08E4-9740-BB42-E95AB1474988}"/>
              </a:ext>
            </a:extLst>
          </p:cNvPr>
          <p:cNvPicPr>
            <a:picLocks noChangeAspect="1"/>
          </p:cNvPicPr>
          <p:nvPr/>
        </p:nvPicPr>
        <p:blipFill>
          <a:blip r:embed="rId3"/>
          <a:stretch>
            <a:fillRect/>
          </a:stretch>
        </p:blipFill>
        <p:spPr>
          <a:xfrm>
            <a:off x="729733" y="0"/>
            <a:ext cx="7684534" cy="6858000"/>
          </a:xfrm>
          <a:prstGeom prst="rect">
            <a:avLst/>
          </a:prstGeom>
        </p:spPr>
      </p:pic>
    </p:spTree>
    <p:extLst>
      <p:ext uri="{BB962C8B-B14F-4D97-AF65-F5344CB8AC3E}">
        <p14:creationId xmlns:p14="http://schemas.microsoft.com/office/powerpoint/2010/main" val="3495157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AF7E4-BCB3-9A4F-BC2B-CC81E39EE458}"/>
              </a:ext>
            </a:extLst>
          </p:cNvPr>
          <p:cNvPicPr>
            <a:picLocks noChangeAspect="1"/>
          </p:cNvPicPr>
          <p:nvPr/>
        </p:nvPicPr>
        <p:blipFill>
          <a:blip r:embed="rId3"/>
          <a:stretch>
            <a:fillRect/>
          </a:stretch>
        </p:blipFill>
        <p:spPr>
          <a:xfrm>
            <a:off x="0" y="0"/>
            <a:ext cx="8697225" cy="6858000"/>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Minneapolis</a:t>
            </a:r>
          </a:p>
        </p:txBody>
      </p:sp>
      <p:pic>
        <p:nvPicPr>
          <p:cNvPr id="3076" name="Picture 4" descr="CNN: Peaceful Protesters Lend Helping Hand To Keep Small Businesses Closed">
            <a:extLst>
              <a:ext uri="{FF2B5EF4-FFF2-40B4-BE49-F238E27FC236}">
                <a16:creationId xmlns:a16="http://schemas.microsoft.com/office/drawing/2014/main" id="{25BF436B-E3A9-3D45-9304-537F240C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2580323"/>
            <a:ext cx="8147957" cy="427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36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ssed are the Peacemakers | The New Authors Fellowship">
            <a:extLst>
              <a:ext uri="{FF2B5EF4-FFF2-40B4-BE49-F238E27FC236}">
                <a16:creationId xmlns:a16="http://schemas.microsoft.com/office/drawing/2014/main" id="{D7F8A9AA-296C-9140-9209-6F571A6D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78433"/>
            <a:ext cx="9144000" cy="167843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“Blessed are the peacemakers.”</a:t>
            </a:r>
          </a:p>
        </p:txBody>
      </p:sp>
      <p:sp>
        <p:nvSpPr>
          <p:cNvPr id="3" name="Rectangle 2">
            <a:extLst>
              <a:ext uri="{FF2B5EF4-FFF2-40B4-BE49-F238E27FC236}">
                <a16:creationId xmlns:a16="http://schemas.microsoft.com/office/drawing/2014/main" id="{6CAE9CDA-78F8-9F46-BE3A-82B0ED22F030}"/>
              </a:ext>
            </a:extLst>
          </p:cNvPr>
          <p:cNvSpPr txBox="1">
            <a:spLocks noChangeArrowheads="1"/>
          </p:cNvSpPr>
          <p:nvPr/>
        </p:nvSpPr>
        <p:spPr bwMode="auto">
          <a:xfrm>
            <a:off x="0" y="5744248"/>
            <a:ext cx="9144000" cy="1113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Are you a peacemaker? </a:t>
            </a:r>
          </a:p>
        </p:txBody>
      </p:sp>
    </p:spTree>
    <p:extLst>
      <p:ext uri="{BB962C8B-B14F-4D97-AF65-F5344CB8AC3E}">
        <p14:creationId xmlns:p14="http://schemas.microsoft.com/office/powerpoint/2010/main" val="138673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286228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trials come no longer fear</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For in the pain our God draws near</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To fire a faith worth more than gold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there His faithfulness is told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there His faithfulness is told</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V1</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79707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90789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67C34F7-3083-6645-991F-9D1CA1C7ECB1}"/>
              </a:ext>
            </a:extLst>
          </p:cNvPr>
          <p:cNvSpPr>
            <a:spLocks noGrp="1"/>
          </p:cNvSpPr>
          <p:nvPr>
            <p:ph type="ctrTitle"/>
          </p:nvPr>
        </p:nvSpPr>
        <p:spPr>
          <a:xfrm>
            <a:off x="476052" y="-661600"/>
            <a:ext cx="7772400" cy="730099"/>
          </a:xfrm>
        </p:spPr>
        <p:txBody>
          <a:bodyPr/>
          <a:lstStyle/>
          <a:p>
            <a:r>
              <a:rPr lang="en-US" dirty="0"/>
              <a:t>Acts Series</a:t>
            </a:r>
          </a:p>
        </p:txBody>
      </p:sp>
    </p:spTree>
    <p:extLst>
      <p:ext uri="{BB962C8B-B14F-4D97-AF65-F5344CB8AC3E}">
        <p14:creationId xmlns:p14="http://schemas.microsoft.com/office/powerpoint/2010/main" val="636120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many church plants; call to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Macedonia</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on to Athens, </a:t>
              </a:r>
              <a:r>
                <a:rPr kumimoji="0" lang="ru-RU"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unknown god</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Mars Hill; lengthy </a:t>
              </a:r>
              <a:r>
                <a:rPr kumimoji="0" lang="en-GB" altLang="ja-JP" sz="2200" b="1" i="0" u="sng" strike="noStrike" kern="1200" cap="none" spc="0" normalizeH="0" baseline="0" noProof="0">
                  <a:ln>
                    <a:noFill/>
                  </a:ln>
                  <a:solidFill>
                    <a:srgbClr val="FC0128"/>
                  </a:solidFill>
                  <a:effectLst/>
                  <a:uLnTx/>
                  <a:uFillTx/>
                  <a:latin typeface="Comic Sans MS" charset="0"/>
                  <a:ea typeface="MS Gothic" charset="0"/>
                  <a:cs typeface="MS Gothic" charset="0"/>
                </a:rPr>
                <a:t>Corinthian</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stay.</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2.</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European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marL="0" marR="0" lvl="0" indent="0" algn="l" defTabSz="409395"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outerShdw blurRad="50800" dist="101600" dir="2700000" algn="tl" rotWithShape="0">
                  <a:srgbClr val="000000">
                    <a:alpha val="96000"/>
                  </a:srgbClr>
                </a:outerShdw>
              </a:effectLst>
              <a:uLnTx/>
              <a:uFillTx/>
              <a:latin typeface="Times New Roman" pitchFamily="-108" charset="0"/>
              <a:ea typeface="ＭＳ Ｐゴシック"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Athens</a:t>
            </a:r>
          </a:p>
        </p:txBody>
      </p:sp>
    </p:spTree>
    <p:extLst>
      <p:ext uri="{BB962C8B-B14F-4D97-AF65-F5344CB8AC3E}">
        <p14:creationId xmlns:p14="http://schemas.microsoft.com/office/powerpoint/2010/main" val="293933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54177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2576526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en-US" b="1" dirty="0"/>
              <a:t>Slave Girl (Acts 16:16)</a:t>
            </a:r>
          </a:p>
        </p:txBody>
      </p:sp>
    </p:spTree>
    <p:extLst>
      <p:ext uri="{BB962C8B-B14F-4D97-AF65-F5344CB8AC3E}">
        <p14:creationId xmlns:p14="http://schemas.microsoft.com/office/powerpoint/2010/main" val="28747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en-US" b="1" dirty="0">
                <a:solidFill>
                  <a:schemeClr val="bg1"/>
                </a:solidFill>
              </a:rPr>
              <a:t>Beaten &amp; Flogged </a:t>
            </a:r>
            <a:br>
              <a:rPr lang="en-US" b="1" dirty="0">
                <a:solidFill>
                  <a:schemeClr val="bg1"/>
                </a:solidFill>
              </a:rPr>
            </a:br>
            <a:r>
              <a:rPr lang="en-US" b="1" dirty="0">
                <a:solidFill>
                  <a:schemeClr val="bg1"/>
                </a:solidFill>
              </a:rPr>
              <a:t>(Acts 16:22)</a:t>
            </a:r>
          </a:p>
        </p:txBody>
      </p:sp>
    </p:spTree>
    <p:extLst>
      <p:ext uri="{BB962C8B-B14F-4D97-AF65-F5344CB8AC3E}">
        <p14:creationId xmlns:p14="http://schemas.microsoft.com/office/powerpoint/2010/main" val="106956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Berea</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Athens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3468525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2" name="Rectangle 2"/>
          <p:cNvSpPr>
            <a:spLocks noGrp="1" noChangeArrowheads="1"/>
          </p:cNvSpPr>
          <p:nvPr>
            <p:ph type="title"/>
          </p:nvPr>
        </p:nvSpPr>
        <p:spPr>
          <a:xfrm>
            <a:off x="1183821" y="5553109"/>
            <a:ext cx="6776357" cy="457200"/>
          </a:xfrm>
          <a:solidFill>
            <a:srgbClr val="005F50"/>
          </a:solidFill>
        </p:spPr>
        <p:txBody>
          <a:bodyPr/>
          <a:lstStyle/>
          <a:p>
            <a:pPr eaLnBrk="1" hangingPunct="1"/>
            <a:r>
              <a:rPr lang="en-US" sz="3200" b="1" dirty="0">
                <a:solidFill>
                  <a:srgbClr val="FFFFFF"/>
                </a:solidFill>
                <a:latin typeface="Arial" charset="0"/>
                <a:ea typeface="ＭＳ Ｐゴシック" charset="0"/>
                <a:cs typeface="Arial" charset="0"/>
              </a:rPr>
              <a:t>Paul</a:t>
            </a:r>
            <a:r>
              <a:rPr lang="uk-UA" altLang="ja-JP" sz="3200" b="1" dirty="0">
                <a:solidFill>
                  <a:srgbClr val="FFFFFF"/>
                </a:solidFill>
                <a:latin typeface="Arial" charset="0"/>
                <a:ea typeface="ＭＳ Ｐゴシック" charset="0"/>
                <a:cs typeface="Arial" charset="0"/>
              </a:rPr>
              <a:t>'</a:t>
            </a:r>
            <a:r>
              <a:rPr lang="en-US" altLang="ja-JP" sz="3200" b="1" dirty="0">
                <a:solidFill>
                  <a:srgbClr val="FFFFFF"/>
                </a:solidFill>
                <a:latin typeface="Arial" charset="0"/>
                <a:ea typeface="ＭＳ Ｐゴシック" charset="0"/>
                <a:cs typeface="Arial" charset="0"/>
              </a:rPr>
              <a:t>s Third Missionary Journey</a:t>
            </a:r>
            <a:endParaRPr lang="en-US" sz="3200" b="1" dirty="0">
              <a:solidFill>
                <a:srgbClr val="FFFFFF"/>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1183821" y="3648109"/>
            <a:ext cx="6776357" cy="1752600"/>
          </a:xfrm>
          <a:prstGeom prst="rect">
            <a:avLst/>
          </a:prstGeom>
          <a:solidFill>
            <a:srgbClr val="005F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this way the word of the Lord spread widely and grew in power”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19:20</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NIV</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extLst>
      <p:ext uri="{BB962C8B-B14F-4D97-AF65-F5344CB8AC3E}">
        <p14:creationId xmlns:p14="http://schemas.microsoft.com/office/powerpoint/2010/main" val="1955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286228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Within the night I know Your peace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breath of God brings strength to me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new each morning mercy flows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As treasures of the darkness grow</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As treasures of the darkness grow</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V2</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38681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258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0" y="4"/>
            <a:ext cx="9145116" cy="625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7F727B97-A14D-E041-ABEE-4BF7CE2DFCFF}"/>
              </a:ext>
            </a:extLst>
          </p:cNvPr>
          <p:cNvSpPr txBox="1">
            <a:spLocks noChangeArrowheads="1"/>
          </p:cNvSpPr>
          <p:nvPr/>
        </p:nvSpPr>
        <p:spPr bwMode="auto">
          <a:xfrm>
            <a:off x="0" y="5666015"/>
            <a:ext cx="9144000" cy="1191985"/>
          </a:xfrm>
          <a:prstGeom prst="rect">
            <a:avLst/>
          </a:prstGeom>
          <a:solidFill>
            <a:schemeClr val="tx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321503" fontAlgn="base">
              <a:spcBef>
                <a:spcPct val="0"/>
              </a:spcBef>
              <a:spcAft>
                <a:spcPct val="0"/>
              </a:spcAft>
              <a:buClr>
                <a:srgbClr val="000000"/>
              </a:buClr>
              <a:buSzPct val="100000"/>
              <a:buFont typeface="Times New Roman" panose="02020603050405020304" pitchFamily="18" charset="0"/>
              <a:defRPr sz="3094" b="1">
                <a:solidFill>
                  <a:schemeClr val="bg1"/>
                </a:solidFill>
                <a:latin typeface="+mj-lt"/>
                <a:ea typeface="+mj-ea"/>
                <a:cs typeface="+mj-cs"/>
              </a:defRPr>
            </a:lvl1pPr>
            <a:lvl2pPr marL="522442" indent="-200939"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3094" b="1" i="0" u="none" strike="noStrike" kern="1200" cap="none" spc="0" normalizeH="0" baseline="0" noProof="0" dirty="0">
                <a:ln>
                  <a:noFill/>
                </a:ln>
                <a:solidFill>
                  <a:srgbClr val="FFFFFF"/>
                </a:solidFill>
                <a:effectLst/>
                <a:uLnTx/>
                <a:uFillTx/>
                <a:latin typeface="Arial"/>
              </a:rPr>
              <a:t>Paul did not let the scroll burning lead to a riot but planned to leave for </a:t>
            </a:r>
            <a:r>
              <a:rPr kumimoji="0" lang="en-US" sz="3094" b="1" i="0" u="none" strike="noStrike" kern="1200" cap="none" spc="0" normalizeH="0" baseline="0" noProof="0">
                <a:ln>
                  <a:noFill/>
                </a:ln>
                <a:solidFill>
                  <a:srgbClr val="FFFFFF"/>
                </a:solidFill>
                <a:effectLst/>
                <a:uLnTx/>
                <a:uFillTx/>
                <a:latin typeface="Arial"/>
              </a:rPr>
              <a:t>Rome (19:21-22</a:t>
            </a:r>
            <a:r>
              <a:rPr kumimoji="0" lang="en-US" sz="3094" b="1" i="0" u="none" strike="noStrike" kern="1200" cap="none" spc="0" normalizeH="0" baseline="0" noProof="0" dirty="0">
                <a:ln>
                  <a:noFill/>
                </a:ln>
                <a:solidFill>
                  <a:srgbClr val="FFFFFF"/>
                </a:solidFill>
                <a:effectLst/>
                <a:uLnTx/>
                <a:uFillTx/>
                <a:latin typeface="Arial"/>
              </a:rPr>
              <a:t>). </a:t>
            </a:r>
          </a:p>
        </p:txBody>
      </p:sp>
      <p:sp>
        <p:nvSpPr>
          <p:cNvPr id="2" name="Title 1">
            <a:extLst>
              <a:ext uri="{FF2B5EF4-FFF2-40B4-BE49-F238E27FC236}">
                <a16:creationId xmlns:a16="http://schemas.microsoft.com/office/drawing/2014/main" id="{0F5A2773-0F5B-E24F-8341-4ADB2A5FABFC}"/>
              </a:ext>
            </a:extLst>
          </p:cNvPr>
          <p:cNvSpPr>
            <a:spLocks noGrp="1"/>
          </p:cNvSpPr>
          <p:nvPr>
            <p:ph type="title" idx="4294967295"/>
          </p:nvPr>
        </p:nvSpPr>
        <p:spPr>
          <a:xfrm>
            <a:off x="150058" y="29469"/>
            <a:ext cx="5786028" cy="802686"/>
          </a:xfrm>
          <a:noFill/>
          <a:ln>
            <a:noFill/>
          </a:ln>
          <a:effectLst>
            <a:outerShdw blurRad="63500" dist="35921" dir="2700000" algn="ctr" rotWithShape="0">
              <a:srgbClr val="000000">
                <a:alpha val="74998"/>
              </a:srgbClr>
            </a:outerShdw>
          </a:effectLst>
        </p:spPr>
        <p:txBody>
          <a:bodyPr vert="horz" wrap="square" lIns="91435" tIns="45718" rIns="91435" bIns="45718" numCol="1" anchor="ctr" anchorCtr="0" compatLnSpc="1">
            <a:prstTxWarp prst="textNoShape">
              <a:avLst/>
            </a:prstTxWarp>
          </a:bodyPr>
          <a:lstStyle/>
          <a:p>
            <a:pPr defTabSz="914400" eaLnBrk="0" hangingPunct="0">
              <a:buClrTx/>
              <a:buSzTx/>
              <a:buFontTx/>
              <a:buNone/>
            </a:pPr>
            <a:r>
              <a:rPr lang="en-US" sz="3200" b="1" kern="0" dirty="0">
                <a:solidFill>
                  <a:srgbClr val="FFFFFF"/>
                </a:solidFill>
                <a:effectLst>
                  <a:glow rad="127000">
                    <a:srgbClr val="000000"/>
                  </a:glow>
                </a:effectLst>
                <a:latin typeface="Arial" charset="0"/>
                <a:ea typeface="ＭＳ Ｐゴシック" charset="0"/>
                <a:cs typeface="ＭＳ Ｐゴシック" charset="0"/>
              </a:rPr>
              <a:t>The Setting: Peace</a:t>
            </a:r>
          </a:p>
        </p:txBody>
      </p:sp>
    </p:spTree>
    <p:extLst>
      <p:ext uri="{BB962C8B-B14F-4D97-AF65-F5344CB8AC3E}">
        <p14:creationId xmlns:p14="http://schemas.microsoft.com/office/powerpoint/2010/main" val="2117036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D4001587-61B3-4D97-8BA5-A8024BB9CE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784" y="34925"/>
            <a:ext cx="8748386" cy="6725322"/>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42128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704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charset="0"/>
                <a:ea typeface="ＭＳ Ｐゴシック" charset="0"/>
              </a:rPr>
              <a:t>176</a:t>
            </a: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06853" name="Title 1"/>
          <p:cNvSpPr>
            <a:spLocks noGrp="1"/>
          </p:cNvSpPr>
          <p:nvPr>
            <p:ph type="title" idx="4294967295"/>
          </p:nvPr>
        </p:nvSpPr>
        <p:spPr>
          <a:xfrm>
            <a:off x="0" y="5654842"/>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 Centre</a:t>
            </a:r>
            <a:r>
              <a:rPr lang="en-US" baseline="0" dirty="0"/>
              <a:t> of Culture</a:t>
            </a:r>
            <a:endParaRPr lang="en-US" dirty="0"/>
          </a:p>
        </p:txBody>
      </p:sp>
    </p:spTree>
    <p:extLst>
      <p:ext uri="{BB962C8B-B14F-4D97-AF65-F5344CB8AC3E}">
        <p14:creationId xmlns:p14="http://schemas.microsoft.com/office/powerpoint/2010/main" val="1941168524"/>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en-US" dirty="0">
                <a:latin typeface="Arial"/>
                <a:cs typeface="Arial"/>
              </a:rPr>
              <a:t>Marble Roads</a:t>
            </a:r>
          </a:p>
        </p:txBody>
      </p:sp>
    </p:spTree>
    <p:extLst>
      <p:ext uri="{BB962C8B-B14F-4D97-AF65-F5344CB8AC3E}">
        <p14:creationId xmlns:p14="http://schemas.microsoft.com/office/powerpoint/2010/main" val="3577982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925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Artemis: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The Ancient Wonder Woman</a:t>
            </a:r>
          </a:p>
        </p:txBody>
      </p:sp>
      <p:pic>
        <p:nvPicPr>
          <p:cNvPr id="31746" name="Picture 2" descr="Ephesus - Paul, Missions, Demetrius, and Wonder Woman? Acts 19:21-41 -  YouTube">
            <a:extLst>
              <a:ext uri="{FF2B5EF4-FFF2-40B4-BE49-F238E27FC236}">
                <a16:creationId xmlns:a16="http://schemas.microsoft.com/office/drawing/2014/main" id="{F68D6995-E70F-8247-8EFD-E53D2DF33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0"/>
          <a:stretch/>
        </p:blipFill>
        <p:spPr bwMode="auto">
          <a:xfrm>
            <a:off x="0" y="2139042"/>
            <a:ext cx="9144000" cy="386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498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229600" cy="1143000"/>
          </a:xfrm>
        </p:spPr>
        <p:txBody>
          <a:bodyPr/>
          <a:lstStyle/>
          <a:p>
            <a:r>
              <a:rPr lang="en-US" dirty="0"/>
              <a:t>Artemis, Goddess of Fertility</a:t>
            </a:r>
          </a:p>
        </p:txBody>
      </p:sp>
    </p:spTree>
    <p:extLst>
      <p:ext uri="{BB962C8B-B14F-4D97-AF65-F5344CB8AC3E}">
        <p14:creationId xmlns:p14="http://schemas.microsoft.com/office/powerpoint/2010/main" val="2873634134"/>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495300" y="87313"/>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idx="4294967295"/>
          </p:nvPr>
        </p:nvSpPr>
        <p:spPr>
          <a:xfrm>
            <a:off x="25400" y="6134100"/>
            <a:ext cx="9118600" cy="723900"/>
          </a:xfrm>
        </p:spPr>
        <p:txBody>
          <a:bodyPr/>
          <a:lstStyle/>
          <a:p>
            <a:r>
              <a:rPr lang="en-US" sz="3600" b="1" dirty="0">
                <a:solidFill>
                  <a:srgbClr val="FFFFFF"/>
                </a:solidFill>
                <a:latin typeface="Arial"/>
                <a:cs typeface="Arial"/>
              </a:rPr>
              <a:t>Seven Wonders of the Ancient World</a:t>
            </a:r>
          </a:p>
        </p:txBody>
      </p:sp>
    </p:spTree>
    <p:extLst>
      <p:ext uri="{BB962C8B-B14F-4D97-AF65-F5344CB8AC3E}">
        <p14:creationId xmlns:p14="http://schemas.microsoft.com/office/powerpoint/2010/main" val="3082603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286228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turn to wisdom not my own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For </a:t>
            </a:r>
            <a:r>
              <a:rPr kumimoji="0" lang="en-US" sz="3600" b="1" i="0" u="none" strike="noStrike" kern="1200" cap="none" spc="0" normalizeH="0" baseline="0" noProof="0" dirty="0" err="1">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ev'ry</a:t>
            </a: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 battle You have known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My confidence will rest in You</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Your love endures Your ways are good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Your love endures Your ways are good</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V3</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54945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569913"/>
            <a:ext cx="9182100" cy="573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625884"/>
            <a:ext cx="3345512"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54000"/>
            <a:ext cx="7772400" cy="1143000"/>
          </a:xfrm>
        </p:spPr>
        <p:txBody>
          <a:bodyPr/>
          <a:lstStyle/>
          <a:p>
            <a:r>
              <a:rPr lang="en-US" sz="3600" b="1" dirty="0">
                <a:latin typeface="Arial"/>
                <a:cs typeface="Arial"/>
              </a:rPr>
              <a:t>The Temple of Artemis</a:t>
            </a:r>
            <a:r>
              <a:rPr lang="en-US" sz="3600" b="1" baseline="0" dirty="0">
                <a:latin typeface="Arial"/>
                <a:cs typeface="Arial"/>
              </a:rPr>
              <a:t> at Ephesus</a:t>
            </a:r>
            <a:endParaRPr lang="en-US" sz="3600" b="1" dirty="0">
              <a:latin typeface="Arial"/>
              <a:cs typeface="Arial"/>
            </a:endParaRPr>
          </a:p>
        </p:txBody>
      </p:sp>
      <p:sp>
        <p:nvSpPr>
          <p:cNvPr id="5"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B97291F-0A40-8146-AFA3-30EA3023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0"/>
            <a:ext cx="868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6112042"/>
            <a:ext cx="9144000" cy="745958"/>
          </a:xfrm>
          <a:solidFill>
            <a:schemeClr val="tx1"/>
          </a:solidFill>
        </p:spPr>
        <p:txBody>
          <a:bodyPr/>
          <a:lstStyle/>
          <a:p>
            <a:r>
              <a:rPr lang="en-US" sz="3600" b="1" dirty="0">
                <a:solidFill>
                  <a:srgbClr val="FFFFFF"/>
                </a:solidFill>
                <a:latin typeface="Arial"/>
                <a:cs typeface="Arial"/>
              </a:rPr>
              <a:t>The Temple of</a:t>
            </a:r>
            <a:r>
              <a:rPr lang="en-US" sz="3600" b="1" baseline="0" dirty="0">
                <a:solidFill>
                  <a:srgbClr val="FFFFFF"/>
                </a:solidFill>
                <a:latin typeface="Arial"/>
                <a:cs typeface="Arial"/>
              </a:rPr>
              <a:t> Diana (Artemis) in 2017</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2986972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charset="0"/>
                <a:ea typeface="ＭＳ Ｐゴシック"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6" name="Text Box 18"/>
            <p:cNvSpPr txBox="1">
              <a:spLocks noChangeArrowheads="1"/>
            </p:cNvSpPr>
            <p:nvPr/>
          </p:nvSpPr>
          <p:spPr bwMode="auto">
            <a:xfrm>
              <a:off x="2105" y="3643"/>
              <a:ext cx="1594"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C09"/>
                  </a:solidFill>
                  <a:effectLst/>
                  <a:uLnTx/>
                  <a:uFillTx/>
                  <a:latin typeface="Comic Sans MS" charset="0"/>
                  <a:ea typeface="ＭＳ Ｐゴシック" charset="0"/>
                </a:rPr>
                <a:t>Acts 19:29</a:t>
              </a:r>
            </a:p>
          </p:txBody>
        </p:sp>
        <p:sp>
          <p:nvSpPr>
            <p:cNvPr id="165895" name="Text Box 19"/>
            <p:cNvSpPr txBox="1">
              <a:spLocks noChangeArrowheads="1"/>
            </p:cNvSpPr>
            <p:nvPr/>
          </p:nvSpPr>
          <p:spPr bwMode="auto">
            <a:xfrm>
              <a:off x="3129" y="85"/>
              <a:ext cx="230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theh</a:t>
              </a:r>
              <a:r>
                <a:rPr kumimoji="0" lang="fr-FR" sz="3600" b="0" i="1" u="none" strike="noStrike" kern="1200" cap="none" spc="0" normalizeH="0" baseline="0" noProof="0" dirty="0">
                  <a:ln>
                    <a:noFill/>
                  </a:ln>
                  <a:solidFill>
                    <a:srgbClr val="FFFFFF"/>
                  </a:solidFill>
                  <a:effectLst/>
                  <a:uLnTx/>
                  <a:uFillTx/>
                  <a:latin typeface="Monaco" charset="0"/>
                  <a:ea typeface="ＭＳ Ｐゴシック" charset="0"/>
                </a:rPr>
                <a:t>'</a:t>
              </a:r>
              <a:r>
                <a:rPr kumimoji="0" lang="en-US" sz="3600" b="0" i="1" u="none" strike="noStrike" kern="1200" cap="none" spc="0" normalizeH="0" baseline="0" noProof="0" dirty="0">
                  <a:ln>
                    <a:noFill/>
                  </a:ln>
                  <a:solidFill>
                    <a:srgbClr val="FFFFFF"/>
                  </a:solidFill>
                  <a:effectLst/>
                  <a:uLnTx/>
                  <a:uFillTx/>
                  <a:latin typeface="Monaco" charset="0"/>
                  <a:ea typeface="ＭＳ Ｐゴシック" charset="0"/>
                </a:rPr>
                <a:t>-at-</a:t>
              </a: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ron</a:t>
              </a:r>
              <a:endParaRPr kumimoji="0" lang="en-US" sz="3600" b="0" i="1" u="none" strike="noStrike" kern="1200" cap="none" spc="0" normalizeH="0" baseline="0" noProof="0" dirty="0">
                <a:ln>
                  <a:noFill/>
                </a:ln>
                <a:solidFill>
                  <a:srgbClr val="000000"/>
                </a:solidFill>
                <a:effectLst/>
                <a:uLnTx/>
                <a:uFillTx/>
                <a:latin typeface="Monaco" charset="0"/>
                <a:ea typeface="ＭＳ Ｐゴシック" charset="0"/>
              </a:endParaRPr>
            </a:p>
          </p:txBody>
        </p:sp>
      </p:grpSp>
      <p:sp>
        <p:nvSpPr>
          <p:cNvPr id="2" name="Title 1"/>
          <p:cNvSpPr>
            <a:spLocks noGrp="1"/>
          </p:cNvSpPr>
          <p:nvPr>
            <p:ph type="title" idx="4294967295"/>
          </p:nvPr>
        </p:nvSpPr>
        <p:spPr/>
        <p:txBody>
          <a:bodyPr/>
          <a:lstStyle/>
          <a:p>
            <a:pPr rtl="0" eaLnBrk="0" fontAlgn="base" hangingPunct="0"/>
            <a:r>
              <a:rPr lang="en-US" b="1" kern="1200" dirty="0">
                <a:solidFill>
                  <a:srgbClr val="FFFFFF"/>
                </a:solidFill>
                <a:effectLst/>
                <a:latin typeface="Comic Sans MS"/>
                <a:ea typeface="ＭＳ Ｐゴシック"/>
                <a:cs typeface="ＭＳ Ｐゴシック"/>
              </a:rPr>
              <a:t>Theater Seats 25,000</a:t>
            </a:r>
            <a:endParaRPr lang="en-US" sz="6600" b="1" dirty="0"/>
          </a:p>
        </p:txBody>
      </p:sp>
      <p:sp>
        <p:nvSpPr>
          <p:cNvPr id="9"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3603185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Leadership Lessons from a City Clerk - DaleTedder.com">
            <a:extLst>
              <a:ext uri="{FF2B5EF4-FFF2-40B4-BE49-F238E27FC236}">
                <a16:creationId xmlns:a16="http://schemas.microsoft.com/office/drawing/2014/main" id="{95ACC94A-5E80-004E-AE80-EC6EA53AF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94"/>
          <a:stretch/>
        </p:blipFill>
        <p:spPr bwMode="auto">
          <a:xfrm>
            <a:off x="0" y="0"/>
            <a:ext cx="9144000" cy="4618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653" y="2742955"/>
            <a:ext cx="9162651" cy="1012616"/>
          </a:xfrm>
          <a:noFill/>
        </p:spPr>
        <p:txBody>
          <a:bodyPr/>
          <a:lstStyle/>
          <a:p>
            <a:r>
              <a:rPr lang="en-US" b="1" dirty="0">
                <a:solidFill>
                  <a:schemeClr val="bg1"/>
                </a:solidFill>
                <a:effectLst>
                  <a:glow rad="101600">
                    <a:schemeClr val="tx1">
                      <a:alpha val="99000"/>
                    </a:schemeClr>
                  </a:glow>
                </a:effectLst>
                <a:latin typeface="Arial"/>
                <a:cs typeface="Arial"/>
              </a:rPr>
              <a:t>The City Clerk (Acts 19:35-41):</a:t>
            </a:r>
          </a:p>
        </p:txBody>
      </p:sp>
      <p:sp>
        <p:nvSpPr>
          <p:cNvPr id="4" name="Rectangle 2"/>
          <p:cNvSpPr txBox="1">
            <a:spLocks noChangeArrowheads="1"/>
          </p:cNvSpPr>
          <p:nvPr/>
        </p:nvSpPr>
        <p:spPr bwMode="auto">
          <a:xfrm>
            <a:off x="-2" y="3755571"/>
            <a:ext cx="9144000" cy="2826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Enticed their pride (35-36)</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Affirmed believers (37)</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Encouraged legal charges (38-39)</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Warned of Rome (40-41)</a:t>
            </a:r>
          </a:p>
        </p:txBody>
      </p:sp>
    </p:spTree>
    <p:extLst>
      <p:ext uri="{BB962C8B-B14F-4D97-AF65-F5344CB8AC3E}">
        <p14:creationId xmlns:p14="http://schemas.microsoft.com/office/powerpoint/2010/main" val="3105360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9860"/>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Christians = Riot Victims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Riot Instigators</a:t>
            </a:r>
          </a:p>
        </p:txBody>
      </p:sp>
    </p:spTree>
    <p:extLst>
      <p:ext uri="{BB962C8B-B14F-4D97-AF65-F5344CB8AC3E}">
        <p14:creationId xmlns:p14="http://schemas.microsoft.com/office/powerpoint/2010/main" val="164184942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Believers bring peace in society.</a:t>
            </a:r>
          </a:p>
        </p:txBody>
      </p:sp>
      <p:pic>
        <p:nvPicPr>
          <p:cNvPr id="22530" name="Picture 2" descr="Blessed Are The Peacemakers – Allelous Community Group">
            <a:extLst>
              <a:ext uri="{FF2B5EF4-FFF2-40B4-BE49-F238E27FC236}">
                <a16:creationId xmlns:a16="http://schemas.microsoft.com/office/drawing/2014/main" id="{544C832A-AEE2-0B42-9D2C-8179B48CA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343"/>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9509D70-343B-4949-A793-D2565832A8CF}"/>
              </a:ext>
            </a:extLst>
          </p:cNvPr>
          <p:cNvSpPr txBox="1">
            <a:spLocks noChangeArrowheads="1"/>
          </p:cNvSpPr>
          <p:nvPr/>
        </p:nvSpPr>
        <p:spPr bwMode="auto">
          <a:xfrm>
            <a:off x="-16328" y="606130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Acts 19:21-41</a:t>
            </a:r>
          </a:p>
        </p:txBody>
      </p:sp>
    </p:spTree>
    <p:extLst>
      <p:ext uri="{BB962C8B-B14F-4D97-AF65-F5344CB8AC3E}">
        <p14:creationId xmlns:p14="http://schemas.microsoft.com/office/powerpoint/2010/main" val="245086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Idolatry leads to trouble.</a:t>
            </a:r>
          </a:p>
        </p:txBody>
      </p:sp>
      <p:pic>
        <p:nvPicPr>
          <p:cNvPr id="34818" name="Picture 2" descr="What Is Idolatry? - 5 Things Christians Need to Know">
            <a:extLst>
              <a:ext uri="{FF2B5EF4-FFF2-40B4-BE49-F238E27FC236}">
                <a16:creationId xmlns:a16="http://schemas.microsoft.com/office/drawing/2014/main" id="{5689D265-9070-E246-84EF-E141EB7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371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Artemis statue">
            <a:extLst>
              <a:ext uri="{FF2B5EF4-FFF2-40B4-BE49-F238E27FC236}">
                <a16:creationId xmlns:a16="http://schemas.microsoft.com/office/drawing/2014/main" id="{E668A777-9DDA-444B-BE20-96B52CE4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33456"/>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96442" y="49785"/>
            <a:ext cx="4947558" cy="16973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Diana (Artemis) of Ephesus</a:t>
            </a:r>
          </a:p>
        </p:txBody>
      </p:sp>
      <p:pic>
        <p:nvPicPr>
          <p:cNvPr id="33794" name="Picture 2" descr="Home">
            <a:extLst>
              <a:ext uri="{FF2B5EF4-FFF2-40B4-BE49-F238E27FC236}">
                <a16:creationId xmlns:a16="http://schemas.microsoft.com/office/drawing/2014/main" id="{B62385E8-E41C-1C49-8AED-13970EED9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2" y="2049335"/>
            <a:ext cx="4947558" cy="475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5314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IDOLS</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of the </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HEART</a:t>
            </a:r>
          </a:p>
        </p:txBody>
      </p:sp>
      <p:sp>
        <p:nvSpPr>
          <p:cNvPr id="7" name="Title 3">
            <a:extLst>
              <a:ext uri="{FF2B5EF4-FFF2-40B4-BE49-F238E27FC236}">
                <a16:creationId xmlns:a16="http://schemas.microsoft.com/office/drawing/2014/main" id="{CA59F73B-4BE8-B247-90BE-42DA523F87EF}"/>
              </a:ext>
            </a:extLst>
          </p:cNvPr>
          <p:cNvSpPr txBox="1">
            <a:spLocks/>
          </p:cNvSpPr>
          <p:nvPr/>
        </p:nvSpPr>
        <p:spPr bwMode="auto">
          <a:xfrm>
            <a:off x="4427483" y="6194479"/>
            <a:ext cx="4419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Ezekiel 14:3-6 NLT</a:t>
            </a:r>
            <a:endPar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
        <p:nvSpPr>
          <p:cNvPr id="8" name="Title 3">
            <a:extLst>
              <a:ext uri="{FF2B5EF4-FFF2-40B4-BE49-F238E27FC236}">
                <a16:creationId xmlns:a16="http://schemas.microsoft.com/office/drawing/2014/main" id="{AE16BDF2-20E7-CA45-A491-533C4A09A379}"/>
              </a:ext>
            </a:extLst>
          </p:cNvPr>
          <p:cNvSpPr txBox="1">
            <a:spLocks/>
          </p:cNvSpPr>
          <p:nvPr/>
        </p:nvSpPr>
        <p:spPr bwMode="auto">
          <a:xfrm>
            <a:off x="152400" y="2193384"/>
            <a:ext cx="44196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Money</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Power</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Sex</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Food</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Pleasure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Entertainment</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Drinking</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Science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Pride</a:t>
            </a:r>
            <a:endParaRPr kumimoji="0" lang="en-US" sz="32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23393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Not much has changed…</a:t>
            </a:r>
          </a:p>
        </p:txBody>
      </p:sp>
      <p:pic>
        <p:nvPicPr>
          <p:cNvPr id="36866" name="Picture 2" descr="God hates Idolatry – Convoy Avenue Church of Christ">
            <a:extLst>
              <a:ext uri="{FF2B5EF4-FFF2-40B4-BE49-F238E27FC236}">
                <a16:creationId xmlns:a16="http://schemas.microsoft.com/office/drawing/2014/main" id="{AFDE4881-9C2F-0D47-B669-2E762E954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283715"/>
            <a:ext cx="89535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2036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286228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I am weary with the cost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see the triumph of the cross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So in its shadow I shall run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Till You complete the work begun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Till You complete the work begun</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V4</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08422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Idolatry actually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worships self.</a:t>
            </a:r>
          </a:p>
        </p:txBody>
      </p:sp>
      <p:pic>
        <p:nvPicPr>
          <p:cNvPr id="35842" name="Picture 2" descr="What's at the Heart of Idolatry?&quot; - Project Inspired">
            <a:extLst>
              <a:ext uri="{FF2B5EF4-FFF2-40B4-BE49-F238E27FC236}">
                <a16:creationId xmlns:a16="http://schemas.microsoft.com/office/drawing/2014/main" id="{4D4882B4-D8E2-4C41-A849-63BA7342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240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Idolatry actually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worships self.</a:t>
            </a:r>
          </a:p>
        </p:txBody>
      </p:sp>
      <p:pic>
        <p:nvPicPr>
          <p:cNvPr id="35844" name="Picture 4" descr="IDOLATRY – MAPLE AVENUE CHRISTIAN CHURCH">
            <a:extLst>
              <a:ext uri="{FF2B5EF4-FFF2-40B4-BE49-F238E27FC236}">
                <a16:creationId xmlns:a16="http://schemas.microsoft.com/office/drawing/2014/main" id="{B72B82DD-2957-E24F-AE54-A3A05831B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4" r="7050"/>
          <a:stretch/>
        </p:blipFill>
        <p:spPr bwMode="auto">
          <a:xfrm>
            <a:off x="0" y="-2"/>
            <a:ext cx="9144000" cy="687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1555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ots of Peace">
            <a:extLst>
              <a:ext uri="{FF2B5EF4-FFF2-40B4-BE49-F238E27FC236}">
                <a16:creationId xmlns:a16="http://schemas.microsoft.com/office/drawing/2014/main" id="{856C9142-8B46-9E4F-956C-74ADFCDC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4"/>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8264"/>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Let’s continue the peaceful proclamation of the gospel that characterized the early church </a:t>
            </a:r>
          </a:p>
        </p:txBody>
      </p:sp>
    </p:spTree>
    <p:extLst>
      <p:ext uri="{BB962C8B-B14F-4D97-AF65-F5344CB8AC3E}">
        <p14:creationId xmlns:p14="http://schemas.microsoft.com/office/powerpoint/2010/main" val="305818583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03062"/>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Can we reconcile these?</a:t>
            </a:r>
          </a:p>
        </p:txBody>
      </p:sp>
      <p:pic>
        <p:nvPicPr>
          <p:cNvPr id="12290" name="Picture 2" descr="International Peace Day: List of educational institutions to study peace  and conflict studies in India | Education News,The Indian Express">
            <a:extLst>
              <a:ext uri="{FF2B5EF4-FFF2-40B4-BE49-F238E27FC236}">
                <a16:creationId xmlns:a16="http://schemas.microsoft.com/office/drawing/2014/main" id="{54F40A64-1EFD-4646-8E83-371DC685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53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FDDB61-166F-E64A-A720-DF45C6386343}"/>
              </a:ext>
            </a:extLst>
          </p:cNvPr>
          <p:cNvSpPr txBox="1">
            <a:spLocks noChangeArrowheads="1"/>
          </p:cNvSpPr>
          <p:nvPr/>
        </p:nvSpPr>
        <p:spPr bwMode="auto">
          <a:xfrm>
            <a:off x="-84666" y="1858270"/>
            <a:ext cx="4267200"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bring a sword”</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p>
        </p:txBody>
      </p:sp>
      <p:sp>
        <p:nvSpPr>
          <p:cNvPr id="6" name="Rectangle 2">
            <a:extLst>
              <a:ext uri="{FF2B5EF4-FFF2-40B4-BE49-F238E27FC236}">
                <a16:creationId xmlns:a16="http://schemas.microsoft.com/office/drawing/2014/main" id="{A15A4769-31E7-E34C-A443-2EAFD8405E3D}"/>
              </a:ext>
            </a:extLst>
          </p:cNvPr>
          <p:cNvSpPr txBox="1">
            <a:spLocks noChangeArrowheads="1"/>
          </p:cNvSpPr>
          <p:nvPr/>
        </p:nvSpPr>
        <p:spPr bwMode="auto">
          <a:xfrm>
            <a:off x="4004734" y="1858270"/>
            <a:ext cx="5317067"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“Peace I leave with you”</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p>
        </p:txBody>
      </p:sp>
    </p:spTree>
    <p:extLst>
      <p:ext uri="{BB962C8B-B14F-4D97-AF65-F5344CB8AC3E}">
        <p14:creationId xmlns:p14="http://schemas.microsoft.com/office/powerpoint/2010/main" val="9684212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3155043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Day of Living Together in Peace - 2019">
            <a:extLst>
              <a:ext uri="{FF2B5EF4-FFF2-40B4-BE49-F238E27FC236}">
                <a16:creationId xmlns:a16="http://schemas.microsoft.com/office/drawing/2014/main" id="{85BCE625-6B64-CB4D-A2B2-5E8F7C5C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21"/>
            <a:ext cx="9144000" cy="3373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18941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Believers bring peace in society.</a:t>
            </a:r>
          </a:p>
        </p:txBody>
      </p:sp>
    </p:spTree>
    <p:extLst>
      <p:ext uri="{BB962C8B-B14F-4D97-AF65-F5344CB8AC3E}">
        <p14:creationId xmlns:p14="http://schemas.microsoft.com/office/powerpoint/2010/main" val="2971552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dvent: Prince of Peace – in All things">
            <a:extLst>
              <a:ext uri="{FF2B5EF4-FFF2-40B4-BE49-F238E27FC236}">
                <a16:creationId xmlns:a16="http://schemas.microsoft.com/office/drawing/2014/main" id="{EC0220D6-DD91-994A-8944-9A4DACC6E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767161"/>
            <a:ext cx="9144000" cy="109083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Prince of Peace (Isa 9:6)</a:t>
            </a:r>
          </a:p>
        </p:txBody>
      </p:sp>
    </p:spTree>
    <p:extLst>
      <p:ext uri="{BB962C8B-B14F-4D97-AF65-F5344CB8AC3E}">
        <p14:creationId xmlns:p14="http://schemas.microsoft.com/office/powerpoint/2010/main" val="300776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92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952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286228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One day all things will be made new</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I'll see the hope You called me to</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in Your kingdom paved with gold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I'll praise Your faithfulness of old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I'll praise Your faithfulness of old</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475874"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V5 (final)</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22498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lessed are the peacemakers for they shall be called the sons of God” -  LSESD">
            <a:extLst>
              <a:ext uri="{FF2B5EF4-FFF2-40B4-BE49-F238E27FC236}">
                <a16:creationId xmlns:a16="http://schemas.microsoft.com/office/drawing/2014/main" id="{DE81A384-2926-A94E-8FB6-8D3450B6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Painting Contest</a:t>
            </a:r>
          </a:p>
        </p:txBody>
      </p:sp>
    </p:spTree>
    <p:extLst>
      <p:ext uri="{BB962C8B-B14F-4D97-AF65-F5344CB8AC3E}">
        <p14:creationId xmlns:p14="http://schemas.microsoft.com/office/powerpoint/2010/main" val="42554562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3859596" y="-685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2617794"/>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8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nd The Peace [part 2] - 24 Today">
            <a:extLst>
              <a:ext uri="{FF2B5EF4-FFF2-40B4-BE49-F238E27FC236}">
                <a16:creationId xmlns:a16="http://schemas.microsoft.com/office/drawing/2014/main" id="{3DC74888-FCD6-274A-9B76-68B120498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360948" y="-2261874"/>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Winner</a:t>
            </a:r>
          </a:p>
        </p:txBody>
      </p:sp>
    </p:spTree>
    <p:extLst>
      <p:ext uri="{BB962C8B-B14F-4D97-AF65-F5344CB8AC3E}">
        <p14:creationId xmlns:p14="http://schemas.microsoft.com/office/powerpoint/2010/main" val="311342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5"/>
            <a:ext cx="9162651" cy="2317677"/>
          </a:xfrm>
          <a:noFill/>
        </p:spPr>
        <p:txBody>
          <a:bodyPr/>
          <a:lstStyle/>
          <a:p>
            <a:r>
              <a:rPr lang="en-US" sz="4800" b="1" dirty="0">
                <a:solidFill>
                  <a:schemeClr val="bg1"/>
                </a:solidFill>
                <a:effectLst>
                  <a:glow rad="101600">
                    <a:schemeClr val="tx1">
                      <a:alpha val="99000"/>
                    </a:schemeClr>
                  </a:glow>
                </a:effectLst>
                <a:latin typeface="Arial"/>
                <a:cs typeface="Arial"/>
              </a:rPr>
              <a:t>How can you exchange idols for peace?</a:t>
            </a:r>
          </a:p>
        </p:txBody>
      </p:sp>
      <p:sp>
        <p:nvSpPr>
          <p:cNvPr id="4" name="Rectangle 2"/>
          <p:cNvSpPr txBox="1">
            <a:spLocks noChangeArrowheads="1"/>
          </p:cNvSpPr>
          <p:nvPr/>
        </p:nvSpPr>
        <p:spPr bwMode="auto">
          <a:xfrm>
            <a:off x="14766" y="2003778"/>
            <a:ext cx="9144000" cy="3370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Strengthen your family.</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Use your money for peace.</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enflame passions.</a:t>
            </a:r>
          </a:p>
        </p:txBody>
      </p:sp>
    </p:spTree>
    <p:extLst>
      <p:ext uri="{BB962C8B-B14F-4D97-AF65-F5344CB8AC3E}">
        <p14:creationId xmlns:p14="http://schemas.microsoft.com/office/powerpoint/2010/main" val="3283956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815975"/>
            <a:ext cx="8991600" cy="1089025"/>
          </a:xfrm>
          <a:noFill/>
          <a:ln>
            <a:noFill/>
          </a:ln>
          <a:effectLst>
            <a:outerShdw blurRad="63500" dist="53882"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5400" b="1" dirty="0">
                <a:cs typeface="+mj-cs"/>
              </a:rPr>
              <a:t>He Is Our Peace</a:t>
            </a:r>
          </a:p>
        </p:txBody>
      </p:sp>
      <p:sp>
        <p:nvSpPr>
          <p:cNvPr id="5" name="Rectangle 4">
            <a:extLst>
              <a:ext uri="{FF2B5EF4-FFF2-40B4-BE49-F238E27FC236}">
                <a16:creationId xmlns:a16="http://schemas.microsoft.com/office/drawing/2014/main" id="{02D8596F-1FB6-B041-A669-5577D70EA6FA}"/>
              </a:ext>
            </a:extLst>
          </p:cNvPr>
          <p:cNvSpPr/>
          <p:nvPr/>
        </p:nvSpPr>
        <p:spPr>
          <a:xfrm>
            <a:off x="0" y="5233263"/>
            <a:ext cx="9144000"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CCLI Song # 28737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 1975 CCCM Music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Universal Music - Brentwood Benson Publishing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For use solely with the </a:t>
            </a:r>
            <a:r>
              <a:rPr kumimoji="0" lang="en-US" sz="1800" b="1" i="0" u="none" strike="noStrike" kern="1200" cap="none" spc="0" normalizeH="0" baseline="0" noProof="0" dirty="0" err="1">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SongSelect</a:t>
            </a: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a:t>
            </a:r>
          </a:p>
        </p:txBody>
      </p:sp>
      <p:sp>
        <p:nvSpPr>
          <p:cNvPr id="6" name="Rectangle 5">
            <a:extLst>
              <a:ext uri="{FF2B5EF4-FFF2-40B4-BE49-F238E27FC236}">
                <a16:creationId xmlns:a16="http://schemas.microsoft.com/office/drawing/2014/main" id="{1B7C1CF8-0D05-D948-91AB-D8D6673A00FD}"/>
              </a:ext>
            </a:extLst>
          </p:cNvPr>
          <p:cNvSpPr/>
          <p:nvPr/>
        </p:nvSpPr>
        <p:spPr>
          <a:xfrm>
            <a:off x="179512" y="1772816"/>
            <a:ext cx="8498161"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ＭＳ Ｐゴシック"/>
                <a:cs typeface="+mn-cs"/>
              </a:rPr>
              <a:t>Kandela</a:t>
            </a:r>
            <a:r>
              <a:rPr kumimoji="0" lang="en-US" sz="3200" b="1" i="1"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ＭＳ Ｐゴシック"/>
                <a:cs typeface="+mn-cs"/>
              </a:rPr>
              <a:t> Groves</a:t>
            </a:r>
          </a:p>
        </p:txBody>
      </p:sp>
    </p:spTree>
    <p:extLst>
      <p:ext uri="{BB962C8B-B14F-4D97-AF65-F5344CB8AC3E}">
        <p14:creationId xmlns:p14="http://schemas.microsoft.com/office/powerpoint/2010/main" val="3017232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mn-cs"/>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 who has broken down every wall.</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mn-cs"/>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Cast all your cares on Him,</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For He cares for you.</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He Is Our Peace</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28737</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111</a:t>
            </a: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Kandela</a:t>
            </a: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Groves</a:t>
            </a:r>
          </a:p>
        </p:txBody>
      </p:sp>
      <p:pic>
        <p:nvPicPr>
          <p:cNvPr id="2" name="03 He is our Peace (s)">
            <a:hlinkClick r:id="" action="ppaction://media"/>
            <a:extLst>
              <a:ext uri="{FF2B5EF4-FFF2-40B4-BE49-F238E27FC236}">
                <a16:creationId xmlns:a16="http://schemas.microsoft.com/office/drawing/2014/main" id="{866F40F3-A661-4585-813C-DA486CF8B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9425" y="6210791"/>
            <a:ext cx="406400" cy="406400"/>
          </a:xfrm>
          <a:prstGeom prst="rect">
            <a:avLst/>
          </a:prstGeom>
        </p:spPr>
      </p:pic>
    </p:spTree>
    <p:extLst>
      <p:ext uri="{BB962C8B-B14F-4D97-AF65-F5344CB8AC3E}">
        <p14:creationId xmlns:p14="http://schemas.microsoft.com/office/powerpoint/2010/main" val="7007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02 background it is well">
            <a:hlinkClick r:id="" action="ppaction://media"/>
            <a:extLst>
              <a:ext uri="{FF2B5EF4-FFF2-40B4-BE49-F238E27FC236}">
                <a16:creationId xmlns:a16="http://schemas.microsoft.com/office/drawing/2014/main" id="{12027E0B-1EE3-46CF-B651-9AD47F7668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6858001"/>
          </a:xfrm>
          <a:prstGeom prst="rect">
            <a:avLst/>
          </a:prstGeom>
        </p:spPr>
      </p:pic>
      <p:sp>
        <p:nvSpPr>
          <p:cNvPr id="3" name="Shape 26">
            <a:extLst>
              <a:ext uri="{FF2B5EF4-FFF2-40B4-BE49-F238E27FC236}">
                <a16:creationId xmlns:a16="http://schemas.microsoft.com/office/drawing/2014/main" id="{B567C375-1A7D-47A5-AD5F-3D3CBF75B2CE}"/>
              </a:ext>
            </a:extLst>
          </p:cNvPr>
          <p:cNvSpPr txBox="1"/>
          <p:nvPr/>
        </p:nvSpPr>
        <p:spPr>
          <a:xfrm>
            <a:off x="0" y="343368"/>
            <a:ext cx="86487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44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Horatio Spafford</a:t>
            </a:r>
          </a:p>
        </p:txBody>
      </p:sp>
    </p:spTree>
    <p:extLst>
      <p:ext uri="{BB962C8B-B14F-4D97-AF65-F5344CB8AC3E}">
        <p14:creationId xmlns:p14="http://schemas.microsoft.com/office/powerpoint/2010/main" val="256331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211" fill="hold"/>
                                        <p:tgtEl>
                                          <p:spTgt spid="2"/>
                                        </p:tgtEl>
                                      </p:cBhvr>
                                    </p:cmd>
                                  </p:childTnLst>
                                </p:cTn>
                              </p:par>
                              <p:par>
                                <p:cTn id="7" presetID="10" presetClass="exit" presetSubtype="0" fill="hold" grpId="0" nodeType="withEffect">
                                  <p:stCondLst>
                                    <p:cond delay="0"/>
                                  </p:stCondLst>
                                  <p:childTnLst>
                                    <p:animEffect transition="out" filter="fade">
                                      <p:cBhvr>
                                        <p:cTn id="8" dur="15000"/>
                                        <p:tgtEl>
                                          <p:spTgt spid="3"/>
                                        </p:tgtEl>
                                      </p:cBhvr>
                                    </p:animEffect>
                                    <p:set>
                                      <p:cBhvr>
                                        <p:cTn id="9" dur="1" fill="hold">
                                          <p:stCondLst>
                                            <p:cond delay="1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397027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 is our peace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Who has broken down </a:t>
            </a:r>
            <a:r>
              <a:rPr kumimoji="0" lang="en-US" sz="3600" b="1" i="0" u="none" strike="noStrike" kern="1200" cap="none" spc="0" normalizeH="0" baseline="0" noProof="0" dirty="0" err="1">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ev'ry</a:t>
            </a: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 wall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 is our peace He is our peace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lang="en-US"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Cast all your cares on Him</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For He cares for you</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 is our peace He is our peace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 / C (final)</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9354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It Is Well With My Soul</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25376</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Words and Music: Public Domain</a:t>
            </a: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Horatio Gates Spafford | Philip Paul Bliss</a:t>
            </a:r>
          </a:p>
        </p:txBody>
      </p:sp>
      <p:pic>
        <p:nvPicPr>
          <p:cNvPr id="2" name="02 It is Well (s)">
            <a:hlinkClick r:id="" action="ppaction://media"/>
            <a:extLst>
              <a:ext uri="{FF2B5EF4-FFF2-40B4-BE49-F238E27FC236}">
                <a16:creationId xmlns:a16="http://schemas.microsoft.com/office/drawing/2014/main" id="{971AEA8B-5938-46CF-8902-AE9DEDAA61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2484" y="6210791"/>
            <a:ext cx="406400" cy="406400"/>
          </a:xfrm>
          <a:prstGeom prst="rect">
            <a:avLst/>
          </a:prstGeom>
        </p:spPr>
      </p:pic>
    </p:spTree>
    <p:extLst>
      <p:ext uri="{BB962C8B-B14F-4D97-AF65-F5344CB8AC3E}">
        <p14:creationId xmlns:p14="http://schemas.microsoft.com/office/powerpoint/2010/main" val="29796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5">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279364"/>
            <a:ext cx="9144000" cy="563227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peace like a river</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err="1">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Attendeth</a:t>
            </a: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 my way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sorrows like sea billows roll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Whatever my lot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Thou hast taught me to say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It is well </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with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lang="en-US" sz="36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with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It is well, It is well with my soul</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16006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V1</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489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10331</TotalTime>
  <Words>4840</Words>
  <Application>Microsoft Office PowerPoint</Application>
  <PresentationFormat>On-screen Show (4:3)</PresentationFormat>
  <Paragraphs>488</Paragraphs>
  <Slides>70</Slides>
  <Notes>69</Notes>
  <HiddenSlides>0</HiddenSlides>
  <MMClips>5</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70</vt:i4>
      </vt:variant>
    </vt:vector>
  </HeadingPairs>
  <TitlesOfParts>
    <vt:vector size="100" baseType="lpstr">
      <vt:lpstr>26</vt:lpstr>
      <vt:lpstr>Arial</vt:lpstr>
      <vt:lpstr>Arial Narrow</vt:lpstr>
      <vt:lpstr>BONES</vt:lpstr>
      <vt:lpstr>Calibri</vt:lpstr>
      <vt:lpstr>Comic Sans MS</vt:lpstr>
      <vt:lpstr>Helvetica</vt:lpstr>
      <vt:lpstr>Monaco</vt:lpstr>
      <vt:lpstr>Monotype Sorts</vt:lpstr>
      <vt:lpstr>Symbol</vt:lpstr>
      <vt:lpstr>Tahoma</vt:lpstr>
      <vt:lpstr>Times</vt:lpstr>
      <vt:lpstr>Times New Roman</vt:lpstr>
      <vt:lpstr>Tw Cen MT</vt:lpstr>
      <vt:lpstr>Tw Cen MT Condensed Extra Bold</vt:lpstr>
      <vt:lpstr>Wingdings</vt:lpstr>
      <vt:lpstr>Custom Design</vt:lpstr>
      <vt:lpstr>49_Blank Presentation</vt:lpstr>
      <vt:lpstr>4_Blank Presentation</vt:lpstr>
      <vt:lpstr>untitled 1</vt:lpstr>
      <vt:lpstr>11_Office Theme</vt:lpstr>
      <vt:lpstr>Strategic</vt:lpstr>
      <vt:lpstr>Default Design</vt:lpstr>
      <vt:lpstr>19_Blank Presentation</vt:lpstr>
      <vt:lpstr>3_Office Theme</vt:lpstr>
      <vt:lpstr>13_Default Design</vt:lpstr>
      <vt:lpstr>17_Blank Presentation</vt:lpstr>
      <vt:lpstr>4_Office Theme</vt:lpstr>
      <vt:lpstr>50_Blank Presentation</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Peaceful Riot</vt:lpstr>
      <vt:lpstr>6 Jan 2021 Capitol Riot</vt:lpstr>
      <vt:lpstr>6 Jan 2021 Capitol Riot</vt:lpstr>
      <vt:lpstr>Portland 2021 Riots</vt:lpstr>
      <vt:lpstr>USA 2020 Riots</vt:lpstr>
      <vt:lpstr>Minneapolis</vt:lpstr>
      <vt:lpstr>“Blessed are the peacemakers.”</vt:lpstr>
      <vt:lpstr>Who brings peace in society more—believers or unbelievers in Jesus?</vt:lpstr>
      <vt:lpstr>Acts Series</vt:lpstr>
      <vt:lpstr>2. "The European Thrust"</vt:lpstr>
      <vt:lpstr>3."The Asian Thrust"</vt:lpstr>
      <vt:lpstr>Apostles Opposed in Acts 16–19</vt:lpstr>
      <vt:lpstr>Slave Girl (Acts 16:16)</vt:lpstr>
      <vt:lpstr>Beaten &amp; Flogged  (Acts 16:22)</vt:lpstr>
      <vt:lpstr>Apostles Opposed in Acts 16–19</vt:lpstr>
      <vt:lpstr>Paul's Third Missionary Journey</vt:lpstr>
      <vt:lpstr>Paul's Third Missionary Journey</vt:lpstr>
      <vt:lpstr>Progress Reports</vt:lpstr>
      <vt:lpstr>The Setting: Peace</vt:lpstr>
      <vt:lpstr>Artemis (Diana) Video (cf. Acts 19)</vt:lpstr>
      <vt:lpstr>The idol maker Demetrius began the Ephesus riot—not the peaceful Paul (Acts 19:23-41).</vt:lpstr>
      <vt:lpstr>Ephesus was the capital of Asia</vt:lpstr>
      <vt:lpstr>A Centre of Culture</vt:lpstr>
      <vt:lpstr>Marble Roads</vt:lpstr>
      <vt:lpstr>Artemis:  The Ancient Wonder Woman</vt:lpstr>
      <vt:lpstr>Artemis, Goddess of Fertility</vt:lpstr>
      <vt:lpstr>Seven Wonders of the Ancient World</vt:lpstr>
      <vt:lpstr>The Temple of Artemis at Ephesus</vt:lpstr>
      <vt:lpstr>The Temple of Diana (Artemis) in 2017</vt:lpstr>
      <vt:lpstr>Theater Seats 25,000</vt:lpstr>
      <vt:lpstr>The City Clerk (Acts 19:35-41):</vt:lpstr>
      <vt:lpstr>Christians = Riot Victims —Not Riot Instigators</vt:lpstr>
      <vt:lpstr>Believers bring peace in society.</vt:lpstr>
      <vt:lpstr>Idolatry leads to trouble.</vt:lpstr>
      <vt:lpstr>Diana (Artemis) of Ephesus</vt:lpstr>
      <vt:lpstr>How can you be faithful  to God in a world of idols?</vt:lpstr>
      <vt:lpstr>Not much has changed…</vt:lpstr>
      <vt:lpstr>Idolatry actually  worships self.</vt:lpstr>
      <vt:lpstr>Idolatry actually  worships self.</vt:lpstr>
      <vt:lpstr>The gospel leads to peace.</vt:lpstr>
      <vt:lpstr>Let’s continue the peaceful proclamation of the gospel that characterized the early church </vt:lpstr>
      <vt:lpstr>Can we reconcile these?</vt:lpstr>
      <vt:lpstr>Who brings peace in society more—believers or unbelievers in Jesus?</vt:lpstr>
      <vt:lpstr>Main Idea</vt:lpstr>
      <vt:lpstr>Prince of Peace (Isa 9:6)</vt:lpstr>
      <vt:lpstr>The idol maker Demetrius began the Ephesus riot—not the peaceful Paul (Acts 19:23-41).</vt:lpstr>
      <vt:lpstr>The gospel leads to peace.</vt:lpstr>
      <vt:lpstr>Peace Painting Contest</vt:lpstr>
      <vt:lpstr>Peace Picture Contest</vt:lpstr>
      <vt:lpstr>The Winner</vt:lpstr>
      <vt:lpstr>How can you exchange idols for peace?</vt:lpstr>
      <vt:lpstr>He Is Our Peace</vt:lpstr>
      <vt:lpstr>He Is Our Peace</vt:lpstr>
      <vt:lpstr>He is Our Peace</vt:lpstr>
      <vt:lpstr>Black</vt:lpstr>
      <vt:lpstr>NT Preaching link at BibleStudyDownloads.org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Matt</cp:lastModifiedBy>
  <cp:revision>495</cp:revision>
  <dcterms:created xsi:type="dcterms:W3CDTF">2020-06-19T09:09:30Z</dcterms:created>
  <dcterms:modified xsi:type="dcterms:W3CDTF">2021-05-29T14:32:11Z</dcterms:modified>
</cp:coreProperties>
</file>