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6" r:id="rId3"/>
    <p:sldMasterId id="2147483722" r:id="rId4"/>
    <p:sldMasterId id="2147483735" r:id="rId5"/>
    <p:sldMasterId id="2147483747" r:id="rId6"/>
    <p:sldMasterId id="2147483759" r:id="rId7"/>
    <p:sldMasterId id="2147483771" r:id="rId8"/>
    <p:sldMasterId id="2147483783" r:id="rId9"/>
    <p:sldMasterId id="2147483795" r:id="rId10"/>
    <p:sldMasterId id="2147483808" r:id="rId11"/>
    <p:sldMasterId id="2147483820" r:id="rId12"/>
    <p:sldMasterId id="2147483831" r:id="rId13"/>
    <p:sldMasterId id="2147483847" r:id="rId14"/>
    <p:sldMasterId id="2147483870" r:id="rId15"/>
    <p:sldMasterId id="2147483882" r:id="rId16"/>
    <p:sldMasterId id="2147483884" r:id="rId17"/>
    <p:sldMasterId id="2147483908" r:id="rId18"/>
    <p:sldMasterId id="2147483920" r:id="rId19"/>
    <p:sldMasterId id="2147483923" r:id="rId20"/>
  </p:sldMasterIdLst>
  <p:notesMasterIdLst>
    <p:notesMasterId r:id="rId82"/>
  </p:notesMasterIdLst>
  <p:sldIdLst>
    <p:sldId id="435" r:id="rId21"/>
    <p:sldId id="1141" r:id="rId22"/>
    <p:sldId id="3827" r:id="rId23"/>
    <p:sldId id="3829" r:id="rId24"/>
    <p:sldId id="338" r:id="rId25"/>
    <p:sldId id="286" r:id="rId26"/>
    <p:sldId id="340" r:id="rId27"/>
    <p:sldId id="316" r:id="rId28"/>
    <p:sldId id="432" r:id="rId29"/>
    <p:sldId id="258" r:id="rId30"/>
    <p:sldId id="300" r:id="rId31"/>
    <p:sldId id="543" r:id="rId32"/>
    <p:sldId id="1169" r:id="rId33"/>
    <p:sldId id="3832" r:id="rId34"/>
    <p:sldId id="3834" r:id="rId35"/>
    <p:sldId id="1173" r:id="rId36"/>
    <p:sldId id="2282" r:id="rId37"/>
    <p:sldId id="3848" r:id="rId38"/>
    <p:sldId id="376" r:id="rId39"/>
    <p:sldId id="274" r:id="rId40"/>
    <p:sldId id="329" r:id="rId41"/>
    <p:sldId id="331" r:id="rId42"/>
    <p:sldId id="332" r:id="rId43"/>
    <p:sldId id="349" r:id="rId44"/>
    <p:sldId id="333" r:id="rId45"/>
    <p:sldId id="3833" r:id="rId46"/>
    <p:sldId id="3840" r:id="rId47"/>
    <p:sldId id="3838" r:id="rId48"/>
    <p:sldId id="1149" r:id="rId49"/>
    <p:sldId id="3847" r:id="rId50"/>
    <p:sldId id="1151" r:id="rId51"/>
    <p:sldId id="433" r:id="rId52"/>
    <p:sldId id="294" r:id="rId53"/>
    <p:sldId id="342" r:id="rId54"/>
    <p:sldId id="293" r:id="rId55"/>
    <p:sldId id="260" r:id="rId56"/>
    <p:sldId id="1150" r:id="rId57"/>
    <p:sldId id="545" r:id="rId58"/>
    <p:sldId id="1148" r:id="rId59"/>
    <p:sldId id="2277" r:id="rId60"/>
    <p:sldId id="2281" r:id="rId61"/>
    <p:sldId id="2280" r:id="rId62"/>
    <p:sldId id="1180" r:id="rId63"/>
    <p:sldId id="975" r:id="rId64"/>
    <p:sldId id="3839" r:id="rId65"/>
    <p:sldId id="582" r:id="rId66"/>
    <p:sldId id="428" r:id="rId67"/>
    <p:sldId id="3846" r:id="rId68"/>
    <p:sldId id="1176" r:id="rId69"/>
    <p:sldId id="544" r:id="rId70"/>
    <p:sldId id="3849" r:id="rId71"/>
    <p:sldId id="3836" r:id="rId72"/>
    <p:sldId id="431" r:id="rId73"/>
    <p:sldId id="309" r:id="rId74"/>
    <p:sldId id="3837" r:id="rId75"/>
    <p:sldId id="3843" r:id="rId76"/>
    <p:sldId id="3844" r:id="rId77"/>
    <p:sldId id="3845" r:id="rId78"/>
    <p:sldId id="1177" r:id="rId79"/>
    <p:sldId id="268" r:id="rId80"/>
    <p:sldId id="345" r:id="rId81"/>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6698" autoAdjust="0"/>
    <p:restoredTop sz="86358" autoAdjust="0"/>
  </p:normalViewPr>
  <p:slideViewPr>
    <p:cSldViewPr snapToGrid="0" snapToObjects="1">
      <p:cViewPr>
        <p:scale>
          <a:sx n="86" d="100"/>
          <a:sy n="86" d="100"/>
        </p:scale>
        <p:origin x="168" y="1080"/>
      </p:cViewPr>
      <p:guideLst>
        <p:guide orient="horz" pos="2160"/>
        <p:guide pos="2880"/>
      </p:guideLst>
    </p:cSldViewPr>
  </p:slideViewPr>
  <p:outlineViewPr>
    <p:cViewPr>
      <p:scale>
        <a:sx n="33" d="100"/>
        <a:sy n="33" d="100"/>
      </p:scale>
      <p:origin x="0" y="-8928"/>
    </p:cViewPr>
  </p:outlineViewPr>
  <p:notesTextViewPr>
    <p:cViewPr>
      <p:scale>
        <a:sx n="20" d="100"/>
        <a:sy n="20" d="100"/>
      </p:scale>
      <p:origin x="0" y="0"/>
    </p:cViewPr>
  </p:notesTextViewPr>
  <p:sorterViewPr>
    <p:cViewPr varScale="1">
      <p:scale>
        <a:sx n="90" d="100"/>
        <a:sy n="90" d="100"/>
      </p:scale>
      <p:origin x="0" y="0"/>
    </p:cViewPr>
  </p:sorterViewPr>
  <p:notesViewPr>
    <p:cSldViewPr snapToGrid="0" snapToObjects="1">
      <p:cViewPr>
        <p:scale>
          <a:sx n="100" d="100"/>
          <a:sy n="100" d="100"/>
        </p:scale>
        <p:origin x="1272" y="51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61" Type="http://schemas.openxmlformats.org/officeDocument/2006/relationships/slide" Target="slides/slide41.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everthirsty.org/bible-qa/qa-archives/question/do-we-have-to-keep-the-commandments-and-laws-given-in-the-old-testa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424379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have studied our way up through Acts 13–14 that Matt covered last week. That’s why I put “Matt” here—because Matthew likely wrote his gospel at this time.</a:t>
            </a:r>
          </a:p>
        </p:txBody>
      </p:sp>
      <p:sp>
        <p:nvSpPr>
          <p:cNvPr id="4" name="Slide Number Placeholder 3"/>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384345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66294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699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t"/>
          <a:lstStyle/>
          <a:p>
            <a:pPr>
              <a:spcBef>
                <a:spcPct val="0"/>
              </a:spcBef>
            </a:pPr>
            <a:r>
              <a:rPr lang="en-US" b="0" dirty="0">
                <a:latin typeface="Arial" panose="020B0604020202020204" pitchFamily="34" charset="0"/>
                <a:ea typeface="ＭＳ Ｐゴシック" charset="0"/>
                <a:cs typeface="Arial" panose="020B0604020202020204" pitchFamily="34" charset="0"/>
              </a:rPr>
              <a:t>With these ideas in mind…and with Study Help #24…let</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go with Paul on his JOURNEYS AT A GLANCE.  First…the main locations of the dramatic action facing Paul and his little party…</a:t>
            </a:r>
          </a:p>
          <a:p>
            <a:pPr>
              <a:spcBef>
                <a:spcPct val="0"/>
              </a:spcBef>
            </a:pPr>
            <a:r>
              <a:rPr lang="en-US" b="0" dirty="0">
                <a:latin typeface="Arial" panose="020B0604020202020204" pitchFamily="34" charset="0"/>
                <a:ea typeface="ＭＳ Ｐゴシック" charset="0"/>
                <a:cs typeface="Arial" panose="020B0604020202020204" pitchFamily="34" charset="0"/>
              </a:rPr>
              <a:t>////	Here is Jerusalem…</a:t>
            </a:r>
          </a:p>
          <a:p>
            <a:pPr>
              <a:spcBef>
                <a:spcPct val="0"/>
              </a:spcBef>
            </a:pPr>
            <a:r>
              <a:rPr lang="en-US" b="0" dirty="0">
                <a:latin typeface="Arial" panose="020B0604020202020204" pitchFamily="34" charset="0"/>
                <a:ea typeface="ＭＳ Ｐゴシック" charset="0"/>
                <a:cs typeface="Arial" panose="020B0604020202020204" pitchFamily="34" charset="0"/>
              </a:rPr>
              <a:t>////	SYRIAN Antioch…</a:t>
            </a:r>
          </a:p>
          <a:p>
            <a:pPr>
              <a:spcBef>
                <a:spcPct val="0"/>
              </a:spcBef>
            </a:pPr>
            <a:r>
              <a:rPr lang="en-US" b="0" dirty="0">
                <a:latin typeface="Arial" panose="020B0604020202020204" pitchFamily="34" charset="0"/>
                <a:ea typeface="ＭＳ Ｐゴシック" charset="0"/>
                <a:cs typeface="Arial" panose="020B0604020202020204" pitchFamily="34" charset="0"/>
              </a:rPr>
              <a:t>////	PISIDIAN Antioch…(there were many ancient </a:t>
            </a:r>
            <a:r>
              <a:rPr lang="en-US" b="0" dirty="0" err="1">
                <a:latin typeface="Arial" panose="020B0604020202020204" pitchFamily="34" charset="0"/>
                <a:ea typeface="ＭＳ Ｐゴシック" charset="0"/>
                <a:cs typeface="Arial" panose="020B0604020202020204" pitchFamily="34" charset="0"/>
              </a:rPr>
              <a:t>Antiochs</a:t>
            </a:r>
            <a:r>
              <a:rPr lang="en-US" b="0" dirty="0">
                <a:latin typeface="Arial" panose="020B0604020202020204" pitchFamily="34" charset="0"/>
                <a:ea typeface="ＭＳ Ｐゴシック" charset="0"/>
                <a:cs typeface="Arial" panose="020B0604020202020204" pitchFamily="34" charset="0"/>
              </a:rPr>
              <a:t>!)…</a:t>
            </a:r>
          </a:p>
          <a:p>
            <a:pPr>
              <a:spcBef>
                <a:spcPct val="0"/>
              </a:spcBef>
            </a:pPr>
            <a:r>
              <a:rPr lang="en-US" b="0" dirty="0">
                <a:latin typeface="Arial" panose="020B0604020202020204" pitchFamily="34" charset="0"/>
                <a:ea typeface="ＭＳ Ｐゴシック" charset="0"/>
                <a:cs typeface="Arial" panose="020B0604020202020204" pitchFamily="34" charset="0"/>
              </a:rPr>
              <a:t>////	Ephesus…</a:t>
            </a:r>
          </a:p>
          <a:p>
            <a:pPr>
              <a:spcBef>
                <a:spcPct val="0"/>
              </a:spcBef>
            </a:pPr>
            <a:r>
              <a:rPr lang="en-US" b="0" dirty="0">
                <a:latin typeface="Arial" panose="020B0604020202020204" pitchFamily="34" charset="0"/>
                <a:ea typeface="ＭＳ Ｐゴシック" charset="0"/>
                <a:cs typeface="Arial" panose="020B0604020202020204" pitchFamily="34" charset="0"/>
              </a:rPr>
              <a:t>////	Macedonia…(Remember Alexander</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birthplace?)…</a:t>
            </a:r>
          </a:p>
          <a:p>
            <a:pPr>
              <a:spcBef>
                <a:spcPct val="0"/>
              </a:spcBef>
            </a:pPr>
            <a:r>
              <a:rPr lang="en-US" b="0" dirty="0">
                <a:latin typeface="Arial" panose="020B0604020202020204" pitchFamily="34" charset="0"/>
                <a:ea typeface="ＭＳ Ｐゴシック" charset="0"/>
                <a:cs typeface="Arial" panose="020B0604020202020204" pitchFamily="34" charset="0"/>
              </a:rPr>
              <a:t>////	Athens…</a:t>
            </a:r>
          </a:p>
          <a:p>
            <a:pPr>
              <a:spcBef>
                <a:spcPct val="0"/>
              </a:spcBef>
            </a:pPr>
            <a:r>
              <a:rPr lang="en-US" b="0" dirty="0">
                <a:latin typeface="Arial" panose="020B0604020202020204" pitchFamily="34" charset="0"/>
                <a:ea typeface="ＭＳ Ｐゴシック" charset="0"/>
                <a:cs typeface="Arial" panose="020B0604020202020204" pitchFamily="34" charset="0"/>
              </a:rPr>
              <a:t>////	and the capital city of the world of his day…ROME, at the center of Empire.</a:t>
            </a:r>
          </a:p>
          <a:p>
            <a:pPr>
              <a:spcBef>
                <a:spcPct val="0"/>
              </a:spcBef>
            </a:pPr>
            <a:r>
              <a:rPr lang="en-US" b="0" dirty="0">
                <a:latin typeface="Arial" panose="020B0604020202020204" pitchFamily="34" charset="0"/>
                <a:ea typeface="ＭＳ Ｐゴシック" charset="0"/>
                <a:cs typeface="Arial" panose="020B0604020202020204" pitchFamily="34" charset="0"/>
              </a:rPr>
              <a:t>////	So…Trip #1: Call it the HOOK…or A LABORATORY on Study Help #24…</a:t>
            </a:r>
          </a:p>
          <a:p>
            <a:pPr>
              <a:spcBef>
                <a:spcPct val="0"/>
              </a:spcBef>
            </a:pPr>
            <a:r>
              <a:rPr lang="en-US" b="0" dirty="0">
                <a:latin typeface="Arial" panose="020B0604020202020204" pitchFamily="34" charset="0"/>
                <a:ea typeface="ＭＳ Ｐゴシック" charset="0"/>
                <a:cs typeface="Arial" panose="020B0604020202020204" pitchFamily="34" charset="0"/>
              </a:rPr>
              <a:t>////	Recounted in some detail in Acts 13 and 14. </a:t>
            </a:r>
          </a:p>
          <a:p>
            <a:pPr>
              <a:spcBef>
                <a:spcPct val="0"/>
              </a:spcBef>
            </a:pPr>
            <a:r>
              <a:rPr lang="en-US" b="0" dirty="0">
                <a:latin typeface="Arial" panose="020B0604020202020204" pitchFamily="34" charset="0"/>
                <a:ea typeface="ＭＳ Ｐゴシック" charset="0"/>
                <a:cs typeface="Arial" panose="020B0604020202020204" pitchFamily="34" charset="0"/>
              </a:rPr>
              <a:t>////	Here</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a Cyprian beach typical of those Paul and his party would have moved across. </a:t>
            </a:r>
          </a:p>
          <a:p>
            <a:pPr>
              <a:spcBef>
                <a:spcPct val="0"/>
              </a:spcBef>
            </a:pPr>
            <a:r>
              <a:rPr lang="en-US" b="0" dirty="0">
                <a:latin typeface="Arial" panose="020B0604020202020204" pitchFamily="34" charset="0"/>
                <a:ea typeface="ＭＳ Ｐゴシック" charset="0"/>
                <a:cs typeface="Arial" panose="020B0604020202020204" pitchFamily="34" charset="0"/>
              </a:rPr>
              <a:t>////	On your map trace out his route similar to A HOOK SHAPE that moves from SYRIAN ANTIOCH through the island of Cyprus and on into central Turkey.</a:t>
            </a:r>
          </a:p>
          <a:p>
            <a:pPr>
              <a:spcBef>
                <a:spcPct val="0"/>
              </a:spcBef>
            </a:pPr>
            <a:r>
              <a:rPr lang="en-US" b="0" dirty="0">
                <a:latin typeface="Arial" panose="020B0604020202020204" pitchFamily="34" charset="0"/>
                <a:ea typeface="ＭＳ Ｐゴシック" charset="0"/>
                <a:cs typeface="Arial" panose="020B0604020202020204" pitchFamily="34" charset="0"/>
              </a:rPr>
              <a:t>////	Significance of this trip:  IT WAS A LEARNING LABORATORY!  No one had done this before.  Along the way they were worshipped as </a:t>
            </a:r>
            <a:r>
              <a:rPr lang="en-US" b="0" u="sng" dirty="0">
                <a:latin typeface="Arial" panose="020B0604020202020204" pitchFamily="34" charset="0"/>
                <a:ea typeface="ＭＳ Ｐゴシック" charset="0"/>
                <a:cs typeface="Arial" panose="020B0604020202020204" pitchFamily="34" charset="0"/>
              </a:rPr>
              <a:t>GODS</a:t>
            </a:r>
            <a:r>
              <a:rPr lang="en-US" b="0" dirty="0">
                <a:latin typeface="Arial" panose="020B0604020202020204" pitchFamily="34" charset="0"/>
                <a:ea typeface="ＭＳ Ｐゴシック" charset="0"/>
                <a:cs typeface="Arial" panose="020B0604020202020204" pitchFamily="34" charset="0"/>
              </a:rPr>
              <a:t>…because the people had never seen anything like this…these strangers were going about working miracles.  But in spite of those good works, Paul was </a:t>
            </a:r>
            <a:r>
              <a:rPr lang="en-US" b="0" u="sng" dirty="0">
                <a:latin typeface="Arial" panose="020B0604020202020204" pitchFamily="34" charset="0"/>
                <a:ea typeface="ＭＳ Ｐゴシック" charset="0"/>
                <a:cs typeface="Arial" panose="020B0604020202020204" pitchFamily="34" charset="0"/>
              </a:rPr>
              <a:t>STONED</a:t>
            </a:r>
            <a:r>
              <a:rPr lang="en-US" b="0" dirty="0">
                <a:latin typeface="Arial" panose="020B0604020202020204" pitchFamily="34" charset="0"/>
                <a:ea typeface="ＭＳ Ｐゴシック" charset="0"/>
                <a:cs typeface="Arial" panose="020B0604020202020204" pitchFamily="34"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central Turkey…</a:t>
            </a:r>
          </a:p>
          <a:p>
            <a:pPr>
              <a:spcBef>
                <a:spcPct val="0"/>
              </a:spcBef>
            </a:pPr>
            <a:r>
              <a:rPr lang="en-US" b="0" dirty="0">
                <a:latin typeface="Arial" panose="020B0604020202020204" pitchFamily="34" charset="0"/>
                <a:ea typeface="ＭＳ Ｐゴシック" charset="0"/>
                <a:cs typeface="Arial" panose="020B0604020202020204" pitchFamily="34" charset="0"/>
              </a:rPr>
              <a:t>////	…then they turned around and returned to Syrian Antioch by the same route, there to report the results of their journey to the church.</a:t>
            </a:r>
          </a:p>
          <a:p>
            <a:pPr>
              <a:spcBef>
                <a:spcPct val="0"/>
              </a:spcBef>
            </a:pPr>
            <a:r>
              <a:rPr lang="en-US" b="0" dirty="0">
                <a:latin typeface="Arial" panose="020B0604020202020204" pitchFamily="34" charset="0"/>
                <a:ea typeface="ＭＳ Ｐゴシック" charset="0"/>
                <a:cs typeface="Arial" panose="020B0604020202020204" pitchFamily="34" charset="0"/>
              </a:rPr>
              <a:t>////	LENGTH OF THIS TRIP: PROBABLY ABOUT 1.5 YEARS</a:t>
            </a:r>
          </a:p>
          <a:p>
            <a:pPr>
              <a:spcBef>
                <a:spcPct val="0"/>
              </a:spcBef>
            </a:pPr>
            <a:r>
              <a:rPr lang="en-US" b="0" dirty="0">
                <a:latin typeface="Arial" panose="020B0604020202020204" pitchFamily="34" charset="0"/>
                <a:ea typeface="ＭＳ Ｐゴシック" charset="0"/>
                <a:cs typeface="Arial" panose="020B0604020202020204" pitchFamily="34"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lvl="3"/>
            <a:r>
              <a:rPr lang="en-US" dirty="0">
                <a:latin typeface="Arial" panose="020B0604020202020204" pitchFamily="34" charset="0"/>
                <a:cs typeface="Arial" panose="020B0604020202020204" pitchFamily="34" charset="0"/>
              </a:rPr>
              <a:t>So Paul wrote the letter to the Galatians, where he told them clearly that circumcision was like the yoke one puts on oxen—“So Christ has truly set us free. Now make sure that you stay free, and don’t get tied up in slavery to the law.”</a:t>
            </a:r>
          </a:p>
          <a:p>
            <a:pPr marL="0" lvl="3"/>
            <a:r>
              <a:rPr lang="en-US" dirty="0">
                <a:latin typeface="Arial" panose="020B0604020202020204" pitchFamily="34" charset="0"/>
                <a:cs typeface="Arial" panose="020B0604020202020204" pitchFamily="34" charset="0"/>
              </a:rPr>
              <a:t>But after this came a very important event before the second journey that clarified grace for the early church—so we will study this today in Acts 15.</a:t>
            </a:r>
          </a:p>
        </p:txBody>
      </p:sp>
    </p:spTree>
    <p:extLst>
      <p:ext uri="{BB962C8B-B14F-4D97-AF65-F5344CB8AC3E}">
        <p14:creationId xmlns:p14="http://schemas.microsoft.com/office/powerpoint/2010/main" val="385840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lvl="2"/>
            <a:r>
              <a:rPr lang="en-US" dirty="0">
                <a:cs typeface="ＭＳ Ｐゴシック" charset="0"/>
              </a:rPr>
              <a:t>Here we’ll see three ways to affirm grace.</a:t>
            </a:r>
          </a:p>
          <a:p>
            <a:pPr marL="0" lvl="2"/>
            <a:r>
              <a:rPr lang="en-US" dirty="0">
                <a:cs typeface="ＭＳ Ｐゴシック" charset="0"/>
              </a:rPr>
              <a:t>Acts 15:1-35 records how God used conflict over grace to turn division into unity.</a:t>
            </a:r>
          </a:p>
        </p:txBody>
      </p:sp>
    </p:spTree>
    <p:extLst>
      <p:ext uri="{BB962C8B-B14F-4D97-AF65-F5344CB8AC3E}">
        <p14:creationId xmlns:p14="http://schemas.microsoft.com/office/powerpoint/2010/main" val="159909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(What is the first way to affirm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Expect attacks against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Many oppose the truth of simple trust giving us a right relationship with God.</a:t>
            </a:r>
          </a:p>
        </p:txBody>
      </p:sp>
      <p:sp>
        <p:nvSpPr>
          <p:cNvPr id="4" name="Slide Number Placeholder 3"/>
          <p:cNvSpPr>
            <a:spLocks noGrp="1"/>
          </p:cNvSpPr>
          <p:nvPr>
            <p:ph type="sldNum" sz="quarter" idx="5"/>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337045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00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Let’s read verses 1-5…</a:t>
            </a:r>
          </a:p>
        </p:txBody>
      </p:sp>
    </p:spTree>
    <p:extLst>
      <p:ext uri="{BB962C8B-B14F-4D97-AF65-F5344CB8AC3E}">
        <p14:creationId xmlns:p14="http://schemas.microsoft.com/office/powerpoint/2010/main" val="304901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apparently had little time to rest up.  </a:t>
            </a:r>
          </a:p>
          <a:p>
            <a:pPr>
              <a:spcBef>
                <a:spcPct val="0"/>
              </a:spcBef>
            </a:pPr>
            <a:r>
              <a:rPr lang="en-US" b="0" dirty="0">
                <a:latin typeface="Arial" panose="020B0604020202020204" pitchFamily="34" charset="0"/>
                <a:ea typeface="ＭＳ Ｐゴシック" charset="0"/>
                <a:cs typeface="Arial" panose="020B0604020202020204" pitchFamily="34" charset="0"/>
              </a:rPr>
              <a:t>////	In Fall A.D. 49 he made that special SHORT trip between the BIG TRIPS #1 and #2…for the famous JERUSALEM COUNCIL.</a:t>
            </a:r>
          </a:p>
          <a:p>
            <a:pPr>
              <a:spcBef>
                <a:spcPct val="0"/>
              </a:spcBef>
            </a:pPr>
            <a:r>
              <a:rPr lang="en-US" b="0" dirty="0">
                <a:latin typeface="Arial" panose="020B0604020202020204" pitchFamily="34" charset="0"/>
                <a:ea typeface="ＭＳ Ｐゴシック" charset="0"/>
                <a:cs typeface="Arial" panose="020B0604020202020204" pitchFamily="34" charset="0"/>
              </a:rPr>
              <a:t>This was a 500-mile journey from Syrian Antioch, south to the city of the mother church…to Jerusalem.  </a:t>
            </a:r>
          </a:p>
          <a:p>
            <a:pPr>
              <a:spcBef>
                <a:spcPct val="0"/>
              </a:spcBef>
            </a:pPr>
            <a:r>
              <a:rPr lang="en-US" b="0" dirty="0">
                <a:latin typeface="Arial" panose="020B0604020202020204" pitchFamily="34" charset="0"/>
                <a:ea typeface="ＭＳ Ｐゴシック" charset="0"/>
                <a:cs typeface="Arial" panose="020B0604020202020204" pitchFamily="34" charset="0"/>
              </a:rPr>
              <a:t>////	The issue here –– told to us in Acts 15 –– was the simple question: </a:t>
            </a:r>
          </a:p>
          <a:p>
            <a:pPr>
              <a:spcBef>
                <a:spcPct val="0"/>
              </a:spcBef>
            </a:pP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Must a Gentile become a Jew, and accept his laws and ceremonies, before he can become a Christian?</a:t>
            </a: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 It must have been a heated argument!</a:t>
            </a:r>
          </a:p>
          <a:p>
            <a:pPr>
              <a:spcBef>
                <a:spcPct val="0"/>
              </a:spcBef>
            </a:pPr>
            <a:r>
              <a:rPr lang="en-US" b="0" dirty="0">
                <a:latin typeface="Arial" panose="020B0604020202020204" pitchFamily="34" charset="0"/>
                <a:ea typeface="ＭＳ Ｐゴシック" charset="0"/>
                <a:cs typeface="Arial" panose="020B0604020202020204" pitchFamily="34" charset="0"/>
              </a:rPr>
              <a:t>////	Finally the issue was permanently settled: one becomes a Christian through </a:t>
            </a:r>
            <a:r>
              <a:rPr lang="en-US" b="0" u="sng" dirty="0">
                <a:latin typeface="Arial" panose="020B0604020202020204" pitchFamily="34" charset="0"/>
                <a:ea typeface="ＭＳ Ｐゴシック" charset="0"/>
                <a:cs typeface="Arial" panose="020B0604020202020204" pitchFamily="34" charset="0"/>
              </a:rPr>
              <a:t>GRACE</a:t>
            </a:r>
            <a:r>
              <a:rPr lang="en-US" b="0" dirty="0">
                <a:latin typeface="Arial" panose="020B0604020202020204" pitchFamily="34" charset="0"/>
                <a:ea typeface="ＭＳ Ｐゴシック" charset="0"/>
                <a:cs typeface="Arial" panose="020B0604020202020204" pitchFamily="34" charset="0"/>
              </a:rPr>
              <a:t>…not </a:t>
            </a:r>
            <a:r>
              <a:rPr lang="en-US" b="0" u="sng" dirty="0">
                <a:latin typeface="Arial" panose="020B0604020202020204" pitchFamily="34" charset="0"/>
                <a:ea typeface="ＭＳ Ｐゴシック" charset="0"/>
                <a:cs typeface="Arial" panose="020B0604020202020204" pitchFamily="34" charset="0"/>
              </a:rPr>
              <a:t>LAW</a:t>
            </a:r>
            <a:r>
              <a:rPr lang="en-US" b="0" dirty="0">
                <a:latin typeface="Arial" panose="020B0604020202020204" pitchFamily="34" charset="0"/>
                <a:ea typeface="ＭＳ Ｐゴシック" charset="0"/>
                <a:cs typeface="Arial" panose="020B0604020202020204" pitchFamily="34"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Arial" panose="020B0604020202020204" pitchFamily="34" charset="0"/>
                <a:ea typeface="ＭＳ Ｐゴシック" charset="0"/>
                <a:cs typeface="Arial" panose="020B0604020202020204" pitchFamily="34"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05083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had already opposed circumcision for salvation to the Galatians (5:1-4). But this letter was not known yet to the churches of Jerusalem and Antioch.</a:t>
            </a:r>
          </a:p>
        </p:txBody>
      </p:sp>
      <p:sp>
        <p:nvSpPr>
          <p:cNvPr id="4" name="Slide Number Placeholder 3"/>
          <p:cNvSpPr>
            <a:spLocks noGrp="1"/>
          </p:cNvSpPr>
          <p:nvPr>
            <p:ph type="sldNum" sz="quarter" idx="5"/>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299501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244278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86519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churches add to faith and thus ruin it.</a:t>
            </a:r>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4808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8BCAE-D843-5B4F-8610-33AE604B01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6B305F-2B3E-D644-A2EC-D7257785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4286848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People like legalism as a tangible measure where we get credit and have easy decisions.</a:t>
            </a:r>
          </a:p>
        </p:txBody>
      </p:sp>
      <p:sp>
        <p:nvSpPr>
          <p:cNvPr id="4" name="Slide Number Placeholder 3"/>
          <p:cNvSpPr>
            <a:spLocks noGrp="1"/>
          </p:cNvSpPr>
          <p:nvPr>
            <p:ph type="sldNum" sz="quarter" idx="5"/>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896516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A3BC6-24DB-9341-BDC2-FAECA7887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p>
          <a:p>
            <a:r>
              <a:rPr lang="en-US" dirty="0">
                <a:latin typeface="Arial" panose="020B0604020202020204" pitchFamily="34" charset="0"/>
                <a:cs typeface="Arial" panose="020B0604020202020204" pitchFamily="34" charset="0"/>
              </a:rPr>
              <a:t>(So expect attacks against grace, OK? </a:t>
            </a:r>
          </a:p>
          <a:p>
            <a:r>
              <a:rPr lang="en-US" dirty="0">
                <a:latin typeface="Arial" panose="020B0604020202020204" pitchFamily="34" charset="0"/>
                <a:cs typeface="Arial" panose="020B0604020202020204" pitchFamily="34" charset="0"/>
              </a:rPr>
              <a:t>But what is the second way to affirm grace?)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220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Jews and Gentiles have identical way to be saved—belief in Jesus.</a:t>
            </a:r>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401581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Jews and Gentiles have identical way to be saved—belief in Jesus.</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10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God is holy and we are sinful—so we are separated from God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Peter asserted that Jews and Gentiles are saved by grace through faith (15:6-11).</a:t>
            </a:r>
          </a:p>
          <a:p>
            <a:r>
              <a:rPr lang="en-US" dirty="0">
                <a:latin typeface="Arial" panose="020B0604020202020204" pitchFamily="34" charset="0"/>
                <a:cs typeface="Arial" panose="020B0604020202020204" pitchFamily="34" charset="0"/>
              </a:rPr>
              <a:t>Paul and Barnabas shared how God miraculously confirmed Gentile salvation (15:12).</a:t>
            </a:r>
          </a:p>
          <a:p>
            <a:r>
              <a:rPr lang="en-US" dirty="0">
                <a:latin typeface="Arial" panose="020B0604020202020204" pitchFamily="34" charset="0"/>
                <a:cs typeface="Arial" panose="020B0604020202020204" pitchFamily="34" charset="0"/>
              </a:rPr>
              <a:t>James taught Gentile salvation now by their future millennial salvation (15:13-18). </a:t>
            </a:r>
          </a:p>
        </p:txBody>
      </p:sp>
    </p:spTree>
    <p:extLst>
      <p:ext uri="{BB962C8B-B14F-4D97-AF65-F5344CB8AC3E}">
        <p14:creationId xmlns:p14="http://schemas.microsoft.com/office/powerpoint/2010/main" val="62894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Galatians 3:28 affirms no difference in the way of salvation.</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How much should you follow the OT today?</a:t>
            </a:r>
          </a:p>
          <a:p>
            <a:r>
              <a:rPr lang="en-US" dirty="0">
                <a:latin typeface="Arial" panose="020B0604020202020204" pitchFamily="34" charset="0"/>
                <a:ea typeface="ＭＳ Ｐゴシック" charset="0"/>
                <a:cs typeface="Arial" panose="020B0604020202020204" pitchFamily="34" charset="0"/>
              </a:rPr>
              <a:t>Can you eat pork?</a:t>
            </a:r>
          </a:p>
          <a:p>
            <a:r>
              <a:rPr lang="en-US" dirty="0">
                <a:latin typeface="Arial" panose="020B0604020202020204" pitchFamily="34" charset="0"/>
                <a:ea typeface="ＭＳ Ｐゴシック" charset="0"/>
                <a:cs typeface="Arial" panose="020B0604020202020204" pitchFamily="34" charset="0"/>
              </a:rPr>
              <a:t>Must you follow the Sabbath? (Here’s a hint—today is Sunday!)</a:t>
            </a:r>
          </a:p>
          <a:p>
            <a:r>
              <a:rPr lang="en-US" dirty="0">
                <a:latin typeface="Arial" panose="020B0604020202020204" pitchFamily="34" charset="0"/>
                <a:ea typeface="ＭＳ Ｐゴシック" charset="0"/>
                <a:cs typeface="Arial" panose="020B0604020202020204" pitchFamily="34" charset="0"/>
              </a:rPr>
              <a:t>Should you worship idols? (OK, that one is easy.)</a:t>
            </a:r>
          </a:p>
          <a:p>
            <a:r>
              <a:rPr lang="en-US" dirty="0">
                <a:latin typeface="Arial" panose="020B0604020202020204" pitchFamily="34" charset="0"/>
                <a:ea typeface="ＭＳ Ｐゴシック" charset="0"/>
                <a:cs typeface="Arial" panose="020B0604020202020204" pitchFamily="34" charset="0"/>
              </a:rPr>
              <a:t>Must Christians tithe?</a:t>
            </a:r>
          </a:p>
          <a:p>
            <a:r>
              <a:rPr lang="en-US" dirty="0">
                <a:latin typeface="Arial" panose="020B0604020202020204" pitchFamily="34" charset="0"/>
                <a:ea typeface="ＭＳ Ｐゴシック" charset="0"/>
                <a:cs typeface="Arial" panose="020B0604020202020204" pitchFamily="34" charset="0"/>
              </a:rPr>
              <a:t>Should you be a law abiding Christian?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Can Christians today have tattoos even though they’re prohibited by the OT Law?</a:t>
            </a:r>
          </a:p>
          <a:p>
            <a:r>
              <a:rPr lang="en-US" dirty="0">
                <a:latin typeface="Arial" panose="020B0604020202020204" pitchFamily="34" charset="0"/>
                <a:ea typeface="ＭＳ Ｐゴシック" charset="0"/>
                <a:cs typeface="Arial" panose="020B0604020202020204" pitchFamily="34"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3AFC4-2AC4-B242-9267-07AF8D4EFF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7CCE8-040C-864C-94EA-94AECCE1E3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Can you men clip the edge of your beard?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F9FC04-B3A5-024C-A8EA-936EBC86FDDE}"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key issue of debate concerns the Ten Commandments.</a:t>
            </a:r>
          </a:p>
          <a:p>
            <a:r>
              <a:rPr lang="en-US" dirty="0">
                <a:latin typeface="Arial" panose="020B0604020202020204" pitchFamily="34" charset="0"/>
                <a:cs typeface="Arial" panose="020B0604020202020204" pitchFamily="34" charset="0"/>
              </a:rPr>
              <a:t>But are the Ten Commandments moral law?</a:t>
            </a:r>
            <a:endParaRPr lang="zh-CN"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Here they are as a refresher.</a:t>
            </a:r>
          </a:p>
          <a:p>
            <a:r>
              <a:rPr lang="en-US" dirty="0"/>
              <a:t>• But do you follow the Sabbath?</a:t>
            </a:r>
          </a:p>
        </p:txBody>
      </p:sp>
    </p:spTree>
    <p:extLst>
      <p:ext uri="{BB962C8B-B14F-4D97-AF65-F5344CB8AC3E}">
        <p14:creationId xmlns:p14="http://schemas.microsoft.com/office/powerpoint/2010/main" val="2003968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Moral laws are universal</a:t>
            </a:r>
          </a:p>
          <a:p>
            <a:r>
              <a:rPr lang="en-US" dirty="0">
                <a:latin typeface="Arial" panose="020B0604020202020204" pitchFamily="34" charset="0"/>
                <a:cs typeface="Arial" panose="020B0604020202020204" pitchFamily="34" charset="0"/>
              </a:rPr>
              <a:t>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BS-28-Law of Moses-07</a:t>
            </a:r>
          </a:p>
          <a:p>
            <a:r>
              <a:rPr lang="en-US" dirty="0">
                <a:latin typeface="Arial" panose="020B0604020202020204" pitchFamily="34" charset="0"/>
                <a:cs typeface="Arial" panose="020B0604020202020204" pitchFamily="34" charset="0"/>
              </a:rPr>
              <a:t>OS-02-Exodus-252</a:t>
            </a:r>
          </a:p>
          <a:p>
            <a:r>
              <a:rPr lang="en-US" dirty="0">
                <a:latin typeface="Arial" panose="020B0604020202020204" pitchFamily="34" charset="0"/>
                <a:cs typeface="Arial" panose="020B0604020202020204" pitchFamily="34" charset="0"/>
              </a:rPr>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NS-06-Rom5-8-slide79</a:t>
            </a:r>
          </a:p>
          <a:p>
            <a:r>
              <a:rPr lang="en-US" dirty="0">
                <a:latin typeface="Arial" panose="020B0604020202020204" pitchFamily="34" charset="0"/>
                <a:cs typeface="Arial" panose="020B0604020202020204" pitchFamily="34" charset="0"/>
              </a:rPr>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842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lvl="0">
              <a:defRPr/>
            </a:pPr>
            <a:r>
              <a:rPr lang="en-US" dirty="0">
                <a:latin typeface="Arial" panose="020B0604020202020204" pitchFamily="34" charset="0"/>
                <a:cs typeface="Arial" panose="020B0604020202020204" pitchFamily="34" charset="0"/>
              </a:rPr>
              <a:t>Nine of the ten commandments are repeated in the NT—all but the Sabbath.</a:t>
            </a:r>
          </a:p>
          <a:p>
            <a:pPr lvl="0">
              <a:defRPr/>
            </a:pPr>
            <a:r>
              <a:rPr lang="en-US" b="1" dirty="0">
                <a:latin typeface="Arial" panose="020B0604020202020204" pitchFamily="34" charset="0"/>
                <a:cs typeface="Arial" panose="020B0604020202020204" pitchFamily="34" charset="0"/>
                <a:hlinkClick r:id="rId3" tooltip="Permanent Link: Do we have to keep the Ten Commandments given in the Old Testament?"/>
              </a:rPr>
              <a:t>____________</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hlinkClick r:id="rId3" tooltip="Permanent Link: Do we have to keep the Ten Commandments given in the Old Testament?"/>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hlinkClick r:id="rId3" tooltip="Permanent Link: Do we have to keep the Ten Commandments given in the Old Testament?"/>
              </a:rPr>
              <a:t>Do we have to keep the Ten Commandments given in the Old Testament?</a:t>
            </a:r>
            <a:endParaRPr lang="en-US" b="1"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NeverThirsty.com</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www.neverthirsty.org</a:t>
            </a:r>
            <a:r>
              <a:rPr lang="en-US" dirty="0">
                <a:latin typeface="Arial" panose="020B0604020202020204" pitchFamily="34" charset="0"/>
                <a:cs typeface="Arial" panose="020B0604020202020204" pitchFamily="34" charset="0"/>
              </a:rPr>
              <a:t>/bible-</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-archives/question/do-we-have-to-keep-the-commandments-and-laws-given-in-the-old-testament/</a:t>
            </a:r>
          </a:p>
          <a:p>
            <a:r>
              <a:rPr lang="en-US" dirty="0">
                <a:latin typeface="Arial" panose="020B0604020202020204" pitchFamily="34" charset="0"/>
                <a:cs typeface="Arial" panose="020B0604020202020204" pitchFamily="34" charset="0"/>
              </a:rPr>
              <a:t>Accessed 28 April 2021</a:t>
            </a:r>
          </a:p>
        </p:txBody>
      </p:sp>
    </p:spTree>
    <p:extLst>
      <p:ext uri="{BB962C8B-B14F-4D97-AF65-F5344CB8AC3E}">
        <p14:creationId xmlns:p14="http://schemas.microsoft.com/office/powerpoint/2010/main" val="297404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So how do we bridge that gap? Religion won’t do it—nor good work, nor morality, nor the right philosophy</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207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145218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the law of Moses is a shadow of what we have in Jesus.</a:t>
            </a:r>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708471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don’t be a legalist!</a:t>
            </a:r>
          </a:p>
        </p:txBody>
      </p:sp>
      <p:sp>
        <p:nvSpPr>
          <p:cNvPr id="4" name="Slide Number Placeholder 3"/>
          <p:cNvSpPr>
            <a:spLocks noGrp="1"/>
          </p:cNvSpPr>
          <p:nvPr>
            <p:ph type="sldNum" sz="quarter" idx="5"/>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1784124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We don’t need to abide by the law of Moses.</a:t>
            </a:r>
          </a:p>
          <a:p>
            <a:r>
              <a:rPr lang="en-US" dirty="0">
                <a:latin typeface="Arial" panose="020B0604020202020204" pitchFamily="34" charset="0"/>
                <a:cs typeface="Arial" panose="020B0604020202020204" pitchFamily="34" charset="0"/>
              </a:rPr>
              <a:t>Jesus was the end of the law (Rom 10:4).</a:t>
            </a:r>
          </a:p>
          <a:p>
            <a:r>
              <a:rPr lang="en-US" dirty="0">
                <a:latin typeface="Arial" panose="020B0604020202020204" pitchFamily="34" charset="0"/>
                <a:cs typeface="Arial" panose="020B0604020202020204" pitchFamily="34" charset="0"/>
              </a:rPr>
              <a:t>Jesus nailed the law to the cross (Col 2:14). </a:t>
            </a:r>
          </a:p>
          <a:p>
            <a:r>
              <a:rPr lang="en-US" dirty="0">
                <a:latin typeface="Arial" panose="020B0604020202020204" pitchFamily="34" charset="0"/>
                <a:cs typeface="Arial" panose="020B0604020202020204" pitchFamily="34" charset="0"/>
              </a:rPr>
              <a:t>Jesus abolished “in his flesh the law with its commandments and regulations” (Eph 2:15 NIV).</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480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66F7C-F14C-7243-820D-3A715C1F28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dirty="0">
                <a:latin typeface="Arial" panose="020B0604020202020204" pitchFamily="34" charset="0"/>
                <a:cs typeface="Arial" panose="020B0604020202020204" pitchFamily="34" charset="0"/>
              </a:rPr>
              <a:t>Paul said he was not subject to the law (1 Cor 9:20).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is the third and final way to affirm grace?)</a:t>
            </a:r>
          </a:p>
        </p:txBody>
      </p:sp>
      <p:sp>
        <p:nvSpPr>
          <p:cNvPr id="4" name="Slide Number Placeholder 3"/>
          <p:cNvSpPr>
            <a:spLocks noGrp="1"/>
          </p:cNvSpPr>
          <p:nvPr>
            <p:ph type="sldNum" sz="quarter" idx="5"/>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1989713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Freedom is good—but it must be used responsibly just as we free to drive anywhere we want as long as we stay on the correct side of the road!</a:t>
            </a:r>
          </a:p>
        </p:txBody>
      </p:sp>
    </p:spTree>
    <p:extLst>
      <p:ext uri="{BB962C8B-B14F-4D97-AF65-F5344CB8AC3E}">
        <p14:creationId xmlns:p14="http://schemas.microsoft.com/office/powerpoint/2010/main" val="2505833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James proposed to prohibit Gentiles from idolatry, eating blood, and immorality (15:19-21).</a:t>
            </a:r>
          </a:p>
          <a:p>
            <a:r>
              <a:rPr lang="en-US" dirty="0">
                <a:latin typeface="Arial" panose="020B0604020202020204" pitchFamily="34" charset="0"/>
                <a:cs typeface="Arial" panose="020B0604020202020204" pitchFamily="34" charset="0"/>
              </a:rPr>
              <a:t>The Council wrote the Gentile believers to obey these three moral obligations (15:22-29).</a:t>
            </a:r>
          </a:p>
          <a:p>
            <a:r>
              <a:rPr lang="en-US" dirty="0">
                <a:latin typeface="Arial" panose="020B0604020202020204" pitchFamily="34" charset="0"/>
                <a:cs typeface="Arial" panose="020B0604020202020204" pitchFamily="34" charset="0"/>
              </a:rPr>
              <a:t>The result was a unified and encouraged church of both Jews and Gentiles (15:30-35).</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397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These practices show our salvation with moral living that unifies.</a:t>
            </a:r>
          </a:p>
          <a:p>
            <a:r>
              <a:rPr lang="en-US" dirty="0">
                <a:latin typeface="Arial" panose="020B0604020202020204" pitchFamily="34" charset="0"/>
                <a:cs typeface="Arial" panose="020B0604020202020204" pitchFamily="34" charset="0"/>
              </a:rPr>
              <a:t>Doing more than this would make it difficult for Gentiles who trust Christ (15:19).</a:t>
            </a:r>
          </a:p>
          <a:p>
            <a:r>
              <a:rPr lang="en-US"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9334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Maybe seeing how people were save in the OT might help—so which of these four views is the most accurate?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Works in the OT but faith in the NT?</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Faith + Works in the OT but now faith alone?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Or Faith Alone in both the OT and NT?</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Or Faith + Works in both testaments?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What color are you? Tell the person next to you!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apparently had little time to rest up.  </a:t>
            </a:r>
          </a:p>
          <a:p>
            <a:pPr>
              <a:spcBef>
                <a:spcPct val="0"/>
              </a:spcBef>
            </a:pPr>
            <a:r>
              <a:rPr lang="en-US" b="0" dirty="0">
                <a:latin typeface="Arial" panose="020B0604020202020204" pitchFamily="34" charset="0"/>
                <a:ea typeface="ＭＳ Ｐゴシック" charset="0"/>
                <a:cs typeface="Arial" panose="020B0604020202020204" pitchFamily="34" charset="0"/>
              </a:rPr>
              <a:t>////	In Fall A.D. 49 he made that special SHORT trip between the BIG TRIPS #1 and #2…for the famous JERUSALEM COUNCIL.</a:t>
            </a:r>
          </a:p>
          <a:p>
            <a:pPr>
              <a:spcBef>
                <a:spcPct val="0"/>
              </a:spcBef>
            </a:pPr>
            <a:r>
              <a:rPr lang="en-US" b="0" dirty="0">
                <a:latin typeface="Arial" panose="020B0604020202020204" pitchFamily="34" charset="0"/>
                <a:ea typeface="ＭＳ Ｐゴシック" charset="0"/>
                <a:cs typeface="Arial" panose="020B0604020202020204" pitchFamily="34" charset="0"/>
              </a:rPr>
              <a:t>This was a 500-mile journey from Syrian Antioch, south to the city of the mother church…to Jerusalem.  </a:t>
            </a:r>
          </a:p>
          <a:p>
            <a:pPr>
              <a:spcBef>
                <a:spcPct val="0"/>
              </a:spcBef>
            </a:pPr>
            <a:r>
              <a:rPr lang="en-US" b="0" dirty="0">
                <a:latin typeface="Arial" panose="020B0604020202020204" pitchFamily="34" charset="0"/>
                <a:ea typeface="ＭＳ Ｐゴシック" charset="0"/>
                <a:cs typeface="Arial" panose="020B0604020202020204" pitchFamily="34" charset="0"/>
              </a:rPr>
              <a:t>////	The issue here –– told to us in Acts 15 –– was the simple question: </a:t>
            </a:r>
          </a:p>
          <a:p>
            <a:pPr>
              <a:spcBef>
                <a:spcPct val="0"/>
              </a:spcBef>
            </a:pP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Must a Gentile become a Jew, and accept his laws and ceremonies, before he can become a Christian?</a:t>
            </a: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 It must have been a heated argument!</a:t>
            </a:r>
          </a:p>
          <a:p>
            <a:pPr>
              <a:spcBef>
                <a:spcPct val="0"/>
              </a:spcBef>
            </a:pPr>
            <a:r>
              <a:rPr lang="en-US" b="0" dirty="0">
                <a:latin typeface="Arial" panose="020B0604020202020204" pitchFamily="34" charset="0"/>
                <a:ea typeface="ＭＳ Ｐゴシック" charset="0"/>
                <a:cs typeface="Arial" panose="020B0604020202020204" pitchFamily="34" charset="0"/>
              </a:rPr>
              <a:t>////	Finally the issue was permanently settled: one becomes a Christian through </a:t>
            </a:r>
            <a:r>
              <a:rPr lang="en-US" b="0" u="sng" dirty="0">
                <a:latin typeface="Arial" panose="020B0604020202020204" pitchFamily="34" charset="0"/>
                <a:ea typeface="ＭＳ Ｐゴシック" charset="0"/>
                <a:cs typeface="Arial" panose="020B0604020202020204" pitchFamily="34" charset="0"/>
              </a:rPr>
              <a:t>GRACE</a:t>
            </a:r>
            <a:r>
              <a:rPr lang="en-US" b="0" dirty="0">
                <a:latin typeface="Arial" panose="020B0604020202020204" pitchFamily="34" charset="0"/>
                <a:ea typeface="ＭＳ Ｐゴシック" charset="0"/>
                <a:cs typeface="Arial" panose="020B0604020202020204" pitchFamily="34" charset="0"/>
              </a:rPr>
              <a:t>…not </a:t>
            </a:r>
            <a:r>
              <a:rPr lang="en-US" b="0" u="sng" dirty="0">
                <a:latin typeface="Arial" panose="020B0604020202020204" pitchFamily="34" charset="0"/>
                <a:ea typeface="ＭＳ Ｐゴシック" charset="0"/>
                <a:cs typeface="Arial" panose="020B0604020202020204" pitchFamily="34" charset="0"/>
              </a:rPr>
              <a:t>LAW</a:t>
            </a:r>
            <a:r>
              <a:rPr lang="en-US" b="0" dirty="0">
                <a:latin typeface="Arial" panose="020B0604020202020204" pitchFamily="34" charset="0"/>
                <a:ea typeface="ＭＳ Ｐゴシック" charset="0"/>
                <a:cs typeface="Arial" panose="020B0604020202020204" pitchFamily="34"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Arial" panose="020B0604020202020204" pitchFamily="34" charset="0"/>
                <a:ea typeface="ＭＳ Ｐゴシック" charset="0"/>
                <a:cs typeface="Arial" panose="020B0604020202020204" pitchFamily="34"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67175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These practices show our salvation with moral living that unifies.</a:t>
            </a:r>
          </a:p>
          <a:p>
            <a:r>
              <a:rPr lang="en-US" dirty="0">
                <a:latin typeface="Arial" panose="020B0604020202020204" pitchFamily="34" charset="0"/>
                <a:cs typeface="Arial" panose="020B0604020202020204" pitchFamily="34" charset="0"/>
              </a:rPr>
              <a:t>Doing more than this would make it difficult for Gentiles who trust Christ (15:19).</a:t>
            </a:r>
          </a:p>
          <a:p>
            <a:r>
              <a:rPr lang="en-US"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2985103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what have we learned about grace? The issue was permanently settled: GRACE, not LAW! How can we affirm grace instead of obeying the law of Moses?)</a:t>
            </a:r>
          </a:p>
        </p:txBody>
      </p:sp>
    </p:spTree>
    <p:extLst>
      <p:ext uri="{BB962C8B-B14F-4D97-AF65-F5344CB8AC3E}">
        <p14:creationId xmlns:p14="http://schemas.microsoft.com/office/powerpoint/2010/main" val="2342461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Make sure you don’t feel obligated to follow any OT law not repeated in the NT.</a:t>
            </a:r>
          </a:p>
          <a:p>
            <a:r>
              <a:rPr lang="en-US" dirty="0">
                <a:latin typeface="Arial" panose="020B0604020202020204" pitchFamily="34" charset="0"/>
                <a:cs typeface="Arial" panose="020B0604020202020204" pitchFamily="34" charset="0"/>
              </a:rPr>
              <a:t>Instead, believe in Jesus as the one who accepts you apart from any good work.</a:t>
            </a:r>
          </a:p>
          <a:p>
            <a:r>
              <a:rPr lang="en-US" dirty="0">
                <a:latin typeface="Arial" panose="020B0604020202020204" pitchFamily="34" charset="0"/>
                <a:cs typeface="Arial" panose="020B0604020202020204" pitchFamily="34" charset="0"/>
              </a:rPr>
              <a:t>This will put all believers on the same page in theology and practice.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You are like a turtle on a fencepost—it didn’t get there by itself, and you didn’t get grace by your own efforts.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Where does this show up in your own life?</a:t>
            </a:r>
          </a:p>
        </p:txBody>
      </p:sp>
    </p:spTree>
    <p:extLst>
      <p:ext uri="{BB962C8B-B14F-4D97-AF65-F5344CB8AC3E}">
        <p14:creationId xmlns:p14="http://schemas.microsoft.com/office/powerpoint/2010/main" val="52958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God—don’t be one of them!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939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Jews and Gentiles have identical way to be saved—belief in Jesus.</a:t>
            </a:r>
            <a:r>
              <a:rPr lang="en-US"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Do you think anyone is too far from God to ever turn around?</a:t>
            </a:r>
          </a:p>
        </p:txBody>
      </p:sp>
    </p:spTree>
    <p:extLst>
      <p:ext uri="{BB962C8B-B14F-4D97-AF65-F5344CB8AC3E}">
        <p14:creationId xmlns:p14="http://schemas.microsoft.com/office/powerpoint/2010/main" val="3927278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a:p>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747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Let’s remember this when we approach the Lord’s table.</a:t>
            </a:r>
          </a:p>
        </p:txBody>
      </p:sp>
    </p:spTree>
    <p:extLst>
      <p:ext uri="{BB962C8B-B14F-4D97-AF65-F5344CB8AC3E}">
        <p14:creationId xmlns:p14="http://schemas.microsoft.com/office/powerpoint/2010/main" val="211233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cs typeface="Arial" panose="020B0604020202020204" pitchFamily="34" charset="0"/>
              </a:rPr>
              <a:t>What is the Christian’s relationship to the Law? Should we be law abiding?</a:t>
            </a:r>
          </a:p>
          <a:p>
            <a:r>
              <a:rPr lang="en-US" altLang="zh-CN" dirty="0">
                <a:latin typeface="Arial" panose="020B0604020202020204" pitchFamily="34" charset="0"/>
                <a:cs typeface="Arial" panose="020B0604020202020204" pitchFamily="34" charset="0"/>
              </a:rPr>
              <a:t>Do you know how to relate the OT and NT for Christians?</a:t>
            </a:r>
          </a:p>
          <a:p>
            <a:r>
              <a:rPr lang="en-US" altLang="zh-CN" dirty="0">
                <a:latin typeface="Arial" panose="020B0604020202020204" pitchFamily="34" charset="0"/>
                <a:cs typeface="Arial" panose="020B0604020202020204" pitchFamily="34" charset="0"/>
              </a:rPr>
              <a:t>I was confused how the law of Moses applied to me even after my ThM degree. So I wrote a 424-page PhD dissertation on the Sabbath!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I think the blue is right. </a:t>
            </a:r>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51659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what ways can we support salvation by faith?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1618351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1917713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330633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6156591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1862381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34880562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13964939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929240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9969053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03410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18821141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8941223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693911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8420587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41760593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777747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847422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691476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0954968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31490678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904393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214431718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8497137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77521382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104618866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87400639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235510516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29765831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423721766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5072879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604513366"/>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271597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20655404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271320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2176809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319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8267142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723056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039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5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78102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6578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2209074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848845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6518114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274511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3045384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41426247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058172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4219894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12934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74941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016510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309079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1481097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7055668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2987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804540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2526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4428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34900835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871082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173290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9499121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401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1482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70181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06938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12946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6524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38207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439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58366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7490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47158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9387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736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2487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33186737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33459134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10307254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4312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9753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810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973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5654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53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2521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3424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1271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817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811F9D-26F1-BC4F-926B-822698B91D62}"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3859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A39C-21B2-F04C-9A55-5D6C0EDDA4D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80863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409191588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75205730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81376506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877132246"/>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69448551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68042027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23918384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423188771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58074277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208098847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347397729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1315846994"/>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8607869"/>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24346"/>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7929035"/>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796997"/>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40032"/>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29617890"/>
      </p:ext>
    </p:extLst>
  </p:cSld>
  <p:clrMapOvr>
    <a:masterClrMapping/>
  </p:clrMapOvr>
  <p:transitio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313671"/>
      </p:ext>
    </p:extLst>
  </p:cSld>
  <p:clrMapOvr>
    <a:masterClrMapping/>
  </p:clrMapOvr>
  <p:transitio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285008"/>
      </p:ext>
    </p:extLst>
  </p:cSld>
  <p:clrMapOvr>
    <a:masterClrMapping/>
  </p:clrMapOvr>
  <p:transitio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4627482"/>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123638"/>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941731"/>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81290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3176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7543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3409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55233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323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8530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57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6919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8320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4673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342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574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9815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800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19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662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9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8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214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595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62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674568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180110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3037763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021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01328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03859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298526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448275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773492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4243467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971203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4184800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4013214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214976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29885349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128660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3628120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1207530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1082503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2655056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978156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1981266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1048109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4912511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32304149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325714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emf"/><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2.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4.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xml"/><Relationship Id="rId1"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extLst>
      <p:ext uri="{BB962C8B-B14F-4D97-AF65-F5344CB8AC3E}">
        <p14:creationId xmlns:p14="http://schemas.microsoft.com/office/powerpoint/2010/main" val="572406481"/>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7092185"/>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extLst>
      <p:ext uri="{BB962C8B-B14F-4D97-AF65-F5344CB8AC3E}">
        <p14:creationId xmlns:p14="http://schemas.microsoft.com/office/powerpoint/2010/main" val="543825184"/>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818199588"/>
      </p:ext>
    </p:extLst>
  </p:cSld>
  <p:clrMap bg1="lt1" tx1="dk1" bg2="lt2" tx2="dk2" accent1="accent1" accent2="accent2" accent3="accent3" accent4="accent4" accent5="accent5" accent6="accent6" hlink="hlink" folHlink="folHlink"/>
  <p:sldLayoutIdLst>
    <p:sldLayoutId id="2147483832" r:id="rId1"/>
    <p:sldLayoutId id="2147483833"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2458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127683593"/>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extLst>
      <p:ext uri="{BB962C8B-B14F-4D97-AF65-F5344CB8AC3E}">
        <p14:creationId xmlns:p14="http://schemas.microsoft.com/office/powerpoint/2010/main" val="1567709559"/>
      </p:ext>
    </p:extLst>
  </p:cSld>
  <p:clrMap bg1="lt1" tx1="dk1" bg2="lt2" tx2="dk2" accent1="accent1" accent2="accent2" accent3="accent3" accent4="accent4" accent5="accent5" accent6="accent6" hlink="hlink" folHlink="folHlink"/>
  <p:sldLayoutIdLst>
    <p:sldLayoutId id="21474838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83988495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1477096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711830641"/>
      </p:ext>
    </p:extLst>
  </p:cSld>
  <p:clrMap bg1="dk2" tx1="lt1" bg2="dk1" tx2="lt2" accent1="accent1" accent2="accent2" accent3="accent3" accent4="accent4" accent5="accent5" accent6="accent6" hlink="hlink" folHlink="folHlink"/>
  <p:sldLayoutIdLst>
    <p:sldLayoutId id="2147483921" r:id="rId1"/>
    <p:sldLayoutId id="214748392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9359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261909"/>
      </p:ext>
    </p:extLst>
  </p:cSld>
  <p:clrMap bg1="lt1" tx1="dk1" bg2="lt2" tx2="dk2" accent1="accent1" accent2="accent2" accent3="accent3" accent4="accent4" accent5="accent5" accent6="accent6" hlink="hlink" folHlink="folHlink"/>
  <p:sldLayoutIdLst>
    <p:sldLayoutId id="2147483924" r:id="rId1"/>
    <p:sldLayoutId id="214748392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72F953B0-6872-F54E-99E5-321B1BDDBC79}"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823735567"/>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99278624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9132888" cy="6845300"/>
            <a:chOff x="0" y="0"/>
            <a:chExt cx="5753" cy="4312"/>
          </a:xfrm>
        </p:grpSpPr>
        <p:sp>
          <p:nvSpPr>
            <p:cNvPr id="3153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grpSp>
          <p:nvGrpSpPr>
            <p:cNvPr id="315398"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MS PGothic" charset="0"/>
                </a:endParaRPr>
              </a:p>
            </p:txBody>
          </p:sp>
          <p:sp>
            <p:nvSpPr>
              <p:cNvPr id="3154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15399" name="Group 28"/>
            <p:cNvGrpSpPr>
              <a:grpSpLocks/>
            </p:cNvGrpSpPr>
            <p:nvPr/>
          </p:nvGrpSpPr>
          <p:grpSpPr bwMode="auto">
            <a:xfrm>
              <a:off x="0" y="0"/>
              <a:ext cx="1246" cy="1232"/>
              <a:chOff x="0" y="0"/>
              <a:chExt cx="1246" cy="1232"/>
            </a:xfrm>
          </p:grpSpPr>
          <p:sp>
            <p:nvSpPr>
              <p:cNvPr id="3154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sp>
            <p:nvSpPr>
              <p:cNvPr id="3154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sp>
            <p:nvSpPr>
              <p:cNvPr id="3154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31574925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9160479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831B53B-935E-9C45-A96B-08D4DC461F30}"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1354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275941204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extLst>
      <p:ext uri="{BB962C8B-B14F-4D97-AF65-F5344CB8AC3E}">
        <p14:creationId xmlns:p14="http://schemas.microsoft.com/office/powerpoint/2010/main" val="383426639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75.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7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7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8.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4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80.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59.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Law-abiding citizens' rights - MountainviewToday.ca">
            <a:extLst>
              <a:ext uri="{FF2B5EF4-FFF2-40B4-BE49-F238E27FC236}">
                <a16:creationId xmlns:a16="http://schemas.microsoft.com/office/drawing/2014/main" id="{0D9A5FE5-3501-8B46-90BB-561A8D6F1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096374" cy="59274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Acts 15:1-35</a:t>
            </a:r>
          </a:p>
        </p:txBody>
      </p:sp>
      <p:sp>
        <p:nvSpPr>
          <p:cNvPr id="900098" name="Rectangle 2"/>
          <p:cNvSpPr>
            <a:spLocks noGrp="1" noChangeArrowheads="1"/>
          </p:cNvSpPr>
          <p:nvPr>
            <p:ph type="ctrTitle"/>
          </p:nvPr>
        </p:nvSpPr>
        <p:spPr>
          <a:xfrm>
            <a:off x="-11907" y="2608287"/>
            <a:ext cx="9120187" cy="881773"/>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Don’t Be Law Abiding</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ON THE MO    VE</a:t>
            </a:r>
            <a:endPar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40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God’s work through the early church in</a:t>
            </a:r>
            <a:endPar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373691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05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05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8"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656649" y="1402136"/>
            <a:ext cx="3935556" cy="2385452"/>
            <a:chOff x="527" y="999"/>
            <a:chExt cx="2727" cy="1703"/>
          </a:xfrm>
        </p:grpSpPr>
        <p:sp>
          <p:nvSpPr>
            <p:cNvPr id="91172" name="AutoShape 38"/>
            <p:cNvSpPr>
              <a:spLocks noChangeArrowheads="1"/>
            </p:cNvSpPr>
            <p:nvPr/>
          </p:nvSpPr>
          <p:spPr bwMode="auto">
            <a:xfrm flipH="1">
              <a:off x="622" y="999"/>
              <a:ext cx="2603"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27" y="1443"/>
              <a:ext cx="2727" cy="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dirty="0">
                <a:latin typeface="Comic Sans MS" charset="0"/>
              </a:rPr>
              <a:t>#1.</a:t>
            </a:r>
            <a:r>
              <a:rPr lang="ru-RU" altLang="ja-JP" sz="2500" b="1" dirty="0">
                <a:latin typeface="Comic Sans MS" charset="0"/>
                <a:cs typeface="Comic Sans MS" charset="0"/>
              </a:rPr>
              <a:t>"</a:t>
            </a:r>
            <a:r>
              <a:rPr lang="en-GB" altLang="ja-JP" sz="2500" b="1" dirty="0">
                <a:latin typeface="Comic Sans MS" charset="0"/>
              </a:rPr>
              <a:t>The </a:t>
            </a:r>
            <a:r>
              <a:rPr lang="en-GB" altLang="ja-JP" sz="2500" b="1" u="sng" dirty="0">
                <a:solidFill>
                  <a:srgbClr val="FC0128"/>
                </a:solidFill>
                <a:latin typeface="Comic Sans MS" charset="0"/>
              </a:rPr>
              <a:t>Hook</a:t>
            </a:r>
            <a:r>
              <a:rPr lang="en-GB" altLang="ja-JP" sz="2500" b="1" dirty="0">
                <a:latin typeface="Comic Sans MS" charset="0"/>
              </a:rPr>
              <a:t>: A </a:t>
            </a:r>
            <a:r>
              <a:rPr lang="en-GB" altLang="ja-JP" sz="2500" b="1" u="sng" dirty="0">
                <a:solidFill>
                  <a:srgbClr val="FC0128"/>
                </a:solidFill>
                <a:latin typeface="Comic Sans MS" charset="0"/>
              </a:rPr>
              <a:t>Laboratory</a:t>
            </a:r>
            <a:r>
              <a:rPr lang="ru-RU" altLang="ja-JP" sz="2500" b="1" dirty="0">
                <a:latin typeface="Comic Sans MS" charset="0"/>
                <a:cs typeface="Comic Sans MS" charset="0"/>
              </a:rPr>
              <a:t>"</a:t>
            </a:r>
            <a:endParaRPr lang="en-US" dirty="0">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10120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Three ways…</a:t>
            </a:r>
          </a:p>
        </p:txBody>
      </p:sp>
    </p:spTree>
    <p:extLst>
      <p:ext uri="{BB962C8B-B14F-4D97-AF65-F5344CB8AC3E}">
        <p14:creationId xmlns:p14="http://schemas.microsoft.com/office/powerpoint/2010/main" val="34743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Tree>
    <p:extLst>
      <p:ext uri="{BB962C8B-B14F-4D97-AF65-F5344CB8AC3E}">
        <p14:creationId xmlns:p14="http://schemas.microsoft.com/office/powerpoint/2010/main" val="40645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Tree>
    <p:extLst>
      <p:ext uri="{BB962C8B-B14F-4D97-AF65-F5344CB8AC3E}">
        <p14:creationId xmlns:p14="http://schemas.microsoft.com/office/powerpoint/2010/main" val="968421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900D1-1EC9-EA44-894E-8518F586A404}"/>
              </a:ext>
            </a:extLst>
          </p:cNvPr>
          <p:cNvPicPr>
            <a:picLocks noChangeAspect="1"/>
          </p:cNvPicPr>
          <p:nvPr/>
        </p:nvPicPr>
        <p:blipFill rotWithShape="1">
          <a:blip r:embed="rId3"/>
          <a:srcRect t="9993" b="10008"/>
          <a:stretch/>
        </p:blipFill>
        <p:spPr>
          <a:xfrm>
            <a:off x="0" y="2256531"/>
            <a:ext cx="9144000" cy="4572000"/>
          </a:xfrm>
          <a:prstGeom prst="rect">
            <a:avLst/>
          </a:prstGeom>
        </p:spPr>
      </p:pic>
      <p:sp>
        <p:nvSpPr>
          <p:cNvPr id="900098" name="Rectangle 2"/>
          <p:cNvSpPr>
            <a:spLocks noGrp="1" noChangeArrowheads="1"/>
          </p:cNvSpPr>
          <p:nvPr>
            <p:ph type="ctrTitle"/>
          </p:nvPr>
        </p:nvSpPr>
        <p:spPr>
          <a:xfrm>
            <a:off x="0" y="29469"/>
            <a:ext cx="9144000" cy="2345430"/>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Gentile believers in Antioch became confused whether they must obey the law of Moses to be saved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(Acts 15:1-5).</a:t>
            </a:r>
          </a:p>
        </p:txBody>
      </p:sp>
    </p:spTree>
    <p:extLst>
      <p:ext uri="{BB962C8B-B14F-4D97-AF65-F5344CB8AC3E}">
        <p14:creationId xmlns:p14="http://schemas.microsoft.com/office/powerpoint/2010/main" val="26518798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3201" y="3915231"/>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6943211" y="4205265"/>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488915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1000"/>
                            </p:stCondLst>
                            <p:childTnLst>
                              <p:par>
                                <p:cTn id="10" presetID="23" presetClass="entr" presetSubtype="36" fill="hold" nodeType="afterEffect">
                                  <p:stCondLst>
                                    <p:cond delay="0"/>
                                  </p:stCondLst>
                                  <p:childTnLst>
                                    <p:set>
                                      <p:cBhvr>
                                        <p:cTn id="11" dur="1" fill="hold">
                                          <p:stCondLst>
                                            <p:cond delay="0"/>
                                          </p:stCondLst>
                                        </p:cTn>
                                        <p:tgtEl>
                                          <p:spTgt spid="46124"/>
                                        </p:tgtEl>
                                        <p:attrNameLst>
                                          <p:attrName>style.visibility</p:attrName>
                                        </p:attrNameLst>
                                      </p:cBhvr>
                                      <p:to>
                                        <p:strVal val="visible"/>
                                      </p:to>
                                    </p:set>
                                    <p:anim calcmode="lin" valueType="num">
                                      <p:cBhvr>
                                        <p:cTn id="12"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13"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14" dur="2000" fill="hold"/>
                                        <p:tgtEl>
                                          <p:spTgt spid="46124"/>
                                        </p:tgtEl>
                                        <p:attrNameLst>
                                          <p:attrName>ppt_x</p:attrName>
                                        </p:attrNameLst>
                                      </p:cBhvr>
                                      <p:tavLst>
                                        <p:tav tm="100000">
                                          <p:val>
                                            <p:fltVal val="0.5"/>
                                          </p:val>
                                        </p:tav>
                                        <p:tav>
                                          <p:val>
                                            <p:strVal val="#ppt_x"/>
                                          </p:val>
                                        </p:tav>
                                      </p:tavLst>
                                    </p:anim>
                                    <p:anim calcmode="lin" valueType="num">
                                      <p:cBhvr>
                                        <p:cTn id="15"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16" fill="hold" nodeType="afterGroup">
                            <p:stCondLst>
                              <p:cond delay="3000"/>
                            </p:stCondLst>
                            <p:childTnLst>
                              <p:par>
                                <p:cTn id="17" presetID="10" presetClass="entr" fill="hold" nodeType="afterEffect">
                                  <p:stCondLst>
                                    <p:cond delay="0"/>
                                  </p:stCondLst>
                                  <p:childTnLst>
                                    <p:set>
                                      <p:cBhvr>
                                        <p:cTn id="18" dur="1" fill="hold">
                                          <p:stCondLst>
                                            <p:cond delay="0"/>
                                          </p:stCondLst>
                                        </p:cTn>
                                        <p:tgtEl>
                                          <p:spTgt spid="46108"/>
                                        </p:tgtEl>
                                        <p:attrNameLst>
                                          <p:attrName>style.visibility</p:attrName>
                                        </p:attrNameLst>
                                      </p:cBhvr>
                                      <p:to>
                                        <p:strVal val="visible"/>
                                      </p:to>
                                    </p:set>
                                    <p:animEffect transition="in" filter="fade">
                                      <p:cBhvr>
                                        <p:cTn id="19" dur="1000"/>
                                        <p:tgtEl>
                                          <p:spTgt spid="46108"/>
                                        </p:tgtEl>
                                      </p:cBhvr>
                                    </p:animEffect>
                                  </p:childTnLst>
                                </p:cTn>
                              </p:par>
                            </p:childTnLst>
                          </p:cTn>
                        </p:par>
                        <p:par>
                          <p:cTn id="20" fill="hold" nodeType="afterGroup">
                            <p:stCondLst>
                              <p:cond delay="4000"/>
                            </p:stCondLst>
                            <p:childTnLst>
                              <p:par>
                                <p:cTn id="21" presetID="10" presetClass="entr" fill="hold" grpId="0" nodeType="afterEffect">
                                  <p:stCondLst>
                                    <p:cond delay="0"/>
                                  </p:stCondLst>
                                  <p:childTnLst>
                                    <p:set>
                                      <p:cBhvr>
                                        <p:cTn id="22" dur="1" fill="hold">
                                          <p:stCondLst>
                                            <p:cond delay="0"/>
                                          </p:stCondLst>
                                        </p:cTn>
                                        <p:tgtEl>
                                          <p:spTgt spid="46099"/>
                                        </p:tgtEl>
                                        <p:attrNameLst>
                                          <p:attrName>style.visibility</p:attrName>
                                        </p:attrNameLst>
                                      </p:cBhvr>
                                      <p:to>
                                        <p:strVal val="visible"/>
                                      </p:to>
                                    </p:set>
                                    <p:animEffect transition="in" filter="fade">
                                      <p:cBhvr>
                                        <p:cTn id="23" dur="1000"/>
                                        <p:tgtEl>
                                          <p:spTgt spid="460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100000">
                                          <p:val>
                                            <p:fltVal val="0"/>
                                          </p:val>
                                        </p:tav>
                                        <p:tav>
                                          <p:val>
                                            <p:strVal val="#ppt_w"/>
                                          </p:val>
                                        </p:tav>
                                      </p:tavLst>
                                    </p:anim>
                                    <p:anim calcmode="lin" valueType="num">
                                      <p:cBhvr>
                                        <p:cTn id="29" dur="1000" fill="hold"/>
                                        <p:tgtEl>
                                          <p:spTgt spid="5"/>
                                        </p:tgtEl>
                                        <p:attrNameLst>
                                          <p:attrName>ppt_h</p:attrName>
                                        </p:attrNameLst>
                                      </p:cBhvr>
                                      <p:tavLst>
                                        <p:tav tm="100000">
                                          <p:val>
                                            <p:fltVal val="0"/>
                                          </p:val>
                                        </p:tav>
                                        <p:tav>
                                          <p:val>
                                            <p:strVal val="#ppt_h"/>
                                          </p:val>
                                        </p:tav>
                                      </p:tavLst>
                                    </p:anim>
                                    <p:anim calcmode="lin" valueType="num">
                                      <p:cBhvr>
                                        <p:cTn id="30" dur="1000" fill="hold"/>
                                        <p:tgtEl>
                                          <p:spTgt spid="5"/>
                                        </p:tgtEl>
                                        <p:attrNameLst>
                                          <p:attrName>ppt_x</p:attrName>
                                        </p:attrNameLst>
                                      </p:cBhvr>
                                      <p:tavLst>
                                        <p:tav tm="100000">
                                          <p:val>
                                            <p:fltVal val="0.5"/>
                                          </p:val>
                                        </p:tav>
                                        <p:tav>
                                          <p:val>
                                            <p:strVal val="#ppt_x"/>
                                          </p:val>
                                        </p:tav>
                                      </p:tavLst>
                                    </p:anim>
                                    <p:anim calcmode="lin" valueType="num">
                                      <p:cBhvr>
                                        <p:cTn id="31"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46126"/>
                                        </p:tgtEl>
                                        <p:attrNameLst>
                                          <p:attrName>style.visibility</p:attrName>
                                        </p:attrNameLst>
                                      </p:cBhvr>
                                      <p:to>
                                        <p:strVal val="visible"/>
                                      </p:to>
                                    </p:set>
                                    <p:anim calcmode="lin" valueType="num">
                                      <p:cBhvr>
                                        <p:cTn id="36"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37"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38" dur="500" fill="hold"/>
                                        <p:tgtEl>
                                          <p:spTgt spid="46126"/>
                                        </p:tgtEl>
                                        <p:attrNameLst>
                                          <p:attrName>ppt_x</p:attrName>
                                        </p:attrNameLst>
                                      </p:cBhvr>
                                      <p:tavLst>
                                        <p:tav tm="100000">
                                          <p:val>
                                            <p:fltVal val="0.5"/>
                                          </p:val>
                                        </p:tav>
                                        <p:tav>
                                          <p:val>
                                            <p:strVal val="#ppt_x"/>
                                          </p:val>
                                        </p:tav>
                                      </p:tavLst>
                                    </p:anim>
                                    <p:anim calcmode="lin" valueType="num">
                                      <p:cBhvr>
                                        <p:cTn id="39"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Listen! I, Paul, tell you this: If you are counting on circumcision to make you right with God, then Christ will be of no benefit to you.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3</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I’ll say it again. If you are trying to find favor with God by being circumcised, you must obey every regulation in the whole law of Moses.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4</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For if you are trying to make yourselves right with God by keeping the law, you have been cut off from Christ! You have fallen away from God’s grace</a:t>
            </a: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(5:2-4 NLT).</a:t>
            </a:r>
            <a:endPar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A Key Question</a:t>
            </a: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do we get right with God?</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70028"/>
            <a:ext cx="9144000" cy="6084835"/>
          </a:xfrm>
          <a:prstGeom prst="rect">
            <a:avLst/>
          </a:prstGeom>
        </p:spPr>
      </p:pic>
      <p:sp>
        <p:nvSpPr>
          <p:cNvPr id="691203" name="Title 1"/>
          <p:cNvSpPr txBox="1">
            <a:spLocks/>
          </p:cNvSpPr>
          <p:nvPr/>
        </p:nvSpPr>
        <p:spPr bwMode="auto">
          <a:xfrm>
            <a:off x="4932363" y="333375"/>
            <a:ext cx="3825875" cy="437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0" y="4911"/>
            <a:ext cx="9144000" cy="2056973"/>
          </a:xfrm>
        </p:spPr>
        <p:txBody>
          <a:bodyPr/>
          <a:lstStyle/>
          <a:p>
            <a:r>
              <a:rPr lang="en-US" sz="6600" b="1" dirty="0">
                <a:solidFill>
                  <a:srgbClr val="FFFFFF"/>
                </a:solidFill>
                <a:effectLst>
                  <a:glow rad="177800">
                    <a:schemeClr val="tx1">
                      <a:alpha val="91000"/>
                    </a:schemeClr>
                  </a:glow>
                </a:effectLst>
                <a:cs typeface="Arial" charset="0"/>
              </a:rPr>
              <a:t>Many people oppose grace today</a:t>
            </a:r>
            <a:endParaRPr lang="en-US" sz="6600" dirty="0">
              <a:effectLst>
                <a:glow rad="177800">
                  <a:schemeClr val="tx1">
                    <a:alpha val="91000"/>
                  </a:schemeClr>
                </a:glow>
              </a:effectLst>
            </a:endParaRPr>
          </a:p>
        </p:txBody>
      </p:sp>
    </p:spTree>
    <p:extLst>
      <p:ext uri="{BB962C8B-B14F-4D97-AF65-F5344CB8AC3E}">
        <p14:creationId xmlns:p14="http://schemas.microsoft.com/office/powerpoint/2010/main" val="7493192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ＭＳ Ｐゴシック" charset="0"/>
                <a:cs typeface="ＭＳ Ｐゴシック" charset="0"/>
              </a:rPr>
              <a:t>Christian Legalists</a:t>
            </a:r>
          </a:p>
        </p:txBody>
      </p:sp>
      <p:pic>
        <p:nvPicPr>
          <p:cNvPr id="419843" name="Picture 2" descr="Legal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pic>
        <p:nvPicPr>
          <p:cNvPr id="428034" name="Picture 2" descr="stop no 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gives us a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tangible measure</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 of where we stand.</a:t>
            </a: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a:ln>
                <a:noFill/>
              </a:ln>
              <a:solidFill>
                <a:srgbClr val="E3EBF1"/>
              </a:solidFill>
              <a:effectLst/>
              <a:uLnTx/>
              <a:uFillTx/>
              <a:latin typeface="Arial Black" charset="0"/>
              <a:ea typeface="ＭＳ Ｐゴシック" charset="0"/>
            </a:endParaRP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puts confidence into our hands so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we can get credit </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for our deeds.</a:t>
            </a: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a:ln>
                <a:noFill/>
              </a:ln>
              <a:solidFill>
                <a:srgbClr val="E3EBF1"/>
              </a:solidFill>
              <a:effectLst/>
              <a:uLnTx/>
              <a:uFillTx/>
              <a:latin typeface="Arial Black" charset="0"/>
              <a:ea typeface="ＭＳ Ｐゴシック" charset="0"/>
            </a:endParaRP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makes decision-making easier</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 with nearly everything being right or wrong.</a:t>
            </a:r>
            <a:endParaRPr kumimoji="0" lang="en-US" sz="5400" b="0" i="0" u="none" strike="noStrike" kern="1200" cap="none" spc="0" normalizeH="0" baseline="0" noProof="0">
              <a:ln>
                <a:noFill/>
              </a:ln>
              <a:solidFill>
                <a:srgbClr val="E3EBF1"/>
              </a:solidFill>
              <a:effectLst/>
              <a:uLnTx/>
              <a:uFillTx/>
              <a:latin typeface="Arial Black"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a:ln>
                  <a:noFill/>
                </a:ln>
                <a:solidFill>
                  <a:srgbClr val="E3EBF1"/>
                </a:solidFill>
                <a:effectLst/>
                <a:uLnTx/>
                <a:uFillTx/>
                <a:latin typeface="Arial" charset="0"/>
                <a:ea typeface="ＭＳ Ｐゴシック" charset="0"/>
                <a:cs typeface="Arial" charset="0"/>
              </a:rPr>
              <a:t>PR</a:t>
            </a: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r>
              <a:rPr kumimoji="0" lang="en-US" sz="8000" b="0" i="0" u="none" strike="noStrike" kern="1200" cap="none" spc="0" normalizeH="0" baseline="0" noProof="0">
                <a:ln>
                  <a:noFill/>
                </a:ln>
                <a:solidFill>
                  <a:srgbClr val="E3EBF1"/>
                </a:solidFill>
                <a:effectLst/>
                <a:uLnTx/>
                <a:uFillTx/>
                <a:latin typeface="Arial" charset="0"/>
                <a:ea typeface="ＭＳ Ｐゴシック" charset="0"/>
                <a:cs typeface="Arial" charset="0"/>
              </a:rPr>
              <a:t>DE</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Tree>
    <p:extLst>
      <p:ext uri="{BB962C8B-B14F-4D97-AF65-F5344CB8AC3E}">
        <p14:creationId xmlns:p14="http://schemas.microsoft.com/office/powerpoint/2010/main" val="3192957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equally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(6-18)</a:t>
            </a:r>
          </a:p>
        </p:txBody>
      </p:sp>
    </p:spTree>
    <p:extLst>
      <p:ext uri="{BB962C8B-B14F-4D97-AF65-F5344CB8AC3E}">
        <p14:creationId xmlns:p14="http://schemas.microsoft.com/office/powerpoint/2010/main" val="150710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en-US" b="1" dirty="0">
                <a:effectLst>
                  <a:glow rad="127000">
                    <a:schemeClr val="tx1"/>
                  </a:glow>
                </a:effectLst>
                <a:latin typeface="Arial" charset="0"/>
                <a:ea typeface="ＭＳ Ｐゴシック" charset="0"/>
                <a:cs typeface="ＭＳ Ｐゴシック" charset="0"/>
              </a:rPr>
              <a:t>II. Uphold grace </a:t>
            </a:r>
            <a:r>
              <a:rPr lang="en-US" b="1" dirty="0">
                <a:solidFill>
                  <a:srgbClr val="FFFF00"/>
                </a:solidFill>
                <a:effectLst>
                  <a:glow rad="127000">
                    <a:schemeClr val="tx1"/>
                  </a:glow>
                </a:effectLst>
                <a:latin typeface="Arial" charset="0"/>
                <a:ea typeface="ＭＳ Ｐゴシック" charset="0"/>
                <a:cs typeface="ＭＳ Ｐゴシック" charset="0"/>
              </a:rPr>
              <a:t>equally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(Acts 15:6-18).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algn="ct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7" name="Rectangle 7">
            <a:extLst>
              <a:ext uri="{FF2B5EF4-FFF2-40B4-BE49-F238E27FC236}">
                <a16:creationId xmlns:a16="http://schemas.microsoft.com/office/drawing/2014/main" id="{65A68BC1-FB8A-5B47-9848-5C0B90CF9517}"/>
              </a:ext>
            </a:extLst>
          </p:cNvPr>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1404231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5060187" cy="805328"/>
          </a:xfrm>
          <a:prstGeom prst="rect">
            <a:avLst/>
          </a:prstGeom>
        </p:spPr>
        <p:txBody>
          <a:bodyPr/>
          <a:lstStyle/>
          <a:p>
            <a:r>
              <a:rPr lang="en-US" sz="4800" b="1" dirty="0">
                <a:latin typeface="Arial" panose="020B0604020202020204" pitchFamily="34" charset="0"/>
                <a:cs typeface="Arial" panose="020B0604020202020204" pitchFamily="34" charset="0"/>
              </a:rPr>
              <a:t>Our Problem:</a:t>
            </a:r>
          </a:p>
        </p:txBody>
      </p:sp>
      <p:pic>
        <p:nvPicPr>
          <p:cNvPr id="10" name="Picture 9">
            <a:extLst>
              <a:ext uri="{FF2B5EF4-FFF2-40B4-BE49-F238E27FC236}">
                <a16:creationId xmlns:a16="http://schemas.microsoft.com/office/drawing/2014/main" id="{7BE806AF-1115-444D-9DF4-AF19D9159AD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3562" y="1998921"/>
            <a:ext cx="2870791" cy="3678866"/>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1342" y="1772980"/>
            <a:ext cx="2352675" cy="1533525"/>
          </a:xfrm>
          <a:prstGeom prst="rect">
            <a:avLst/>
          </a:prstGeom>
        </p:spPr>
      </p:pic>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93511"/>
            <a:ext cx="9144000" cy="226448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Jerusalem Council affirmed salvation by faith for Jew and Gentile alike (Acts 15:6-18).</a:t>
            </a:r>
          </a:p>
        </p:txBody>
      </p:sp>
      <p:pic>
        <p:nvPicPr>
          <p:cNvPr id="5" name="Picture 4">
            <a:extLst>
              <a:ext uri="{FF2B5EF4-FFF2-40B4-BE49-F238E27FC236}">
                <a16:creationId xmlns:a16="http://schemas.microsoft.com/office/drawing/2014/main" id="{D9241E25-856C-F549-B872-DD712869E22D}"/>
              </a:ext>
            </a:extLst>
          </p:cNvPr>
          <p:cNvPicPr>
            <a:picLocks noChangeAspect="1"/>
          </p:cNvPicPr>
          <p:nvPr/>
        </p:nvPicPr>
        <p:blipFill rotWithShape="1">
          <a:blip r:embed="rId3"/>
          <a:srcRect t="10141" b="10047"/>
          <a:stretch/>
        </p:blipFill>
        <p:spPr>
          <a:xfrm>
            <a:off x="0" y="32268"/>
            <a:ext cx="9144000" cy="4561243"/>
          </a:xfrm>
          <a:prstGeom prst="rect">
            <a:avLst/>
          </a:prstGeom>
        </p:spPr>
      </p:pic>
      <p:sp>
        <p:nvSpPr>
          <p:cNvPr id="4" name="Rectangle 2">
            <a:extLst>
              <a:ext uri="{FF2B5EF4-FFF2-40B4-BE49-F238E27FC236}">
                <a16:creationId xmlns:a16="http://schemas.microsoft.com/office/drawing/2014/main" id="{E5BA9F88-4318-1B47-953E-7FDD953E89C2}"/>
              </a:ext>
            </a:extLst>
          </p:cNvPr>
          <p:cNvSpPr txBox="1">
            <a:spLocks noChangeArrowheads="1"/>
          </p:cNvSpPr>
          <p:nvPr/>
        </p:nvSpPr>
        <p:spPr bwMode="auto">
          <a:xfrm>
            <a:off x="0" y="947560"/>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“He made no distinction between us and them, for he purified their hearts by </a:t>
            </a:r>
            <a:r>
              <a:rPr lang="en-US" sz="3200" b="1" kern="0" dirty="0">
                <a:solidFill>
                  <a:srgbClr val="FFFF00"/>
                </a:solidFill>
                <a:effectLst>
                  <a:glow rad="127000">
                    <a:schemeClr val="tx1"/>
                  </a:glow>
                </a:effectLst>
                <a:latin typeface="Arial" charset="0"/>
                <a:ea typeface="ＭＳ Ｐゴシック" charset="0"/>
                <a:cs typeface="ＭＳ Ｐゴシック" charset="0"/>
              </a:rPr>
              <a:t>faith</a:t>
            </a:r>
            <a:r>
              <a:rPr lang="en-US" sz="3200" b="1" kern="0" dirty="0">
                <a:effectLst>
                  <a:glow rad="127000">
                    <a:schemeClr val="tx1"/>
                  </a:glow>
                </a:effectLst>
                <a:latin typeface="Arial" charset="0"/>
                <a:ea typeface="ＭＳ Ｐゴシック" charset="0"/>
                <a:cs typeface="ＭＳ Ｐゴシック" charset="0"/>
              </a:rPr>
              <a:t>” (9).</a:t>
            </a:r>
          </a:p>
        </p:txBody>
      </p:sp>
      <p:sp>
        <p:nvSpPr>
          <p:cNvPr id="6" name="Rectangle 2">
            <a:extLst>
              <a:ext uri="{FF2B5EF4-FFF2-40B4-BE49-F238E27FC236}">
                <a16:creationId xmlns:a16="http://schemas.microsoft.com/office/drawing/2014/main" id="{78936FA3-1C14-E045-BA6C-B723BB3C17C0}"/>
              </a:ext>
            </a:extLst>
          </p:cNvPr>
          <p:cNvSpPr txBox="1">
            <a:spLocks noChangeArrowheads="1"/>
          </p:cNvSpPr>
          <p:nvPr/>
        </p:nvSpPr>
        <p:spPr bwMode="auto">
          <a:xfrm>
            <a:off x="0" y="2606239"/>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“…it is through the </a:t>
            </a:r>
            <a:r>
              <a:rPr lang="en-US" sz="3200" b="1" kern="0" dirty="0">
                <a:solidFill>
                  <a:srgbClr val="FFFF00"/>
                </a:solidFill>
                <a:effectLst>
                  <a:glow rad="127000">
                    <a:schemeClr val="tx1"/>
                  </a:glow>
                </a:effectLst>
                <a:latin typeface="Arial" charset="0"/>
                <a:ea typeface="ＭＳ Ｐゴシック" charset="0"/>
                <a:cs typeface="ＭＳ Ｐゴシック" charset="0"/>
              </a:rPr>
              <a:t>grace</a:t>
            </a:r>
            <a:r>
              <a:rPr lang="en-US" sz="3200" b="1" kern="0" dirty="0">
                <a:effectLst>
                  <a:glow rad="127000">
                    <a:schemeClr val="tx1"/>
                  </a:glow>
                </a:effectLst>
                <a:latin typeface="Arial" charset="0"/>
                <a:ea typeface="ＭＳ Ｐゴシック" charset="0"/>
                <a:cs typeface="ＭＳ Ｐゴシック" charset="0"/>
              </a:rPr>
              <a:t> of our Lord Jesus that we are saved, just as they are” (11).</a:t>
            </a:r>
          </a:p>
        </p:txBody>
      </p:sp>
    </p:spTree>
    <p:extLst>
      <p:ext uri="{BB962C8B-B14F-4D97-AF65-F5344CB8AC3E}">
        <p14:creationId xmlns:p14="http://schemas.microsoft.com/office/powerpoint/2010/main" val="12917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dirty="0">
                <a:effectLst/>
              </a:rPr>
              <a:t>All believers have the same way to Jesus—by simple trust in him.</a:t>
            </a:r>
            <a:endParaRPr lang="en-US" sz="4000" dirty="0">
              <a:latin typeface="Arial" charset="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34827" name="Text Box 11"/>
          <p:cNvSpPr txBox="1">
            <a:spLocks noChangeArrowheads="1"/>
          </p:cNvSpPr>
          <p:nvPr/>
        </p:nvSpPr>
        <p:spPr bwMode="auto">
          <a:xfrm rot="-766274">
            <a:off x="2667000" y="3810000"/>
            <a:ext cx="5562600" cy="24415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There is neither Jew nor Greek, there is neither slave nor free, there is neither male nor female, for you are all one in Christ Jesus.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Galatians 3:28 ESV</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par>
                          <p:cTn id="23" fill="hold" nodeType="afterGroup">
                            <p:stCondLst>
                              <p:cond delay="1000"/>
                            </p:stCondLst>
                            <p:childTnLst>
                              <p:par>
                                <p:cTn id="24" presetID="3" presetClass="emph" presetSubtype="2" fill="hold" nodeType="afterEffect">
                                  <p:stCondLst>
                                    <p:cond delay="0"/>
                                  </p:stCondLst>
                                  <p:childTnLst>
                                    <p:animClr clrSpc="rgb" dir="cw">
                                      <p:cBhvr override="childStyle">
                                        <p:cTn id="25"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abide by the law?</a:t>
            </a:r>
          </a:p>
        </p:txBody>
      </p:sp>
      <p:pic>
        <p:nvPicPr>
          <p:cNvPr id="3" name="Picture 2" descr="Second Amendment Foundation: Don't penalize law-abiding gun owners">
            <a:extLst>
              <a:ext uri="{FF2B5EF4-FFF2-40B4-BE49-F238E27FC236}">
                <a16:creationId xmlns:a16="http://schemas.microsoft.com/office/drawing/2014/main" id="{CB3CE58F-C9F3-624F-BDA0-0D047D26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35204"/>
            <a:ext cx="8382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0" cap="none" spc="0" normalizeH="0" baseline="0" noProof="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Should you worship idols?</a:t>
            </a:r>
          </a:p>
        </p:txBody>
      </p:sp>
      <p:sp>
        <p:nvSpPr>
          <p:cNvPr id="101383" name="Text Box 7"/>
          <p:cNvSpPr txBox="1">
            <a:spLocks noChangeArrowheads="1"/>
          </p:cNvSpPr>
          <p:nvPr/>
        </p:nvSpPr>
        <p:spPr bwMode="auto">
          <a:xfrm>
            <a:off x="6248400" y="3124200"/>
            <a:ext cx="25908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50000"/>
              </a:spcBef>
              <a:spcAft>
                <a:spcPct val="0"/>
              </a:spcAft>
              <a:defRPr/>
            </a:pPr>
            <a:r>
              <a:rPr lang="en-US" sz="2800" b="1" dirty="0">
                <a:solidFill>
                  <a:srgbClr val="FFFFFF"/>
                </a:solidFill>
                <a:latin typeface="Arial" panose="020B0604020202020204" pitchFamily="34" charset="0"/>
                <a:cs typeface="Arial" panose="020B0604020202020204" pitchFamily="34" charset="0"/>
              </a:rPr>
              <a:t>Should you be a law abiding Christian?</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380014" y="5012267"/>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10" fill="hold"/>
                                        <p:tgtEl>
                                          <p:spTgt spid="101379"/>
                                        </p:tgtEl>
                                        <p:attrNameLst>
                                          <p:attrName>ppt_x</p:attrName>
                                        </p:attrNameLst>
                                      </p:cBhvr>
                                      <p:tavLst>
                                        <p:tav tm="0">
                                          <p:val>
                                            <p:strVal val="0-#ppt_w/2"/>
                                          </p:val>
                                        </p:tav>
                                        <p:tav tm="100000">
                                          <p:val>
                                            <p:strVal val="#ppt_x"/>
                                          </p:val>
                                        </p:tav>
                                      </p:tavLst>
                                    </p:anim>
                                    <p:anim calcmode="lin" valueType="num">
                                      <p:cBhvr additive="base">
                                        <p:cTn id="8" dur="10" fill="hold"/>
                                        <p:tgtEl>
                                          <p:spTgt spid="1013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101380"/>
                                        </p:tgtEl>
                                        <p:attrNameLst>
                                          <p:attrName>style.visibility</p:attrName>
                                        </p:attrNameLst>
                                      </p:cBhvr>
                                      <p:to>
                                        <p:strVal val="visible"/>
                                      </p:to>
                                    </p:set>
                                    <p:anim calcmode="lin" valueType="num">
                                      <p:cBhvr additive="base">
                                        <p:cTn id="13" dur="10" fill="hold"/>
                                        <p:tgtEl>
                                          <p:spTgt spid="101380"/>
                                        </p:tgtEl>
                                        <p:attrNameLst>
                                          <p:attrName>ppt_x</p:attrName>
                                        </p:attrNameLst>
                                      </p:cBhvr>
                                      <p:tavLst>
                                        <p:tav tm="0">
                                          <p:val>
                                            <p:strVal val="#ppt_x"/>
                                          </p:val>
                                        </p:tav>
                                        <p:tav tm="100000">
                                          <p:val>
                                            <p:strVal val="#ppt_x"/>
                                          </p:val>
                                        </p:tav>
                                      </p:tavLst>
                                    </p:anim>
                                    <p:anim calcmode="lin" valueType="num">
                                      <p:cBhvr additive="base">
                                        <p:cTn id="14" dur="10" fill="hold"/>
                                        <p:tgtEl>
                                          <p:spTgt spid="10138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101381"/>
                                        </p:tgtEl>
                                        <p:attrNameLst>
                                          <p:attrName>style.visibility</p:attrName>
                                        </p:attrNameLst>
                                      </p:cBhvr>
                                      <p:to>
                                        <p:strVal val="visible"/>
                                      </p:to>
                                    </p:set>
                                    <p:anim calcmode="lin" valueType="num">
                                      <p:cBhvr additive="base">
                                        <p:cTn id="19" dur="10" fill="hold"/>
                                        <p:tgtEl>
                                          <p:spTgt spid="101381"/>
                                        </p:tgtEl>
                                        <p:attrNameLst>
                                          <p:attrName>ppt_x</p:attrName>
                                        </p:attrNameLst>
                                      </p:cBhvr>
                                      <p:tavLst>
                                        <p:tav tm="0">
                                          <p:val>
                                            <p:strVal val="1+#ppt_w/2"/>
                                          </p:val>
                                        </p:tav>
                                        <p:tav tm="100000">
                                          <p:val>
                                            <p:strVal val="#ppt_x"/>
                                          </p:val>
                                        </p:tav>
                                      </p:tavLst>
                                    </p:anim>
                                    <p:anim calcmode="lin" valueType="num">
                                      <p:cBhvr additive="base">
                                        <p:cTn id="20" dur="10" fill="hold"/>
                                        <p:tgtEl>
                                          <p:spTgt spid="10138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101382"/>
                                        </p:tgtEl>
                                        <p:attrNameLst>
                                          <p:attrName>style.visibility</p:attrName>
                                        </p:attrNameLst>
                                      </p:cBhvr>
                                      <p:to>
                                        <p:strVal val="visible"/>
                                      </p:to>
                                    </p:set>
                                    <p:anim calcmode="lin" valueType="num">
                                      <p:cBhvr additive="base">
                                        <p:cTn id="25" dur="10" fill="hold"/>
                                        <p:tgtEl>
                                          <p:spTgt spid="101382"/>
                                        </p:tgtEl>
                                        <p:attrNameLst>
                                          <p:attrName>ppt_x</p:attrName>
                                        </p:attrNameLst>
                                      </p:cBhvr>
                                      <p:tavLst>
                                        <p:tav tm="0">
                                          <p:val>
                                            <p:strVal val="0-#ppt_w/2"/>
                                          </p:val>
                                        </p:tav>
                                        <p:tav tm="100000">
                                          <p:val>
                                            <p:strVal val="#ppt_x"/>
                                          </p:val>
                                        </p:tav>
                                      </p:tavLst>
                                    </p:anim>
                                    <p:anim calcmode="lin" valueType="num">
                                      <p:cBhvr additive="base">
                                        <p:cTn id="26" dur="10" fill="hold"/>
                                        <p:tgtEl>
                                          <p:spTgt spid="10138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nodeType="after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101384"/>
                                        </p:tgtEl>
                                        <p:attrNameLst>
                                          <p:attrName>style.visibility</p:attrName>
                                        </p:attrNameLst>
                                      </p:cBhvr>
                                      <p:to>
                                        <p:strVal val="visible"/>
                                      </p:to>
                                    </p:set>
                                    <p:anim calcmode="lin" valueType="num">
                                      <p:cBhvr additive="base">
                                        <p:cTn id="31" dur="10" fill="hold"/>
                                        <p:tgtEl>
                                          <p:spTgt spid="101384"/>
                                        </p:tgtEl>
                                        <p:attrNameLst>
                                          <p:attrName>ppt_x</p:attrName>
                                        </p:attrNameLst>
                                      </p:cBhvr>
                                      <p:tavLst>
                                        <p:tav tm="0">
                                          <p:val>
                                            <p:strVal val="#ppt_x"/>
                                          </p:val>
                                        </p:tav>
                                        <p:tav tm="100000">
                                          <p:val>
                                            <p:strVal val="#ppt_x"/>
                                          </p:val>
                                        </p:tav>
                                      </p:tavLst>
                                    </p:anim>
                                    <p:anim calcmode="lin" valueType="num">
                                      <p:cBhvr additive="base">
                                        <p:cTn id="32" dur="10" fill="hold"/>
                                        <p:tgtEl>
                                          <p:spTgt spid="10138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nodeType="afterGroup">
                            <p:stCondLst>
                              <p:cond delay="0"/>
                            </p:stCondLst>
                            <p:childTnLst>
                              <p:par>
                                <p:cTn id="35" presetID="7" presetClass="entr" presetSubtype="2" fill="hold" grpId="0" nodeType="clickEffect">
                                  <p:stCondLst>
                                    <p:cond delay="0"/>
                                  </p:stCondLst>
                                  <p:childTnLst>
                                    <p:set>
                                      <p:cBhvr>
                                        <p:cTn id="36" dur="1" fill="hold">
                                          <p:stCondLst>
                                            <p:cond delay="0"/>
                                          </p:stCondLst>
                                        </p:cTn>
                                        <p:tgtEl>
                                          <p:spTgt spid="101383"/>
                                        </p:tgtEl>
                                        <p:attrNameLst>
                                          <p:attrName>style.visibility</p:attrName>
                                        </p:attrNameLst>
                                      </p:cBhvr>
                                      <p:to>
                                        <p:strVal val="visible"/>
                                      </p:to>
                                    </p:set>
                                    <p:anim calcmode="lin" valueType="num">
                                      <p:cBhvr additive="base">
                                        <p:cTn id="37" dur="10" fill="hold"/>
                                        <p:tgtEl>
                                          <p:spTgt spid="101383"/>
                                        </p:tgtEl>
                                        <p:attrNameLst>
                                          <p:attrName>ppt_x</p:attrName>
                                        </p:attrNameLst>
                                      </p:cBhvr>
                                      <p:tavLst>
                                        <p:tav tm="0">
                                          <p:val>
                                            <p:strVal val="1+#ppt_w/2"/>
                                          </p:val>
                                        </p:tav>
                                        <p:tav tm="100000">
                                          <p:val>
                                            <p:strVal val="#ppt_x"/>
                                          </p:val>
                                        </p:tav>
                                      </p:tavLst>
                                    </p:anim>
                                    <p:anim calcmode="lin" valueType="num">
                                      <p:cBhvr additive="base">
                                        <p:cTn id="38" dur="1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Lev. 19:27– </a:t>
            </a:r>
            <a:r>
              <a:rPr kumimoji="0" lang="ru-RU"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a:t>
            </a:r>
            <a:r>
              <a:rPr kumimoji="0" lang="en-US"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Do not cut the hair at the sides of your head or clip off the edges of your beard.</a:t>
            </a:r>
            <a:r>
              <a:rPr kumimoji="0" lang="ru-RU"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a:t>
            </a:r>
            <a:endParaRPr kumimoji="0" lang="en-US"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1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351236" name="Rectangle 4"/>
          <p:cNvSpPr>
            <a:spLocks noChangeArrowheads="1"/>
          </p:cNvSpPr>
          <p:nvPr/>
        </p:nvSpPr>
        <p:spPr bwMode="auto">
          <a:xfrm>
            <a:off x="1219200" y="762000"/>
            <a:ext cx="7327900" cy="471805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rPr>
              <a:t>A Godly Education In Three Parts:</a:t>
            </a:r>
            <a:r>
              <a:rPr kumimoji="0" lang="en-US" sz="24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rPr>
              <a:t>                          </a:t>
            </a:r>
            <a:endParaRPr kumimoji="0" lang="en-US" sz="28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MORAL: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The Ten Commandments; a basis for our current legal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CIVIL: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How the people are to live with each 	other in the new social structure.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CEREMONIAL: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How to worship God in the new social structure.</a:t>
            </a:r>
          </a:p>
        </p:txBody>
      </p:sp>
      <p:sp>
        <p:nvSpPr>
          <p:cNvPr id="35123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MS PGothic" charset="0"/>
              </a:rPr>
              <a:t>7</a:t>
            </a:r>
          </a:p>
        </p:txBody>
      </p:sp>
      <p:sp>
        <p:nvSpPr>
          <p:cNvPr id="35123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8" charset="0"/>
              <a:ea typeface="ＭＳ Ｐゴシック" charset="0"/>
              <a:cs typeface="MS PGothic"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Ex. 25-31</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934919"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0"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40</a:t>
            </a:r>
          </a:p>
        </p:txBody>
      </p:sp>
      <p:sp>
        <p:nvSpPr>
          <p:cNvPr id="934921"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2"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3"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4"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5"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6"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7"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8"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9"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MS PGothic" charset="0"/>
              </a:rPr>
              <a:t>MOSES</a:t>
            </a:r>
          </a:p>
        </p:txBody>
      </p:sp>
      <p:sp>
        <p:nvSpPr>
          <p:cNvPr id="934930"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Sinai</a:t>
            </a:r>
          </a:p>
        </p:txBody>
      </p:sp>
      <p:sp>
        <p:nvSpPr>
          <p:cNvPr id="934931"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M - C - C</a:t>
            </a:r>
          </a:p>
        </p:txBody>
      </p:sp>
      <p:sp>
        <p:nvSpPr>
          <p:cNvPr id="934932"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33"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Exodus</a:t>
            </a:r>
          </a:p>
        </p:txBody>
      </p:sp>
      <p:sp>
        <p:nvSpPr>
          <p:cNvPr id="934934"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cs typeface="MS PGothic"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13</a:t>
            </a:r>
          </a:p>
        </p:txBody>
      </p:sp>
      <p:sp>
        <p:nvSpPr>
          <p:cNvPr id="934936"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MS PGothic" charset="0"/>
              </a:rPr>
              <a:t>Handbook pg. 26-29</a:t>
            </a:r>
          </a:p>
        </p:txBody>
      </p:sp>
      <p:sp>
        <p:nvSpPr>
          <p:cNvPr id="351258" name="Text Box 26"/>
          <p:cNvSpPr txBox="1">
            <a:spLocks noChangeArrowheads="1"/>
          </p:cNvSpPr>
          <p:nvPr/>
        </p:nvSpPr>
        <p:spPr bwMode="auto">
          <a:xfrm rot="-1159807">
            <a:off x="290513" y="3357563"/>
            <a:ext cx="8956675" cy="7016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AFD00"/>
                </a:solidFill>
                <a:effectLst/>
                <a:uLnTx/>
                <a:uFillTx/>
                <a:latin typeface="Times" charset="0"/>
                <a:ea typeface="ＭＳ Ｐゴシック" charset="0"/>
                <a:cs typeface="MS PGothic" charset="0"/>
              </a:rPr>
              <a:t>BUT ARE THE BIG 10 </a:t>
            </a:r>
            <a:r>
              <a:rPr kumimoji="0" lang="en-US" altLang="zh-CN" sz="4000" b="1" i="1" u="none" strike="noStrike" kern="1200" cap="none" spc="0" normalizeH="0" baseline="0" noProof="0">
                <a:ln>
                  <a:noFill/>
                </a:ln>
                <a:solidFill>
                  <a:srgbClr val="FAFD00"/>
                </a:solidFill>
                <a:effectLst/>
                <a:uLnTx/>
                <a:uFillTx/>
                <a:latin typeface="Times" charset="0"/>
                <a:ea typeface="ＭＳ Ｐゴシック" charset="0"/>
                <a:cs typeface="MS PGothic" charset="0"/>
              </a:rPr>
              <a:t>MORAL</a:t>
            </a:r>
            <a:r>
              <a:rPr kumimoji="0" lang="en-US" altLang="zh-CN" sz="4000" b="1" i="0" u="none" strike="noStrike" kern="1200" cap="none" spc="0" normalizeH="0" baseline="0" noProof="0">
                <a:ln>
                  <a:noFill/>
                </a:ln>
                <a:solidFill>
                  <a:srgbClr val="FAFD00"/>
                </a:solidFill>
                <a:effectLst/>
                <a:uLnTx/>
                <a:uFillTx/>
                <a:latin typeface="Times" charset="0"/>
                <a:ea typeface="ＭＳ Ｐゴシック" charset="0"/>
                <a:cs typeface="MS PGothic" charset="0"/>
              </a:rPr>
              <a:t> LAW?</a:t>
            </a:r>
            <a:endParaRPr kumimoji="0" lang="en-US" altLang="zh-CN" sz="4400" b="1" i="0" u="none" strike="noStrike" kern="1200" cap="none" spc="0" normalizeH="0" baseline="0" noProof="0">
              <a:ln>
                <a:noFill/>
              </a:ln>
              <a:solidFill>
                <a:srgbClr val="FAFD00"/>
              </a:solidFill>
              <a:effectLst/>
              <a:uLnTx/>
              <a:uFillTx/>
              <a:latin typeface="Times" charset="0"/>
              <a:ea typeface="ＭＳ Ｐゴシック" charset="0"/>
              <a:cs typeface="MS PGothic" charset="0"/>
            </a:endParaRPr>
          </a:p>
        </p:txBody>
      </p:sp>
      <p:sp>
        <p:nvSpPr>
          <p:cNvPr id="934938" name="Text Box 27"/>
          <p:cNvSpPr txBox="1">
            <a:spLocks noChangeArrowheads="1"/>
          </p:cNvSpPr>
          <p:nvPr/>
        </p:nvSpPr>
        <p:spPr bwMode="auto">
          <a:xfrm>
            <a:off x="9128125" y="0"/>
            <a:ext cx="852488"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112a</a:t>
            </a:r>
          </a:p>
        </p:txBody>
      </p:sp>
      <p:sp>
        <p:nvSpPr>
          <p:cNvPr id="351260" name="Rectangle 28"/>
          <p:cNvSpPr>
            <a:spLocks noGrp="1" noChangeArrowheads="1"/>
          </p:cNvSpPr>
          <p:nvPr>
            <p:ph type="title" idx="4294967295"/>
          </p:nvPr>
        </p:nvSpPr>
        <p:spPr bwMode="auto">
          <a:xfrm>
            <a:off x="1066800" y="914400"/>
            <a:ext cx="79248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en-US" sz="3600" b="1">
                <a:solidFill>
                  <a:srgbClr val="FAFD00"/>
                </a:solidFill>
                <a:effectLst/>
                <a:latin typeface="Times" charset="0"/>
                <a:cs typeface="ＭＳ Ｐゴシック" charset="0"/>
              </a:rPr>
              <a:t>TRADITIONAL VIEW ON LAW</a:t>
            </a:r>
            <a:endParaRPr lang="en-US" sz="4000">
              <a:latin typeface="Times" charset="0"/>
              <a:cs typeface="ＭＳ Ｐゴシック" charset="0"/>
            </a:endParaRPr>
          </a:p>
        </p:txBody>
      </p:sp>
      <p:pic>
        <p:nvPicPr>
          <p:cNvPr id="2" name="Picture 1"/>
          <p:cNvPicPr>
            <a:picLocks noChangeAspect="1"/>
          </p:cNvPicPr>
          <p:nvPr/>
        </p:nvPicPr>
        <p:blipFill>
          <a:blip r:embed="rId3"/>
          <a:stretch>
            <a:fillRect/>
          </a:stretch>
        </p:blipFill>
        <p:spPr>
          <a:xfrm>
            <a:off x="3495638" y="5128408"/>
            <a:ext cx="2901377" cy="1639909"/>
          </a:xfrm>
          <a:prstGeom prst="rect">
            <a:avLst/>
          </a:prstGeom>
        </p:spPr>
      </p:pic>
    </p:spTree>
    <p:extLst>
      <p:ext uri="{BB962C8B-B14F-4D97-AF65-F5344CB8AC3E}">
        <p14:creationId xmlns:p14="http://schemas.microsoft.com/office/powerpoint/2010/main" val="142431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Do we have to keep the Ten Commandments given in the Old Testament? |  NeverThirsty">
            <a:extLst>
              <a:ext uri="{FF2B5EF4-FFF2-40B4-BE49-F238E27FC236}">
                <a16:creationId xmlns:a16="http://schemas.microsoft.com/office/drawing/2014/main" id="{B2D67879-E8A7-EE4E-BD7B-C2349F4A6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862"/>
            <a:ext cx="8534400" cy="711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5990BF-14C4-3C48-B086-6B7B6CB00D70}"/>
              </a:ext>
            </a:extLst>
          </p:cNvPr>
          <p:cNvSpPr txBox="1"/>
          <p:nvPr/>
        </p:nvSpPr>
        <p:spPr>
          <a:xfrm rot="20934342">
            <a:off x="-56607" y="4560449"/>
            <a:ext cx="968535" cy="769441"/>
          </a:xfrm>
          <a:prstGeom prst="rect">
            <a:avLst/>
          </a:prstGeom>
          <a:noFill/>
        </p:spPr>
        <p:txBody>
          <a:bodyPr wrap="none" rtlCol="0">
            <a:spAutoFit/>
          </a:bodyPr>
          <a:lstStyle/>
          <a:p>
            <a:r>
              <a:rPr lang="en-US" sz="4400" b="1" dirty="0">
                <a:solidFill>
                  <a:prstClr val="black"/>
                </a:solidFill>
                <a:latin typeface="Calibri"/>
              </a:rPr>
              <a:t>???</a:t>
            </a:r>
          </a:p>
        </p:txBody>
      </p:sp>
      <p:sp>
        <p:nvSpPr>
          <p:cNvPr id="900098" name="Rectangle 2"/>
          <p:cNvSpPr>
            <a:spLocks noGrp="1" noChangeArrowheads="1"/>
          </p:cNvSpPr>
          <p:nvPr>
            <p:ph type="ctrTitle"/>
          </p:nvPr>
        </p:nvSpPr>
        <p:spPr>
          <a:xfrm>
            <a:off x="0" y="0"/>
            <a:ext cx="9143999" cy="929390"/>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Ten Commandments</a:t>
            </a:r>
          </a:p>
        </p:txBody>
      </p:sp>
    </p:spTree>
    <p:extLst>
      <p:ext uri="{BB962C8B-B14F-4D97-AF65-F5344CB8AC3E}">
        <p14:creationId xmlns:p14="http://schemas.microsoft.com/office/powerpoint/2010/main" val="2363956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44254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Ten Commandments In The New Testament">
            <a:extLst>
              <a:ext uri="{FF2B5EF4-FFF2-40B4-BE49-F238E27FC236}">
                <a16:creationId xmlns:a16="http://schemas.microsoft.com/office/drawing/2014/main" id="{08166A61-92E4-4B41-BED4-CD733BDEC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7" y="-1215373"/>
            <a:ext cx="8839199" cy="861003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795867"/>
          </a:xfrm>
          <a:solidFill>
            <a:schemeClr val="tx1"/>
          </a:solidFill>
          <a:effectLst/>
        </p:spPr>
        <p:txBody>
          <a:bodyPr/>
          <a:lstStyle/>
          <a:p>
            <a:pPr>
              <a:defRPr/>
            </a:pPr>
            <a:r>
              <a:rPr lang="en-US" b="1" dirty="0">
                <a:effectLst/>
                <a:latin typeface="Arial" charset="0"/>
                <a:ea typeface="ＭＳ Ｐゴシック" charset="0"/>
                <a:cs typeface="ＭＳ Ｐゴシック" charset="0"/>
              </a:rPr>
              <a:t>Ten Commandments in the NT</a:t>
            </a:r>
          </a:p>
        </p:txBody>
      </p:sp>
    </p:spTree>
    <p:extLst>
      <p:ext uri="{BB962C8B-B14F-4D97-AF65-F5344CB8AC3E}">
        <p14:creationId xmlns:p14="http://schemas.microsoft.com/office/powerpoint/2010/main" val="7098597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Religion</a:t>
            </a: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Good Works</a:t>
            </a: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Morality</a:t>
            </a: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Philosophy</a:t>
            </a: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en-US" dirty="0"/>
              <a:t>Our Efforts</a:t>
            </a:r>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238081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159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pic>
        <p:nvPicPr>
          <p:cNvPr id="4" name="Picture 4" descr="Written in Stone! | Bible Study Guides | Amazing Facts">
            <a:extLst>
              <a:ext uri="{FF2B5EF4-FFF2-40B4-BE49-F238E27FC236}">
                <a16:creationId xmlns:a16="http://schemas.microsoft.com/office/drawing/2014/main" id="{2CEFF2F0-B478-1240-ACB8-7F2DC4505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823" y="211567"/>
            <a:ext cx="3306184" cy="330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75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Law</a:t>
            </a:r>
          </a:p>
        </p:txBody>
      </p:sp>
      <p:pic>
        <p:nvPicPr>
          <p:cNvPr id="7170" name="Picture 2" descr="The Law &amp; The Sabbath Was ABOLISHED | Biblical Proof">
            <a:extLst>
              <a:ext uri="{FF2B5EF4-FFF2-40B4-BE49-F238E27FC236}">
                <a16:creationId xmlns:a16="http://schemas.microsoft.com/office/drawing/2014/main" id="{6CE36335-F97B-8B48-B06C-FAE258957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8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en-US" sz="2800" b="1" dirty="0">
                <a:solidFill>
                  <a:schemeClr val="bg1"/>
                </a:solidFill>
                <a:effectLst>
                  <a:glow rad="266700">
                    <a:schemeClr val="tx1">
                      <a:alpha val="75000"/>
                    </a:schemeClr>
                  </a:glow>
                </a:effectLst>
              </a:rPr>
              <a:t>Paul was not under the Law</a:t>
            </a: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a:cs typeface="ＭＳ Ｐゴシック"/>
              </a:rPr>
              <a:t>1 Corinthians 9:20 NLT</a:t>
            </a: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a:t>
            </a:r>
            <a:r>
              <a:rPr kumimoji="0" lang="en-SG" sz="2800" b="1"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When I was with the Jews, I lived like a Jew to bring the Jews to Christ. When I was with those who follow the Jewish law, I too lived under that law. Even though </a:t>
            </a:r>
            <a:r>
              <a:rPr kumimoji="0" lang="en-SG" sz="2800" b="1" i="0" u="none" strike="noStrike" kern="1200" cap="none" spc="0" normalizeH="0" baseline="0" noProof="0">
                <a:ln>
                  <a:noFill/>
                </a:ln>
                <a:solidFill>
                  <a:srgbClr val="FFFF00"/>
                </a:solidFill>
                <a:effectLst>
                  <a:glow rad="266700">
                    <a:srgbClr val="000000">
                      <a:alpha val="75000"/>
                    </a:srgbClr>
                  </a:glow>
                </a:effectLst>
                <a:uLnTx/>
                <a:uFillTx/>
                <a:latin typeface="Arial"/>
                <a:ea typeface="ＭＳ Ｐゴシック"/>
                <a:cs typeface="ＭＳ Ｐゴシック"/>
              </a:rPr>
              <a:t>I am not subject to the law</a:t>
            </a:r>
            <a:r>
              <a:rPr kumimoji="0" lang="en-SG" sz="2800" b="1"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 I did this so I could bring to Christ those who are under the law”</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a:cs typeface="ＭＳ Ｐゴシック"/>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equally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(6-18)</a:t>
            </a:r>
          </a:p>
        </p:txBody>
      </p:sp>
      <p:sp>
        <p:nvSpPr>
          <p:cNvPr id="8" name="Content Placeholder 2">
            <a:extLst>
              <a:ext uri="{FF2B5EF4-FFF2-40B4-BE49-F238E27FC236}">
                <a16:creationId xmlns:a16="http://schemas.microsoft.com/office/drawing/2014/main" id="{E0F5BDE2-3E01-614C-8A53-200ABB273774}"/>
              </a:ext>
            </a:extLst>
          </p:cNvPr>
          <p:cNvSpPr txBox="1">
            <a:spLocks/>
          </p:cNvSpPr>
          <p:nvPr/>
        </p:nvSpPr>
        <p:spPr bwMode="auto">
          <a:xfrm>
            <a:off x="5705877" y="2603090"/>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morality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(19-35)</a:t>
            </a:r>
          </a:p>
        </p:txBody>
      </p:sp>
    </p:spTree>
    <p:extLst>
      <p:ext uri="{BB962C8B-B14F-4D97-AF65-F5344CB8AC3E}">
        <p14:creationId xmlns:p14="http://schemas.microsoft.com/office/powerpoint/2010/main" val="3136501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Uphold </a:t>
            </a:r>
            <a:r>
              <a:rPr lang="en-US" sz="4800" b="1" dirty="0">
                <a:solidFill>
                  <a:srgbClr val="FFFF00"/>
                </a:solidFill>
                <a:effectLst>
                  <a:glow rad="127000">
                    <a:schemeClr val="tx1"/>
                  </a:glow>
                </a:effectLst>
                <a:latin typeface="Arial" charset="0"/>
                <a:ea typeface="ＭＳ Ｐゴシック" charset="0"/>
                <a:cs typeface="ＭＳ Ｐゴシック" charset="0"/>
              </a:rPr>
              <a:t>morality</a:t>
            </a:r>
            <a:r>
              <a:rPr lang="en-US" sz="4800" b="1" dirty="0">
                <a:effectLst>
                  <a:glow rad="127000">
                    <a:schemeClr val="tx1"/>
                  </a:glow>
                </a:effectLst>
                <a:latin typeface="Arial" charset="0"/>
                <a:ea typeface="ＭＳ Ｐゴシック" charset="0"/>
                <a:cs typeface="ＭＳ Ｐゴシック" charset="0"/>
              </a:rPr>
              <a:t> for unity</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(Acts 15:19-35). </a:t>
            </a: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51728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Jerusalem’s leaders preserved a unified church by prohibiting Gentiles from idolatry, eating blood, and immorality (Acts 15:19-35).</a:t>
            </a:r>
          </a:p>
        </p:txBody>
      </p:sp>
      <p:pic>
        <p:nvPicPr>
          <p:cNvPr id="3" name="Picture 2">
            <a:extLst>
              <a:ext uri="{FF2B5EF4-FFF2-40B4-BE49-F238E27FC236}">
                <a16:creationId xmlns:a16="http://schemas.microsoft.com/office/drawing/2014/main" id="{42562E42-E8C7-CB40-A415-CC2242F91502}"/>
              </a:ext>
            </a:extLst>
          </p:cNvPr>
          <p:cNvPicPr>
            <a:picLocks noChangeAspect="1"/>
          </p:cNvPicPr>
          <p:nvPr/>
        </p:nvPicPr>
        <p:blipFill rotWithShape="1">
          <a:blip r:embed="rId3"/>
          <a:srcRect t="10141" b="9671"/>
          <a:stretch/>
        </p:blipFill>
        <p:spPr>
          <a:xfrm>
            <a:off x="0" y="2517289"/>
            <a:ext cx="9144000" cy="4582758"/>
          </a:xfrm>
          <a:prstGeom prst="rect">
            <a:avLst/>
          </a:prstGeom>
        </p:spPr>
      </p:pic>
    </p:spTree>
    <p:extLst>
      <p:ext uri="{BB962C8B-B14F-4D97-AF65-F5344CB8AC3E}">
        <p14:creationId xmlns:p14="http://schemas.microsoft.com/office/powerpoint/2010/main" val="2746221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b="1" i="1" dirty="0">
                <a:effectLst>
                  <a:glow rad="101600">
                    <a:schemeClr val="accent4">
                      <a:satMod val="175000"/>
                      <a:alpha val="40000"/>
                    </a:schemeClr>
                  </a:glow>
                </a:effectLst>
                <a:latin typeface="Arial" charset="0"/>
                <a:ea typeface="ＭＳ Ｐゴシック" charset="0"/>
              </a:rPr>
              <a:t>Where grace shows up…</a:t>
            </a:r>
          </a:p>
        </p:txBody>
      </p:sp>
      <p:sp>
        <p:nvSpPr>
          <p:cNvPr id="4" name="Rectangle 2"/>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BLOOD</a:t>
            </a:r>
          </a:p>
        </p:txBody>
      </p:sp>
      <p:sp>
        <p:nvSpPr>
          <p:cNvPr id="6" name="Rectangle 2"/>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IMMORALITY</a:t>
            </a:r>
          </a:p>
        </p:txBody>
      </p:sp>
    </p:spTree>
    <p:extLst>
      <p:ext uri="{BB962C8B-B14F-4D97-AF65-F5344CB8AC3E}">
        <p14:creationId xmlns:p14="http://schemas.microsoft.com/office/powerpoint/2010/main" val="3914305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dirty="0">
                <a:solidFill>
                  <a:schemeClr val="tx1"/>
                </a:solidFill>
                <a:latin typeface="Firecat Medium" charset="0"/>
                <a:ea typeface="ＭＳ Ｐゴシック" charset="0"/>
                <a:cs typeface="ＭＳ Ｐゴシック" charset="0"/>
              </a:rPr>
              <a:t>Which is the Most Accurate?</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4813"/>
            <a:ext cx="28194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174d</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121e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642337"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246189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b="1" i="1" dirty="0">
                <a:effectLst>
                  <a:glow rad="101600">
                    <a:schemeClr val="accent4">
                      <a:satMod val="175000"/>
                      <a:alpha val="40000"/>
                    </a:schemeClr>
                  </a:glow>
                </a:effectLst>
                <a:latin typeface="Arial" charset="0"/>
                <a:ea typeface="ＭＳ Ｐゴシック" charset="0"/>
              </a:rPr>
              <a:t>Where grace shows up…</a:t>
            </a:r>
          </a:p>
        </p:txBody>
      </p:sp>
      <p:sp>
        <p:nvSpPr>
          <p:cNvPr id="4" name="Rectangle 2"/>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BLOOD</a:t>
            </a:r>
          </a:p>
        </p:txBody>
      </p:sp>
      <p:sp>
        <p:nvSpPr>
          <p:cNvPr id="6" name="Rectangle 2"/>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IMMORALITY</a:t>
            </a:r>
          </a:p>
        </p:txBody>
      </p:sp>
    </p:spTree>
    <p:extLst>
      <p:ext uri="{BB962C8B-B14F-4D97-AF65-F5344CB8AC3E}">
        <p14:creationId xmlns:p14="http://schemas.microsoft.com/office/powerpoint/2010/main" val="44294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9404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ED272228-AD85-1541-88B7-42CA672BB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15:1-35</a:t>
            </a:r>
          </a:p>
        </p:txBody>
      </p:sp>
      <p:sp>
        <p:nvSpPr>
          <p:cNvPr id="3" name="Rectangle 2"/>
          <p:cNvSpPr txBox="1">
            <a:spLocks noChangeArrowheads="1"/>
          </p:cNvSpPr>
          <p:nvPr/>
        </p:nvSpPr>
        <p:spPr bwMode="auto">
          <a:xfrm>
            <a:off x="0" y="3551854"/>
            <a:ext cx="9144000" cy="30741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Don’t be law abiding— trust Christ by grace through faith for unity.</a:t>
            </a:r>
          </a:p>
        </p:txBody>
      </p:sp>
    </p:spTree>
    <p:extLst>
      <p:ext uri="{BB962C8B-B14F-4D97-AF65-F5344CB8AC3E}">
        <p14:creationId xmlns:p14="http://schemas.microsoft.com/office/powerpoint/2010/main" val="297155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4"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Turtle on a Fencepost</a:t>
            </a:r>
          </a:p>
        </p:txBody>
      </p:sp>
      <p:sp>
        <p:nvSpPr>
          <p:cNvPr id="6" name="Rectangle 2"/>
          <p:cNvSpPr txBox="1">
            <a:spLocks noChangeArrowheads="1"/>
          </p:cNvSpPr>
          <p:nvPr/>
        </p:nvSpPr>
        <p:spPr bwMode="auto">
          <a:xfrm>
            <a:off x="0" y="5889220"/>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You didn’t get grace by your own efforts</a:t>
            </a:r>
          </a:p>
        </p:txBody>
      </p:sp>
    </p:spTree>
    <p:extLst>
      <p:ext uri="{BB962C8B-B14F-4D97-AF65-F5344CB8AC3E}">
        <p14:creationId xmlns:p14="http://schemas.microsoft.com/office/powerpoint/2010/main" val="5572257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Three ways…</a:t>
            </a:r>
          </a:p>
        </p:txBody>
      </p:sp>
    </p:spTree>
    <p:extLst>
      <p:ext uri="{BB962C8B-B14F-4D97-AF65-F5344CB8AC3E}">
        <p14:creationId xmlns:p14="http://schemas.microsoft.com/office/powerpoint/2010/main" val="31101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
        <p:nvSpPr>
          <p:cNvPr id="4" name="Rectangle 6">
            <a:extLst>
              <a:ext uri="{FF2B5EF4-FFF2-40B4-BE49-F238E27FC236}">
                <a16:creationId xmlns:a16="http://schemas.microsoft.com/office/drawing/2014/main" id="{A7FA2A7B-B6CC-5546-9E2E-3E263D6315EB}"/>
              </a:ext>
            </a:extLst>
          </p:cNvPr>
          <p:cNvSpPr>
            <a:spLocks noChangeArrowheads="1"/>
          </p:cNvSpPr>
          <p:nvPr/>
        </p:nvSpPr>
        <p:spPr bwMode="auto">
          <a:xfrm rot="21078053">
            <a:off x="2064025" y="3122405"/>
            <a:ext cx="6059557" cy="2016125"/>
          </a:xfrm>
          <a:prstGeom prst="rect">
            <a:avLst/>
          </a:prstGeom>
          <a:solidFill>
            <a:srgbClr val="FF0000"/>
          </a:solidFill>
          <a:ln w="9525">
            <a:noFill/>
            <a:miter lim="800000"/>
            <a:headEnd/>
            <a:tailEnd/>
          </a:ln>
          <a:effectLst/>
        </p:spPr>
        <p:txBody>
          <a:bodyPr anchor="ctr"/>
          <a:lstStyle/>
          <a:p>
            <a:pPr marL="34290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How are you attacking grace with legalism?</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9308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en-US" b="1" dirty="0">
                <a:effectLst>
                  <a:glow rad="127000">
                    <a:schemeClr val="tx1"/>
                  </a:glow>
                </a:effectLst>
                <a:latin typeface="Arial" charset="0"/>
                <a:ea typeface="ＭＳ Ｐゴシック" charset="0"/>
                <a:cs typeface="ＭＳ Ｐゴシック" charset="0"/>
              </a:rPr>
              <a:t>II. Uphold grace </a:t>
            </a:r>
            <a:r>
              <a:rPr lang="en-US" b="1" dirty="0">
                <a:solidFill>
                  <a:srgbClr val="FFFF00"/>
                </a:solidFill>
                <a:effectLst>
                  <a:glow rad="127000">
                    <a:schemeClr val="tx1"/>
                  </a:glow>
                </a:effectLst>
                <a:latin typeface="Arial" charset="0"/>
                <a:ea typeface="ＭＳ Ｐゴシック" charset="0"/>
                <a:cs typeface="ＭＳ Ｐゴシック" charset="0"/>
              </a:rPr>
              <a:t>equally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(Acts 15:6-18).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algn="ct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Jews</a:t>
            </a: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414670" y="2298148"/>
            <a:ext cx="5715000" cy="2016125"/>
          </a:xfrm>
          <a:prstGeom prst="rect">
            <a:avLst/>
          </a:prstGeom>
          <a:solidFill>
            <a:srgbClr val="FF0000"/>
          </a:solidFill>
          <a:ln w="9525">
            <a:noFill/>
            <a:miter lim="800000"/>
            <a:headEnd/>
            <a:tailEnd/>
          </a:ln>
          <a:effectLst/>
        </p:spPr>
        <p:txBody>
          <a:bodyPr anchor="ctr"/>
          <a:lstStyle/>
          <a:p>
            <a:pPr marL="342900" lvl="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From whom are you withholding grace?</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72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Uphold </a:t>
            </a:r>
            <a:r>
              <a:rPr lang="en-US" sz="4800" b="1" dirty="0">
                <a:solidFill>
                  <a:srgbClr val="FFFF00"/>
                </a:solidFill>
                <a:effectLst>
                  <a:glow rad="127000">
                    <a:schemeClr val="tx1"/>
                  </a:glow>
                </a:effectLst>
                <a:latin typeface="Arial" charset="0"/>
                <a:ea typeface="ＭＳ Ｐゴシック" charset="0"/>
                <a:cs typeface="ＭＳ Ｐゴシック" charset="0"/>
              </a:rPr>
              <a:t>morality</a:t>
            </a:r>
            <a:r>
              <a:rPr lang="en-US" sz="4800" b="1" dirty="0">
                <a:effectLst>
                  <a:glow rad="127000">
                    <a:schemeClr val="tx1"/>
                  </a:glow>
                </a:effectLst>
                <a:latin typeface="Arial" charset="0"/>
                <a:ea typeface="ＭＳ Ｐゴシック" charset="0"/>
                <a:cs typeface="ＭＳ Ｐゴシック" charset="0"/>
              </a:rPr>
              <a:t> for unity</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(Acts 15:19-35). </a:t>
            </a: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9E69D57-95B8-1145-BF00-DE2A8239D0F2}"/>
              </a:ext>
            </a:extLst>
          </p:cNvPr>
          <p:cNvSpPr>
            <a:spLocks noChangeArrowheads="1"/>
          </p:cNvSpPr>
          <p:nvPr/>
        </p:nvSpPr>
        <p:spPr bwMode="auto">
          <a:xfrm rot="669733">
            <a:off x="731594" y="4340132"/>
            <a:ext cx="6719212" cy="2016125"/>
          </a:xfrm>
          <a:prstGeom prst="rect">
            <a:avLst/>
          </a:prstGeom>
          <a:solidFill>
            <a:srgbClr val="FF0000"/>
          </a:solidFill>
          <a:ln w="9525">
            <a:noFill/>
            <a:miter lim="800000"/>
            <a:headEnd/>
            <a:tailEnd/>
          </a:ln>
          <a:effectLst/>
        </p:spPr>
        <p:txBody>
          <a:bodyPr anchor="ctr"/>
          <a:lstStyle/>
          <a:p>
            <a:pPr marL="34290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How can you better show grace in moral living?</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774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he Law of Moses Teaches about the Atonement | Book of Mormon Central">
            <a:extLst>
              <a:ext uri="{FF2B5EF4-FFF2-40B4-BE49-F238E27FC236}">
                <a16:creationId xmlns:a16="http://schemas.microsoft.com/office/drawing/2014/main" id="{AFBCC732-6799-8446-8541-7BFED1A79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00"/>
          <a:stretch/>
        </p:blipFill>
        <p:spPr bwMode="auto">
          <a:xfrm flipH="1">
            <a:off x="0" y="2447895"/>
            <a:ext cx="9144000" cy="441010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447895"/>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Jesus is the final sacrifice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pointed to by the law of Moses.</a:t>
            </a:r>
          </a:p>
        </p:txBody>
      </p:sp>
    </p:spTree>
    <p:extLst>
      <p:ext uri="{BB962C8B-B14F-4D97-AF65-F5344CB8AC3E}">
        <p14:creationId xmlns:p14="http://schemas.microsoft.com/office/powerpoint/2010/main" val="104634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199"/>
            <a:ext cx="8153235" cy="4893733"/>
          </a:xfrm>
        </p:spPr>
        <p:txBody>
          <a:bodyPr/>
          <a:lstStyle/>
          <a:p>
            <a:pPr marL="14288" indent="-14288" defTabSz="914400" eaLnBrk="1" hangingPunct="1">
              <a:defRPr/>
            </a:pPr>
            <a:r>
              <a:rPr lang="en-US" altLang="zh-CN" sz="6600" b="1" dirty="0">
                <a:solidFill>
                  <a:srgbClr val="FFFFFF"/>
                </a:solidFill>
                <a:effectLst>
                  <a:glow rad="254000">
                    <a:srgbClr val="000000">
                      <a:alpha val="85000"/>
                    </a:srgbClr>
                  </a:glow>
                </a:effectLst>
                <a:cs typeface="Arial"/>
              </a:rPr>
              <a:t>The Christian's Relationship </a:t>
            </a:r>
            <a:br>
              <a:rPr lang="en-US" altLang="zh-CN" sz="6600" b="1" dirty="0">
                <a:solidFill>
                  <a:srgbClr val="FFFFFF"/>
                </a:solidFill>
                <a:effectLst>
                  <a:glow rad="254000">
                    <a:srgbClr val="000000">
                      <a:alpha val="85000"/>
                    </a:srgbClr>
                  </a:glow>
                </a:effectLst>
                <a:cs typeface="Arial"/>
              </a:rPr>
            </a:br>
            <a:r>
              <a:rPr lang="en-US" altLang="zh-CN" sz="6600" b="1" dirty="0">
                <a:solidFill>
                  <a:srgbClr val="FFFFFF"/>
                </a:solidFill>
                <a:effectLst>
                  <a:glow rad="254000">
                    <a:srgbClr val="000000">
                      <a:alpha val="85000"/>
                    </a:srgbClr>
                  </a:glow>
                </a:effectLst>
                <a:cs typeface="Arial"/>
              </a:rPr>
              <a:t>to the Law</a:t>
            </a:r>
          </a:p>
        </p:txBody>
      </p:sp>
    </p:spTree>
    <p:extLst>
      <p:ext uri="{BB962C8B-B14F-4D97-AF65-F5344CB8AC3E}">
        <p14:creationId xmlns:p14="http://schemas.microsoft.com/office/powerpoint/2010/main" val="150504164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rPr>
              <a:t>Looked forward to the Cross of Christ</a:t>
            </a: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rPr>
              <a:t>Look back at the 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2" y="4130675"/>
            <a:ext cx="6480175"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by grace through</a:t>
            </a:r>
            <a:r>
              <a:rPr lang="en-US" sz="44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4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a:t>
            </a: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2854955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2735</TotalTime>
  <Words>3978</Words>
  <Application>Microsoft Macintosh PowerPoint</Application>
  <PresentationFormat>On-screen Show (4:3)</PresentationFormat>
  <Paragraphs>513</Paragraphs>
  <Slides>61</Slides>
  <Notes>60</Notes>
  <HiddenSlides>0</HiddenSlides>
  <MMClips>0</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61</vt:i4>
      </vt:variant>
    </vt:vector>
  </HeadingPairs>
  <TitlesOfParts>
    <vt:vector size="100" baseType="lpstr">
      <vt:lpstr>Chicago</vt:lpstr>
      <vt:lpstr>Firecat Medium</vt:lpstr>
      <vt:lpstr>Arial</vt:lpstr>
      <vt:lpstr>Arial Black</vt:lpstr>
      <vt:lpstr>Arial Narrow</vt:lpstr>
      <vt:lpstr>Bank Gothic</vt:lpstr>
      <vt:lpstr>Calibri</vt:lpstr>
      <vt:lpstr>Calibri Light</vt:lpstr>
      <vt:lpstr>Comic Sans MS</vt:lpstr>
      <vt:lpstr>Geneva</vt:lpstr>
      <vt:lpstr>Helvetica</vt:lpstr>
      <vt:lpstr>Helvetica Neue Black Condensed</vt:lpstr>
      <vt:lpstr>Monotype Sorts</vt:lpstr>
      <vt:lpstr>Tahoma</vt:lpstr>
      <vt:lpstr>Times</vt:lpstr>
      <vt:lpstr>Times New Roman</vt:lpstr>
      <vt:lpstr>Tw Cen MT Condensed Extra Bold</vt:lpstr>
      <vt:lpstr>Verdana</vt:lpstr>
      <vt:lpstr>Wingdings</vt:lpstr>
      <vt:lpstr>49_Blank Presentation</vt:lpstr>
      <vt:lpstr>50_Blank Presentation</vt:lpstr>
      <vt:lpstr>3_Default Design</vt:lpstr>
      <vt:lpstr>24_Default Design</vt:lpstr>
      <vt:lpstr>1_untitled 3</vt:lpstr>
      <vt:lpstr>2_Cascade</vt:lpstr>
      <vt:lpstr>12_Blank Presentation</vt:lpstr>
      <vt:lpstr>Default Design</vt:lpstr>
      <vt:lpstr>1_Default Design</vt:lpstr>
      <vt:lpstr>Contemporary</vt:lpstr>
      <vt:lpstr>Bar Code</vt:lpstr>
      <vt:lpstr>Orbit</vt:lpstr>
      <vt:lpstr>2_Default Design</vt:lpstr>
      <vt:lpstr>1_Custom Design</vt:lpstr>
      <vt:lpstr>1_Balance</vt:lpstr>
      <vt:lpstr>4_Default Design</vt:lpstr>
      <vt:lpstr>10_Blank Presentation</vt:lpstr>
      <vt:lpstr>7_Blank Presentation</vt:lpstr>
      <vt:lpstr>8_Blank Presentation</vt:lpstr>
      <vt:lpstr>1_Strategic</vt:lpstr>
      <vt:lpstr>Don’t Be Law Abiding</vt:lpstr>
      <vt:lpstr>A Key Question</vt:lpstr>
      <vt:lpstr>Our Problem:</vt:lpstr>
      <vt:lpstr>Our Efforts</vt:lpstr>
      <vt:lpstr>Which is the Most Accurate?</vt:lpstr>
      <vt:lpstr>The Christian's Relationship  to the Law</vt:lpstr>
      <vt:lpstr>Salvation in All Ages:</vt:lpstr>
      <vt:lpstr>In Other Words…</vt:lpstr>
      <vt:lpstr>How can we affirm grace?</vt:lpstr>
      <vt:lpstr>Acts Series</vt:lpstr>
      <vt:lpstr>NT Overview (Paul's Letters)</vt:lpstr>
      <vt:lpstr>#1."The Hook: A Laboratory"</vt:lpstr>
      <vt:lpstr>Now make sure that you stay free, and don’t get tied up again in slavery to the law</vt:lpstr>
      <vt:lpstr>How can we affirm grace?</vt:lpstr>
      <vt:lpstr>How can we affirm grace?</vt:lpstr>
      <vt:lpstr>I. Expect attacks against grace (Acts 15:1-5).</vt:lpstr>
      <vt:lpstr>Gentile believers in Antioch became confused whether they must obey the law of Moses to be saved  (Acts 15:1-5).</vt:lpstr>
      <vt:lpstr>1(--)2"The Jerusalem Council"</vt:lpstr>
      <vt:lpstr>"So Christ has truly set us free. Now make sure that you stay free, and don’t get tied up again in slavery to the law"  (Gal. 5:1 NLT).</vt:lpstr>
      <vt:lpstr>Many people oppose grace today</vt:lpstr>
      <vt:lpstr>Christian Legalists</vt:lpstr>
      <vt:lpstr>True Jesus Church, Adam Road</vt:lpstr>
      <vt:lpstr>What Does the True Jesus Church Believe?</vt:lpstr>
      <vt:lpstr>Why do people like legalism?</vt:lpstr>
      <vt:lpstr>Why do people like legalism?</vt:lpstr>
      <vt:lpstr>Why do people like legalism?</vt:lpstr>
      <vt:lpstr>I. Expect attacks against grace (Acts 15:1-5).</vt:lpstr>
      <vt:lpstr>How can we affirm grace?</vt:lpstr>
      <vt:lpstr>II. Uphold grace equally  (Acts 15:6-18). </vt:lpstr>
      <vt:lpstr>The Jerusalem Council affirmed salvation by faith for Jew and Gentile alike (Acts 15:6-18).</vt:lpstr>
      <vt:lpstr>All believers have the same way to Jesus—by simple trust in him.</vt:lpstr>
      <vt:lpstr>Do you abide by the law?</vt:lpstr>
      <vt:lpstr>What do you think?</vt:lpstr>
      <vt:lpstr>Leviticus 19:28 "Do not cut your bodies for the dead, and do not mark your skin with tattoos. I am the LORD."</vt:lpstr>
      <vt:lpstr>To Clip or Not to Clip?</vt:lpstr>
      <vt:lpstr>TRADITIONAL VIEW ON LAW</vt:lpstr>
      <vt:lpstr>Ten Commandments</vt:lpstr>
      <vt:lpstr>Moral law means God's rules that apply to…</vt:lpstr>
      <vt:lpstr>Ten Commandments in the NT</vt:lpstr>
      <vt:lpstr>Jewish: The Law is Good</vt:lpstr>
      <vt:lpstr>No Legalism!</vt:lpstr>
      <vt:lpstr>No Legalism!</vt:lpstr>
      <vt:lpstr>The Law</vt:lpstr>
      <vt:lpstr>Paul was not under the Law</vt:lpstr>
      <vt:lpstr>How can we affirm grace?</vt:lpstr>
      <vt:lpstr>Freedom to go the wrong way?</vt:lpstr>
      <vt:lpstr>III. Uphold morality for unity (Acts 15:19-35). </vt:lpstr>
      <vt:lpstr>Jerusalem’s leaders preserved a unified church by prohibiting Gentiles from idolatry, eating blood, and immorality (Acts 15:19-35).</vt:lpstr>
      <vt:lpstr>Where grace shows up…</vt:lpstr>
      <vt:lpstr>1(--)2"The Jerusalem Council"</vt:lpstr>
      <vt:lpstr>Where grace shows up…</vt:lpstr>
      <vt:lpstr>How can we affirm grace?</vt:lpstr>
      <vt:lpstr>Main Idea of Acts 15:1-35</vt:lpstr>
      <vt:lpstr>Turtle on a Fencepost</vt:lpstr>
      <vt:lpstr>How can YOU affirm grace?</vt:lpstr>
      <vt:lpstr>I. Expect attacks against grace (Acts 15:1-5).</vt:lpstr>
      <vt:lpstr>II. Uphold grace equally  (Acts 15:6-18). </vt:lpstr>
      <vt:lpstr>III. Uphold morality for unity (Acts 15:19-35). </vt:lpstr>
      <vt:lpstr>Jesus is the final sacrifice  pointed to by the law of Moses.</vt:lpstr>
      <vt:lpstr>Black</vt:lpstr>
      <vt:lpstr>NT Preaching link at BibleStudyDownloads.org</vt:lpstr>
    </vt:vector>
  </TitlesOfParts>
  <Manager/>
  <Company>Jordan Evangelical Theological Seminary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subject/>
  <dc:creator>Dr Rick Griffith</dc:creator>
  <cp:keywords/>
  <dc:description/>
  <cp:lastModifiedBy>Rick Griffith</cp:lastModifiedBy>
  <cp:revision>230</cp:revision>
  <cp:lastPrinted>2021-04-29T08:30:36Z</cp:lastPrinted>
  <dcterms:created xsi:type="dcterms:W3CDTF">2014-08-02T06:39:19Z</dcterms:created>
  <dcterms:modified xsi:type="dcterms:W3CDTF">2021-04-30T04:56:39Z</dcterms:modified>
  <cp:category/>
</cp:coreProperties>
</file>