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1" r:id="rId3"/>
  </p:sldMasterIdLst>
  <p:notesMasterIdLst>
    <p:notesMasterId r:id="rId42"/>
  </p:notesMasterIdLst>
  <p:sldIdLst>
    <p:sldId id="256" r:id="rId4"/>
    <p:sldId id="257" r:id="rId5"/>
    <p:sldId id="258" r:id="rId6"/>
    <p:sldId id="259" r:id="rId7"/>
    <p:sldId id="260" r:id="rId8"/>
    <p:sldId id="262" r:id="rId9"/>
    <p:sldId id="261" r:id="rId10"/>
    <p:sldId id="263" r:id="rId11"/>
    <p:sldId id="264" r:id="rId12"/>
    <p:sldId id="265" r:id="rId13"/>
    <p:sldId id="266" r:id="rId14"/>
    <p:sldId id="267" r:id="rId15"/>
    <p:sldId id="268" r:id="rId16"/>
    <p:sldId id="269" r:id="rId17"/>
    <p:sldId id="270" r:id="rId18"/>
    <p:sldId id="274" r:id="rId19"/>
    <p:sldId id="273" r:id="rId20"/>
    <p:sldId id="272" r:id="rId21"/>
    <p:sldId id="271" r:id="rId22"/>
    <p:sldId id="276" r:id="rId23"/>
    <p:sldId id="277" r:id="rId24"/>
    <p:sldId id="279" r:id="rId25"/>
    <p:sldId id="281" r:id="rId26"/>
    <p:sldId id="280" r:id="rId27"/>
    <p:sldId id="282" r:id="rId28"/>
    <p:sldId id="283" r:id="rId29"/>
    <p:sldId id="284" r:id="rId30"/>
    <p:sldId id="285" r:id="rId31"/>
    <p:sldId id="286" r:id="rId32"/>
    <p:sldId id="288" r:id="rId33"/>
    <p:sldId id="290" r:id="rId34"/>
    <p:sldId id="4230" r:id="rId35"/>
    <p:sldId id="4268" r:id="rId36"/>
    <p:sldId id="4269" r:id="rId37"/>
    <p:sldId id="4231" r:id="rId38"/>
    <p:sldId id="289" r:id="rId39"/>
    <p:sldId id="278" r:id="rId40"/>
    <p:sldId id="27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015"/>
    <a:srgbClr val="05A8E8"/>
    <a:srgbClr val="D0CECE"/>
    <a:srgbClr val="4472C4"/>
    <a:srgbClr val="C5D0E6"/>
    <a:srgbClr val="5B253D"/>
    <a:srgbClr val="060E08"/>
    <a:srgbClr val="70AEC0"/>
    <a:srgbClr val="9FBEC9"/>
    <a:srgbClr val="6B1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4177" autoAdjust="0"/>
  </p:normalViewPr>
  <p:slideViewPr>
    <p:cSldViewPr snapToGrid="0">
      <p:cViewPr varScale="1">
        <p:scale>
          <a:sx n="55" d="100"/>
          <a:sy n="55" d="100"/>
        </p:scale>
        <p:origin x="9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4DBE-EE90-44E8-99F3-E9948D5C2719}" type="datetimeFigureOut">
              <a:rPr lang="en-US" smtClean="0"/>
              <a:t>4/26/2021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D9F66-4D64-468E-AD61-602BAA36901B}" type="slidenum">
              <a:rPr lang="en-US" smtClean="0"/>
              <a:t>‹#›</a:t>
            </a:fld>
            <a:endParaRPr lang="en-US" dirty="0"/>
          </a:p>
        </p:txBody>
      </p:sp>
    </p:spTree>
    <p:extLst>
      <p:ext uri="{BB962C8B-B14F-4D97-AF65-F5344CB8AC3E}">
        <p14:creationId xmlns:p14="http://schemas.microsoft.com/office/powerpoint/2010/main" val="317305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wants to take a trip?</a:t>
            </a:r>
          </a:p>
          <a:p>
            <a:endParaRPr lang="en-US" dirty="0"/>
          </a:p>
          <a:p>
            <a:r>
              <a:rPr lang="en-US" dirty="0"/>
              <a:t>Suppose you want to cross the causeway and have dinner in JB</a:t>
            </a:r>
          </a:p>
          <a:p>
            <a:r>
              <a:rPr lang="en-US" dirty="0"/>
              <a:t>Suppose you want to take a ferry to </a:t>
            </a:r>
            <a:r>
              <a:rPr lang="en-US" dirty="0" err="1"/>
              <a:t>Bintan</a:t>
            </a:r>
            <a:r>
              <a:rPr lang="en-US" dirty="0"/>
              <a:t> or </a:t>
            </a:r>
            <a:r>
              <a:rPr lang="en-US" dirty="0" err="1"/>
              <a:t>Batam</a:t>
            </a:r>
            <a:endParaRPr lang="en-US" dirty="0"/>
          </a:p>
          <a:p>
            <a:r>
              <a:rPr lang="en-US" dirty="0"/>
              <a:t>Suppose you want to go to Changi airport, hop on a flight to Australia, Bali, Bangkok, wherever.</a:t>
            </a:r>
          </a:p>
          <a:p>
            <a:endParaRPr lang="en-US" dirty="0"/>
          </a:p>
          <a:p>
            <a:r>
              <a:rPr lang="en-US" dirty="0"/>
              <a:t>But taking a journey right now seems impossible. </a:t>
            </a:r>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1</a:t>
            </a:fld>
            <a:endParaRPr lang="en-US"/>
          </a:p>
        </p:txBody>
      </p:sp>
    </p:spTree>
    <p:extLst>
      <p:ext uri="{BB962C8B-B14F-4D97-AF65-F5344CB8AC3E}">
        <p14:creationId xmlns:p14="http://schemas.microsoft.com/office/powerpoint/2010/main" val="441409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the church continue to grow in fulfilment of Acts 1:8?</a:t>
            </a:r>
          </a:p>
          <a:p>
            <a:endParaRPr lang="en-US" dirty="0"/>
          </a:p>
          <a:p>
            <a:r>
              <a:rPr lang="en-US" dirty="0"/>
              <a:t>Acts 1:8 is where Jesus tells the Apostles they will be his witnesses, telling people everywhere about him, in Jerusalem, throughout Judea, in Samaria, and to the ends of the earth. </a:t>
            </a:r>
          </a:p>
          <a:p>
            <a:endParaRPr lang="en-US" dirty="0"/>
          </a:p>
          <a:p>
            <a:r>
              <a:rPr lang="en-US" dirty="0"/>
              <a:t>And we have seen God is already making that happen. So should the church leaders just sit back and let God continue to work or should they seek out and participate in God’s will?   </a:t>
            </a:r>
          </a:p>
          <a:p>
            <a:endParaRPr lang="en-US" dirty="0"/>
          </a:p>
          <a:p>
            <a:r>
              <a:rPr lang="en-US" dirty="0"/>
              <a:t>How can you contribute to God’s plan of growing the church?  How do you do the impossible?  Today I will show you two things you need to do the impossible.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10</a:t>
            </a:fld>
            <a:endParaRPr lang="en-US"/>
          </a:p>
        </p:txBody>
      </p:sp>
    </p:spTree>
    <p:extLst>
      <p:ext uri="{BB962C8B-B14F-4D97-AF65-F5344CB8AC3E}">
        <p14:creationId xmlns:p14="http://schemas.microsoft.com/office/powerpoint/2010/main" val="369660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 need to do the impossible is to seek counsel from the Holy Spirit.   We have already seen this in action with the early church. </a:t>
            </a:r>
          </a:p>
        </p:txBody>
      </p:sp>
      <p:sp>
        <p:nvSpPr>
          <p:cNvPr id="4" name="Slide Number Placeholder 3"/>
          <p:cNvSpPr>
            <a:spLocks noGrp="1"/>
          </p:cNvSpPr>
          <p:nvPr>
            <p:ph type="sldNum" sz="quarter" idx="5"/>
          </p:nvPr>
        </p:nvSpPr>
        <p:spPr/>
        <p:txBody>
          <a:bodyPr/>
          <a:lstStyle/>
          <a:p>
            <a:fld id="{756D9F66-4D64-468E-AD61-602BAA36901B}" type="slidenum">
              <a:rPr lang="en-US" smtClean="0"/>
              <a:t>11</a:t>
            </a:fld>
            <a:endParaRPr lang="en-US"/>
          </a:p>
        </p:txBody>
      </p:sp>
    </p:spTree>
    <p:extLst>
      <p:ext uri="{BB962C8B-B14F-4D97-AF65-F5344CB8AC3E}">
        <p14:creationId xmlns:p14="http://schemas.microsoft.com/office/powerpoint/2010/main" val="385066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Acts </a:t>
            </a:r>
            <a:r>
              <a:rPr lang="en-US" dirty="0" err="1"/>
              <a:t>ch</a:t>
            </a:r>
            <a:r>
              <a:rPr lang="en-US" dirty="0"/>
              <a:t> 11, we see that the great famine during the reign of Claudius was predicted by the prophet Agabus by the power of the Holy Spirit. </a:t>
            </a:r>
          </a:p>
          <a:p>
            <a:endParaRPr lang="en-US" dirty="0"/>
          </a:p>
          <a:p>
            <a:r>
              <a:rPr lang="en-US" dirty="0"/>
              <a:t>Barnabas and Saul were the ones who delivered the gifts from Antioch to Jerusalem.</a:t>
            </a:r>
          </a:p>
        </p:txBody>
      </p:sp>
      <p:sp>
        <p:nvSpPr>
          <p:cNvPr id="4" name="Slide Number Placeholder 3"/>
          <p:cNvSpPr>
            <a:spLocks noGrp="1"/>
          </p:cNvSpPr>
          <p:nvPr>
            <p:ph type="sldNum" sz="quarter" idx="5"/>
          </p:nvPr>
        </p:nvSpPr>
        <p:spPr/>
        <p:txBody>
          <a:bodyPr/>
          <a:lstStyle/>
          <a:p>
            <a:fld id="{756D9F66-4D64-468E-AD61-602BAA36901B}" type="slidenum">
              <a:rPr lang="en-US" smtClean="0"/>
              <a:t>12</a:t>
            </a:fld>
            <a:endParaRPr lang="en-US"/>
          </a:p>
        </p:txBody>
      </p:sp>
    </p:spTree>
    <p:extLst>
      <p:ext uri="{BB962C8B-B14F-4D97-AF65-F5344CB8AC3E}">
        <p14:creationId xmlns:p14="http://schemas.microsoft.com/office/powerpoint/2010/main" val="375456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point later, Barnabas and Saul returned to Antioch. </a:t>
            </a:r>
          </a:p>
          <a:p>
            <a:endParaRPr lang="en-US" dirty="0"/>
          </a:p>
          <a:p>
            <a:r>
              <a:rPr lang="en-US" dirty="0"/>
              <a:t>They also brought with them John Mark.  You can just call him Mark.  This is the same Mark who wrote the Gospel of Mark. </a:t>
            </a:r>
          </a:p>
          <a:p>
            <a:endParaRPr lang="en-US" dirty="0"/>
          </a:p>
          <a:p>
            <a:r>
              <a:rPr lang="en-US" dirty="0"/>
              <a:t>John Mark is also the cousin of Barnabas (see Col 4:10).  That is why they look alike on the slide. </a:t>
            </a:r>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13</a:t>
            </a:fld>
            <a:endParaRPr lang="en-US"/>
          </a:p>
        </p:txBody>
      </p:sp>
    </p:spTree>
    <p:extLst>
      <p:ext uri="{BB962C8B-B14F-4D97-AF65-F5344CB8AC3E}">
        <p14:creationId xmlns:p14="http://schemas.microsoft.com/office/powerpoint/2010/main" val="66569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into chapter 13, we see the leaders at the church at Antioch meeting together.  </a:t>
            </a:r>
          </a:p>
          <a:p>
            <a:endParaRPr lang="en-US" dirty="0"/>
          </a:p>
          <a:p>
            <a:r>
              <a:rPr lang="en-US" dirty="0"/>
              <a:t>This is an interesting group.  Barnabas is the leader.</a:t>
            </a:r>
          </a:p>
          <a:p>
            <a:r>
              <a:rPr lang="en-US" dirty="0"/>
              <a:t>Simeon is a Jewish name, who is likely from modern day Nigeria.</a:t>
            </a:r>
          </a:p>
          <a:p>
            <a:r>
              <a:rPr lang="en-US" dirty="0"/>
              <a:t>Lucius is a Roman name. </a:t>
            </a:r>
          </a:p>
          <a:p>
            <a:r>
              <a:rPr lang="en-US" dirty="0"/>
              <a:t>Manaen was a childhood friend of King Herod Antipas, the Herod that killed John the Baptist and was part of Jesus’ trial.</a:t>
            </a:r>
          </a:p>
          <a:p>
            <a:r>
              <a:rPr lang="en-US" dirty="0"/>
              <a:t>And of course Saul, who formerly persecuted the Christians.</a:t>
            </a:r>
          </a:p>
          <a:p>
            <a:endParaRPr lang="en-US" dirty="0"/>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14</a:t>
            </a:fld>
            <a:endParaRPr lang="en-US"/>
          </a:p>
        </p:txBody>
      </p:sp>
    </p:spTree>
    <p:extLst>
      <p:ext uri="{BB962C8B-B14F-4D97-AF65-F5344CB8AC3E}">
        <p14:creationId xmlns:p14="http://schemas.microsoft.com/office/powerpoint/2010/main" val="1212461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What was this group doing?  Were they busy planning the next famine relief drive?  No, they were worshiping the Lord, they were praying, they were fasting. </a:t>
            </a:r>
          </a:p>
          <a:p>
            <a:endParaRPr lang="en-US" dirty="0">
              <a:latin typeface="+mn-lt"/>
            </a:endParaRPr>
          </a:p>
          <a:p>
            <a:r>
              <a:rPr lang="en-US" dirty="0">
                <a:latin typeface="+mn-lt"/>
              </a:rPr>
              <a:t>It says they were worshipping, how do we know they were praying?  </a:t>
            </a:r>
          </a:p>
          <a:p>
            <a:endParaRPr lang="en-US" dirty="0">
              <a:latin typeface="+mn-lt"/>
            </a:endParaRPr>
          </a:p>
          <a:p>
            <a:r>
              <a:rPr lang="en-US" dirty="0">
                <a:latin typeface="+mn-lt"/>
              </a:rPr>
              <a:t>Because the next verse tells us that </a:t>
            </a:r>
            <a:r>
              <a:rPr lang="en-US" b="0" i="0" dirty="0">
                <a:solidFill>
                  <a:srgbClr val="000000"/>
                </a:solidFill>
                <a:effectLst/>
                <a:latin typeface="+mn-lt"/>
              </a:rPr>
              <a:t>after more fasting and prayer, the men laid their hands on them and sent them on their way.</a:t>
            </a:r>
            <a:endParaRPr lang="en-US" dirty="0">
              <a:latin typeface="+mn-lt"/>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15</a:t>
            </a:fld>
            <a:endParaRPr lang="en-US"/>
          </a:p>
        </p:txBody>
      </p:sp>
    </p:spTree>
    <p:extLst>
      <p:ext uri="{BB962C8B-B14F-4D97-AF65-F5344CB8AC3E}">
        <p14:creationId xmlns:p14="http://schemas.microsoft.com/office/powerpoint/2010/main" val="55587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glance when reading the Book of Acts, it can seem as if everything is happening very rapidly.   But when you take a closer look you realize that Paul waited over 12 years after his conversion to begin his missionary journeys. </a:t>
            </a:r>
          </a:p>
          <a:p>
            <a:endParaRPr lang="en-US" dirty="0"/>
          </a:p>
          <a:p>
            <a:r>
              <a:rPr lang="en-US" dirty="0"/>
              <a:t>When you seek God’s guidance and direction, he will show you his perfect timing.</a:t>
            </a:r>
          </a:p>
        </p:txBody>
      </p:sp>
      <p:sp>
        <p:nvSpPr>
          <p:cNvPr id="4" name="Slide Number Placeholder 3"/>
          <p:cNvSpPr>
            <a:spLocks noGrp="1"/>
          </p:cNvSpPr>
          <p:nvPr>
            <p:ph type="sldNum" sz="quarter" idx="5"/>
          </p:nvPr>
        </p:nvSpPr>
        <p:spPr/>
        <p:txBody>
          <a:bodyPr/>
          <a:lstStyle/>
          <a:p>
            <a:fld id="{756D9F66-4D64-468E-AD61-602BAA36901B}" type="slidenum">
              <a:rPr lang="en-US" smtClean="0"/>
              <a:t>16</a:t>
            </a:fld>
            <a:endParaRPr lang="en-US"/>
          </a:p>
        </p:txBody>
      </p:sp>
    </p:spTree>
    <p:extLst>
      <p:ext uri="{BB962C8B-B14F-4D97-AF65-F5344CB8AC3E}">
        <p14:creationId xmlns:p14="http://schemas.microsoft.com/office/powerpoint/2010/main" val="151895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Isn’t it interesting how God gives guidance and direction to our lives?  But if you are not seeking God’s guidance and direction, how will you know when he gives it.  </a:t>
            </a:r>
          </a:p>
          <a:p>
            <a:endParaRPr lang="en-US" dirty="0"/>
          </a:p>
          <a:p>
            <a:r>
              <a:rPr lang="en-US" dirty="0"/>
              <a:t>Two years ago, I was contemplating quitting my job, and becoming a missionary.   My wife and I heard about this organization in Hong Kong that provides a place for missionaries to rest and relax, a place of respite.  They are located on top of a hill on a small island that has no cars.  </a:t>
            </a:r>
          </a:p>
          <a:p>
            <a:r>
              <a:rPr lang="en-US" dirty="0"/>
              <a:t>They stated they needed volunteers to help run the facility.  I thought I can do that.  So Karla and I visited and interviewed with the organization.  I hadn’t really prayed about it, I was just looking at what I could do, not what God could do with me. </a:t>
            </a:r>
          </a:p>
          <a:p>
            <a:endParaRPr lang="en-US" dirty="0"/>
          </a:p>
          <a:p>
            <a:r>
              <a:rPr lang="en-US" dirty="0"/>
              <a:t>During the interview the director was asking Karla about her counseling degree and whether she would be content basically sequestered on top of this mountain 6 days a week.  At that point, I began to realize that I would  not be content. </a:t>
            </a:r>
          </a:p>
          <a:p>
            <a:endParaRPr lang="en-US" dirty="0"/>
          </a:p>
          <a:p>
            <a:r>
              <a:rPr lang="en-US" dirty="0"/>
              <a:t>We got back to Singapore and began to pray more earnestly about where God’s was leading us. It seemed as if the answer was to stay in Singapore.  But  I remember saying it would be impossible to stay in Singapore.  We can’t afford it.  We can’t get a visa for both of us.  </a:t>
            </a:r>
          </a:p>
          <a:p>
            <a:endParaRPr lang="en-US" dirty="0"/>
          </a:p>
          <a:p>
            <a:r>
              <a:rPr lang="en-US" dirty="0"/>
              <a:t>We continued praying, and here I am today, just about to finish my first year of a three year program at Singapore Bible College.  </a:t>
            </a:r>
          </a:p>
          <a:p>
            <a:endParaRPr lang="en-US" dirty="0"/>
          </a:p>
          <a:p>
            <a:r>
              <a:rPr lang="en-US" dirty="0"/>
              <a:t>What do you need to do the impossible?</a:t>
            </a:r>
          </a:p>
        </p:txBody>
      </p:sp>
      <p:sp>
        <p:nvSpPr>
          <p:cNvPr id="4" name="Slide Number Placeholder 3"/>
          <p:cNvSpPr>
            <a:spLocks noGrp="1"/>
          </p:cNvSpPr>
          <p:nvPr>
            <p:ph type="sldNum" sz="quarter" idx="5"/>
          </p:nvPr>
        </p:nvSpPr>
        <p:spPr/>
        <p:txBody>
          <a:bodyPr/>
          <a:lstStyle/>
          <a:p>
            <a:fld id="{756D9F66-4D64-468E-AD61-602BAA36901B}" type="slidenum">
              <a:rPr lang="en-US" smtClean="0"/>
              <a:t>17</a:t>
            </a:fld>
            <a:endParaRPr lang="en-US"/>
          </a:p>
        </p:txBody>
      </p:sp>
    </p:spTree>
    <p:extLst>
      <p:ext uri="{BB962C8B-B14F-4D97-AF65-F5344CB8AC3E}">
        <p14:creationId xmlns:p14="http://schemas.microsoft.com/office/powerpoint/2010/main" val="54652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 need to do the impossible is to seek counsel from the Holy Spirit.  </a:t>
            </a:r>
          </a:p>
          <a:p>
            <a:endParaRPr lang="en-US" dirty="0"/>
          </a:p>
          <a:p>
            <a:r>
              <a:rPr lang="en-US" dirty="0"/>
              <a:t>But seeking counsel of the Holy Spirit is half the equation. What is the other half?</a:t>
            </a:r>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18</a:t>
            </a:fld>
            <a:endParaRPr lang="en-US"/>
          </a:p>
        </p:txBody>
      </p:sp>
    </p:spTree>
    <p:extLst>
      <p:ext uri="{BB962C8B-B14F-4D97-AF65-F5344CB8AC3E}">
        <p14:creationId xmlns:p14="http://schemas.microsoft.com/office/powerpoint/2010/main" val="1174506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follow the Holy Spirit</a:t>
            </a:r>
          </a:p>
          <a:p>
            <a:endParaRPr lang="en-US" dirty="0"/>
          </a:p>
          <a:p>
            <a:r>
              <a:rPr lang="en-US" dirty="0"/>
              <a:t>When you seek and follow the Holy Spirit, you can do the impossible.</a:t>
            </a:r>
          </a:p>
          <a:p>
            <a:endParaRPr lang="en-US" dirty="0"/>
          </a:p>
          <a:p>
            <a:r>
              <a:rPr lang="en-US" dirty="0"/>
              <a:t>Lets take a look at an impossible Journey and see how it was enabled by the Holy Spirit.</a:t>
            </a:r>
          </a:p>
          <a:p>
            <a:endParaRPr lang="en-US" dirty="0"/>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19</a:t>
            </a:fld>
            <a:endParaRPr lang="en-US"/>
          </a:p>
        </p:txBody>
      </p:sp>
    </p:spTree>
    <p:extLst>
      <p:ext uri="{BB962C8B-B14F-4D97-AF65-F5344CB8AC3E}">
        <p14:creationId xmlns:p14="http://schemas.microsoft.com/office/powerpoint/2010/main" val="157116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look at another impossible journey. </a:t>
            </a:r>
          </a:p>
          <a:p>
            <a:endParaRPr lang="en-US" dirty="0"/>
          </a:p>
          <a:p>
            <a:r>
              <a:rPr lang="en-US" dirty="0"/>
              <a:t>We will start with the last verse in Acts </a:t>
            </a:r>
            <a:r>
              <a:rPr lang="en-US" dirty="0" err="1"/>
              <a:t>ch</a:t>
            </a:r>
            <a:r>
              <a:rPr lang="en-US" dirty="0"/>
              <a:t> 12 and go all the way through the end of Acts chapter 14.  This section is about </a:t>
            </a:r>
            <a:r>
              <a:rPr lang="en-US" dirty="0" err="1"/>
              <a:t>about</a:t>
            </a:r>
            <a:r>
              <a:rPr lang="en-US" dirty="0"/>
              <a:t> Paul’s first missionary journey.  </a:t>
            </a:r>
          </a:p>
          <a:p>
            <a:endParaRPr lang="en-US" dirty="0"/>
          </a:p>
          <a:p>
            <a:r>
              <a:rPr lang="en-US" dirty="0"/>
              <a:t>Go ahead and turn in your Bible or apps to Acts </a:t>
            </a:r>
            <a:r>
              <a:rPr lang="en-US" dirty="0" err="1"/>
              <a:t>ch</a:t>
            </a:r>
            <a:r>
              <a:rPr lang="en-US" dirty="0"/>
              <a:t> 12 vs 25 while I give a little background. </a:t>
            </a:r>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2</a:t>
            </a:fld>
            <a:endParaRPr lang="en-US"/>
          </a:p>
        </p:txBody>
      </p:sp>
    </p:spTree>
    <p:extLst>
      <p:ext uri="{BB962C8B-B14F-4D97-AF65-F5344CB8AC3E}">
        <p14:creationId xmlns:p14="http://schemas.microsoft.com/office/powerpoint/2010/main" val="4061354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Paul’s journey is not amazing simply because of how far he travelled.  What is amazing is what happened during his journey.  </a:t>
            </a:r>
          </a:p>
        </p:txBody>
      </p:sp>
      <p:sp>
        <p:nvSpPr>
          <p:cNvPr id="4" name="Slide Number Placeholder 3"/>
          <p:cNvSpPr>
            <a:spLocks noGrp="1"/>
          </p:cNvSpPr>
          <p:nvPr>
            <p:ph type="sldNum" sz="quarter" idx="5"/>
          </p:nvPr>
        </p:nvSpPr>
        <p:spPr/>
        <p:txBody>
          <a:bodyPr/>
          <a:lstStyle/>
          <a:p>
            <a:fld id="{756D9F66-4D64-468E-AD61-602BAA36901B}" type="slidenum">
              <a:rPr lang="en-US" smtClean="0"/>
              <a:t>20</a:t>
            </a:fld>
            <a:endParaRPr lang="en-US"/>
          </a:p>
        </p:txBody>
      </p:sp>
    </p:spTree>
    <p:extLst>
      <p:ext uri="{BB962C8B-B14F-4D97-AF65-F5344CB8AC3E}">
        <p14:creationId xmlns:p14="http://schemas.microsoft.com/office/powerpoint/2010/main" val="3122535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closer look of where he travelled.   </a:t>
            </a:r>
          </a:p>
          <a:p>
            <a:endParaRPr lang="en-US" dirty="0"/>
          </a:p>
          <a:p>
            <a:r>
              <a:rPr lang="en-US" dirty="0"/>
              <a:t>Started in Antioch – Salamis – </a:t>
            </a:r>
            <a:r>
              <a:rPr lang="en-US" dirty="0" err="1"/>
              <a:t>Paphos</a:t>
            </a:r>
            <a:r>
              <a:rPr lang="en-US" dirty="0"/>
              <a:t> – </a:t>
            </a:r>
            <a:r>
              <a:rPr lang="en-US" dirty="0" err="1"/>
              <a:t>Perga</a:t>
            </a:r>
            <a:r>
              <a:rPr lang="en-US" dirty="0"/>
              <a:t> – </a:t>
            </a:r>
            <a:r>
              <a:rPr lang="en-US" dirty="0" err="1"/>
              <a:t>Anitoch</a:t>
            </a:r>
            <a:r>
              <a:rPr lang="en-US" dirty="0"/>
              <a:t> of Pisidia – Iconium – Lystra – </a:t>
            </a:r>
            <a:r>
              <a:rPr lang="en-US" dirty="0" err="1"/>
              <a:t>Derbe</a:t>
            </a:r>
            <a:r>
              <a:rPr lang="en-US" dirty="0"/>
              <a:t>, then back the same way, stopping by </a:t>
            </a:r>
            <a:r>
              <a:rPr lang="en-US" dirty="0" err="1"/>
              <a:t>Attalia</a:t>
            </a:r>
            <a:r>
              <a:rPr lang="en-US" dirty="0"/>
              <a:t> and skipping the Island of Cyprus.</a:t>
            </a:r>
          </a:p>
          <a:p>
            <a:endParaRPr lang="en-US" dirty="0"/>
          </a:p>
          <a:p>
            <a:r>
              <a:rPr lang="en-US" dirty="0"/>
              <a:t>We are not going to look at each of these individual stops.  </a:t>
            </a:r>
          </a:p>
        </p:txBody>
      </p:sp>
      <p:sp>
        <p:nvSpPr>
          <p:cNvPr id="4" name="Slide Number Placeholder 3"/>
          <p:cNvSpPr>
            <a:spLocks noGrp="1"/>
          </p:cNvSpPr>
          <p:nvPr>
            <p:ph type="sldNum" sz="quarter" idx="5"/>
          </p:nvPr>
        </p:nvSpPr>
        <p:spPr/>
        <p:txBody>
          <a:bodyPr/>
          <a:lstStyle/>
          <a:p>
            <a:fld id="{756D9F66-4D64-468E-AD61-602BAA36901B}" type="slidenum">
              <a:rPr lang="en-US" smtClean="0"/>
              <a:t>21</a:t>
            </a:fld>
            <a:endParaRPr lang="en-US"/>
          </a:p>
        </p:txBody>
      </p:sp>
    </p:spTree>
    <p:extLst>
      <p:ext uri="{BB962C8B-B14F-4D97-AF65-F5344CB8AC3E}">
        <p14:creationId xmlns:p14="http://schemas.microsoft.com/office/powerpoint/2010/main" val="119828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Salamis and </a:t>
            </a:r>
            <a:r>
              <a:rPr lang="en-US" dirty="0" err="1"/>
              <a:t>Perga</a:t>
            </a:r>
            <a:r>
              <a:rPr lang="en-US" dirty="0"/>
              <a:t> are not included in the notes but are important as they set the stage for John Mark being a disappointment for Paul.  We will see this more in a later sermon.</a:t>
            </a:r>
          </a:p>
        </p:txBody>
      </p:sp>
      <p:sp>
        <p:nvSpPr>
          <p:cNvPr id="4" name="Slide Number Placeholder 3"/>
          <p:cNvSpPr>
            <a:spLocks noGrp="1"/>
          </p:cNvSpPr>
          <p:nvPr>
            <p:ph type="sldNum" sz="quarter" idx="5"/>
          </p:nvPr>
        </p:nvSpPr>
        <p:spPr/>
        <p:txBody>
          <a:bodyPr/>
          <a:lstStyle/>
          <a:p>
            <a:fld id="{756D9F66-4D64-468E-AD61-602BAA36901B}" type="slidenum">
              <a:rPr lang="en-US" smtClean="0"/>
              <a:t>22</a:t>
            </a:fld>
            <a:endParaRPr lang="en-US"/>
          </a:p>
        </p:txBody>
      </p:sp>
    </p:spTree>
    <p:extLst>
      <p:ext uri="{BB962C8B-B14F-4D97-AF65-F5344CB8AC3E}">
        <p14:creationId xmlns:p14="http://schemas.microsoft.com/office/powerpoint/2010/main" val="410196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take a close look at </a:t>
            </a:r>
            <a:r>
              <a:rPr lang="en-US" dirty="0" err="1"/>
              <a:t>Paphos</a:t>
            </a:r>
            <a:r>
              <a:rPr lang="en-US" dirty="0"/>
              <a:t>.</a:t>
            </a:r>
          </a:p>
        </p:txBody>
      </p:sp>
      <p:sp>
        <p:nvSpPr>
          <p:cNvPr id="4" name="Slide Number Placeholder 3"/>
          <p:cNvSpPr>
            <a:spLocks noGrp="1"/>
          </p:cNvSpPr>
          <p:nvPr>
            <p:ph type="sldNum" sz="quarter" idx="5"/>
          </p:nvPr>
        </p:nvSpPr>
        <p:spPr/>
        <p:txBody>
          <a:bodyPr/>
          <a:lstStyle/>
          <a:p>
            <a:fld id="{756D9F66-4D64-468E-AD61-602BAA36901B}" type="slidenum">
              <a:rPr lang="en-US" smtClean="0"/>
              <a:t>23</a:t>
            </a:fld>
            <a:endParaRPr lang="en-US"/>
          </a:p>
        </p:txBody>
      </p:sp>
    </p:spTree>
    <p:extLst>
      <p:ext uri="{BB962C8B-B14F-4D97-AF65-F5344CB8AC3E}">
        <p14:creationId xmlns:p14="http://schemas.microsoft.com/office/powerpoint/2010/main" val="644571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24</a:t>
            </a:fld>
            <a:endParaRPr lang="en-US"/>
          </a:p>
        </p:txBody>
      </p:sp>
    </p:spTree>
    <p:extLst>
      <p:ext uri="{BB962C8B-B14F-4D97-AF65-F5344CB8AC3E}">
        <p14:creationId xmlns:p14="http://schemas.microsoft.com/office/powerpoint/2010/main" val="230470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25</a:t>
            </a:fld>
            <a:endParaRPr lang="en-US"/>
          </a:p>
        </p:txBody>
      </p:sp>
    </p:spTree>
    <p:extLst>
      <p:ext uri="{BB962C8B-B14F-4D97-AF65-F5344CB8AC3E}">
        <p14:creationId xmlns:p14="http://schemas.microsoft.com/office/powerpoint/2010/main" val="836159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26</a:t>
            </a:fld>
            <a:endParaRPr lang="en-US"/>
          </a:p>
        </p:txBody>
      </p:sp>
    </p:spTree>
    <p:extLst>
      <p:ext uri="{BB962C8B-B14F-4D97-AF65-F5344CB8AC3E}">
        <p14:creationId xmlns:p14="http://schemas.microsoft.com/office/powerpoint/2010/main" val="1802006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closer look.  </a:t>
            </a:r>
          </a:p>
        </p:txBody>
      </p:sp>
      <p:sp>
        <p:nvSpPr>
          <p:cNvPr id="4" name="Slide Number Placeholder 3"/>
          <p:cNvSpPr>
            <a:spLocks noGrp="1"/>
          </p:cNvSpPr>
          <p:nvPr>
            <p:ph type="sldNum" sz="quarter" idx="5"/>
          </p:nvPr>
        </p:nvSpPr>
        <p:spPr/>
        <p:txBody>
          <a:bodyPr/>
          <a:lstStyle/>
          <a:p>
            <a:fld id="{756D9F66-4D64-468E-AD61-602BAA36901B}" type="slidenum">
              <a:rPr lang="en-US" smtClean="0"/>
              <a:t>27</a:t>
            </a:fld>
            <a:endParaRPr lang="en-US"/>
          </a:p>
        </p:txBody>
      </p:sp>
    </p:spTree>
    <p:extLst>
      <p:ext uri="{BB962C8B-B14F-4D97-AF65-F5344CB8AC3E}">
        <p14:creationId xmlns:p14="http://schemas.microsoft.com/office/powerpoint/2010/main" val="1355746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closer look.  </a:t>
            </a:r>
          </a:p>
        </p:txBody>
      </p:sp>
      <p:sp>
        <p:nvSpPr>
          <p:cNvPr id="4" name="Slide Number Placeholder 3"/>
          <p:cNvSpPr>
            <a:spLocks noGrp="1"/>
          </p:cNvSpPr>
          <p:nvPr>
            <p:ph type="sldNum" sz="quarter" idx="5"/>
          </p:nvPr>
        </p:nvSpPr>
        <p:spPr/>
        <p:txBody>
          <a:bodyPr/>
          <a:lstStyle/>
          <a:p>
            <a:fld id="{756D9F66-4D64-468E-AD61-602BAA36901B}" type="slidenum">
              <a:rPr lang="en-US" smtClean="0"/>
              <a:t>30</a:t>
            </a:fld>
            <a:endParaRPr lang="en-US"/>
          </a:p>
        </p:txBody>
      </p:sp>
    </p:spTree>
    <p:extLst>
      <p:ext uri="{BB962C8B-B14F-4D97-AF65-F5344CB8AC3E}">
        <p14:creationId xmlns:p14="http://schemas.microsoft.com/office/powerpoint/2010/main" val="1535803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31</a:t>
            </a:fld>
            <a:endParaRPr lang="en-US"/>
          </a:p>
        </p:txBody>
      </p:sp>
    </p:spTree>
    <p:extLst>
      <p:ext uri="{BB962C8B-B14F-4D97-AF65-F5344CB8AC3E}">
        <p14:creationId xmlns:p14="http://schemas.microsoft.com/office/powerpoint/2010/main" val="292955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13</a:t>
            </a:r>
            <a:r>
              <a:rPr lang="en-US" baseline="30000" dirty="0"/>
              <a:t>th</a:t>
            </a:r>
            <a:r>
              <a:rPr lang="en-US" dirty="0"/>
              <a:t> sermon in our series on the Book of Acts which we are calling “Good News on the Move.</a:t>
            </a:r>
          </a:p>
          <a:p>
            <a:endParaRPr lang="en-US" dirty="0"/>
          </a:p>
          <a:p>
            <a:r>
              <a:rPr lang="en-US" dirty="0"/>
              <a:t>Now this is a story about many different people doing many different things in many different places.  We’re going to read about many different places today.  </a:t>
            </a:r>
          </a:p>
          <a:p>
            <a:endParaRPr lang="en-US" dirty="0"/>
          </a:p>
          <a:p>
            <a:r>
              <a:rPr lang="en-US" dirty="0"/>
              <a:t>But what you need to realize is that even though there are many different people, places, and things, this is God’s story about His church which is led by His Son, Jesus.</a:t>
            </a:r>
          </a:p>
        </p:txBody>
      </p:sp>
      <p:sp>
        <p:nvSpPr>
          <p:cNvPr id="4" name="Slide Number Placeholder 3"/>
          <p:cNvSpPr>
            <a:spLocks noGrp="1"/>
          </p:cNvSpPr>
          <p:nvPr>
            <p:ph type="sldNum" sz="quarter" idx="5"/>
          </p:nvPr>
        </p:nvSpPr>
        <p:spPr/>
        <p:txBody>
          <a:bodyPr/>
          <a:lstStyle/>
          <a:p>
            <a:fld id="{756D9F66-4D64-468E-AD61-602BAA36901B}" type="slidenum">
              <a:rPr lang="en-US" smtClean="0"/>
              <a:t>3</a:t>
            </a:fld>
            <a:endParaRPr lang="en-US"/>
          </a:p>
        </p:txBody>
      </p:sp>
    </p:spTree>
    <p:extLst>
      <p:ext uri="{BB962C8B-B14F-4D97-AF65-F5344CB8AC3E}">
        <p14:creationId xmlns:p14="http://schemas.microsoft.com/office/powerpoint/2010/main" val="3001857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of Eric Liddell is about someone who sought after and followed the Holy Spirit and he achieved the impossible.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155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105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35</a:t>
            </a:fld>
            <a:endParaRPr lang="en-US"/>
          </a:p>
        </p:txBody>
      </p:sp>
    </p:spTree>
    <p:extLst>
      <p:ext uri="{BB962C8B-B14F-4D97-AF65-F5344CB8AC3E}">
        <p14:creationId xmlns:p14="http://schemas.microsoft.com/office/powerpoint/2010/main" val="4732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see the impossible being made possible on the return trip. The churches Paul and Barnabas planted are growing.</a:t>
            </a:r>
          </a:p>
          <a:p>
            <a:endParaRPr lang="en-US" dirty="0"/>
          </a:p>
          <a:p>
            <a:r>
              <a:rPr lang="en-US" dirty="0"/>
              <a:t>Any mission organization today will tell you the goal of church planting is to have churches that are governing, self supporting, and self-propagating.  </a:t>
            </a:r>
          </a:p>
          <a:p>
            <a:endParaRPr lang="en-US" dirty="0"/>
          </a:p>
          <a:p>
            <a:r>
              <a:rPr lang="en-US" dirty="0"/>
              <a:t>Paul does give some advice that is still applicable today.  </a:t>
            </a:r>
          </a:p>
          <a:p>
            <a:endParaRPr lang="en-US" dirty="0"/>
          </a:p>
          <a:p>
            <a:r>
              <a:rPr lang="en-US" dirty="0"/>
              <a:t>We know this is not hard, this is not impossible, because . . . </a:t>
            </a:r>
          </a:p>
          <a:p>
            <a:endParaRPr lang="en-US" dirty="0"/>
          </a:p>
          <a:p>
            <a:r>
              <a:rPr lang="en-US" dirty="0"/>
              <a:t>Later Paul would write all who desire to live a godly life will suffer persecution.  It seems like it would be impossible to be a Christian if you must suffer many hardships, if you must endure persecution.  But that the main point of this section of scripture.  </a:t>
            </a:r>
          </a:p>
        </p:txBody>
      </p:sp>
      <p:sp>
        <p:nvSpPr>
          <p:cNvPr id="4" name="Slide Number Placeholder 3"/>
          <p:cNvSpPr>
            <a:spLocks noGrp="1"/>
          </p:cNvSpPr>
          <p:nvPr>
            <p:ph type="sldNum" sz="quarter" idx="5"/>
          </p:nvPr>
        </p:nvSpPr>
        <p:spPr/>
        <p:txBody>
          <a:bodyPr/>
          <a:lstStyle/>
          <a:p>
            <a:fld id="{756D9F66-4D64-468E-AD61-602BAA36901B}" type="slidenum">
              <a:rPr lang="en-US" smtClean="0"/>
              <a:t>36</a:t>
            </a:fld>
            <a:endParaRPr lang="en-US" dirty="0"/>
          </a:p>
        </p:txBody>
      </p:sp>
    </p:spTree>
    <p:extLst>
      <p:ext uri="{BB962C8B-B14F-4D97-AF65-F5344CB8AC3E}">
        <p14:creationId xmlns:p14="http://schemas.microsoft.com/office/powerpoint/2010/main" val="3027468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is Impossible when you Seek out and Follow the Holy Spirit.</a:t>
            </a:r>
          </a:p>
          <a:p>
            <a:endParaRPr lang="en-US" dirty="0"/>
          </a:p>
          <a:p>
            <a:r>
              <a:rPr lang="en-US" dirty="0"/>
              <a:t>Most of us are not going on a missionary journey to a strange new place. But this can still apply to you.  </a:t>
            </a:r>
          </a:p>
          <a:p>
            <a:endParaRPr lang="en-US" dirty="0"/>
          </a:p>
          <a:p>
            <a:r>
              <a:rPr lang="en-US" dirty="0"/>
              <a:t>Are there areas in your life where you need to seek the Holy Spirit?  Just like Paul and the leaders at the church in Antioch sought after the Holy Spirit so should you to.  What areas of your life do you need to seek the Holy Spirit?  That is easy:  All areas.  </a:t>
            </a:r>
          </a:p>
          <a:p>
            <a:endParaRPr lang="en-US" dirty="0"/>
          </a:p>
          <a:p>
            <a:r>
              <a:rPr lang="en-US" dirty="0"/>
              <a:t>Maybe the Holy Spirit is already calling you for something.  Maybe to volunteer at you local church. Maybe he is calling you to stop watching so much TV for worrying about the future.   Obey, follow the Holy Spirit.</a:t>
            </a:r>
          </a:p>
          <a:p>
            <a:endParaRPr lang="en-US" dirty="0"/>
          </a:p>
          <a:p>
            <a:r>
              <a:rPr lang="en-US" dirty="0"/>
              <a:t>Nothing is Impossible when you seek out and follow the Holy Spirit.</a:t>
            </a:r>
          </a:p>
        </p:txBody>
      </p:sp>
      <p:sp>
        <p:nvSpPr>
          <p:cNvPr id="4" name="Slide Number Placeholder 3"/>
          <p:cNvSpPr>
            <a:spLocks noGrp="1"/>
          </p:cNvSpPr>
          <p:nvPr>
            <p:ph type="sldNum" sz="quarter" idx="5"/>
          </p:nvPr>
        </p:nvSpPr>
        <p:spPr/>
        <p:txBody>
          <a:bodyPr/>
          <a:lstStyle/>
          <a:p>
            <a:fld id="{756D9F66-4D64-468E-AD61-602BAA36901B}" type="slidenum">
              <a:rPr lang="en-US" smtClean="0"/>
              <a:t>37</a:t>
            </a:fld>
            <a:endParaRPr lang="en-US" dirty="0"/>
          </a:p>
        </p:txBody>
      </p:sp>
    </p:spTree>
    <p:extLst>
      <p:ext uri="{BB962C8B-B14F-4D97-AF65-F5344CB8AC3E}">
        <p14:creationId xmlns:p14="http://schemas.microsoft.com/office/powerpoint/2010/main" val="647893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Holy Spirit, helping the church achieve the impossible since AD 33.</a:t>
            </a:r>
          </a:p>
          <a:p>
            <a:endParaRPr lang="en-US" dirty="0"/>
          </a:p>
          <a:p>
            <a:r>
              <a:rPr lang="en-US" dirty="0"/>
              <a:t>Let us pray. . . </a:t>
            </a:r>
          </a:p>
        </p:txBody>
      </p:sp>
      <p:sp>
        <p:nvSpPr>
          <p:cNvPr id="4" name="Slide Number Placeholder 3"/>
          <p:cNvSpPr>
            <a:spLocks noGrp="1"/>
          </p:cNvSpPr>
          <p:nvPr>
            <p:ph type="sldNum" sz="quarter" idx="5"/>
          </p:nvPr>
        </p:nvSpPr>
        <p:spPr/>
        <p:txBody>
          <a:bodyPr/>
          <a:lstStyle/>
          <a:p>
            <a:fld id="{756D9F66-4D64-468E-AD61-602BAA36901B}" type="slidenum">
              <a:rPr lang="en-US" smtClean="0"/>
              <a:t>38</a:t>
            </a:fld>
            <a:endParaRPr lang="en-US" dirty="0"/>
          </a:p>
        </p:txBody>
      </p:sp>
    </p:spTree>
    <p:extLst>
      <p:ext uri="{BB962C8B-B14F-4D97-AF65-F5344CB8AC3E}">
        <p14:creationId xmlns:p14="http://schemas.microsoft.com/office/powerpoint/2010/main" val="411025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this story about God’s church being born in Acts chapter 2.  This is the with the story of Pentecost, and that is when the disciples received the Holy Spirit. The church grew by 3,000 that day.</a:t>
            </a:r>
          </a:p>
          <a:p>
            <a:endParaRPr lang="en-US" dirty="0"/>
          </a:p>
          <a:p>
            <a:r>
              <a:rPr lang="en-US" dirty="0"/>
              <a:t>We see this story about God’s church growing by another 5,000 in Acts chapter 4, and again in Acts chapter 6 the church is “increasing in number”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4</a:t>
            </a:fld>
            <a:endParaRPr lang="en-US"/>
          </a:p>
        </p:txBody>
      </p:sp>
    </p:spTree>
    <p:extLst>
      <p:ext uri="{BB962C8B-B14F-4D97-AF65-F5344CB8AC3E}">
        <p14:creationId xmlns:p14="http://schemas.microsoft.com/office/powerpoint/2010/main" val="412633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this point church, the church has been centered around the city of Jerusalem, in Judea.</a:t>
            </a:r>
          </a:p>
          <a:p>
            <a:endParaRPr lang="en-US" dirty="0"/>
          </a:p>
          <a:p>
            <a:r>
              <a:rPr lang="en-US" dirty="0"/>
              <a:t>But with the persecution by Saul, the believers scattered, but those who were scattered went about preaching the word. </a:t>
            </a:r>
          </a:p>
          <a:p>
            <a:endParaRPr lang="en-US" dirty="0"/>
          </a:p>
          <a:p>
            <a:r>
              <a:rPr lang="en-US" dirty="0"/>
              <a:t>One person who went to Samaria proclaiming the Gospel was Philip.  Many people heard the good news about the kingdom of God and the name of Jesus Christ. </a:t>
            </a:r>
          </a:p>
          <a:p>
            <a:endParaRPr lang="en-US" dirty="0"/>
          </a:p>
          <a:p>
            <a:r>
              <a:rPr lang="en-US" dirty="0"/>
              <a:t>One such person was Simon the Magician, who believed and was then baptized.  </a:t>
            </a:r>
          </a:p>
          <a:p>
            <a:endParaRPr lang="en-US" dirty="0"/>
          </a:p>
          <a:p>
            <a:r>
              <a:rPr lang="en-US" dirty="0"/>
              <a:t>Another person was the Ethiopian Eunuch who after hearing the Gospel asked “What prevents me from being baptized”</a:t>
            </a:r>
          </a:p>
        </p:txBody>
      </p:sp>
      <p:sp>
        <p:nvSpPr>
          <p:cNvPr id="4" name="Slide Number Placeholder 3"/>
          <p:cNvSpPr>
            <a:spLocks noGrp="1"/>
          </p:cNvSpPr>
          <p:nvPr>
            <p:ph type="sldNum" sz="quarter" idx="5"/>
          </p:nvPr>
        </p:nvSpPr>
        <p:spPr/>
        <p:txBody>
          <a:bodyPr/>
          <a:lstStyle/>
          <a:p>
            <a:fld id="{756D9F66-4D64-468E-AD61-602BAA36901B}" type="slidenum">
              <a:rPr lang="en-US" smtClean="0"/>
              <a:t>5</a:t>
            </a:fld>
            <a:endParaRPr lang="en-US"/>
          </a:p>
        </p:txBody>
      </p:sp>
    </p:spTree>
    <p:extLst>
      <p:ext uri="{BB962C8B-B14F-4D97-AF65-F5344CB8AC3E}">
        <p14:creationId xmlns:p14="http://schemas.microsoft.com/office/powerpoint/2010/main" val="15865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chapters 10 through 12, the Church continues to grow, and now includes gentiles.  </a:t>
            </a:r>
          </a:p>
          <a:p>
            <a:endParaRPr lang="en-US" dirty="0"/>
          </a:p>
          <a:p>
            <a:r>
              <a:rPr lang="en-US" dirty="0"/>
              <a:t>The Ethiopian Eunuch asked “What prevents me from being baptized” </a:t>
            </a:r>
          </a:p>
          <a:p>
            <a:endParaRPr lang="en-US" dirty="0"/>
          </a:p>
          <a:p>
            <a:r>
              <a:rPr lang="en-US" dirty="0"/>
              <a:t>The Apostle Peter asks something very similar, “Can anyone withhold water for baptizing these Gentiles, who have received the Holy Spirit just as we have?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6</a:t>
            </a:fld>
            <a:endParaRPr lang="en-US"/>
          </a:p>
        </p:txBody>
      </p:sp>
    </p:spTree>
    <p:extLst>
      <p:ext uri="{BB962C8B-B14F-4D97-AF65-F5344CB8AC3E}">
        <p14:creationId xmlns:p14="http://schemas.microsoft.com/office/powerpoint/2010/main" val="80851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with growth comes opposition.  This opposition comes from both external and internal sources. </a:t>
            </a:r>
          </a:p>
          <a:p>
            <a:endParaRPr lang="en-US" dirty="0"/>
          </a:p>
          <a:p>
            <a:r>
              <a:rPr lang="en-US" dirty="0"/>
              <a:t>We see external opposition to the gospel in the early part of Acts with the apostles being arrested. Opposition continued now led by Saul, and eventually resulted in Stephen’s stoning and the believers scattering.  </a:t>
            </a:r>
          </a:p>
          <a:p>
            <a:endParaRPr lang="en-US" dirty="0"/>
          </a:p>
          <a:p>
            <a:r>
              <a:rPr lang="en-US" dirty="0"/>
              <a:t>After Saul’s conversion, the Jews apparently decided to use a political leader rather than a religious leader to persecute the church through Herod. </a:t>
            </a:r>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7</a:t>
            </a:fld>
            <a:endParaRPr lang="en-US"/>
          </a:p>
        </p:txBody>
      </p:sp>
    </p:spTree>
    <p:extLst>
      <p:ext uri="{BB962C8B-B14F-4D97-AF65-F5344CB8AC3E}">
        <p14:creationId xmlns:p14="http://schemas.microsoft.com/office/powerpoint/2010/main" val="124239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Opposition to church growth also comes from within. </a:t>
            </a:r>
          </a:p>
          <a:p>
            <a:endParaRPr lang="en-US" dirty="0"/>
          </a:p>
          <a:p>
            <a:r>
              <a:rPr lang="en-US" dirty="0"/>
              <a:t>Ananias and Sapphira withheld their offerings, and lied about it.</a:t>
            </a:r>
          </a:p>
          <a:p>
            <a:endParaRPr lang="en-US" dirty="0"/>
          </a:p>
          <a:p>
            <a:r>
              <a:rPr lang="en-US" dirty="0"/>
              <a:t>There were issues about food distribution between the Greek and Hebrew speaking widows.</a:t>
            </a:r>
          </a:p>
          <a:p>
            <a:endParaRPr lang="en-US" dirty="0"/>
          </a:p>
          <a:p>
            <a:r>
              <a:rPr lang="en-US" dirty="0"/>
              <a:t>And in </a:t>
            </a:r>
            <a:r>
              <a:rPr lang="en-US" dirty="0" err="1"/>
              <a:t>ch</a:t>
            </a:r>
            <a:r>
              <a:rPr lang="en-US" dirty="0"/>
              <a:t> 8, we could have had internal opposition with Simon the magician.  He was a new believer so he does not understand everything about the Gospel.  So when he saw the Holy Spirit being given through the laying on of the apostles' hands, he wanted to pay money so he could do the same thing.  He was rebuked by Peter. </a:t>
            </a:r>
          </a:p>
          <a:p>
            <a:endParaRPr lang="en-US" dirty="0"/>
          </a:p>
          <a:p>
            <a:r>
              <a:rPr lang="en-US" dirty="0"/>
              <a:t>Despite opposition, the church Grew</a:t>
            </a:r>
          </a:p>
        </p:txBody>
      </p:sp>
      <p:sp>
        <p:nvSpPr>
          <p:cNvPr id="4" name="Slide Number Placeholder 3"/>
          <p:cNvSpPr>
            <a:spLocks noGrp="1"/>
          </p:cNvSpPr>
          <p:nvPr>
            <p:ph type="sldNum" sz="quarter" idx="5"/>
          </p:nvPr>
        </p:nvSpPr>
        <p:spPr/>
        <p:txBody>
          <a:bodyPr/>
          <a:lstStyle/>
          <a:p>
            <a:fld id="{756D9F66-4D64-468E-AD61-602BAA36901B}" type="slidenum">
              <a:rPr lang="en-US" smtClean="0"/>
              <a:t>8</a:t>
            </a:fld>
            <a:endParaRPr lang="en-US"/>
          </a:p>
        </p:txBody>
      </p:sp>
    </p:spTree>
    <p:extLst>
      <p:ext uri="{BB962C8B-B14F-4D97-AF65-F5344CB8AC3E}">
        <p14:creationId xmlns:p14="http://schemas.microsoft.com/office/powerpoint/2010/main" val="335930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our background.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this external and internal opposition, we see that God uses various people and circumstances to make the church grew.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see the impossible become the possible. </a:t>
            </a:r>
          </a:p>
          <a:p>
            <a:endParaRPr lang="en-US" dirty="0"/>
          </a:p>
        </p:txBody>
      </p:sp>
      <p:sp>
        <p:nvSpPr>
          <p:cNvPr id="4" name="Slide Number Placeholder 3"/>
          <p:cNvSpPr>
            <a:spLocks noGrp="1"/>
          </p:cNvSpPr>
          <p:nvPr>
            <p:ph type="sldNum" sz="quarter" idx="5"/>
          </p:nvPr>
        </p:nvSpPr>
        <p:spPr/>
        <p:txBody>
          <a:bodyPr/>
          <a:lstStyle/>
          <a:p>
            <a:fld id="{756D9F66-4D64-468E-AD61-602BAA36901B}" type="slidenum">
              <a:rPr lang="en-US" smtClean="0"/>
              <a:t>9</a:t>
            </a:fld>
            <a:endParaRPr lang="en-US"/>
          </a:p>
        </p:txBody>
      </p:sp>
    </p:spTree>
    <p:extLst>
      <p:ext uri="{BB962C8B-B14F-4D97-AF65-F5344CB8AC3E}">
        <p14:creationId xmlns:p14="http://schemas.microsoft.com/office/powerpoint/2010/main" val="2885764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flat lay photography of camera, book, and bag">
            <a:extLst>
              <a:ext uri="{FF2B5EF4-FFF2-40B4-BE49-F238E27FC236}">
                <a16:creationId xmlns:a16="http://schemas.microsoft.com/office/drawing/2014/main" id="{97B4F578-AB37-44C5-93E7-A1C97452895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6BF4FB9-3030-4135-82D4-B3B11C630B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061913">
            <a:off x="1210845" y="551181"/>
            <a:ext cx="1871871" cy="815230"/>
          </a:xfrm>
          <a:prstGeom prst="rect">
            <a:avLst/>
          </a:prstGeom>
        </p:spPr>
      </p:pic>
      <p:pic>
        <p:nvPicPr>
          <p:cNvPr id="9" name="Picture 2" descr="Singapore Passport Vector Images (61)">
            <a:extLst>
              <a:ext uri="{FF2B5EF4-FFF2-40B4-BE49-F238E27FC236}">
                <a16:creationId xmlns:a16="http://schemas.microsoft.com/office/drawing/2014/main" id="{44C675AF-653D-4E00-BD7F-9B21A83EB786}"/>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741" t="15102" r="23386" b="15597"/>
          <a:stretch/>
        </p:blipFill>
        <p:spPr bwMode="auto">
          <a:xfrm rot="21143320">
            <a:off x="1275424" y="1039689"/>
            <a:ext cx="1344607" cy="185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41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2" descr="DSS">
            <a:extLst>
              <a:ext uri="{FF2B5EF4-FFF2-40B4-BE49-F238E27FC236}">
                <a16:creationId xmlns:a16="http://schemas.microsoft.com/office/drawing/2014/main" id="{4F27B626-03E1-470C-90D3-4AE65BF8CEAC}"/>
              </a:ext>
            </a:extLst>
          </p:cNvPr>
          <p:cNvPicPr>
            <a:picLocks noChangeAspect="1" noChangeArrowheads="1"/>
          </p:cNvPicPr>
          <p:nvPr userDrawn="1"/>
        </p:nvPicPr>
        <p:blipFill>
          <a:blip r:embed="rId2">
            <a:lum bright="-36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96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sunsetcross">
            <a:extLst>
              <a:ext uri="{FF2B5EF4-FFF2-40B4-BE49-F238E27FC236}">
                <a16:creationId xmlns:a16="http://schemas.microsoft.com/office/drawing/2014/main" id="{E89FE7BD-E452-4AFC-AEB3-A4171F20FF2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flipH="1">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107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A84606E7-9E32-4F54-ADD9-53CA8DB6AA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93911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4062588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0">
              <a:srgbClr val="D28601"/>
            </a:gs>
            <a:gs pos="100000">
              <a:srgbClr val="ECBF1B"/>
            </a:gs>
          </a:gsLst>
          <a:lin ang="0" scaled="0"/>
        </a:gradFill>
        <a:effectLst/>
      </p:bgPr>
    </p:bg>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892EE013-B5C8-4FEB-950E-F420386F72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81493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85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48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6C04B-B833-40F5-A0B7-DF6C5BB7E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334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1936A-41D1-4C75-9A2A-5E0A0DEF82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8A4E270F-7268-466E-AFD3-7B3A7F8DA0D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562"/>
          <a:stretch/>
        </p:blipFill>
        <p:spPr>
          <a:xfrm>
            <a:off x="-1" y="5279010"/>
            <a:ext cx="9144001" cy="1590971"/>
          </a:xfrm>
          <a:prstGeom prst="rect">
            <a:avLst/>
          </a:prstGeom>
        </p:spPr>
      </p:pic>
    </p:spTree>
    <p:extLst>
      <p:ext uri="{BB962C8B-B14F-4D97-AF65-F5344CB8AC3E}">
        <p14:creationId xmlns:p14="http://schemas.microsoft.com/office/powerpoint/2010/main" val="406582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E7E915-B24F-4202-91E1-2AA2810AB8D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62"/>
          <a:stretch/>
        </p:blipFill>
        <p:spPr>
          <a:xfrm>
            <a:off x="-1" y="5279010"/>
            <a:ext cx="9144001" cy="1590971"/>
          </a:xfrm>
          <a:prstGeom prst="rect">
            <a:avLst/>
          </a:prstGeom>
        </p:spPr>
      </p:pic>
      <p:sp>
        <p:nvSpPr>
          <p:cNvPr id="3" name="Rectangle 2">
            <a:extLst>
              <a:ext uri="{FF2B5EF4-FFF2-40B4-BE49-F238E27FC236}">
                <a16:creationId xmlns:a16="http://schemas.microsoft.com/office/drawing/2014/main" id="{D8C5A106-17A6-4AD7-BDB5-6920C9110D33}"/>
              </a:ext>
            </a:extLst>
          </p:cNvPr>
          <p:cNvSpPr/>
          <p:nvPr userDrawn="1"/>
        </p:nvSpPr>
        <p:spPr>
          <a:xfrm>
            <a:off x="0" y="1"/>
            <a:ext cx="9144000" cy="5279010"/>
          </a:xfrm>
          <a:prstGeom prst="rect">
            <a:avLst/>
          </a:prstGeom>
          <a:gradFill flip="none" rotWithShape="1">
            <a:gsLst>
              <a:gs pos="0">
                <a:srgbClr val="DFDBD5">
                  <a:alpha val="0"/>
                </a:srgbClr>
              </a:gs>
              <a:gs pos="100000">
                <a:srgbClr val="DFDBD5"/>
              </a:gs>
            </a:gsLst>
            <a:lin ang="5400000" scaled="0"/>
            <a:tileRect/>
          </a:gra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9738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9001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136BA9-EA06-4265-970E-9ECE998CEC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9144000" cy="6846401"/>
          </a:xfrm>
          <a:prstGeom prst="rect">
            <a:avLst/>
          </a:prstGeom>
        </p:spPr>
      </p:pic>
    </p:spTree>
    <p:extLst>
      <p:ext uri="{BB962C8B-B14F-4D97-AF65-F5344CB8AC3E}">
        <p14:creationId xmlns:p14="http://schemas.microsoft.com/office/powerpoint/2010/main" val="98646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descr="Nephilim in the Bible - Olive Tree Blog">
            <a:extLst>
              <a:ext uri="{FF2B5EF4-FFF2-40B4-BE49-F238E27FC236}">
                <a16:creationId xmlns:a16="http://schemas.microsoft.com/office/drawing/2014/main" id="{2D9F2338-C319-40C9-BEDC-48A218E72CB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301" y="0"/>
            <a:ext cx="91416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2" descr="bible page on gray concrete surface">
            <a:extLst>
              <a:ext uri="{FF2B5EF4-FFF2-40B4-BE49-F238E27FC236}">
                <a16:creationId xmlns:a16="http://schemas.microsoft.com/office/drawing/2014/main" id="{2E1A75B7-1B81-49CC-B89A-82307166730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0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63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66" r:id="rId7"/>
    <p:sldLayoutId id="2147483667" r:id="rId8"/>
    <p:sldLayoutId id="2147483668"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199464"/>
      </p:ext>
    </p:extLst>
  </p:cSld>
  <p:clrMap bg1="lt1" tx1="dk1" bg2="lt2" tx2="dk2" accent1="accent1" accent2="accent2" accent3="accent3" accent4="accent4" accent5="accent5" accent6="accent6" hlink="hlink" folHlink="folHlink"/>
  <p:sldLayoutIdLst>
    <p:sldLayoutId id="2147483676" r:id="rId1"/>
    <p:sldLayoutId id="2147483677" r:id="rId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782645"/>
      </p:ext>
    </p:extLst>
  </p:cSld>
  <p:clrMap bg1="lt1" tx1="dk1" bg2="lt2" tx2="dk2" accent1="accent1" accent2="accent2" accent3="accent3" accent4="accent4" accent5="accent5" accent6="accent6" hlink="hlink" folHlink="folHlink"/>
  <p:sldLayoutIdLst>
    <p:sldLayoutId id="2147483686"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6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9A118A93-8AB7-490A-8BE3-757425B9E5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reeform 5">
            <a:extLst>
              <a:ext uri="{FF2B5EF4-FFF2-40B4-BE49-F238E27FC236}">
                <a16:creationId xmlns:a16="http://schemas.microsoft.com/office/drawing/2014/main" id="{AC977B35-F986-44A0-8291-8E99C3EDED2E}"/>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4" name="Text Box 6">
            <a:extLst>
              <a:ext uri="{FF2B5EF4-FFF2-40B4-BE49-F238E27FC236}">
                <a16:creationId xmlns:a16="http://schemas.microsoft.com/office/drawing/2014/main" id="{E6F3FFD8-E700-47FA-91FE-6DA692C30D24}"/>
              </a:ext>
            </a:extLst>
          </p:cNvPr>
          <p:cNvSpPr txBox="1">
            <a:spLocks noChangeArrowheads="1"/>
          </p:cNvSpPr>
          <p:nvPr/>
        </p:nvSpPr>
        <p:spPr bwMode="auto">
          <a:xfrm>
            <a:off x="6858000" y="3276600"/>
            <a:ext cx="16764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66FFFF"/>
                </a:solidFill>
                <a:effectLst>
                  <a:glow rad="101600">
                    <a:srgbClr val="000000">
                      <a:alpha val="75000"/>
                    </a:srgbClr>
                  </a:glow>
                </a:effectLst>
                <a:latin typeface="Arial" pitchFamily="-112" charset="0"/>
                <a:ea typeface="ＭＳ Ｐゴシック"/>
              </a:rPr>
              <a:t>Judea</a:t>
            </a:r>
          </a:p>
        </p:txBody>
      </p:sp>
      <p:grpSp>
        <p:nvGrpSpPr>
          <p:cNvPr id="5" name="Group 4">
            <a:extLst>
              <a:ext uri="{FF2B5EF4-FFF2-40B4-BE49-F238E27FC236}">
                <a16:creationId xmlns:a16="http://schemas.microsoft.com/office/drawing/2014/main" id="{084DD774-709C-4919-901A-A347980612F6}"/>
              </a:ext>
            </a:extLst>
          </p:cNvPr>
          <p:cNvGrpSpPr/>
          <p:nvPr/>
        </p:nvGrpSpPr>
        <p:grpSpPr>
          <a:xfrm>
            <a:off x="5646742" y="2669109"/>
            <a:ext cx="2667000" cy="590092"/>
            <a:chOff x="5646742" y="2669109"/>
            <a:chExt cx="2667000" cy="590092"/>
          </a:xfrm>
        </p:grpSpPr>
        <p:sp>
          <p:nvSpPr>
            <p:cNvPr id="6" name="Freeform 8">
              <a:extLst>
                <a:ext uri="{FF2B5EF4-FFF2-40B4-BE49-F238E27FC236}">
                  <a16:creationId xmlns:a16="http://schemas.microsoft.com/office/drawing/2014/main" id="{D5EA7D26-65AC-40EA-A3D3-B44385C67F9C}"/>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7" name="Text Box 11">
              <a:extLst>
                <a:ext uri="{FF2B5EF4-FFF2-40B4-BE49-F238E27FC236}">
                  <a16:creationId xmlns:a16="http://schemas.microsoft.com/office/drawing/2014/main" id="{6FEDBE81-F3E9-40F4-BD24-C4ADD7C3BA0E}"/>
                </a:ext>
              </a:extLst>
            </p:cNvPr>
            <p:cNvSpPr txBox="1">
              <a:spLocks noChangeArrowheads="1"/>
            </p:cNvSpPr>
            <p:nvPr/>
          </p:nvSpPr>
          <p:spPr bwMode="auto">
            <a:xfrm>
              <a:off x="5646742" y="2669109"/>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sp>
        <p:nvSpPr>
          <p:cNvPr id="10" name="Freeform 9">
            <a:extLst>
              <a:ext uri="{FF2B5EF4-FFF2-40B4-BE49-F238E27FC236}">
                <a16:creationId xmlns:a16="http://schemas.microsoft.com/office/drawing/2014/main" id="{9B27AB4D-DE20-431B-99BA-FA1FEC04AA3E}"/>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1" name="Text Box 10">
            <a:extLst>
              <a:ext uri="{FF2B5EF4-FFF2-40B4-BE49-F238E27FC236}">
                <a16:creationId xmlns:a16="http://schemas.microsoft.com/office/drawing/2014/main" id="{29B138E9-CEDB-45DC-8CE3-9C63B4AF1832}"/>
              </a:ext>
            </a:extLst>
          </p:cNvPr>
          <p:cNvSpPr txBox="1">
            <a:spLocks noChangeArrowheads="1"/>
          </p:cNvSpPr>
          <p:nvPr/>
        </p:nvSpPr>
        <p:spPr bwMode="auto">
          <a:xfrm>
            <a:off x="6629400" y="1981200"/>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sp>
        <p:nvSpPr>
          <p:cNvPr id="14" name="AutoShape 12">
            <a:extLst>
              <a:ext uri="{FF2B5EF4-FFF2-40B4-BE49-F238E27FC236}">
                <a16:creationId xmlns:a16="http://schemas.microsoft.com/office/drawing/2014/main" id="{99968C42-BAB8-41A2-B223-F8A30C00824C}"/>
              </a:ext>
            </a:extLst>
          </p:cNvPr>
          <p:cNvSpPr>
            <a:spLocks noChangeArrowheads="1"/>
          </p:cNvSpPr>
          <p:nvPr/>
        </p:nvSpPr>
        <p:spPr bwMode="auto">
          <a:xfrm rot="-2232108">
            <a:off x="6369050" y="898525"/>
            <a:ext cx="1143000" cy="914400"/>
          </a:xfrm>
          <a:prstGeom prst="upArrow">
            <a:avLst>
              <a:gd name="adj1" fmla="val 50000"/>
              <a:gd name="adj2" fmla="val 25000"/>
            </a:avLst>
          </a:prstGeom>
          <a:solidFill>
            <a:srgbClr val="BBE0E3"/>
          </a:solidFill>
          <a:ln w="9525">
            <a:solidFill>
              <a:srgbClr val="000000"/>
            </a:solidFill>
            <a:miter lim="800000"/>
            <a:headEnd/>
            <a:tailEnd/>
          </a:ln>
        </p:spPr>
        <p:txBody>
          <a:bodyPr wrap="none" lIns="91334" tIns="45667" rIns="91334" bIns="45667" anchor="ctr"/>
          <a:lstStyle/>
          <a:p>
            <a:pPr algn="ctr" defTabSz="914400" fontAlgn="base">
              <a:spcBef>
                <a:spcPct val="0"/>
              </a:spcBef>
              <a:spcAft>
                <a:spcPct val="0"/>
              </a:spcAft>
              <a:defRPr/>
            </a:pPr>
            <a:endParaRPr lang="en-US" sz="2400" kern="0">
              <a:solidFill>
                <a:srgbClr val="000000"/>
              </a:solidFill>
              <a:latin typeface="Times New Roman" charset="0"/>
              <a:ea typeface="ＭＳ Ｐゴシック" charset="0"/>
            </a:endParaRPr>
          </a:p>
        </p:txBody>
      </p:sp>
      <p:sp>
        <p:nvSpPr>
          <p:cNvPr id="15" name="Text Box 7">
            <a:extLst>
              <a:ext uri="{FF2B5EF4-FFF2-40B4-BE49-F238E27FC236}">
                <a16:creationId xmlns:a16="http://schemas.microsoft.com/office/drawing/2014/main" id="{C3173AB7-B09D-49BA-8C7D-A8131912DFBD}"/>
              </a:ext>
            </a:extLst>
          </p:cNvPr>
          <p:cNvSpPr txBox="1">
            <a:spLocks noChangeArrowheads="1"/>
          </p:cNvSpPr>
          <p:nvPr/>
        </p:nvSpPr>
        <p:spPr bwMode="auto">
          <a:xfrm>
            <a:off x="4662079" y="108090"/>
            <a:ext cx="2286000" cy="1077111"/>
          </a:xfrm>
          <a:prstGeom prst="rect">
            <a:avLst/>
          </a:prstGeom>
          <a:noFill/>
          <a:ln w="9525">
            <a:noFill/>
            <a:miter lim="800000"/>
            <a:headEnd/>
            <a:tailEnd/>
          </a:ln>
          <a:effec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16" name="Rectangle 2">
            <a:extLst>
              <a:ext uri="{FF2B5EF4-FFF2-40B4-BE49-F238E27FC236}">
                <a16:creationId xmlns:a16="http://schemas.microsoft.com/office/drawing/2014/main" id="{B4F82D81-D908-4D18-8A43-365DCABF7516}"/>
              </a:ext>
            </a:extLst>
          </p:cNvPr>
          <p:cNvSpPr txBox="1">
            <a:spLocks noChangeArrowheads="1"/>
          </p:cNvSpPr>
          <p:nvPr/>
        </p:nvSpPr>
        <p:spPr bwMode="auto">
          <a:xfrm>
            <a:off x="-152399" y="304800"/>
            <a:ext cx="4648200" cy="9906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6686"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337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0051"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6739"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Acts 1:8 </a:t>
            </a:r>
            <a:r>
              <a:rPr kumimoji="0" lang="en-US" sz="32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NLT</a:t>
            </a:r>
            <a:endParaRPr kumimoji="0" lang="en-US" sz="18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sp>
        <p:nvSpPr>
          <p:cNvPr id="17" name="Text Box 4">
            <a:extLst>
              <a:ext uri="{FF2B5EF4-FFF2-40B4-BE49-F238E27FC236}">
                <a16:creationId xmlns:a16="http://schemas.microsoft.com/office/drawing/2014/main" id="{7C033DC1-E6A8-4D35-97A3-C4F432213574}"/>
              </a:ext>
            </a:extLst>
          </p:cNvPr>
          <p:cNvSpPr txBox="1">
            <a:spLocks noChangeArrowheads="1"/>
          </p:cNvSpPr>
          <p:nvPr/>
        </p:nvSpPr>
        <p:spPr bwMode="auto">
          <a:xfrm>
            <a:off x="90439" y="1247274"/>
            <a:ext cx="4648200" cy="5509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base">
              <a:spcBef>
                <a:spcPct val="0"/>
              </a:spcBef>
              <a:spcAft>
                <a:spcPct val="0"/>
              </a:spcAft>
              <a:defRPr/>
            </a:pPr>
            <a:r>
              <a:rPr lang="ru-RU" altLang="ja-JP" sz="3200" b="1" dirty="0">
                <a:solidFill>
                  <a:srgbClr val="FFFFFF"/>
                </a:solidFill>
                <a:latin typeface="Arial" charset="0"/>
              </a:rPr>
              <a:t>"</a:t>
            </a:r>
            <a:r>
              <a:rPr lang="en-US" altLang="ja-JP" sz="3200" b="1" dirty="0">
                <a:solidFill>
                  <a:srgbClr val="FFFFFF"/>
                </a:solidFill>
                <a:latin typeface="Arial" charset="0"/>
              </a:rPr>
              <a:t>But you will receive power when the Holy Spirit comes upon you. And you will be my witnesses, telling people about me everywhere—in </a:t>
            </a:r>
            <a:r>
              <a:rPr lang="en-US" altLang="ja-JP" sz="3200" b="1" dirty="0">
                <a:solidFill>
                  <a:srgbClr val="FF8000"/>
                </a:solidFill>
                <a:latin typeface="Arial" charset="0"/>
              </a:rPr>
              <a:t>Jerusalem</a:t>
            </a:r>
            <a:r>
              <a:rPr lang="en-US" altLang="ja-JP" sz="3200" b="1" dirty="0">
                <a:solidFill>
                  <a:srgbClr val="FFFFFF"/>
                </a:solidFill>
                <a:latin typeface="Arial" charset="0"/>
              </a:rPr>
              <a:t>, throughout </a:t>
            </a:r>
            <a:r>
              <a:rPr lang="en-US" altLang="ja-JP" sz="3200" b="1" dirty="0">
                <a:solidFill>
                  <a:srgbClr val="66FFFF"/>
                </a:solidFill>
                <a:latin typeface="Arial" charset="0"/>
              </a:rPr>
              <a:t>Judea</a:t>
            </a:r>
            <a:r>
              <a:rPr lang="en-US" altLang="ja-JP" sz="3200" b="1" dirty="0">
                <a:solidFill>
                  <a:srgbClr val="FFFFFF"/>
                </a:solidFill>
                <a:latin typeface="Arial" charset="0"/>
              </a:rPr>
              <a:t>, in </a:t>
            </a:r>
            <a:r>
              <a:rPr lang="en-US" altLang="ja-JP" sz="3200" b="1" dirty="0">
                <a:solidFill>
                  <a:srgbClr val="FF00FF"/>
                </a:solidFill>
                <a:latin typeface="Arial" charset="0"/>
              </a:rPr>
              <a:t>Samaria</a:t>
            </a:r>
            <a:r>
              <a:rPr lang="en-US" altLang="ja-JP" sz="3200" b="1" dirty="0">
                <a:solidFill>
                  <a:srgbClr val="FFFFFF"/>
                </a:solidFill>
                <a:latin typeface="Arial" charset="0"/>
              </a:rPr>
              <a:t>, and to the </a:t>
            </a:r>
            <a:r>
              <a:rPr lang="en-US" altLang="ja-JP" sz="3200" b="1" dirty="0">
                <a:solidFill>
                  <a:srgbClr val="FFFF00"/>
                </a:solidFill>
                <a:latin typeface="Arial" charset="0"/>
              </a:rPr>
              <a:t>ends of the earth</a:t>
            </a:r>
            <a:r>
              <a:rPr lang="en-US" altLang="ja-JP" sz="3200" b="1" dirty="0">
                <a:solidFill>
                  <a:srgbClr val="FFFFFF"/>
                </a:solidFill>
                <a:latin typeface="Arial" charset="0"/>
              </a:rPr>
              <a:t>.”</a:t>
            </a:r>
            <a:endParaRPr lang="en-US" sz="3200" b="1" dirty="0">
              <a:solidFill>
                <a:srgbClr val="FFFFFF"/>
              </a:solidFill>
              <a:latin typeface="Arial" charset="0"/>
            </a:endParaRPr>
          </a:p>
        </p:txBody>
      </p:sp>
      <p:sp>
        <p:nvSpPr>
          <p:cNvPr id="18" name="Rectangle 2">
            <a:extLst>
              <a:ext uri="{FF2B5EF4-FFF2-40B4-BE49-F238E27FC236}">
                <a16:creationId xmlns:a16="http://schemas.microsoft.com/office/drawing/2014/main" id="{37D69542-66F9-4203-A9C4-485A06F964BB}"/>
              </a:ext>
            </a:extLst>
          </p:cNvPr>
          <p:cNvSpPr txBox="1">
            <a:spLocks noChangeArrowheads="1"/>
          </p:cNvSpPr>
          <p:nvPr/>
        </p:nvSpPr>
        <p:spPr bwMode="auto">
          <a:xfrm>
            <a:off x="4495801" y="5716683"/>
            <a:ext cx="4524875" cy="9906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6686"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337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0051"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6739"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5400" b="1" kern="0" dirty="0">
                <a:solidFill>
                  <a:srgbClr val="FFFF00"/>
                </a:solidFill>
                <a:effectLst>
                  <a:glow rad="177800">
                    <a:schemeClr val="tx1"/>
                  </a:glow>
                </a:effectLst>
                <a:latin typeface="Arial" charset="0"/>
                <a:ea typeface="ＭＳ Ｐゴシック" charset="0"/>
                <a:cs typeface="ＭＳ Ｐゴシック" charset="0"/>
              </a:rPr>
              <a:t>IMPOSSIBLE</a:t>
            </a:r>
            <a:endParaRPr kumimoji="0" lang="en-US" sz="2400" b="1" i="0" u="none" strike="noStrike" kern="0" cap="none" spc="0" normalizeH="0" baseline="0" noProof="0" dirty="0">
              <a:ln>
                <a:noFill/>
              </a:ln>
              <a:solidFill>
                <a:srgbClr val="FFFF00"/>
              </a:solidFill>
              <a:effectLst>
                <a:glow rad="177800">
                  <a:schemeClr val="tx1"/>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03966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allAtOnce"/>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940EB0-64F2-44DE-8614-12E11EB6EA0A}"/>
              </a:ext>
            </a:extLst>
          </p:cNvPr>
          <p:cNvSpPr/>
          <p:nvPr/>
        </p:nvSpPr>
        <p:spPr>
          <a:xfrm>
            <a:off x="856880" y="549613"/>
            <a:ext cx="7430240"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5400" b="1" kern="0" dirty="0">
                <a:solidFill>
                  <a:schemeClr val="bg1"/>
                </a:solidFill>
                <a:effectLst>
                  <a:glow rad="190500">
                    <a:srgbClr val="000000"/>
                  </a:glow>
                </a:effectLst>
                <a:latin typeface="Arial" charset="0"/>
                <a:ea typeface="ＭＳ Ｐゴシック" charset="0"/>
              </a:rPr>
              <a:t>Seek Counsel from the Holy Spirit</a:t>
            </a:r>
            <a:endParaRPr kumimoji="0" lang="en-US" sz="4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0517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81F2A"/>
            </a:gs>
            <a:gs pos="4000">
              <a:srgbClr val="681F2A"/>
            </a:gs>
          </a:gsLst>
          <a:lin ang="5400000" scaled="1"/>
          <a:tileRect/>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78A5247-53D6-4E0B-9112-615D3AED165C}"/>
              </a:ext>
            </a:extLst>
          </p:cNvPr>
          <p:cNvSpPr/>
          <p:nvPr/>
        </p:nvSpPr>
        <p:spPr>
          <a:xfrm>
            <a:off x="5871155" y="4844374"/>
            <a:ext cx="3272846" cy="2013625"/>
          </a:xfrm>
          <a:prstGeom prst="roundRect">
            <a:avLst>
              <a:gd name="adj" fmla="val 0"/>
            </a:avLst>
          </a:prstGeom>
          <a:gradFill flip="none" rotWithShape="1">
            <a:gsLst>
              <a:gs pos="100000">
                <a:srgbClr val="681F2A"/>
              </a:gs>
              <a:gs pos="4000">
                <a:srgbClr val="681F2A"/>
              </a:gs>
            </a:gsLst>
            <a:lin ang="0" scaled="0"/>
            <a:tileRect/>
          </a:gra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457200" rtl="0" eaLnBrk="0" fontAlgn="base" latinLnBrk="0" hangingPunct="0">
              <a:lnSpc>
                <a:spcPct val="80000"/>
              </a:lnSpc>
              <a:spcBef>
                <a:spcPct val="0"/>
              </a:spcBef>
              <a:spcAft>
                <a:spcPct val="0"/>
              </a:spcAft>
              <a:buClrTx/>
              <a:buSzTx/>
              <a:tabLst/>
              <a:defRPr/>
            </a:pPr>
            <a:r>
              <a:rPr lang="en-US" sz="5400" b="1" kern="0" dirty="0">
                <a:solidFill>
                  <a:schemeClr val="bg1"/>
                </a:solidFill>
                <a:effectLst>
                  <a:glow rad="190500">
                    <a:srgbClr val="000000"/>
                  </a:glow>
                </a:effectLst>
                <a:latin typeface="Arial" charset="0"/>
                <a:ea typeface="ＭＳ Ｐゴシック" charset="0"/>
              </a:rPr>
              <a:t>Famine Relief</a:t>
            </a:r>
            <a:endParaRPr kumimoji="0" lang="en-US" sz="4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6" name="TextBox 5">
            <a:extLst>
              <a:ext uri="{FF2B5EF4-FFF2-40B4-BE49-F238E27FC236}">
                <a16:creationId xmlns:a16="http://schemas.microsoft.com/office/drawing/2014/main" id="{1D95E654-CC7D-4AC5-AD0E-CEEC851BDB80}"/>
              </a:ext>
            </a:extLst>
          </p:cNvPr>
          <p:cNvSpPr txBox="1"/>
          <p:nvPr/>
        </p:nvSpPr>
        <p:spPr>
          <a:xfrm>
            <a:off x="256447" y="80147"/>
            <a:ext cx="5164543" cy="6294031"/>
          </a:xfrm>
          <a:prstGeom prst="rect">
            <a:avLst/>
          </a:prstGeom>
          <a:noFill/>
        </p:spPr>
        <p:txBody>
          <a:bodyPr wrap="square">
            <a:spAutoFit/>
          </a:bodyPr>
          <a:lstStyle/>
          <a:p>
            <a:r>
              <a:rPr lang="en-US" sz="3100" b="1" u="sng" dirty="0">
                <a:solidFill>
                  <a:schemeClr val="bg1"/>
                </a:solidFill>
                <a:effectLst>
                  <a:glow rad="88900">
                    <a:schemeClr val="tx1"/>
                  </a:glow>
                </a:effectLst>
              </a:rPr>
              <a:t>Acts </a:t>
            </a:r>
            <a:r>
              <a:rPr lang="en-US" sz="3100" b="1" u="sng" dirty="0" err="1">
                <a:solidFill>
                  <a:schemeClr val="bg1"/>
                </a:solidFill>
                <a:effectLst>
                  <a:glow rad="88900">
                    <a:schemeClr val="tx1"/>
                  </a:glow>
                </a:effectLst>
              </a:rPr>
              <a:t>ch</a:t>
            </a:r>
            <a:r>
              <a:rPr lang="en-US" sz="3100" b="1" u="sng" dirty="0">
                <a:solidFill>
                  <a:schemeClr val="bg1"/>
                </a:solidFill>
                <a:effectLst>
                  <a:glow rad="88900">
                    <a:schemeClr val="tx1"/>
                  </a:glow>
                </a:effectLst>
              </a:rPr>
              <a:t> 11</a:t>
            </a:r>
            <a:r>
              <a:rPr lang="en-US" sz="3100" b="1" dirty="0">
                <a:solidFill>
                  <a:schemeClr val="bg1"/>
                </a:solidFill>
                <a:effectLst>
                  <a:glow rad="88900">
                    <a:schemeClr val="tx1"/>
                  </a:glow>
                </a:effectLst>
              </a:rPr>
              <a:t>   </a:t>
            </a:r>
            <a:r>
              <a:rPr lang="en-US" sz="3100" b="1" baseline="30000" dirty="0">
                <a:solidFill>
                  <a:schemeClr val="bg1"/>
                </a:solidFill>
                <a:effectLst>
                  <a:glow rad="88900">
                    <a:schemeClr val="tx1"/>
                  </a:glow>
                </a:effectLst>
              </a:rPr>
              <a:t>28</a:t>
            </a:r>
            <a:r>
              <a:rPr lang="en-US" sz="3100" b="1" dirty="0">
                <a:solidFill>
                  <a:schemeClr val="bg1"/>
                </a:solidFill>
                <a:effectLst>
                  <a:glow rad="88900">
                    <a:schemeClr val="tx1"/>
                  </a:glow>
                </a:effectLst>
              </a:rPr>
              <a:t> And one of them named Agabus stood up and foretold by the Spirit that there would be a great famine over all the world (this took place in the days of Claudius). </a:t>
            </a:r>
            <a:r>
              <a:rPr lang="en-US" sz="3100" b="1" baseline="30000" dirty="0">
                <a:solidFill>
                  <a:schemeClr val="bg1"/>
                </a:solidFill>
                <a:effectLst>
                  <a:glow rad="88900">
                    <a:schemeClr val="tx1"/>
                  </a:glow>
                </a:effectLst>
              </a:rPr>
              <a:t>29</a:t>
            </a:r>
            <a:r>
              <a:rPr lang="en-US" sz="3100" b="1" dirty="0">
                <a:solidFill>
                  <a:schemeClr val="bg1"/>
                </a:solidFill>
                <a:effectLst>
                  <a:glow rad="88900">
                    <a:schemeClr val="tx1"/>
                  </a:glow>
                </a:effectLst>
              </a:rPr>
              <a:t> So the disciples determined, every one according to his ability, to send relief to the brothers living in Judea. </a:t>
            </a:r>
            <a:r>
              <a:rPr lang="en-US" sz="3100" b="1" baseline="30000" dirty="0">
                <a:solidFill>
                  <a:schemeClr val="bg1"/>
                </a:solidFill>
                <a:effectLst>
                  <a:glow rad="88900">
                    <a:schemeClr val="tx1"/>
                  </a:glow>
                </a:effectLst>
              </a:rPr>
              <a:t>30</a:t>
            </a:r>
            <a:r>
              <a:rPr lang="en-US" sz="3100" b="1" dirty="0">
                <a:solidFill>
                  <a:schemeClr val="bg1"/>
                </a:solidFill>
                <a:effectLst>
                  <a:glow rad="88900">
                    <a:schemeClr val="tx1"/>
                  </a:glow>
                </a:effectLst>
              </a:rPr>
              <a:t> And they did so, sending it to the elders by the hand of</a:t>
            </a:r>
          </a:p>
          <a:p>
            <a:r>
              <a:rPr lang="en-US" sz="3100" b="1" dirty="0">
                <a:solidFill>
                  <a:srgbClr val="FFFF00"/>
                </a:solidFill>
                <a:effectLst>
                  <a:glow rad="88900">
                    <a:schemeClr val="tx1"/>
                  </a:glow>
                </a:effectLst>
              </a:rPr>
              <a:t>Barnabas and Saul</a:t>
            </a:r>
            <a:r>
              <a:rPr lang="en-US" sz="3100" b="1" dirty="0">
                <a:solidFill>
                  <a:schemeClr val="bg1"/>
                </a:solidFill>
                <a:effectLst>
                  <a:glow rad="88900">
                    <a:schemeClr val="tx1"/>
                  </a:glow>
                </a:effectLst>
              </a:rPr>
              <a:t>.</a:t>
            </a:r>
          </a:p>
        </p:txBody>
      </p:sp>
      <p:pic>
        <p:nvPicPr>
          <p:cNvPr id="8" name="Picture 7">
            <a:extLst>
              <a:ext uri="{FF2B5EF4-FFF2-40B4-BE49-F238E27FC236}">
                <a16:creationId xmlns:a16="http://schemas.microsoft.com/office/drawing/2014/main" id="{C5632566-236C-49A2-B0EC-810017EFAD95}"/>
              </a:ext>
            </a:extLst>
          </p:cNvPr>
          <p:cNvPicPr>
            <a:picLocks noChangeAspect="1"/>
          </p:cNvPicPr>
          <p:nvPr/>
        </p:nvPicPr>
        <p:blipFill>
          <a:blip r:embed="rId3">
            <a:clrChange>
              <a:clrFrom>
                <a:srgbClr val="99D9EA"/>
              </a:clrFrom>
              <a:clrTo>
                <a:srgbClr val="99D9EA">
                  <a:alpha val="0"/>
                </a:srgbClr>
              </a:clrTo>
            </a:clrChange>
          </a:blip>
          <a:stretch>
            <a:fillRect/>
          </a:stretch>
        </p:blipFill>
        <p:spPr>
          <a:xfrm>
            <a:off x="6975465" y="165717"/>
            <a:ext cx="2168535" cy="2580034"/>
          </a:xfrm>
          <a:prstGeom prst="rect">
            <a:avLst/>
          </a:prstGeom>
        </p:spPr>
      </p:pic>
      <p:pic>
        <p:nvPicPr>
          <p:cNvPr id="2" name="Picture 1">
            <a:extLst>
              <a:ext uri="{FF2B5EF4-FFF2-40B4-BE49-F238E27FC236}">
                <a16:creationId xmlns:a16="http://schemas.microsoft.com/office/drawing/2014/main" id="{C8E3EA84-0FB1-47A7-A9EF-78C8002450E2}"/>
              </a:ext>
            </a:extLst>
          </p:cNvPr>
          <p:cNvPicPr>
            <a:picLocks noChangeAspect="1"/>
          </p:cNvPicPr>
          <p:nvPr/>
        </p:nvPicPr>
        <p:blipFill>
          <a:blip r:embed="rId4">
            <a:clrChange>
              <a:clrFrom>
                <a:srgbClr val="EFE4B0"/>
              </a:clrFrom>
              <a:clrTo>
                <a:srgbClr val="EFE4B0">
                  <a:alpha val="0"/>
                </a:srgbClr>
              </a:clrTo>
            </a:clrChange>
          </a:blip>
          <a:stretch>
            <a:fillRect/>
          </a:stretch>
        </p:blipFill>
        <p:spPr>
          <a:xfrm>
            <a:off x="5583566" y="899570"/>
            <a:ext cx="2086588" cy="2327592"/>
          </a:xfrm>
          <a:prstGeom prst="rect">
            <a:avLst/>
          </a:prstGeom>
        </p:spPr>
      </p:pic>
    </p:spTree>
    <p:extLst>
      <p:ext uri="{BB962C8B-B14F-4D97-AF65-F5344CB8AC3E}">
        <p14:creationId xmlns:p14="http://schemas.microsoft.com/office/powerpoint/2010/main" val="330598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81F2A"/>
            </a:gs>
            <a:gs pos="4000">
              <a:srgbClr val="681F2A"/>
            </a:gs>
          </a:gsLst>
          <a:lin ang="5400000" scaled="1"/>
          <a:tileRect/>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2283E5-B93F-4985-9E8D-7553027A1DE6}"/>
              </a:ext>
            </a:extLst>
          </p:cNvPr>
          <p:cNvPicPr>
            <a:picLocks noChangeAspect="1"/>
          </p:cNvPicPr>
          <p:nvPr/>
        </p:nvPicPr>
        <p:blipFill>
          <a:blip r:embed="rId3">
            <a:clrChange>
              <a:clrFrom>
                <a:srgbClr val="99D9EA"/>
              </a:clrFrom>
              <a:clrTo>
                <a:srgbClr val="99D9EA">
                  <a:alpha val="0"/>
                </a:srgbClr>
              </a:clrTo>
            </a:clrChange>
          </a:blip>
          <a:stretch>
            <a:fillRect/>
          </a:stretch>
        </p:blipFill>
        <p:spPr>
          <a:xfrm>
            <a:off x="6975464" y="165717"/>
            <a:ext cx="2168536" cy="2580035"/>
          </a:xfrm>
          <a:prstGeom prst="rect">
            <a:avLst/>
          </a:prstGeom>
          <a:ln>
            <a:noFill/>
          </a:ln>
        </p:spPr>
      </p:pic>
      <p:sp>
        <p:nvSpPr>
          <p:cNvPr id="4" name="Rectangle: Rounded Corners 3">
            <a:extLst>
              <a:ext uri="{FF2B5EF4-FFF2-40B4-BE49-F238E27FC236}">
                <a16:creationId xmlns:a16="http://schemas.microsoft.com/office/drawing/2014/main" id="{778A5247-53D6-4E0B-9112-615D3AED165C}"/>
              </a:ext>
            </a:extLst>
          </p:cNvPr>
          <p:cNvSpPr/>
          <p:nvPr/>
        </p:nvSpPr>
        <p:spPr>
          <a:xfrm>
            <a:off x="5871155" y="4844374"/>
            <a:ext cx="3272846" cy="2013625"/>
          </a:xfrm>
          <a:prstGeom prst="roundRect">
            <a:avLst>
              <a:gd name="adj" fmla="val 0"/>
            </a:avLst>
          </a:prstGeom>
          <a:gradFill flip="none" rotWithShape="1">
            <a:gsLst>
              <a:gs pos="100000">
                <a:srgbClr val="681F2A"/>
              </a:gs>
              <a:gs pos="4000">
                <a:srgbClr val="681F2A"/>
              </a:gs>
            </a:gsLst>
            <a:lin ang="0" scaled="0"/>
            <a:tileRect/>
          </a:gra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457200" rtl="0" eaLnBrk="0" fontAlgn="base" latinLnBrk="0" hangingPunct="0">
              <a:lnSpc>
                <a:spcPct val="80000"/>
              </a:lnSpc>
              <a:spcBef>
                <a:spcPct val="0"/>
              </a:spcBef>
              <a:spcAft>
                <a:spcPct val="0"/>
              </a:spcAft>
              <a:buClrTx/>
              <a:buSzTx/>
              <a:tabLst/>
              <a:defRPr/>
            </a:pPr>
            <a:r>
              <a:rPr lang="en-US" sz="5400" b="1" kern="0" dirty="0">
                <a:solidFill>
                  <a:schemeClr val="bg1"/>
                </a:solidFill>
                <a:effectLst>
                  <a:glow rad="190500">
                    <a:srgbClr val="000000"/>
                  </a:glow>
                </a:effectLst>
                <a:latin typeface="Arial" charset="0"/>
                <a:ea typeface="ＭＳ Ｐゴシック" charset="0"/>
              </a:rPr>
              <a:t>Famine Relief</a:t>
            </a:r>
            <a:endParaRPr kumimoji="0" lang="en-US" sz="4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6" name="TextBox 5">
            <a:extLst>
              <a:ext uri="{FF2B5EF4-FFF2-40B4-BE49-F238E27FC236}">
                <a16:creationId xmlns:a16="http://schemas.microsoft.com/office/drawing/2014/main" id="{1D95E654-CC7D-4AC5-AD0E-CEEC851BDB80}"/>
              </a:ext>
            </a:extLst>
          </p:cNvPr>
          <p:cNvSpPr txBox="1"/>
          <p:nvPr/>
        </p:nvSpPr>
        <p:spPr>
          <a:xfrm>
            <a:off x="256447" y="80147"/>
            <a:ext cx="5164543" cy="2954655"/>
          </a:xfrm>
          <a:prstGeom prst="rect">
            <a:avLst/>
          </a:prstGeom>
          <a:noFill/>
        </p:spPr>
        <p:txBody>
          <a:bodyPr wrap="square">
            <a:spAutoFit/>
          </a:bodyPr>
          <a:lstStyle/>
          <a:p>
            <a:r>
              <a:rPr lang="en-US" sz="3100" b="1" u="sng" dirty="0">
                <a:solidFill>
                  <a:schemeClr val="bg1"/>
                </a:solidFill>
                <a:effectLst>
                  <a:glow rad="88900">
                    <a:schemeClr val="tx1"/>
                  </a:glow>
                </a:effectLst>
              </a:rPr>
              <a:t>Acts </a:t>
            </a:r>
            <a:r>
              <a:rPr lang="en-US" sz="3100" b="1" u="sng" dirty="0" err="1">
                <a:solidFill>
                  <a:schemeClr val="bg1"/>
                </a:solidFill>
                <a:effectLst>
                  <a:glow rad="88900">
                    <a:schemeClr val="tx1"/>
                  </a:glow>
                </a:effectLst>
              </a:rPr>
              <a:t>ch</a:t>
            </a:r>
            <a:r>
              <a:rPr lang="en-US" sz="3100" b="1" u="sng" dirty="0">
                <a:solidFill>
                  <a:schemeClr val="bg1"/>
                </a:solidFill>
                <a:effectLst>
                  <a:glow rad="88900">
                    <a:schemeClr val="tx1"/>
                  </a:glow>
                </a:effectLst>
              </a:rPr>
              <a:t> 12</a:t>
            </a:r>
            <a:r>
              <a:rPr lang="en-US" sz="3100" b="1" dirty="0">
                <a:solidFill>
                  <a:schemeClr val="bg1"/>
                </a:solidFill>
                <a:effectLst>
                  <a:glow rad="88900">
                    <a:schemeClr val="tx1"/>
                  </a:glow>
                </a:effectLst>
              </a:rPr>
              <a:t>   </a:t>
            </a:r>
            <a:r>
              <a:rPr lang="en-US" sz="3100" b="1" baseline="30000" dirty="0">
                <a:solidFill>
                  <a:schemeClr val="bg1"/>
                </a:solidFill>
                <a:effectLst>
                  <a:glow rad="88900">
                    <a:schemeClr val="tx1"/>
                  </a:glow>
                </a:effectLst>
              </a:rPr>
              <a:t>25</a:t>
            </a:r>
            <a:r>
              <a:rPr lang="en-US" sz="3100" b="1" dirty="0">
                <a:solidFill>
                  <a:schemeClr val="bg1"/>
                </a:solidFill>
                <a:effectLst>
                  <a:glow rad="88900">
                    <a:schemeClr val="tx1"/>
                  </a:glow>
                </a:effectLst>
              </a:rPr>
              <a:t> And </a:t>
            </a:r>
            <a:r>
              <a:rPr lang="en-US" sz="3100" b="1" dirty="0">
                <a:solidFill>
                  <a:srgbClr val="FFFF00"/>
                </a:solidFill>
                <a:effectLst>
                  <a:glow rad="88900">
                    <a:schemeClr val="tx1"/>
                  </a:glow>
                </a:effectLst>
              </a:rPr>
              <a:t>Barnabas and Saul</a:t>
            </a:r>
            <a:r>
              <a:rPr lang="en-US" sz="3100" b="1" dirty="0">
                <a:solidFill>
                  <a:schemeClr val="bg1"/>
                </a:solidFill>
                <a:effectLst>
                  <a:glow rad="88900">
                    <a:schemeClr val="tx1"/>
                  </a:glow>
                </a:effectLst>
              </a:rPr>
              <a:t> returned from Jerusalem when they had completed their service, </a:t>
            </a:r>
          </a:p>
          <a:p>
            <a:r>
              <a:rPr lang="en-US" sz="3100" b="1" dirty="0">
                <a:solidFill>
                  <a:schemeClr val="bg1"/>
                </a:solidFill>
                <a:effectLst>
                  <a:glow rad="88900">
                    <a:schemeClr val="tx1"/>
                  </a:glow>
                </a:effectLst>
              </a:rPr>
              <a:t>bringing with them </a:t>
            </a:r>
            <a:r>
              <a:rPr lang="en-US" sz="3100" b="1" dirty="0">
                <a:solidFill>
                  <a:srgbClr val="FFFF00"/>
                </a:solidFill>
                <a:effectLst>
                  <a:glow rad="88900">
                    <a:schemeClr val="tx1"/>
                  </a:glow>
                </a:effectLst>
              </a:rPr>
              <a:t>John</a:t>
            </a:r>
            <a:r>
              <a:rPr lang="en-US" sz="3100" b="1" dirty="0">
                <a:solidFill>
                  <a:schemeClr val="bg1"/>
                </a:solidFill>
                <a:effectLst>
                  <a:glow rad="88900">
                    <a:schemeClr val="tx1"/>
                  </a:glow>
                </a:effectLst>
              </a:rPr>
              <a:t>, whose other name was </a:t>
            </a:r>
            <a:r>
              <a:rPr lang="en-US" sz="3100" b="1" dirty="0">
                <a:solidFill>
                  <a:srgbClr val="FFFF00"/>
                </a:solidFill>
                <a:effectLst>
                  <a:glow rad="88900">
                    <a:schemeClr val="tx1"/>
                  </a:glow>
                </a:effectLst>
              </a:rPr>
              <a:t>Mark</a:t>
            </a:r>
            <a:r>
              <a:rPr lang="en-US" sz="3100" b="1" dirty="0">
                <a:solidFill>
                  <a:schemeClr val="bg1"/>
                </a:solidFill>
                <a:effectLst>
                  <a:glow rad="88900">
                    <a:schemeClr val="tx1"/>
                  </a:glow>
                </a:effectLst>
              </a:rPr>
              <a:t>.</a:t>
            </a:r>
          </a:p>
        </p:txBody>
      </p:sp>
      <p:pic>
        <p:nvPicPr>
          <p:cNvPr id="9" name="Picture 8">
            <a:extLst>
              <a:ext uri="{FF2B5EF4-FFF2-40B4-BE49-F238E27FC236}">
                <a16:creationId xmlns:a16="http://schemas.microsoft.com/office/drawing/2014/main" id="{8EF09110-747F-48E3-9B38-35AE78053295}"/>
              </a:ext>
            </a:extLst>
          </p:cNvPr>
          <p:cNvPicPr>
            <a:picLocks noChangeAspect="1"/>
          </p:cNvPicPr>
          <p:nvPr/>
        </p:nvPicPr>
        <p:blipFill>
          <a:blip r:embed="rId4">
            <a:clrChange>
              <a:clrFrom>
                <a:srgbClr val="99D9EA"/>
              </a:clrFrom>
              <a:clrTo>
                <a:srgbClr val="99D9EA">
                  <a:alpha val="0"/>
                </a:srgbClr>
              </a:clrTo>
            </a:clrChange>
          </a:blip>
          <a:stretch>
            <a:fillRect/>
          </a:stretch>
        </p:blipFill>
        <p:spPr>
          <a:xfrm>
            <a:off x="5588431" y="895060"/>
            <a:ext cx="1519240" cy="2327592"/>
          </a:xfrm>
          <a:prstGeom prst="rect">
            <a:avLst/>
          </a:prstGeom>
        </p:spPr>
      </p:pic>
      <p:pic>
        <p:nvPicPr>
          <p:cNvPr id="13" name="Picture 12">
            <a:extLst>
              <a:ext uri="{FF2B5EF4-FFF2-40B4-BE49-F238E27FC236}">
                <a16:creationId xmlns:a16="http://schemas.microsoft.com/office/drawing/2014/main" id="{BA7643DE-ADBE-45B2-812F-7D13406C2399}"/>
              </a:ext>
            </a:extLst>
          </p:cNvPr>
          <p:cNvPicPr>
            <a:picLocks noChangeAspect="1"/>
          </p:cNvPicPr>
          <p:nvPr/>
        </p:nvPicPr>
        <p:blipFill>
          <a:blip r:embed="rId5">
            <a:clrChange>
              <a:clrFrom>
                <a:srgbClr val="99D9EA"/>
              </a:clrFrom>
              <a:clrTo>
                <a:srgbClr val="99D9EA">
                  <a:alpha val="0"/>
                </a:srgbClr>
              </a:clrTo>
            </a:clrChange>
          </a:blip>
          <a:stretch>
            <a:fillRect/>
          </a:stretch>
        </p:blipFill>
        <p:spPr>
          <a:xfrm>
            <a:off x="7275112" y="2835577"/>
            <a:ext cx="1522656" cy="1735703"/>
          </a:xfrm>
          <a:prstGeom prst="rect">
            <a:avLst/>
          </a:prstGeom>
        </p:spPr>
      </p:pic>
    </p:spTree>
    <p:extLst>
      <p:ext uri="{BB962C8B-B14F-4D97-AF65-F5344CB8AC3E}">
        <p14:creationId xmlns:p14="http://schemas.microsoft.com/office/powerpoint/2010/main" val="238570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3FC16D-8EAB-4947-ABBA-EEDC5B252AB6}"/>
              </a:ext>
            </a:extLst>
          </p:cNvPr>
          <p:cNvSpPr/>
          <p:nvPr/>
        </p:nvSpPr>
        <p:spPr>
          <a:xfrm>
            <a:off x="856880" y="549613"/>
            <a:ext cx="7430240"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5400" b="1" kern="0" dirty="0">
                <a:solidFill>
                  <a:schemeClr val="bg1"/>
                </a:solidFill>
                <a:effectLst>
                  <a:glow rad="190500">
                    <a:srgbClr val="000000"/>
                  </a:glow>
                </a:effectLst>
                <a:latin typeface="Arial" charset="0"/>
                <a:ea typeface="ＭＳ Ｐゴシック" charset="0"/>
              </a:rPr>
              <a:t>Church Leadership</a:t>
            </a:r>
            <a:endParaRPr kumimoji="0" lang="en-US" sz="4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3" name="Rectangle 2">
            <a:extLst>
              <a:ext uri="{FF2B5EF4-FFF2-40B4-BE49-F238E27FC236}">
                <a16:creationId xmlns:a16="http://schemas.microsoft.com/office/drawing/2014/main" id="{74EB4F11-56D1-4625-ABCD-E49B86E50D04}"/>
              </a:ext>
            </a:extLst>
          </p:cNvPr>
          <p:cNvSpPr txBox="1">
            <a:spLocks noChangeArrowheads="1"/>
          </p:cNvSpPr>
          <p:nvPr/>
        </p:nvSpPr>
        <p:spPr bwMode="auto">
          <a:xfrm>
            <a:off x="449179" y="1453169"/>
            <a:ext cx="4572000" cy="290111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Barnabas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Simeon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200" b="1" kern="0" dirty="0">
                <a:solidFill>
                  <a:srgbClr val="FFFFFF"/>
                </a:solidFill>
                <a:effectLst>
                  <a:glow rad="127000">
                    <a:srgbClr val="000000"/>
                  </a:glow>
                </a:effectLst>
                <a:latin typeface="Arial" charset="0"/>
                <a:ea typeface="ＭＳ Ｐゴシック" charset="0"/>
                <a:cs typeface="ＭＳ Ｐゴシック" charset="0"/>
              </a:rPr>
              <a:t>Lucius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Manaen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200" b="1" kern="0" dirty="0">
                <a:solidFill>
                  <a:srgbClr val="FFFFFF"/>
                </a:solidFill>
                <a:effectLst>
                  <a:glow rad="127000">
                    <a:srgbClr val="000000"/>
                  </a:glow>
                </a:effectLst>
                <a:latin typeface="Arial" charset="0"/>
                <a:ea typeface="ＭＳ Ｐゴシック" charset="0"/>
                <a:cs typeface="ＭＳ Ｐゴシック" charset="0"/>
              </a:rPr>
              <a:t>Saul</a:t>
            </a:r>
            <a:endParaRPr kumimoji="0" lang="en-US" sz="32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39873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our men looking to the paper on table">
            <a:extLst>
              <a:ext uri="{FF2B5EF4-FFF2-40B4-BE49-F238E27FC236}">
                <a16:creationId xmlns:a16="http://schemas.microsoft.com/office/drawing/2014/main" id="{50808F90-BC09-4207-8A38-074064DA9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9412"/>
            <a:ext cx="9144000" cy="6099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C3FC16D-8EAB-4947-ABBA-EEDC5B252AB6}"/>
              </a:ext>
            </a:extLst>
          </p:cNvPr>
          <p:cNvSpPr/>
          <p:nvPr/>
        </p:nvSpPr>
        <p:spPr>
          <a:xfrm>
            <a:off x="1" y="5312229"/>
            <a:ext cx="9144000" cy="1545771"/>
          </a:xfrm>
          <a:prstGeom prst="roundRect">
            <a:avLst>
              <a:gd name="adj" fmla="val 0"/>
            </a:avLst>
          </a:prstGeom>
          <a:solidFill>
            <a:srgbClr val="5B253D"/>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457200" rtl="0" eaLnBrk="0" fontAlgn="base" latinLnBrk="0" hangingPunct="0">
              <a:lnSpc>
                <a:spcPct val="80000"/>
              </a:lnSpc>
              <a:spcBef>
                <a:spcPct val="0"/>
              </a:spcBef>
              <a:spcAft>
                <a:spcPct val="0"/>
              </a:spcAft>
              <a:buClrTx/>
              <a:buSzTx/>
              <a:tabLst/>
              <a:defRPr/>
            </a:pPr>
            <a:r>
              <a:rPr lang="en-US" sz="4000" b="1" kern="0" dirty="0">
                <a:solidFill>
                  <a:schemeClr val="bg1"/>
                </a:solidFill>
                <a:effectLst>
                  <a:glow rad="190500">
                    <a:srgbClr val="000000"/>
                  </a:glow>
                </a:effectLst>
                <a:latin typeface="Arial" charset="0"/>
                <a:ea typeface="ＭＳ Ｐゴシック" charset="0"/>
              </a:rPr>
              <a:t>One day as these men were worshiping the Lord and fasting,</a:t>
            </a: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40899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4472C4"/>
            </a:gs>
            <a:gs pos="0">
              <a:srgbClr val="C5D0E6"/>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21E3B1-8CDE-4728-A2F0-57C0A5C7F6A4}"/>
              </a:ext>
            </a:extLst>
          </p:cNvPr>
          <p:cNvSpPr/>
          <p:nvPr/>
        </p:nvSpPr>
        <p:spPr>
          <a:xfrm>
            <a:off x="1127758" y="1854200"/>
            <a:ext cx="6988629" cy="4064000"/>
          </a:xfrm>
          <a:prstGeom prst="rect">
            <a:avLst/>
          </a:prstGeom>
          <a:ln>
            <a:noFill/>
          </a:ln>
        </p:spPr>
      </p:sp>
      <p:sp>
        <p:nvSpPr>
          <p:cNvPr id="13" name="Freeform: Shape 12">
            <a:extLst>
              <a:ext uri="{FF2B5EF4-FFF2-40B4-BE49-F238E27FC236}">
                <a16:creationId xmlns:a16="http://schemas.microsoft.com/office/drawing/2014/main" id="{7C67594D-2F55-423A-8641-91C2B8C9800F}"/>
              </a:ext>
            </a:extLst>
          </p:cNvPr>
          <p:cNvSpPr/>
          <p:nvPr/>
        </p:nvSpPr>
        <p:spPr>
          <a:xfrm>
            <a:off x="2593226" y="1987154"/>
            <a:ext cx="5522108" cy="1047750"/>
          </a:xfrm>
          <a:custGeom>
            <a:avLst/>
            <a:gdLst>
              <a:gd name="connsiteX0" fmla="*/ 174628 w 1047750"/>
              <a:gd name="connsiteY0" fmla="*/ 0 h 5522108"/>
              <a:gd name="connsiteX1" fmla="*/ 873122 w 1047750"/>
              <a:gd name="connsiteY1" fmla="*/ 0 h 5522108"/>
              <a:gd name="connsiteX2" fmla="*/ 1047750 w 1047750"/>
              <a:gd name="connsiteY2" fmla="*/ 174628 h 5522108"/>
              <a:gd name="connsiteX3" fmla="*/ 1047750 w 1047750"/>
              <a:gd name="connsiteY3" fmla="*/ 5522108 h 5522108"/>
              <a:gd name="connsiteX4" fmla="*/ 1047750 w 1047750"/>
              <a:gd name="connsiteY4" fmla="*/ 5522108 h 5522108"/>
              <a:gd name="connsiteX5" fmla="*/ 0 w 1047750"/>
              <a:gd name="connsiteY5" fmla="*/ 5522108 h 5522108"/>
              <a:gd name="connsiteX6" fmla="*/ 0 w 1047750"/>
              <a:gd name="connsiteY6" fmla="*/ 5522108 h 5522108"/>
              <a:gd name="connsiteX7" fmla="*/ 0 w 1047750"/>
              <a:gd name="connsiteY7" fmla="*/ 174628 h 5522108"/>
              <a:gd name="connsiteX8" fmla="*/ 174628 w 1047750"/>
              <a:gd name="connsiteY8" fmla="*/ 0 h 55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522108">
                <a:moveTo>
                  <a:pt x="1047750" y="920369"/>
                </a:moveTo>
                <a:lnTo>
                  <a:pt x="1047750" y="4601739"/>
                </a:lnTo>
                <a:cubicBezTo>
                  <a:pt x="1047750" y="5110041"/>
                  <a:pt x="1032916" y="5522105"/>
                  <a:pt x="1014617" y="5522105"/>
                </a:cubicBezTo>
                <a:lnTo>
                  <a:pt x="0" y="5522105"/>
                </a:lnTo>
                <a:lnTo>
                  <a:pt x="0" y="5522105"/>
                </a:lnTo>
                <a:lnTo>
                  <a:pt x="0" y="3"/>
                </a:lnTo>
                <a:lnTo>
                  <a:pt x="0" y="3"/>
                </a:lnTo>
                <a:lnTo>
                  <a:pt x="1014617" y="3"/>
                </a:lnTo>
                <a:cubicBezTo>
                  <a:pt x="1032916" y="3"/>
                  <a:pt x="1047750" y="412067"/>
                  <a:pt x="1047750" y="920369"/>
                </a:cubicBezTo>
                <a:close/>
              </a:path>
            </a:pathLst>
          </a:custGeom>
          <a:ln w="57150">
            <a:solidFill>
              <a:srgbClr val="4472C4"/>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4971" rIns="298796" bIns="174973"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Resurrection</a:t>
            </a:r>
          </a:p>
          <a:p>
            <a:pPr marL="285750" lvl="1" indent="-285750" algn="l" defTabSz="1422400">
              <a:lnSpc>
                <a:spcPct val="90000"/>
              </a:lnSpc>
              <a:spcBef>
                <a:spcPct val="0"/>
              </a:spcBef>
              <a:spcAft>
                <a:spcPct val="15000"/>
              </a:spcAft>
              <a:buChar char="•"/>
            </a:pPr>
            <a:r>
              <a:rPr lang="en-US" sz="3200" kern="1200" dirty="0"/>
              <a:t>Pentecost</a:t>
            </a:r>
          </a:p>
        </p:txBody>
      </p:sp>
      <p:sp>
        <p:nvSpPr>
          <p:cNvPr id="14" name="Freeform: Shape 13">
            <a:extLst>
              <a:ext uri="{FF2B5EF4-FFF2-40B4-BE49-F238E27FC236}">
                <a16:creationId xmlns:a16="http://schemas.microsoft.com/office/drawing/2014/main" id="{DA9B85B0-84E7-4601-8ED2-846414DF8A05}"/>
              </a:ext>
            </a:extLst>
          </p:cNvPr>
          <p:cNvSpPr/>
          <p:nvPr/>
        </p:nvSpPr>
        <p:spPr>
          <a:xfrm>
            <a:off x="1128810" y="1856184"/>
            <a:ext cx="1464416" cy="1309687"/>
          </a:xfrm>
          <a:custGeom>
            <a:avLst/>
            <a:gdLst>
              <a:gd name="connsiteX0" fmla="*/ 0 w 1464416"/>
              <a:gd name="connsiteY0" fmla="*/ 218286 h 1309687"/>
              <a:gd name="connsiteX1" fmla="*/ 218286 w 1464416"/>
              <a:gd name="connsiteY1" fmla="*/ 0 h 1309687"/>
              <a:gd name="connsiteX2" fmla="*/ 1246130 w 1464416"/>
              <a:gd name="connsiteY2" fmla="*/ 0 h 1309687"/>
              <a:gd name="connsiteX3" fmla="*/ 1464416 w 1464416"/>
              <a:gd name="connsiteY3" fmla="*/ 218286 h 1309687"/>
              <a:gd name="connsiteX4" fmla="*/ 1464416 w 1464416"/>
              <a:gd name="connsiteY4" fmla="*/ 1091401 h 1309687"/>
              <a:gd name="connsiteX5" fmla="*/ 1246130 w 1464416"/>
              <a:gd name="connsiteY5" fmla="*/ 1309687 h 1309687"/>
              <a:gd name="connsiteX6" fmla="*/ 218286 w 1464416"/>
              <a:gd name="connsiteY6" fmla="*/ 1309687 h 1309687"/>
              <a:gd name="connsiteX7" fmla="*/ 0 w 1464416"/>
              <a:gd name="connsiteY7" fmla="*/ 1091401 h 1309687"/>
              <a:gd name="connsiteX8" fmla="*/ 0 w 1464416"/>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416" h="1309687">
                <a:moveTo>
                  <a:pt x="0" y="218286"/>
                </a:moveTo>
                <a:cubicBezTo>
                  <a:pt x="0" y="97730"/>
                  <a:pt x="97730" y="0"/>
                  <a:pt x="218286" y="0"/>
                </a:cubicBezTo>
                <a:lnTo>
                  <a:pt x="1246130" y="0"/>
                </a:lnTo>
                <a:cubicBezTo>
                  <a:pt x="1366686" y="0"/>
                  <a:pt x="1464416" y="97730"/>
                  <a:pt x="1464416" y="218286"/>
                </a:cubicBezTo>
                <a:lnTo>
                  <a:pt x="1464416" y="1091401"/>
                </a:lnTo>
                <a:cubicBezTo>
                  <a:pt x="1464416" y="1211957"/>
                  <a:pt x="1366686" y="1309687"/>
                  <a:pt x="1246130"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814" tIns="155374" rIns="246814" bIns="155374" numCol="1" spcCol="1270" anchor="ctr" anchorCtr="0">
            <a:noAutofit/>
          </a:bodyPr>
          <a:lstStyle/>
          <a:p>
            <a:pPr marL="0" lvl="0" indent="0" algn="ctr" defTabSz="2133600">
              <a:lnSpc>
                <a:spcPct val="70000"/>
              </a:lnSpc>
              <a:spcBef>
                <a:spcPct val="0"/>
              </a:spcBef>
              <a:buNone/>
            </a:pPr>
            <a:r>
              <a:rPr lang="en-US" sz="4800" b="1" kern="1200" dirty="0">
                <a:effectLst>
                  <a:glow rad="88900">
                    <a:schemeClr val="tx1"/>
                  </a:glow>
                </a:effectLst>
              </a:rPr>
              <a:t>AD 33</a:t>
            </a:r>
          </a:p>
        </p:txBody>
      </p:sp>
      <p:sp>
        <p:nvSpPr>
          <p:cNvPr id="15" name="Freeform: Shape 14">
            <a:extLst>
              <a:ext uri="{FF2B5EF4-FFF2-40B4-BE49-F238E27FC236}">
                <a16:creationId xmlns:a16="http://schemas.microsoft.com/office/drawing/2014/main" id="{BEEDCEE8-7B7A-481F-9525-863453176A1E}"/>
              </a:ext>
            </a:extLst>
          </p:cNvPr>
          <p:cNvSpPr/>
          <p:nvPr/>
        </p:nvSpPr>
        <p:spPr>
          <a:xfrm>
            <a:off x="2593226" y="3362325"/>
            <a:ext cx="5522108" cy="1047750"/>
          </a:xfrm>
          <a:custGeom>
            <a:avLst/>
            <a:gdLst>
              <a:gd name="connsiteX0" fmla="*/ 174628 w 1047750"/>
              <a:gd name="connsiteY0" fmla="*/ 0 h 5522108"/>
              <a:gd name="connsiteX1" fmla="*/ 873122 w 1047750"/>
              <a:gd name="connsiteY1" fmla="*/ 0 h 5522108"/>
              <a:gd name="connsiteX2" fmla="*/ 1047750 w 1047750"/>
              <a:gd name="connsiteY2" fmla="*/ 174628 h 5522108"/>
              <a:gd name="connsiteX3" fmla="*/ 1047750 w 1047750"/>
              <a:gd name="connsiteY3" fmla="*/ 5522108 h 5522108"/>
              <a:gd name="connsiteX4" fmla="*/ 1047750 w 1047750"/>
              <a:gd name="connsiteY4" fmla="*/ 5522108 h 5522108"/>
              <a:gd name="connsiteX5" fmla="*/ 0 w 1047750"/>
              <a:gd name="connsiteY5" fmla="*/ 5522108 h 5522108"/>
              <a:gd name="connsiteX6" fmla="*/ 0 w 1047750"/>
              <a:gd name="connsiteY6" fmla="*/ 5522108 h 5522108"/>
              <a:gd name="connsiteX7" fmla="*/ 0 w 1047750"/>
              <a:gd name="connsiteY7" fmla="*/ 174628 h 5522108"/>
              <a:gd name="connsiteX8" fmla="*/ 174628 w 1047750"/>
              <a:gd name="connsiteY8" fmla="*/ 0 h 55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522108">
                <a:moveTo>
                  <a:pt x="1047750" y="920369"/>
                </a:moveTo>
                <a:lnTo>
                  <a:pt x="1047750" y="4601739"/>
                </a:lnTo>
                <a:cubicBezTo>
                  <a:pt x="1047750" y="5110041"/>
                  <a:pt x="1032916" y="5522105"/>
                  <a:pt x="1014617" y="5522105"/>
                </a:cubicBezTo>
                <a:lnTo>
                  <a:pt x="0" y="5522105"/>
                </a:lnTo>
                <a:lnTo>
                  <a:pt x="0" y="5522105"/>
                </a:lnTo>
                <a:lnTo>
                  <a:pt x="0" y="3"/>
                </a:lnTo>
                <a:lnTo>
                  <a:pt x="0" y="3"/>
                </a:lnTo>
                <a:lnTo>
                  <a:pt x="1014617" y="3"/>
                </a:lnTo>
                <a:cubicBezTo>
                  <a:pt x="1032916" y="3"/>
                  <a:pt x="1047750" y="412067"/>
                  <a:pt x="1047750" y="920369"/>
                </a:cubicBezTo>
                <a:close/>
              </a:path>
            </a:pathLst>
          </a:custGeom>
          <a:ln w="57150">
            <a:solidFill>
              <a:srgbClr val="4472C4"/>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4971" rIns="298796" bIns="174973"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Death of Stephen</a:t>
            </a:r>
          </a:p>
          <a:p>
            <a:pPr marL="285750" lvl="1" indent="-285750" algn="l" defTabSz="1422400">
              <a:lnSpc>
                <a:spcPct val="90000"/>
              </a:lnSpc>
              <a:spcBef>
                <a:spcPct val="0"/>
              </a:spcBef>
              <a:spcAft>
                <a:spcPct val="15000"/>
              </a:spcAft>
              <a:buChar char="•"/>
            </a:pPr>
            <a:r>
              <a:rPr lang="en-US" sz="3200" kern="1200" dirty="0"/>
              <a:t>Saul’s Conversion</a:t>
            </a:r>
          </a:p>
        </p:txBody>
      </p:sp>
      <p:sp>
        <p:nvSpPr>
          <p:cNvPr id="16" name="Freeform: Shape 15">
            <a:extLst>
              <a:ext uri="{FF2B5EF4-FFF2-40B4-BE49-F238E27FC236}">
                <a16:creationId xmlns:a16="http://schemas.microsoft.com/office/drawing/2014/main" id="{18ADEA97-913A-44BD-89DE-13C0ECBFFAEC}"/>
              </a:ext>
            </a:extLst>
          </p:cNvPr>
          <p:cNvSpPr/>
          <p:nvPr/>
        </p:nvSpPr>
        <p:spPr>
          <a:xfrm>
            <a:off x="1128810" y="3231356"/>
            <a:ext cx="1464416" cy="1309687"/>
          </a:xfrm>
          <a:custGeom>
            <a:avLst/>
            <a:gdLst>
              <a:gd name="connsiteX0" fmla="*/ 0 w 1464416"/>
              <a:gd name="connsiteY0" fmla="*/ 218286 h 1309687"/>
              <a:gd name="connsiteX1" fmla="*/ 218286 w 1464416"/>
              <a:gd name="connsiteY1" fmla="*/ 0 h 1309687"/>
              <a:gd name="connsiteX2" fmla="*/ 1246130 w 1464416"/>
              <a:gd name="connsiteY2" fmla="*/ 0 h 1309687"/>
              <a:gd name="connsiteX3" fmla="*/ 1464416 w 1464416"/>
              <a:gd name="connsiteY3" fmla="*/ 218286 h 1309687"/>
              <a:gd name="connsiteX4" fmla="*/ 1464416 w 1464416"/>
              <a:gd name="connsiteY4" fmla="*/ 1091401 h 1309687"/>
              <a:gd name="connsiteX5" fmla="*/ 1246130 w 1464416"/>
              <a:gd name="connsiteY5" fmla="*/ 1309687 h 1309687"/>
              <a:gd name="connsiteX6" fmla="*/ 218286 w 1464416"/>
              <a:gd name="connsiteY6" fmla="*/ 1309687 h 1309687"/>
              <a:gd name="connsiteX7" fmla="*/ 0 w 1464416"/>
              <a:gd name="connsiteY7" fmla="*/ 1091401 h 1309687"/>
              <a:gd name="connsiteX8" fmla="*/ 0 w 1464416"/>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416" h="1309687">
                <a:moveTo>
                  <a:pt x="0" y="218286"/>
                </a:moveTo>
                <a:cubicBezTo>
                  <a:pt x="0" y="97730"/>
                  <a:pt x="97730" y="0"/>
                  <a:pt x="218286" y="0"/>
                </a:cubicBezTo>
                <a:lnTo>
                  <a:pt x="1246130" y="0"/>
                </a:lnTo>
                <a:cubicBezTo>
                  <a:pt x="1366686" y="0"/>
                  <a:pt x="1464416" y="97730"/>
                  <a:pt x="1464416" y="218286"/>
                </a:cubicBezTo>
                <a:lnTo>
                  <a:pt x="1464416" y="1091401"/>
                </a:lnTo>
                <a:cubicBezTo>
                  <a:pt x="1464416" y="1211957"/>
                  <a:pt x="1366686" y="1309687"/>
                  <a:pt x="1246130"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814" tIns="155374" rIns="246814" bIns="155374" numCol="1" spcCol="1270" anchor="ctr" anchorCtr="0">
            <a:noAutofit/>
          </a:bodyPr>
          <a:lstStyle/>
          <a:p>
            <a:pPr marL="0" lvl="0" indent="0" algn="ctr" defTabSz="2133600">
              <a:lnSpc>
                <a:spcPct val="70000"/>
              </a:lnSpc>
              <a:spcBef>
                <a:spcPct val="0"/>
              </a:spcBef>
              <a:buNone/>
            </a:pPr>
            <a:r>
              <a:rPr lang="en-US" sz="4800" b="1" kern="1200" dirty="0">
                <a:effectLst>
                  <a:glow rad="88900">
                    <a:schemeClr val="tx1"/>
                  </a:glow>
                </a:effectLst>
              </a:rPr>
              <a:t>AD 35</a:t>
            </a:r>
          </a:p>
        </p:txBody>
      </p:sp>
      <p:sp>
        <p:nvSpPr>
          <p:cNvPr id="17" name="Freeform: Shape 16">
            <a:extLst>
              <a:ext uri="{FF2B5EF4-FFF2-40B4-BE49-F238E27FC236}">
                <a16:creationId xmlns:a16="http://schemas.microsoft.com/office/drawing/2014/main" id="{E3AF960C-7842-4C5E-AAA4-B97E07DA0BBA}"/>
              </a:ext>
            </a:extLst>
          </p:cNvPr>
          <p:cNvSpPr/>
          <p:nvPr/>
        </p:nvSpPr>
        <p:spPr>
          <a:xfrm>
            <a:off x="2593226" y="4737496"/>
            <a:ext cx="5522108" cy="1047750"/>
          </a:xfrm>
          <a:custGeom>
            <a:avLst/>
            <a:gdLst>
              <a:gd name="connsiteX0" fmla="*/ 174628 w 1047750"/>
              <a:gd name="connsiteY0" fmla="*/ 0 h 5522108"/>
              <a:gd name="connsiteX1" fmla="*/ 873122 w 1047750"/>
              <a:gd name="connsiteY1" fmla="*/ 0 h 5522108"/>
              <a:gd name="connsiteX2" fmla="*/ 1047750 w 1047750"/>
              <a:gd name="connsiteY2" fmla="*/ 174628 h 5522108"/>
              <a:gd name="connsiteX3" fmla="*/ 1047750 w 1047750"/>
              <a:gd name="connsiteY3" fmla="*/ 5522108 h 5522108"/>
              <a:gd name="connsiteX4" fmla="*/ 1047750 w 1047750"/>
              <a:gd name="connsiteY4" fmla="*/ 5522108 h 5522108"/>
              <a:gd name="connsiteX5" fmla="*/ 0 w 1047750"/>
              <a:gd name="connsiteY5" fmla="*/ 5522108 h 5522108"/>
              <a:gd name="connsiteX6" fmla="*/ 0 w 1047750"/>
              <a:gd name="connsiteY6" fmla="*/ 5522108 h 5522108"/>
              <a:gd name="connsiteX7" fmla="*/ 0 w 1047750"/>
              <a:gd name="connsiteY7" fmla="*/ 174628 h 5522108"/>
              <a:gd name="connsiteX8" fmla="*/ 174628 w 1047750"/>
              <a:gd name="connsiteY8" fmla="*/ 0 h 55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522108">
                <a:moveTo>
                  <a:pt x="1047750" y="920369"/>
                </a:moveTo>
                <a:lnTo>
                  <a:pt x="1047750" y="4601739"/>
                </a:lnTo>
                <a:cubicBezTo>
                  <a:pt x="1047750" y="5110041"/>
                  <a:pt x="1032916" y="5522105"/>
                  <a:pt x="1014617" y="5522105"/>
                </a:cubicBezTo>
                <a:lnTo>
                  <a:pt x="0" y="5522105"/>
                </a:lnTo>
                <a:lnTo>
                  <a:pt x="0" y="5522105"/>
                </a:lnTo>
                <a:lnTo>
                  <a:pt x="0" y="3"/>
                </a:lnTo>
                <a:lnTo>
                  <a:pt x="0" y="3"/>
                </a:lnTo>
                <a:lnTo>
                  <a:pt x="1014617" y="3"/>
                </a:lnTo>
                <a:cubicBezTo>
                  <a:pt x="1032916" y="3"/>
                  <a:pt x="1047750" y="412067"/>
                  <a:pt x="1047750" y="920369"/>
                </a:cubicBezTo>
                <a:close/>
              </a:path>
            </a:pathLst>
          </a:custGeom>
          <a:ln w="57150">
            <a:solidFill>
              <a:srgbClr val="4472C4"/>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4972" rIns="298796" bIns="174972"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First Missionary Journey</a:t>
            </a:r>
          </a:p>
        </p:txBody>
      </p:sp>
      <p:sp>
        <p:nvSpPr>
          <p:cNvPr id="18" name="Freeform: Shape 17">
            <a:extLst>
              <a:ext uri="{FF2B5EF4-FFF2-40B4-BE49-F238E27FC236}">
                <a16:creationId xmlns:a16="http://schemas.microsoft.com/office/drawing/2014/main" id="{8441ECE0-919F-45FB-B50D-BE710248A301}"/>
              </a:ext>
            </a:extLst>
          </p:cNvPr>
          <p:cNvSpPr/>
          <p:nvPr/>
        </p:nvSpPr>
        <p:spPr>
          <a:xfrm>
            <a:off x="1128810" y="4606528"/>
            <a:ext cx="1464416" cy="1309687"/>
          </a:xfrm>
          <a:custGeom>
            <a:avLst/>
            <a:gdLst>
              <a:gd name="connsiteX0" fmla="*/ 0 w 1464416"/>
              <a:gd name="connsiteY0" fmla="*/ 218286 h 1309687"/>
              <a:gd name="connsiteX1" fmla="*/ 218286 w 1464416"/>
              <a:gd name="connsiteY1" fmla="*/ 0 h 1309687"/>
              <a:gd name="connsiteX2" fmla="*/ 1246130 w 1464416"/>
              <a:gd name="connsiteY2" fmla="*/ 0 h 1309687"/>
              <a:gd name="connsiteX3" fmla="*/ 1464416 w 1464416"/>
              <a:gd name="connsiteY3" fmla="*/ 218286 h 1309687"/>
              <a:gd name="connsiteX4" fmla="*/ 1464416 w 1464416"/>
              <a:gd name="connsiteY4" fmla="*/ 1091401 h 1309687"/>
              <a:gd name="connsiteX5" fmla="*/ 1246130 w 1464416"/>
              <a:gd name="connsiteY5" fmla="*/ 1309687 h 1309687"/>
              <a:gd name="connsiteX6" fmla="*/ 218286 w 1464416"/>
              <a:gd name="connsiteY6" fmla="*/ 1309687 h 1309687"/>
              <a:gd name="connsiteX7" fmla="*/ 0 w 1464416"/>
              <a:gd name="connsiteY7" fmla="*/ 1091401 h 1309687"/>
              <a:gd name="connsiteX8" fmla="*/ 0 w 1464416"/>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416" h="1309687">
                <a:moveTo>
                  <a:pt x="0" y="218286"/>
                </a:moveTo>
                <a:cubicBezTo>
                  <a:pt x="0" y="97730"/>
                  <a:pt x="97730" y="0"/>
                  <a:pt x="218286" y="0"/>
                </a:cubicBezTo>
                <a:lnTo>
                  <a:pt x="1246130" y="0"/>
                </a:lnTo>
                <a:cubicBezTo>
                  <a:pt x="1366686" y="0"/>
                  <a:pt x="1464416" y="97730"/>
                  <a:pt x="1464416" y="218286"/>
                </a:cubicBezTo>
                <a:lnTo>
                  <a:pt x="1464416" y="1091401"/>
                </a:lnTo>
                <a:cubicBezTo>
                  <a:pt x="1464416" y="1211957"/>
                  <a:pt x="1366686" y="1309687"/>
                  <a:pt x="1246130" y="1309687"/>
                </a:cubicBezTo>
                <a:lnTo>
                  <a:pt x="218286" y="1309687"/>
                </a:lnTo>
                <a:cubicBezTo>
                  <a:pt x="97730" y="1309687"/>
                  <a:pt x="0" y="1211957"/>
                  <a:pt x="0" y="1091401"/>
                </a:cubicBezTo>
                <a:lnTo>
                  <a:pt x="0" y="2182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814" tIns="155374" rIns="246814" bIns="155374" numCol="1" spcCol="1270" anchor="ctr" anchorCtr="0">
            <a:noAutofit/>
          </a:bodyPr>
          <a:lstStyle/>
          <a:p>
            <a:pPr marL="0" lvl="0" indent="0" algn="ctr" defTabSz="2133600">
              <a:lnSpc>
                <a:spcPct val="70000"/>
              </a:lnSpc>
              <a:spcBef>
                <a:spcPct val="0"/>
              </a:spcBef>
              <a:buNone/>
            </a:pPr>
            <a:r>
              <a:rPr lang="en-US" sz="4800" b="1" kern="1200" dirty="0">
                <a:effectLst>
                  <a:glow rad="88900">
                    <a:schemeClr val="tx1"/>
                  </a:glow>
                </a:effectLst>
              </a:rPr>
              <a:t>AD 48</a:t>
            </a:r>
          </a:p>
        </p:txBody>
      </p:sp>
      <p:sp>
        <p:nvSpPr>
          <p:cNvPr id="19" name="Rectangle: Rounded Corners 18">
            <a:extLst>
              <a:ext uri="{FF2B5EF4-FFF2-40B4-BE49-F238E27FC236}">
                <a16:creationId xmlns:a16="http://schemas.microsoft.com/office/drawing/2014/main" id="{EF448051-A8F7-4A37-AB84-F818A497051A}"/>
              </a:ext>
            </a:extLst>
          </p:cNvPr>
          <p:cNvSpPr/>
          <p:nvPr/>
        </p:nvSpPr>
        <p:spPr>
          <a:xfrm>
            <a:off x="856880" y="549613"/>
            <a:ext cx="7430240" cy="977166"/>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5400" b="1" kern="0" dirty="0">
                <a:solidFill>
                  <a:schemeClr val="bg1"/>
                </a:solidFill>
                <a:effectLst>
                  <a:glow rad="190500">
                    <a:srgbClr val="000000"/>
                  </a:glow>
                </a:effectLst>
                <a:latin typeface="Arial" charset="0"/>
                <a:ea typeface="ＭＳ Ｐゴシック" charset="0"/>
              </a:rPr>
              <a:t>Timeline in Acts</a:t>
            </a:r>
            <a:endParaRPr kumimoji="0" lang="en-US" sz="4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51157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60E08"/>
            </a:gs>
            <a:gs pos="100000">
              <a:srgbClr val="70AEC0"/>
            </a:gs>
          </a:gsLst>
          <a:lin ang="16200000" scaled="0"/>
          <a:tileRect/>
        </a:gra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251BA6C-BBDE-4E68-AEED-68D4A17D7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242"/>
            <a:ext cx="9144000" cy="39623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23BF82D-DEF7-4A0D-95E1-181D1930A76C}"/>
              </a:ext>
            </a:extLst>
          </p:cNvPr>
          <p:cNvSpPr/>
          <p:nvPr/>
        </p:nvSpPr>
        <p:spPr>
          <a:xfrm>
            <a:off x="217714" y="4902987"/>
            <a:ext cx="8708571" cy="1545771"/>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457200" rtl="0" eaLnBrk="0" fontAlgn="base" latinLnBrk="0" hangingPunct="0">
              <a:lnSpc>
                <a:spcPct val="80000"/>
              </a:lnSpc>
              <a:spcBef>
                <a:spcPct val="0"/>
              </a:spcBef>
              <a:spcAft>
                <a:spcPct val="0"/>
              </a:spcAft>
              <a:buClrTx/>
              <a:buSzTx/>
              <a:tabLst/>
              <a:defRPr/>
            </a:pPr>
            <a:r>
              <a:rPr lang="en-US" sz="4000" b="1" kern="0" dirty="0">
                <a:solidFill>
                  <a:schemeClr val="bg1"/>
                </a:solidFill>
                <a:effectLst>
                  <a:glow rad="190500">
                    <a:srgbClr val="000000"/>
                  </a:glow>
                </a:effectLst>
                <a:latin typeface="Arial" charset="0"/>
                <a:ea typeface="ＭＳ Ｐゴシック" charset="0"/>
              </a:rPr>
              <a:t>View from Bethany Ministries</a:t>
            </a:r>
          </a:p>
          <a:p>
            <a:pPr marR="0" lvl="0" algn="ctr" defTabSz="457200" rtl="0" eaLnBrk="0" fontAlgn="base" latinLnBrk="0" hangingPunct="0">
              <a:lnSpc>
                <a:spcPct val="80000"/>
              </a:lnSpc>
              <a:spcBef>
                <a:spcPct val="0"/>
              </a:spcBef>
              <a:spcAft>
                <a:spcPct val="0"/>
              </a:spcAft>
              <a:buClrTx/>
              <a:buSzTx/>
              <a:tabLst/>
              <a:defRPr/>
            </a:pPr>
            <a:r>
              <a:rPr lang="en-US" sz="4000" b="1" kern="0" dirty="0">
                <a:solidFill>
                  <a:schemeClr val="bg1"/>
                </a:solidFill>
                <a:effectLst>
                  <a:glow rad="190500">
                    <a:srgbClr val="000000"/>
                  </a:glow>
                </a:effectLst>
                <a:latin typeface="Arial" charset="0"/>
                <a:ea typeface="ＭＳ Ｐゴシック" charset="0"/>
              </a:rPr>
              <a:t>Cheung Chau Island, Hong Kong</a:t>
            </a:r>
          </a:p>
        </p:txBody>
      </p:sp>
    </p:spTree>
    <p:extLst>
      <p:ext uri="{BB962C8B-B14F-4D97-AF65-F5344CB8AC3E}">
        <p14:creationId xmlns:p14="http://schemas.microsoft.com/office/powerpoint/2010/main" val="92615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940EB0-64F2-44DE-8614-12E11EB6EA0A}"/>
              </a:ext>
            </a:extLst>
          </p:cNvPr>
          <p:cNvSpPr/>
          <p:nvPr/>
        </p:nvSpPr>
        <p:spPr>
          <a:xfrm>
            <a:off x="856880" y="549613"/>
            <a:ext cx="7430240"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5400" b="1" kern="0" dirty="0">
                <a:solidFill>
                  <a:schemeClr val="bg1"/>
                </a:solidFill>
                <a:effectLst>
                  <a:glow rad="190500">
                    <a:srgbClr val="000000"/>
                  </a:glow>
                </a:effectLst>
                <a:latin typeface="Arial" charset="0"/>
                <a:ea typeface="ＭＳ Ｐゴシック" charset="0"/>
              </a:rPr>
              <a:t>Seek Counsel from the Holy Spirit</a:t>
            </a:r>
            <a:endParaRPr kumimoji="0" lang="en-US" sz="4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18832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57C5F00-8B28-4374-9507-7AE038C4F2CE}"/>
              </a:ext>
            </a:extLst>
          </p:cNvPr>
          <p:cNvSpPr/>
          <p:nvPr/>
        </p:nvSpPr>
        <p:spPr>
          <a:xfrm>
            <a:off x="856880" y="549613"/>
            <a:ext cx="7430240"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5400" b="1" kern="0" dirty="0">
                <a:solidFill>
                  <a:schemeClr val="bg1"/>
                </a:solidFill>
                <a:effectLst>
                  <a:glow rad="190500">
                    <a:srgbClr val="000000"/>
                  </a:glow>
                </a:effectLst>
                <a:latin typeface="Arial" charset="0"/>
                <a:ea typeface="ＭＳ Ｐゴシック" charset="0"/>
              </a:rPr>
              <a:t>Seek Counsel from the Holy Spirit</a:t>
            </a:r>
            <a:endParaRPr kumimoji="0" lang="en-US" sz="4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F102DC55-32CB-43B7-98F0-1DDE1B8AB32F}"/>
              </a:ext>
            </a:extLst>
          </p:cNvPr>
          <p:cNvSpPr/>
          <p:nvPr/>
        </p:nvSpPr>
        <p:spPr>
          <a:xfrm>
            <a:off x="856880" y="3249270"/>
            <a:ext cx="7430240"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5400" b="1" kern="0" dirty="0">
                <a:solidFill>
                  <a:schemeClr val="bg1"/>
                </a:solidFill>
                <a:effectLst>
                  <a:glow rad="190500">
                    <a:srgbClr val="000000"/>
                  </a:glow>
                </a:effectLst>
                <a:latin typeface="Arial" charset="0"/>
                <a:ea typeface="ＭＳ Ｐゴシック" charset="0"/>
              </a:rPr>
              <a:t>Follow the Holy Spirit</a:t>
            </a:r>
            <a:endParaRPr kumimoji="0" lang="en-US" sz="4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72006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94B9DA-779F-4758-A0A5-45E465E7A949}"/>
              </a:ext>
            </a:extLst>
          </p:cNvPr>
          <p:cNvSpPr/>
          <p:nvPr/>
        </p:nvSpPr>
        <p:spPr>
          <a:xfrm>
            <a:off x="1055663" y="3429000"/>
            <a:ext cx="7430240"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8000" b="1" kern="0" dirty="0">
                <a:solidFill>
                  <a:schemeClr val="bg1"/>
                </a:solidFill>
                <a:effectLst>
                  <a:glow rad="190500">
                    <a:srgbClr val="000000"/>
                  </a:glow>
                </a:effectLst>
                <a:latin typeface="Arial" charset="0"/>
                <a:ea typeface="ＭＳ Ｐゴシック" charset="0"/>
              </a:rPr>
              <a:t>Going on a </a:t>
            </a:r>
          </a:p>
          <a:p>
            <a:pPr marR="0" lvl="0" algn="ctr" defTabSz="457200" rtl="0" eaLnBrk="0" fontAlgn="base" latinLnBrk="0" hangingPunct="0">
              <a:lnSpc>
                <a:spcPct val="80000"/>
              </a:lnSpc>
              <a:spcBef>
                <a:spcPct val="0"/>
              </a:spcBef>
              <a:spcAft>
                <a:spcPct val="0"/>
              </a:spcAft>
              <a:buClrTx/>
              <a:buSzTx/>
              <a:tabLst/>
              <a:defRPr/>
            </a:pPr>
            <a:r>
              <a:rPr lang="en-US" sz="8000" b="1" kern="0" dirty="0">
                <a:solidFill>
                  <a:schemeClr val="bg1"/>
                </a:solidFill>
                <a:effectLst>
                  <a:glow rad="190500">
                    <a:srgbClr val="000000"/>
                  </a:glow>
                </a:effectLst>
                <a:latin typeface="Arial" charset="0"/>
                <a:ea typeface="ＭＳ Ｐゴシック" charset="0"/>
              </a:rPr>
              <a:t>Journey</a:t>
            </a:r>
            <a:endParaRPr kumimoji="0" lang="en-US" sz="6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3" name="Rectangle 2">
            <a:extLst>
              <a:ext uri="{FF2B5EF4-FFF2-40B4-BE49-F238E27FC236}">
                <a16:creationId xmlns:a16="http://schemas.microsoft.com/office/drawing/2014/main" id="{389DCC7C-78F1-4C11-99A6-BBDE26FF8A0F}"/>
              </a:ext>
            </a:extLst>
          </p:cNvPr>
          <p:cNvSpPr txBox="1">
            <a:spLocks noChangeArrowheads="1"/>
          </p:cNvSpPr>
          <p:nvPr/>
        </p:nvSpPr>
        <p:spPr bwMode="auto">
          <a:xfrm>
            <a:off x="337929" y="5845374"/>
            <a:ext cx="8468141" cy="8536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5" tIns="45718" rIns="91435" bIns="45718"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353">
              <a:defRPr/>
            </a:pPr>
            <a:r>
              <a:rPr lang="en-US" sz="4800" b="1" i="1" dirty="0">
                <a:solidFill>
                  <a:srgbClr val="FFFFFF"/>
                </a:solidFill>
                <a:effectLst>
                  <a:glow rad="190500">
                    <a:srgbClr val="000000"/>
                  </a:glow>
                </a:effectLst>
                <a:latin typeface="Arial" charset="0"/>
                <a:ea typeface="ＭＳ Ｐゴシック" charset="0"/>
                <a:cs typeface="ＭＳ Ｐゴシック" charset="0"/>
              </a:rPr>
              <a:t>Acts 12:25 – 14:28</a:t>
            </a:r>
          </a:p>
        </p:txBody>
      </p:sp>
    </p:spTree>
    <p:extLst>
      <p:ext uri="{BB962C8B-B14F-4D97-AF65-F5344CB8AC3E}">
        <p14:creationId xmlns:p14="http://schemas.microsoft.com/office/powerpoint/2010/main" val="293039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0564CE-BDCD-4881-8FD6-A8B7C1B9AB91}"/>
              </a:ext>
            </a:extLst>
          </p:cNvPr>
          <p:cNvPicPr>
            <a:picLocks noChangeAspect="1"/>
          </p:cNvPicPr>
          <p:nvPr/>
        </p:nvPicPr>
        <p:blipFill rotWithShape="1">
          <a:blip r:embed="rId3"/>
          <a:srcRect r="7556"/>
          <a:stretch/>
        </p:blipFill>
        <p:spPr>
          <a:xfrm>
            <a:off x="0" y="186836"/>
            <a:ext cx="9144000" cy="6484327"/>
          </a:xfrm>
          <a:prstGeom prst="rect">
            <a:avLst/>
          </a:prstGeom>
        </p:spPr>
      </p:pic>
    </p:spTree>
    <p:extLst>
      <p:ext uri="{BB962C8B-B14F-4D97-AF65-F5344CB8AC3E}">
        <p14:creationId xmlns:p14="http://schemas.microsoft.com/office/powerpoint/2010/main" val="34334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8E1-F72A-486E-B10D-2EF590C4B04A}"/>
              </a:ext>
            </a:extLst>
          </p:cNvPr>
          <p:cNvPicPr>
            <a:picLocks noChangeAspect="1"/>
          </p:cNvPicPr>
          <p:nvPr/>
        </p:nvPicPr>
        <p:blipFill rotWithShape="1">
          <a:blip r:embed="rId3"/>
          <a:srcRect t="-1" b="32342"/>
          <a:stretch/>
        </p:blipFill>
        <p:spPr>
          <a:xfrm>
            <a:off x="0" y="1"/>
            <a:ext cx="9144000" cy="6858000"/>
          </a:xfrm>
          <a:prstGeom prst="rect">
            <a:avLst/>
          </a:prstGeom>
        </p:spPr>
      </p:pic>
      <p:sp>
        <p:nvSpPr>
          <p:cNvPr id="5" name="Rectangle: Rounded Corners 4">
            <a:extLst>
              <a:ext uri="{FF2B5EF4-FFF2-40B4-BE49-F238E27FC236}">
                <a16:creationId xmlns:a16="http://schemas.microsoft.com/office/drawing/2014/main" id="{572524B9-09E7-45D0-8B96-AF6EA6A96B9F}"/>
              </a:ext>
            </a:extLst>
          </p:cNvPr>
          <p:cNvSpPr/>
          <p:nvPr/>
        </p:nvSpPr>
        <p:spPr>
          <a:xfrm>
            <a:off x="0" y="1"/>
            <a:ext cx="4572000" cy="2951019"/>
          </a:xfrm>
          <a:prstGeom prst="roundRect">
            <a:avLst>
              <a:gd name="adj" fmla="val 0"/>
            </a:avLst>
          </a:prstGeom>
          <a:solidFill>
            <a:srgbClr val="D0CECE">
              <a:alpha val="50196"/>
            </a:srgbClr>
          </a:solid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Salamis</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err="1">
                <a:ln>
                  <a:noFill/>
                </a:ln>
                <a:solidFill>
                  <a:schemeClr val="bg1"/>
                </a:solidFill>
                <a:effectLst>
                  <a:glow rad="190500">
                    <a:srgbClr val="000000"/>
                  </a:glow>
                </a:effectLst>
                <a:uLnTx/>
                <a:uFillTx/>
                <a:latin typeface="Arial" charset="0"/>
                <a:ea typeface="ＭＳ Ｐゴシック" charset="0"/>
                <a:cs typeface="+mn-cs"/>
              </a:rPr>
              <a:t>Paphos</a:t>
            </a:r>
            <a:endPar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endParaRP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Perga</a:t>
            </a:r>
            <a:endParaRPr lang="en-US" sz="4000" b="1" kern="0" dirty="0">
              <a:solidFill>
                <a:schemeClr val="bg1"/>
              </a:solidFill>
              <a:effectLst>
                <a:glow rad="190500">
                  <a:srgbClr val="000000"/>
                </a:glow>
              </a:effectLst>
              <a:latin typeface="Arial" charset="0"/>
              <a:ea typeface="ＭＳ Ｐゴシック" charset="0"/>
            </a:endParaRP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Antioch </a:t>
            </a:r>
            <a:r>
              <a:rPr kumimoji="0" lang="en-US" sz="3600"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(Pisidia)</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6" name="Rectangle: Rounded Corners 5">
            <a:extLst>
              <a:ext uri="{FF2B5EF4-FFF2-40B4-BE49-F238E27FC236}">
                <a16:creationId xmlns:a16="http://schemas.microsoft.com/office/drawing/2014/main" id="{DD7DB3E0-AB7B-4AE3-94ED-7F9E1AE5637B}"/>
              </a:ext>
            </a:extLst>
          </p:cNvPr>
          <p:cNvSpPr/>
          <p:nvPr/>
        </p:nvSpPr>
        <p:spPr>
          <a:xfrm>
            <a:off x="4572000" y="-41564"/>
            <a:ext cx="4572000" cy="2951019"/>
          </a:xfrm>
          <a:prstGeom prst="roundRect">
            <a:avLst>
              <a:gd name="adj" fmla="val 0"/>
            </a:avLst>
          </a:prstGeom>
          <a:solidFill>
            <a:srgbClr val="D0CECE">
              <a:alpha val="50196"/>
            </a:srgbClr>
          </a:solid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Iconium</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Lystra</a:t>
            </a: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Derbe</a:t>
            </a:r>
            <a:endParaRPr lang="en-US" sz="4000" b="1" kern="0" dirty="0">
              <a:solidFill>
                <a:schemeClr val="bg1"/>
              </a:solidFill>
              <a:effectLst>
                <a:glow rad="190500">
                  <a:srgbClr val="000000"/>
                </a:glow>
              </a:effectLst>
              <a:latin typeface="Arial" charset="0"/>
              <a:ea typeface="ＭＳ Ｐゴシック" charset="0"/>
            </a:endParaRP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10" name="Rectangle: Rounded Corners 9">
            <a:extLst>
              <a:ext uri="{FF2B5EF4-FFF2-40B4-BE49-F238E27FC236}">
                <a16:creationId xmlns:a16="http://schemas.microsoft.com/office/drawing/2014/main" id="{068671CE-43EE-4B4F-8B12-C19FFDACC1E7}"/>
              </a:ext>
            </a:extLst>
          </p:cNvPr>
          <p:cNvSpPr/>
          <p:nvPr/>
        </p:nvSpPr>
        <p:spPr>
          <a:xfrm>
            <a:off x="6622473" y="3449782"/>
            <a:ext cx="2313708"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Antioch</a:t>
            </a:r>
            <a:r>
              <a:rPr lang="en-US" sz="4000" kern="0" noProof="0" dirty="0">
                <a:solidFill>
                  <a:schemeClr val="bg1"/>
                </a:solidFill>
                <a:effectLst>
                  <a:glow rad="190500">
                    <a:srgbClr val="000000"/>
                  </a:glow>
                </a:effectLst>
                <a:latin typeface="Arial" charset="0"/>
                <a:ea typeface="ＭＳ Ｐゴシック" charset="0"/>
              </a:rPr>
              <a:t> (Syria)</a:t>
            </a:r>
            <a:endParaRPr kumimoji="0" lang="en-US" sz="2800"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
        <p:nvSpPr>
          <p:cNvPr id="11" name="Rectangle: Rounded Corners 10">
            <a:extLst>
              <a:ext uri="{FF2B5EF4-FFF2-40B4-BE49-F238E27FC236}">
                <a16:creationId xmlns:a16="http://schemas.microsoft.com/office/drawing/2014/main" id="{9DBF9AD9-EDBE-4C19-B95B-B8BCFD7C1707}"/>
              </a:ext>
            </a:extLst>
          </p:cNvPr>
          <p:cNvSpPr/>
          <p:nvPr/>
        </p:nvSpPr>
        <p:spPr>
          <a:xfrm>
            <a:off x="4572000" y="-42489"/>
            <a:ext cx="2563091" cy="295101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rgbClr val="FFFF00"/>
                </a:solidFill>
                <a:effectLst>
                  <a:glow rad="190500">
                    <a:srgbClr val="000000"/>
                  </a:glow>
                </a:effectLst>
                <a:latin typeface="Arial" charset="0"/>
                <a:ea typeface="ＭＳ Ｐゴシック" charset="0"/>
              </a:rPr>
              <a:t>Iconium</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rgbClr val="FFFF00"/>
                </a:solidFill>
                <a:effectLst>
                  <a:glow rad="190500">
                    <a:srgbClr val="000000"/>
                  </a:glow>
                </a:effectLst>
                <a:uLnTx/>
                <a:uFillTx/>
                <a:latin typeface="Arial" charset="0"/>
                <a:ea typeface="ＭＳ Ｐゴシック" charset="0"/>
                <a:cs typeface="+mn-cs"/>
              </a:rPr>
              <a:t>Lystra</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rgbClr val="FFFF00"/>
              </a:solidFill>
              <a:effectLst>
                <a:glow rad="190500">
                  <a:srgbClr val="000000"/>
                </a:glow>
              </a:effectLst>
              <a:uLnTx/>
              <a:uFillTx/>
              <a:latin typeface="Arial" charset="0"/>
              <a:ea typeface="ＭＳ Ｐゴシック" charset="0"/>
              <a:cs typeface="+mn-cs"/>
            </a:endParaRPr>
          </a:p>
        </p:txBody>
      </p:sp>
      <p:sp>
        <p:nvSpPr>
          <p:cNvPr id="12" name="Rectangle: Rounded Corners 11">
            <a:extLst>
              <a:ext uri="{FF2B5EF4-FFF2-40B4-BE49-F238E27FC236}">
                <a16:creationId xmlns:a16="http://schemas.microsoft.com/office/drawing/2014/main" id="{824849ED-2D4C-4E31-9907-F35D7456262E}"/>
              </a:ext>
            </a:extLst>
          </p:cNvPr>
          <p:cNvSpPr/>
          <p:nvPr/>
        </p:nvSpPr>
        <p:spPr>
          <a:xfrm>
            <a:off x="0" y="13857"/>
            <a:ext cx="4572000" cy="295101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endPar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endParaRPr>
          </a:p>
          <a:p>
            <a:pPr marL="182880" marR="0" lvl="0" defTabSz="457200" rtl="0" eaLnBrk="0" fontAlgn="base" latinLnBrk="0" hangingPunct="0">
              <a:spcBef>
                <a:spcPct val="0"/>
              </a:spcBef>
              <a:spcAft>
                <a:spcPct val="0"/>
              </a:spcAft>
              <a:buClrTx/>
              <a:buSzTx/>
              <a:tabLst/>
              <a:defRPr/>
            </a:pPr>
            <a:endPar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endParaRPr>
          </a:p>
          <a:p>
            <a:pPr marL="182880" marR="0" lvl="0" defTabSz="457200" rtl="0" eaLnBrk="0" fontAlgn="base" latinLnBrk="0" hangingPunct="0">
              <a:spcBef>
                <a:spcPct val="0"/>
              </a:spcBef>
              <a:spcAft>
                <a:spcPct val="0"/>
              </a:spcAft>
              <a:buClrTx/>
              <a:buSzTx/>
              <a:tabLst/>
              <a:defRPr/>
            </a:pPr>
            <a:r>
              <a:rPr lang="en-US" sz="4000" b="1" kern="0" dirty="0" err="1">
                <a:solidFill>
                  <a:srgbClr val="FFFF00"/>
                </a:solidFill>
                <a:effectLst>
                  <a:glow rad="190500">
                    <a:srgbClr val="000000"/>
                  </a:glow>
                </a:effectLst>
                <a:latin typeface="Arial" charset="0"/>
                <a:ea typeface="ＭＳ Ｐゴシック" charset="0"/>
              </a:rPr>
              <a:t>Perga</a:t>
            </a:r>
            <a:r>
              <a:rPr lang="en-US" sz="4000" b="1" kern="0" dirty="0">
                <a:solidFill>
                  <a:srgbClr val="FFFF00"/>
                </a:solidFill>
                <a:effectLst>
                  <a:glow rad="190500">
                    <a:srgbClr val="000000"/>
                  </a:glow>
                </a:effectLst>
                <a:latin typeface="Arial" charset="0"/>
                <a:ea typeface="ＭＳ Ｐゴシック" charset="0"/>
              </a:rPr>
              <a:t> </a:t>
            </a:r>
            <a:r>
              <a:rPr lang="en-US" sz="4000" kern="0" dirty="0">
                <a:solidFill>
                  <a:srgbClr val="FFFF00"/>
                </a:solidFill>
                <a:effectLst>
                  <a:glow rad="190500">
                    <a:srgbClr val="000000"/>
                  </a:glow>
                </a:effectLst>
                <a:latin typeface="Arial" charset="0"/>
                <a:ea typeface="ＭＳ Ｐゴシック" charset="0"/>
              </a:rPr>
              <a:t>=&gt; </a:t>
            </a:r>
            <a:r>
              <a:rPr lang="en-US" sz="4000" kern="0" dirty="0" err="1">
                <a:solidFill>
                  <a:srgbClr val="FFFF00"/>
                </a:solidFill>
                <a:effectLst>
                  <a:glow rad="190500">
                    <a:srgbClr val="000000"/>
                  </a:glow>
                </a:effectLst>
                <a:latin typeface="Arial" charset="0"/>
                <a:ea typeface="ＭＳ Ｐゴシック" charset="0"/>
              </a:rPr>
              <a:t>Attalia</a:t>
            </a:r>
            <a:endParaRPr lang="en-US" sz="4000" b="1" kern="0" dirty="0">
              <a:solidFill>
                <a:srgbClr val="FFFF00"/>
              </a:solidFill>
              <a:effectLst>
                <a:glow rad="190500">
                  <a:srgbClr val="000000"/>
                </a:glow>
              </a:effectLst>
              <a:latin typeface="Arial" charset="0"/>
              <a:ea typeface="ＭＳ Ｐゴシック" charset="0"/>
            </a:endParaRP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rgbClr val="FFFF00"/>
                </a:solidFill>
                <a:effectLst>
                  <a:glow rad="190500">
                    <a:srgbClr val="000000"/>
                  </a:glow>
                </a:effectLst>
                <a:uLnTx/>
                <a:uFillTx/>
                <a:latin typeface="Arial" charset="0"/>
                <a:ea typeface="ＭＳ Ｐゴシック" charset="0"/>
                <a:cs typeface="+mn-cs"/>
              </a:rPr>
              <a:t>Antioch </a:t>
            </a:r>
            <a:r>
              <a:rPr kumimoji="0" lang="en-US" sz="3600" i="0" strike="noStrike" kern="0" cap="none" spc="0" normalizeH="0" baseline="0" dirty="0">
                <a:ln>
                  <a:noFill/>
                </a:ln>
                <a:solidFill>
                  <a:srgbClr val="FFFF00"/>
                </a:solidFill>
                <a:effectLst>
                  <a:glow rad="190500">
                    <a:srgbClr val="000000"/>
                  </a:glow>
                </a:effectLst>
                <a:uLnTx/>
                <a:uFillTx/>
                <a:latin typeface="Arial" charset="0"/>
                <a:ea typeface="ＭＳ Ｐゴシック" charset="0"/>
                <a:cs typeface="+mn-cs"/>
              </a:rPr>
              <a:t>(Pisidia)</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13" name="Rectangle: Rounded Corners 12">
            <a:extLst>
              <a:ext uri="{FF2B5EF4-FFF2-40B4-BE49-F238E27FC236}">
                <a16:creationId xmlns:a16="http://schemas.microsoft.com/office/drawing/2014/main" id="{4DB0363E-548E-45FA-822E-C45B316B714B}"/>
              </a:ext>
            </a:extLst>
          </p:cNvPr>
          <p:cNvSpPr/>
          <p:nvPr/>
        </p:nvSpPr>
        <p:spPr>
          <a:xfrm>
            <a:off x="6622473" y="3449782"/>
            <a:ext cx="2313708"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rgbClr val="FFFF00"/>
                </a:solidFill>
                <a:effectLst>
                  <a:glow rad="190500">
                    <a:srgbClr val="000000"/>
                  </a:glow>
                </a:effectLst>
                <a:latin typeface="Arial" charset="0"/>
                <a:ea typeface="ＭＳ Ｐゴシック" charset="0"/>
              </a:rPr>
              <a:t>Antioch</a:t>
            </a:r>
            <a:r>
              <a:rPr lang="en-US" sz="4000" kern="0" noProof="0" dirty="0">
                <a:solidFill>
                  <a:srgbClr val="FFFF00"/>
                </a:solidFill>
                <a:effectLst>
                  <a:glow rad="190500">
                    <a:srgbClr val="000000"/>
                  </a:glow>
                </a:effectLst>
                <a:latin typeface="Arial" charset="0"/>
                <a:ea typeface="ＭＳ Ｐゴシック" charset="0"/>
              </a:rPr>
              <a:t> (Syria)</a:t>
            </a:r>
            <a:endParaRPr kumimoji="0" lang="en-US" sz="2800" i="0" strike="noStrike" kern="0" cap="none" spc="0" normalizeH="0" baseline="0" noProof="0" dirty="0">
              <a:ln>
                <a:noFill/>
              </a:ln>
              <a:solidFill>
                <a:srgbClr val="FFFF00"/>
              </a:solidFill>
              <a:effectLst>
                <a:glow rad="1905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8000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fade">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Effect transition="in" filter="fade">
                                      <p:cBhvr>
                                        <p:cTn id="52" dur="500"/>
                                        <p:tgtEl>
                                          <p:spTgt spid="1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2" end="2"/>
                                            </p:txEl>
                                          </p:spTgt>
                                        </p:tgtEl>
                                        <p:attrNameLst>
                                          <p:attrName>style.visibility</p:attrName>
                                        </p:attrNameLst>
                                      </p:cBhvr>
                                      <p:to>
                                        <p:strVal val="visible"/>
                                      </p:to>
                                    </p:set>
                                    <p:animEffect transition="in" filter="fade">
                                      <p:cBhvr>
                                        <p:cTn id="57" dur="500"/>
                                        <p:tgtEl>
                                          <p:spTgt spid="1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fade">
                                      <p:cBhvr>
                                        <p:cTn id="6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8E1-F72A-486E-B10D-2EF590C4B04A}"/>
              </a:ext>
            </a:extLst>
          </p:cNvPr>
          <p:cNvPicPr>
            <a:picLocks noChangeAspect="1"/>
          </p:cNvPicPr>
          <p:nvPr/>
        </p:nvPicPr>
        <p:blipFill rotWithShape="1">
          <a:blip r:embed="rId3"/>
          <a:srcRect t="-1" b="32342"/>
          <a:stretch/>
        </p:blipFill>
        <p:spPr>
          <a:xfrm>
            <a:off x="0" y="1"/>
            <a:ext cx="9144000" cy="6858000"/>
          </a:xfrm>
          <a:prstGeom prst="rect">
            <a:avLst/>
          </a:prstGeom>
        </p:spPr>
      </p:pic>
      <p:sp>
        <p:nvSpPr>
          <p:cNvPr id="5" name="Rectangle: Rounded Corners 4">
            <a:extLst>
              <a:ext uri="{FF2B5EF4-FFF2-40B4-BE49-F238E27FC236}">
                <a16:creationId xmlns:a16="http://schemas.microsoft.com/office/drawing/2014/main" id="{572524B9-09E7-45D0-8B96-AF6EA6A96B9F}"/>
              </a:ext>
            </a:extLst>
          </p:cNvPr>
          <p:cNvSpPr/>
          <p:nvPr/>
        </p:nvSpPr>
        <p:spPr>
          <a:xfrm>
            <a:off x="0" y="1"/>
            <a:ext cx="4572000" cy="2951019"/>
          </a:xfrm>
          <a:prstGeom prst="roundRect">
            <a:avLst>
              <a:gd name="adj" fmla="val 0"/>
            </a:avLst>
          </a:prstGeom>
          <a:solidFill>
            <a:srgbClr val="D0CECE">
              <a:alpha val="50196"/>
            </a:srgbClr>
          </a:solid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Salamis</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err="1">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Paphos</a:t>
            </a:r>
            <a:endParaRPr kumimoji="0" lang="en-US" sz="4000" b="1" i="0" strike="noStrike" kern="0" cap="none" spc="0" normalizeH="0" baseline="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endParaRP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Perga</a:t>
            </a:r>
            <a:endParaRPr lang="en-US" sz="4000" b="1" kern="0" dirty="0">
              <a:solidFill>
                <a:schemeClr val="bg1"/>
              </a:solidFill>
              <a:effectLst>
                <a:glow rad="190500">
                  <a:srgbClr val="000000"/>
                </a:glow>
              </a:effectLst>
              <a:latin typeface="Arial" charset="0"/>
              <a:ea typeface="ＭＳ Ｐゴシック" charset="0"/>
            </a:endParaRP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Antioch </a:t>
            </a:r>
            <a:r>
              <a:rPr kumimoji="0" lang="en-US" sz="3600"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(Pisidia)</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6" name="Rectangle: Rounded Corners 5">
            <a:extLst>
              <a:ext uri="{FF2B5EF4-FFF2-40B4-BE49-F238E27FC236}">
                <a16:creationId xmlns:a16="http://schemas.microsoft.com/office/drawing/2014/main" id="{DD7DB3E0-AB7B-4AE3-94ED-7F9E1AE5637B}"/>
              </a:ext>
            </a:extLst>
          </p:cNvPr>
          <p:cNvSpPr/>
          <p:nvPr/>
        </p:nvSpPr>
        <p:spPr>
          <a:xfrm>
            <a:off x="4572000" y="-41564"/>
            <a:ext cx="4572000" cy="2951019"/>
          </a:xfrm>
          <a:prstGeom prst="roundRect">
            <a:avLst>
              <a:gd name="adj" fmla="val 0"/>
            </a:avLst>
          </a:prstGeom>
          <a:solidFill>
            <a:srgbClr val="D0CECE">
              <a:alpha val="50196"/>
            </a:srgbClr>
          </a:solid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Iconium</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Lystra</a:t>
            </a: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Derbe</a:t>
            </a:r>
            <a:endParaRPr lang="en-US" sz="4000" b="1" kern="0" dirty="0">
              <a:solidFill>
                <a:schemeClr val="bg1"/>
              </a:solidFill>
              <a:effectLst>
                <a:glow rad="190500">
                  <a:srgbClr val="000000"/>
                </a:glow>
              </a:effectLst>
              <a:latin typeface="Arial" charset="0"/>
              <a:ea typeface="ＭＳ Ｐゴシック" charset="0"/>
            </a:endParaRP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10" name="Rectangle: Rounded Corners 9">
            <a:extLst>
              <a:ext uri="{FF2B5EF4-FFF2-40B4-BE49-F238E27FC236}">
                <a16:creationId xmlns:a16="http://schemas.microsoft.com/office/drawing/2014/main" id="{068671CE-43EE-4B4F-8B12-C19FFDACC1E7}"/>
              </a:ext>
            </a:extLst>
          </p:cNvPr>
          <p:cNvSpPr/>
          <p:nvPr/>
        </p:nvSpPr>
        <p:spPr>
          <a:xfrm>
            <a:off x="6622473" y="3449782"/>
            <a:ext cx="2313708"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Antioch</a:t>
            </a:r>
            <a:r>
              <a:rPr lang="en-US" sz="4000" kern="0" noProof="0" dirty="0">
                <a:solidFill>
                  <a:schemeClr val="bg1"/>
                </a:solidFill>
                <a:effectLst>
                  <a:glow rad="190500">
                    <a:srgbClr val="000000"/>
                  </a:glow>
                </a:effectLst>
                <a:latin typeface="Arial" charset="0"/>
                <a:ea typeface="ＭＳ Ｐゴシック" charset="0"/>
              </a:rPr>
              <a:t> (Syria)</a:t>
            </a:r>
            <a:endParaRPr kumimoji="0" lang="en-US" sz="2800"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
        <p:nvSpPr>
          <p:cNvPr id="8" name="Rectangle: Rounded Corners 7">
            <a:extLst>
              <a:ext uri="{FF2B5EF4-FFF2-40B4-BE49-F238E27FC236}">
                <a16:creationId xmlns:a16="http://schemas.microsoft.com/office/drawing/2014/main" id="{0654D545-F56B-4A1B-ACE9-CCAA12F9A56A}"/>
              </a:ext>
            </a:extLst>
          </p:cNvPr>
          <p:cNvSpPr/>
          <p:nvPr/>
        </p:nvSpPr>
        <p:spPr>
          <a:xfrm>
            <a:off x="0" y="1"/>
            <a:ext cx="4572000" cy="295101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rgbClr val="FFFF00"/>
                </a:solidFill>
                <a:effectLst>
                  <a:glow rad="190500">
                    <a:srgbClr val="000000"/>
                  </a:glow>
                </a:effectLst>
                <a:latin typeface="Arial" charset="0"/>
                <a:ea typeface="ＭＳ Ｐゴシック" charset="0"/>
              </a:rPr>
              <a:t>Salamis</a:t>
            </a:r>
          </a:p>
          <a:p>
            <a:pPr marL="182880" marR="0" lvl="0" defTabSz="457200" rtl="0" eaLnBrk="0" fontAlgn="base" latinLnBrk="0" hangingPunct="0">
              <a:spcBef>
                <a:spcPct val="0"/>
              </a:spcBef>
              <a:spcAft>
                <a:spcPct val="0"/>
              </a:spcAft>
              <a:buClrTx/>
              <a:buSzTx/>
              <a:tabLst/>
              <a:defRPr/>
            </a:pPr>
            <a:endParaRPr kumimoji="0" lang="en-US" sz="4000" b="1" i="0" strike="noStrike" kern="0" cap="none" spc="0" normalizeH="0" baseline="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endParaRPr>
          </a:p>
          <a:p>
            <a:pPr marL="182880" marR="0" lvl="0" defTabSz="457200" rtl="0" eaLnBrk="0" fontAlgn="base" latinLnBrk="0" hangingPunct="0">
              <a:spcBef>
                <a:spcPct val="0"/>
              </a:spcBef>
              <a:spcAft>
                <a:spcPct val="0"/>
              </a:spcAft>
              <a:buClrTx/>
              <a:buSzTx/>
              <a:tabLst/>
              <a:defRPr/>
            </a:pPr>
            <a:r>
              <a:rPr lang="en-US" sz="4000" b="1" kern="0" dirty="0" err="1">
                <a:solidFill>
                  <a:srgbClr val="FFFF00"/>
                </a:solidFill>
                <a:effectLst>
                  <a:glow rad="190500">
                    <a:srgbClr val="000000"/>
                  </a:glow>
                </a:effectLst>
                <a:latin typeface="Arial" charset="0"/>
                <a:ea typeface="ＭＳ Ｐゴシック" charset="0"/>
              </a:rPr>
              <a:t>Perga</a:t>
            </a:r>
            <a:endParaRPr lang="en-US" sz="4000" b="1" kern="0" dirty="0">
              <a:solidFill>
                <a:srgbClr val="FFFF00"/>
              </a:solidFill>
              <a:effectLst>
                <a:glow rad="190500">
                  <a:srgbClr val="000000"/>
                </a:glow>
              </a:effectLst>
              <a:latin typeface="Arial" charset="0"/>
              <a:ea typeface="ＭＳ Ｐゴシック" charset="0"/>
            </a:endParaRP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rgbClr val="FFFF00"/>
              </a:solidFill>
              <a:effectLst>
                <a:glow rad="190500">
                  <a:srgbClr val="000000"/>
                </a:glow>
              </a:effectLst>
              <a:uLnTx/>
              <a:uFillTx/>
              <a:latin typeface="Arial" charset="0"/>
              <a:ea typeface="ＭＳ Ｐゴシック" charset="0"/>
              <a:cs typeface="+mn-cs"/>
            </a:endParaRPr>
          </a:p>
        </p:txBody>
      </p:sp>
      <p:pic>
        <p:nvPicPr>
          <p:cNvPr id="9" name="Picture 8">
            <a:extLst>
              <a:ext uri="{FF2B5EF4-FFF2-40B4-BE49-F238E27FC236}">
                <a16:creationId xmlns:a16="http://schemas.microsoft.com/office/drawing/2014/main" id="{C0E95F43-8CBC-43F5-A85D-824A67D7AF1E}"/>
              </a:ext>
            </a:extLst>
          </p:cNvPr>
          <p:cNvPicPr>
            <a:picLocks noChangeAspect="1"/>
          </p:cNvPicPr>
          <p:nvPr/>
        </p:nvPicPr>
        <p:blipFill>
          <a:blip r:embed="rId4">
            <a:clrChange>
              <a:clrFrom>
                <a:srgbClr val="99D9EA"/>
              </a:clrFrom>
              <a:clrTo>
                <a:srgbClr val="99D9EA">
                  <a:alpha val="0"/>
                </a:srgbClr>
              </a:clrTo>
            </a:clrChange>
          </a:blip>
          <a:stretch>
            <a:fillRect/>
          </a:stretch>
        </p:blipFill>
        <p:spPr>
          <a:xfrm>
            <a:off x="5978235" y="3948546"/>
            <a:ext cx="2041237" cy="2326843"/>
          </a:xfrm>
          <a:prstGeom prst="rect">
            <a:avLst/>
          </a:prstGeom>
        </p:spPr>
      </p:pic>
      <p:pic>
        <p:nvPicPr>
          <p:cNvPr id="11" name="Picture 10">
            <a:extLst>
              <a:ext uri="{FF2B5EF4-FFF2-40B4-BE49-F238E27FC236}">
                <a16:creationId xmlns:a16="http://schemas.microsoft.com/office/drawing/2014/main" id="{DF6F29E4-49E4-438B-BC20-70375768D9F5}"/>
              </a:ext>
            </a:extLst>
          </p:cNvPr>
          <p:cNvPicPr>
            <a:picLocks noChangeAspect="1"/>
          </p:cNvPicPr>
          <p:nvPr/>
        </p:nvPicPr>
        <p:blipFill>
          <a:blip r:embed="rId4">
            <a:clrChange>
              <a:clrFrom>
                <a:srgbClr val="99D9EA"/>
              </a:clrFrom>
              <a:clrTo>
                <a:srgbClr val="99D9EA">
                  <a:alpha val="0"/>
                </a:srgbClr>
              </a:clrTo>
            </a:clrChange>
          </a:blip>
          <a:stretch>
            <a:fillRect/>
          </a:stretch>
        </p:blipFill>
        <p:spPr>
          <a:xfrm flipH="1">
            <a:off x="2530764" y="3699524"/>
            <a:ext cx="2041236" cy="2326843"/>
          </a:xfrm>
          <a:prstGeom prst="rect">
            <a:avLst/>
          </a:prstGeom>
        </p:spPr>
      </p:pic>
    </p:spTree>
    <p:extLst>
      <p:ext uri="{BB962C8B-B14F-4D97-AF65-F5344CB8AC3E}">
        <p14:creationId xmlns:p14="http://schemas.microsoft.com/office/powerpoint/2010/main" val="351100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nodeType="clickEffect">
                                  <p:stCondLst>
                                    <p:cond delay="0"/>
                                  </p:stCondLst>
                                  <p:childTnLst>
                                    <p:anim calcmode="lin" valueType="num">
                                      <p:cBhvr additive="base">
                                        <p:cTn id="25" dur="500"/>
                                        <p:tgtEl>
                                          <p:spTgt spid="11"/>
                                        </p:tgtEl>
                                        <p:attrNameLst>
                                          <p:attrName>ppt_x</p:attrName>
                                        </p:attrNameLst>
                                      </p:cBhvr>
                                      <p:tavLst>
                                        <p:tav tm="0">
                                          <p:val>
                                            <p:strVal val="ppt_x"/>
                                          </p:val>
                                        </p:tav>
                                        <p:tav tm="100000">
                                          <p:val>
                                            <p:strVal val="1+ppt_w/2"/>
                                          </p:val>
                                        </p:tav>
                                      </p:tavLst>
                                    </p:anim>
                                    <p:anim calcmode="lin" valueType="num">
                                      <p:cBhvr additive="base">
                                        <p:cTn id="26" dur="500"/>
                                        <p:tgtEl>
                                          <p:spTgt spid="11"/>
                                        </p:tgtEl>
                                        <p:attrNameLst>
                                          <p:attrName>ppt_y</p:attrName>
                                        </p:attrNameLst>
                                      </p:cBhvr>
                                      <p:tavLst>
                                        <p:tav tm="0">
                                          <p:val>
                                            <p:strVal val="ppt_y"/>
                                          </p:val>
                                        </p:tav>
                                        <p:tav tm="100000">
                                          <p:val>
                                            <p:strVal val="ppt_y"/>
                                          </p:val>
                                        </p:tav>
                                      </p:tavLst>
                                    </p:anim>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8E1-F72A-486E-B10D-2EF590C4B04A}"/>
              </a:ext>
            </a:extLst>
          </p:cNvPr>
          <p:cNvPicPr>
            <a:picLocks noChangeAspect="1"/>
          </p:cNvPicPr>
          <p:nvPr/>
        </p:nvPicPr>
        <p:blipFill rotWithShape="1">
          <a:blip r:embed="rId3"/>
          <a:srcRect t="-1" b="32342"/>
          <a:stretch/>
        </p:blipFill>
        <p:spPr>
          <a:xfrm>
            <a:off x="0" y="1"/>
            <a:ext cx="9144000" cy="6858000"/>
          </a:xfrm>
          <a:prstGeom prst="rect">
            <a:avLst/>
          </a:prstGeom>
        </p:spPr>
      </p:pic>
      <p:sp>
        <p:nvSpPr>
          <p:cNvPr id="5" name="Rectangle: Rounded Corners 4">
            <a:extLst>
              <a:ext uri="{FF2B5EF4-FFF2-40B4-BE49-F238E27FC236}">
                <a16:creationId xmlns:a16="http://schemas.microsoft.com/office/drawing/2014/main" id="{572524B9-09E7-45D0-8B96-AF6EA6A96B9F}"/>
              </a:ext>
            </a:extLst>
          </p:cNvPr>
          <p:cNvSpPr/>
          <p:nvPr/>
        </p:nvSpPr>
        <p:spPr>
          <a:xfrm>
            <a:off x="0" y="1"/>
            <a:ext cx="4572000" cy="2951019"/>
          </a:xfrm>
          <a:prstGeom prst="roundRect">
            <a:avLst>
              <a:gd name="adj" fmla="val 0"/>
            </a:avLst>
          </a:prstGeom>
          <a:solidFill>
            <a:srgbClr val="D0CECE">
              <a:alpha val="50196"/>
            </a:srgbClr>
          </a:solid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Salamis</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err="1">
                <a:ln>
                  <a:noFill/>
                </a:ln>
                <a:solidFill>
                  <a:srgbClr val="FFFF00"/>
                </a:solidFill>
                <a:effectLst>
                  <a:glow rad="190500">
                    <a:srgbClr val="000000"/>
                  </a:glow>
                </a:effectLst>
                <a:uLnTx/>
                <a:uFillTx/>
                <a:latin typeface="Arial Black" panose="020B0A04020102020204" pitchFamily="34" charset="0"/>
                <a:ea typeface="ＭＳ Ｐゴシック" charset="0"/>
              </a:rPr>
              <a:t>Paphos</a:t>
            </a:r>
            <a:endParaRPr kumimoji="0" lang="en-US" sz="4000" b="1" i="0" strike="noStrike" kern="0" cap="none" spc="0" normalizeH="0" baseline="0" dirty="0">
              <a:ln>
                <a:noFill/>
              </a:ln>
              <a:solidFill>
                <a:srgbClr val="FFFF00"/>
              </a:solidFill>
              <a:effectLst>
                <a:glow rad="190500">
                  <a:srgbClr val="000000"/>
                </a:glow>
              </a:effectLst>
              <a:uLnTx/>
              <a:uFillTx/>
              <a:latin typeface="Arial Black" panose="020B0A04020102020204" pitchFamily="34" charset="0"/>
              <a:ea typeface="ＭＳ Ｐゴシック" charset="0"/>
            </a:endParaRP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Perga</a:t>
            </a:r>
            <a:endParaRPr lang="en-US" sz="4000" b="1" kern="0" dirty="0">
              <a:solidFill>
                <a:schemeClr val="bg1"/>
              </a:solidFill>
              <a:effectLst>
                <a:glow rad="190500">
                  <a:srgbClr val="000000"/>
                </a:glow>
              </a:effectLst>
              <a:latin typeface="Arial" charset="0"/>
              <a:ea typeface="ＭＳ Ｐゴシック" charset="0"/>
            </a:endParaRP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Antioch </a:t>
            </a:r>
            <a:r>
              <a:rPr kumimoji="0" lang="en-US" sz="3600"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(Pisidia)</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6" name="Rectangle: Rounded Corners 5">
            <a:extLst>
              <a:ext uri="{FF2B5EF4-FFF2-40B4-BE49-F238E27FC236}">
                <a16:creationId xmlns:a16="http://schemas.microsoft.com/office/drawing/2014/main" id="{DD7DB3E0-AB7B-4AE3-94ED-7F9E1AE5637B}"/>
              </a:ext>
            </a:extLst>
          </p:cNvPr>
          <p:cNvSpPr/>
          <p:nvPr/>
        </p:nvSpPr>
        <p:spPr>
          <a:xfrm>
            <a:off x="4572000" y="-41564"/>
            <a:ext cx="4572000" cy="2951019"/>
          </a:xfrm>
          <a:prstGeom prst="roundRect">
            <a:avLst>
              <a:gd name="adj" fmla="val 0"/>
            </a:avLst>
          </a:prstGeom>
          <a:solidFill>
            <a:srgbClr val="D0CECE">
              <a:alpha val="50196"/>
            </a:srgbClr>
          </a:solid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Iconium</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Lystra</a:t>
            </a: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Derbe</a:t>
            </a:r>
            <a:endParaRPr lang="en-US" sz="4000" b="1" kern="0" dirty="0">
              <a:solidFill>
                <a:schemeClr val="bg1"/>
              </a:solidFill>
              <a:effectLst>
                <a:glow rad="190500">
                  <a:srgbClr val="000000"/>
                </a:glow>
              </a:effectLst>
              <a:latin typeface="Arial" charset="0"/>
              <a:ea typeface="ＭＳ Ｐゴシック" charset="0"/>
            </a:endParaRP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10" name="Rectangle: Rounded Corners 9">
            <a:extLst>
              <a:ext uri="{FF2B5EF4-FFF2-40B4-BE49-F238E27FC236}">
                <a16:creationId xmlns:a16="http://schemas.microsoft.com/office/drawing/2014/main" id="{068671CE-43EE-4B4F-8B12-C19FFDACC1E7}"/>
              </a:ext>
            </a:extLst>
          </p:cNvPr>
          <p:cNvSpPr/>
          <p:nvPr/>
        </p:nvSpPr>
        <p:spPr>
          <a:xfrm>
            <a:off x="6622473" y="3449782"/>
            <a:ext cx="2313708"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Antioch</a:t>
            </a:r>
            <a:r>
              <a:rPr lang="en-US" sz="4000" kern="0" noProof="0" dirty="0">
                <a:solidFill>
                  <a:schemeClr val="bg1"/>
                </a:solidFill>
                <a:effectLst>
                  <a:glow rad="190500">
                    <a:srgbClr val="000000"/>
                  </a:glow>
                </a:effectLst>
                <a:latin typeface="Arial" charset="0"/>
                <a:ea typeface="ＭＳ Ｐゴシック" charset="0"/>
              </a:rPr>
              <a:t> (Syria)</a:t>
            </a:r>
            <a:endParaRPr kumimoji="0" lang="en-US" sz="2800"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71521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C25572-D007-40E3-AA25-FE90027EC95B}"/>
              </a:ext>
            </a:extLst>
          </p:cNvPr>
          <p:cNvSpPr/>
          <p:nvPr/>
        </p:nvSpPr>
        <p:spPr>
          <a:xfrm>
            <a:off x="5378429" y="789538"/>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err="1">
                <a:solidFill>
                  <a:srgbClr val="253652"/>
                </a:solidFill>
              </a:rPr>
              <a:t>Elymas</a:t>
            </a:r>
            <a:r>
              <a:rPr lang="en-US" sz="2800" b="1" spc="-150" dirty="0">
                <a:solidFill>
                  <a:srgbClr val="253652"/>
                </a:solidFill>
              </a:rPr>
              <a:t> the Magician</a:t>
            </a:r>
          </a:p>
        </p:txBody>
      </p:sp>
      <p:sp>
        <p:nvSpPr>
          <p:cNvPr id="5" name="TextBox 4">
            <a:extLst>
              <a:ext uri="{FF2B5EF4-FFF2-40B4-BE49-F238E27FC236}">
                <a16:creationId xmlns:a16="http://schemas.microsoft.com/office/drawing/2014/main" id="{FCB5C218-BD8D-40BF-AC45-0DB008FF746C}"/>
              </a:ext>
            </a:extLst>
          </p:cNvPr>
          <p:cNvSpPr txBox="1"/>
          <p:nvPr/>
        </p:nvSpPr>
        <p:spPr>
          <a:xfrm>
            <a:off x="4096214" y="3119689"/>
            <a:ext cx="998189" cy="769441"/>
          </a:xfrm>
          <a:prstGeom prst="rect">
            <a:avLst/>
          </a:prstGeom>
          <a:noFill/>
        </p:spPr>
        <p:txBody>
          <a:bodyPr wrap="square">
            <a:spAutoFit/>
          </a:bodyPr>
          <a:lstStyle/>
          <a:p>
            <a:pPr algn="ctr"/>
            <a:r>
              <a:rPr lang="en-US" sz="4400" b="1" dirty="0">
                <a:solidFill>
                  <a:schemeClr val="bg1"/>
                </a:solidFill>
                <a:effectLst>
                  <a:glow rad="127000">
                    <a:schemeClr val="tx1"/>
                  </a:glow>
                </a:effectLst>
                <a:latin typeface="Helvetica Neue"/>
              </a:rPr>
              <a:t>vs</a:t>
            </a:r>
          </a:p>
        </p:txBody>
      </p:sp>
      <p:sp>
        <p:nvSpPr>
          <p:cNvPr id="6" name="TextBox 5">
            <a:extLst>
              <a:ext uri="{FF2B5EF4-FFF2-40B4-BE49-F238E27FC236}">
                <a16:creationId xmlns:a16="http://schemas.microsoft.com/office/drawing/2014/main" id="{6D6F2A2F-61B5-4823-9FDE-62A3A6795225}"/>
              </a:ext>
            </a:extLst>
          </p:cNvPr>
          <p:cNvSpPr txBox="1"/>
          <p:nvPr/>
        </p:nvSpPr>
        <p:spPr>
          <a:xfrm>
            <a:off x="764922" y="6083818"/>
            <a:ext cx="3132610" cy="646331"/>
          </a:xfrm>
          <a:prstGeom prst="rect">
            <a:avLst/>
          </a:prstGeom>
          <a:noFill/>
        </p:spPr>
        <p:txBody>
          <a:bodyPr wrap="square">
            <a:spAutoFit/>
          </a:bodyPr>
          <a:lstStyle/>
          <a:p>
            <a:pPr algn="ctr"/>
            <a:r>
              <a:rPr lang="en-US" sz="3600" b="1" dirty="0">
                <a:solidFill>
                  <a:schemeClr val="bg1"/>
                </a:solidFill>
                <a:effectLst>
                  <a:glow rad="127000">
                    <a:schemeClr val="tx1"/>
                  </a:glow>
                </a:effectLst>
                <a:latin typeface="Helvetica Neue"/>
              </a:rPr>
              <a:t>Acts 8</a:t>
            </a:r>
          </a:p>
        </p:txBody>
      </p:sp>
      <p:sp>
        <p:nvSpPr>
          <p:cNvPr id="7" name="TextBox 6">
            <a:extLst>
              <a:ext uri="{FF2B5EF4-FFF2-40B4-BE49-F238E27FC236}">
                <a16:creationId xmlns:a16="http://schemas.microsoft.com/office/drawing/2014/main" id="{14227975-E2F4-4A08-91D2-40A5192B7587}"/>
              </a:ext>
            </a:extLst>
          </p:cNvPr>
          <p:cNvSpPr txBox="1"/>
          <p:nvPr/>
        </p:nvSpPr>
        <p:spPr>
          <a:xfrm>
            <a:off x="5378486" y="6047329"/>
            <a:ext cx="3132610" cy="646331"/>
          </a:xfrm>
          <a:prstGeom prst="rect">
            <a:avLst/>
          </a:prstGeom>
          <a:noFill/>
        </p:spPr>
        <p:txBody>
          <a:bodyPr wrap="square">
            <a:spAutoFit/>
          </a:bodyPr>
          <a:lstStyle/>
          <a:p>
            <a:pPr algn="ctr"/>
            <a:r>
              <a:rPr lang="en-US" sz="3600" b="1" dirty="0">
                <a:solidFill>
                  <a:schemeClr val="bg1"/>
                </a:solidFill>
                <a:effectLst>
                  <a:glow rad="127000">
                    <a:schemeClr val="tx1"/>
                  </a:glow>
                </a:effectLst>
                <a:latin typeface="Helvetica Neue"/>
              </a:rPr>
              <a:t>Acts 13</a:t>
            </a:r>
          </a:p>
        </p:txBody>
      </p:sp>
      <p:grpSp>
        <p:nvGrpSpPr>
          <p:cNvPr id="8" name="Group 7">
            <a:extLst>
              <a:ext uri="{FF2B5EF4-FFF2-40B4-BE49-F238E27FC236}">
                <a16:creationId xmlns:a16="http://schemas.microsoft.com/office/drawing/2014/main" id="{129DF12E-AF8F-40B9-8BD3-F106255E4CB8}"/>
              </a:ext>
            </a:extLst>
          </p:cNvPr>
          <p:cNvGrpSpPr/>
          <p:nvPr/>
        </p:nvGrpSpPr>
        <p:grpSpPr>
          <a:xfrm>
            <a:off x="917265" y="789539"/>
            <a:ext cx="3132667" cy="5257791"/>
            <a:chOff x="184511" y="800104"/>
            <a:chExt cx="3132667" cy="5257791"/>
          </a:xfrm>
        </p:grpSpPr>
        <p:pic>
          <p:nvPicPr>
            <p:cNvPr id="9" name="Picture 8">
              <a:extLst>
                <a:ext uri="{FF2B5EF4-FFF2-40B4-BE49-F238E27FC236}">
                  <a16:creationId xmlns:a16="http://schemas.microsoft.com/office/drawing/2014/main" id="{D4DFBCAD-7B91-4CEC-BD1F-FC146F67804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184511" y="800104"/>
              <a:ext cx="3132667" cy="52577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CBF7AA8-2561-41AE-91DA-9C89BEED59F9}"/>
                </a:ext>
              </a:extLst>
            </p:cNvPr>
            <p:cNvSpPr/>
            <p:nvPr/>
          </p:nvSpPr>
          <p:spPr>
            <a:xfrm>
              <a:off x="184511" y="800104"/>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Simon the Magician</a:t>
              </a:r>
            </a:p>
          </p:txBody>
        </p:sp>
      </p:grpSp>
      <p:pic>
        <p:nvPicPr>
          <p:cNvPr id="6146" name="Picture 2" descr="The Case Of Elymas The Sorcerer by Brian Flynn – In Search of the Classic  Mystery Novel">
            <a:extLst>
              <a:ext uri="{FF2B5EF4-FFF2-40B4-BE49-F238E27FC236}">
                <a16:creationId xmlns:a16="http://schemas.microsoft.com/office/drawing/2014/main" id="{0E1CC4BB-A8D2-491A-8EDF-A2A991EFBB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7" t="17944" r="17532" b="16063"/>
          <a:stretch/>
        </p:blipFill>
        <p:spPr bwMode="auto">
          <a:xfrm>
            <a:off x="5378429" y="1284476"/>
            <a:ext cx="3122710" cy="44931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2A511670-0790-40E2-BADF-E1CF1A05F6FC}"/>
              </a:ext>
            </a:extLst>
          </p:cNvPr>
          <p:cNvSpPr/>
          <p:nvPr/>
        </p:nvSpPr>
        <p:spPr>
          <a:xfrm>
            <a:off x="457965" y="2460479"/>
            <a:ext cx="4051265"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spcBef>
                <a:spcPct val="0"/>
              </a:spcBef>
              <a:spcAft>
                <a:spcPct val="0"/>
              </a:spcAft>
              <a:buClrTx/>
              <a:buSzTx/>
              <a:tabLst/>
              <a:defRPr/>
            </a:pPr>
            <a:r>
              <a:rPr lang="en-US" sz="4800" b="1" kern="0" dirty="0">
                <a:solidFill>
                  <a:schemeClr val="bg1"/>
                </a:solidFill>
                <a:effectLst>
                  <a:glow rad="190500">
                    <a:srgbClr val="000000"/>
                  </a:glow>
                </a:effectLst>
                <a:latin typeface="Arial" charset="0"/>
                <a:ea typeface="ＭＳ Ｐゴシック" charset="0"/>
              </a:rPr>
              <a:t>Believed</a:t>
            </a:r>
          </a:p>
          <a:p>
            <a:pPr marR="0" lvl="0" algn="ctr" defTabSz="457200" rtl="0" eaLnBrk="0" fontAlgn="base" latinLnBrk="0" hangingPunct="0">
              <a:spcBef>
                <a:spcPct val="0"/>
              </a:spcBef>
              <a:spcAft>
                <a:spcPct val="0"/>
              </a:spcAft>
              <a:buClrTx/>
              <a:buSzTx/>
              <a:tabLst/>
              <a:defRPr/>
            </a:pPr>
            <a:r>
              <a:rPr kumimoji="0" lang="en-US" sz="4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rPr>
              <a:t>Baptized</a:t>
            </a:r>
          </a:p>
        </p:txBody>
      </p:sp>
      <p:sp>
        <p:nvSpPr>
          <p:cNvPr id="13" name="Rectangle: Rounded Corners 12">
            <a:extLst>
              <a:ext uri="{FF2B5EF4-FFF2-40B4-BE49-F238E27FC236}">
                <a16:creationId xmlns:a16="http://schemas.microsoft.com/office/drawing/2014/main" id="{B8ABC3B8-0A3E-4A30-B475-AF9B672DC9C1}"/>
              </a:ext>
            </a:extLst>
          </p:cNvPr>
          <p:cNvSpPr/>
          <p:nvPr/>
        </p:nvSpPr>
        <p:spPr>
          <a:xfrm>
            <a:off x="4779821" y="2459657"/>
            <a:ext cx="4051265"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spcBef>
                <a:spcPct val="0"/>
              </a:spcBef>
              <a:spcAft>
                <a:spcPct val="0"/>
              </a:spcAft>
              <a:buClrTx/>
              <a:buSzTx/>
              <a:tabLst/>
              <a:defRPr/>
            </a:pPr>
            <a:r>
              <a:rPr lang="en-US" sz="4800" b="1" kern="0" dirty="0">
                <a:solidFill>
                  <a:schemeClr val="bg1"/>
                </a:solidFill>
                <a:effectLst>
                  <a:glow rad="190500">
                    <a:srgbClr val="000000"/>
                  </a:glow>
                </a:effectLst>
                <a:latin typeface="Arial" charset="0"/>
                <a:ea typeface="ＭＳ Ｐゴシック" charset="0"/>
              </a:rPr>
              <a:t>Opposed</a:t>
            </a:r>
          </a:p>
          <a:p>
            <a:pPr marR="0" lvl="0" algn="ctr" defTabSz="457200" rtl="0" eaLnBrk="0" fontAlgn="base" latinLnBrk="0" hangingPunct="0">
              <a:spcBef>
                <a:spcPct val="0"/>
              </a:spcBef>
              <a:spcAft>
                <a:spcPct val="0"/>
              </a:spcAft>
              <a:buClrTx/>
              <a:buSzTx/>
              <a:tabLst/>
              <a:defRPr/>
            </a:pPr>
            <a:r>
              <a:rPr kumimoji="0" lang="en-US" sz="4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rPr>
              <a:t>Blinded</a:t>
            </a:r>
          </a:p>
        </p:txBody>
      </p:sp>
      <p:sp>
        <p:nvSpPr>
          <p:cNvPr id="14" name="Rectangle: Rounded Corners 13">
            <a:extLst>
              <a:ext uri="{FF2B5EF4-FFF2-40B4-BE49-F238E27FC236}">
                <a16:creationId xmlns:a16="http://schemas.microsoft.com/office/drawing/2014/main" id="{C7E3E1D6-9B6E-4B86-814A-374F77A71142}"/>
              </a:ext>
            </a:extLst>
          </p:cNvPr>
          <p:cNvSpPr/>
          <p:nvPr/>
        </p:nvSpPr>
        <p:spPr>
          <a:xfrm>
            <a:off x="0" y="1"/>
            <a:ext cx="6359236" cy="493295"/>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err="1">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Paphos</a:t>
            </a:r>
            <a:r>
              <a:rPr kumimoji="0" lang="en-US" sz="4000" b="1" i="0" strike="noStrike" kern="0" cap="none" spc="0" normalizeH="0" baseline="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  </a:t>
            </a:r>
            <a:r>
              <a:rPr kumimoji="0" lang="en-US" sz="4000" i="0" strike="noStrike" kern="0" cap="none" spc="0" normalizeH="0" baseline="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(13:4-12)</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3514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EDBE8B2-8B1A-4A85-911A-F1A75E299E39}"/>
              </a:ext>
            </a:extLst>
          </p:cNvPr>
          <p:cNvPicPr>
            <a:picLocks noChangeAspect="1"/>
          </p:cNvPicPr>
          <p:nvPr/>
        </p:nvPicPr>
        <p:blipFill>
          <a:blip r:embed="rId3"/>
          <a:stretch>
            <a:fillRect/>
          </a:stretch>
        </p:blipFill>
        <p:spPr>
          <a:xfrm>
            <a:off x="920498" y="1282832"/>
            <a:ext cx="3122710" cy="4515132"/>
          </a:xfrm>
          <a:prstGeom prst="rect">
            <a:avLst/>
          </a:prstGeom>
        </p:spPr>
      </p:pic>
      <p:sp>
        <p:nvSpPr>
          <p:cNvPr id="4" name="Rectangle 3">
            <a:extLst>
              <a:ext uri="{FF2B5EF4-FFF2-40B4-BE49-F238E27FC236}">
                <a16:creationId xmlns:a16="http://schemas.microsoft.com/office/drawing/2014/main" id="{6CC25572-D007-40E3-AA25-FE90027EC95B}"/>
              </a:ext>
            </a:extLst>
          </p:cNvPr>
          <p:cNvSpPr/>
          <p:nvPr/>
        </p:nvSpPr>
        <p:spPr>
          <a:xfrm>
            <a:off x="5378429" y="789538"/>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err="1">
                <a:solidFill>
                  <a:srgbClr val="253652"/>
                </a:solidFill>
              </a:rPr>
              <a:t>Elymas</a:t>
            </a:r>
            <a:r>
              <a:rPr lang="en-US" sz="2800" b="1" spc="-150" dirty="0">
                <a:solidFill>
                  <a:srgbClr val="253652"/>
                </a:solidFill>
              </a:rPr>
              <a:t> the Magician</a:t>
            </a:r>
          </a:p>
        </p:txBody>
      </p:sp>
      <p:sp>
        <p:nvSpPr>
          <p:cNvPr id="5" name="TextBox 4">
            <a:extLst>
              <a:ext uri="{FF2B5EF4-FFF2-40B4-BE49-F238E27FC236}">
                <a16:creationId xmlns:a16="http://schemas.microsoft.com/office/drawing/2014/main" id="{FCB5C218-BD8D-40BF-AC45-0DB008FF746C}"/>
              </a:ext>
            </a:extLst>
          </p:cNvPr>
          <p:cNvSpPr txBox="1"/>
          <p:nvPr/>
        </p:nvSpPr>
        <p:spPr>
          <a:xfrm>
            <a:off x="4096214" y="3119689"/>
            <a:ext cx="998189" cy="769441"/>
          </a:xfrm>
          <a:prstGeom prst="rect">
            <a:avLst/>
          </a:prstGeom>
          <a:noFill/>
        </p:spPr>
        <p:txBody>
          <a:bodyPr wrap="square">
            <a:spAutoFit/>
          </a:bodyPr>
          <a:lstStyle/>
          <a:p>
            <a:pPr algn="ctr"/>
            <a:r>
              <a:rPr lang="en-US" sz="4400" b="1" dirty="0">
                <a:solidFill>
                  <a:schemeClr val="bg1"/>
                </a:solidFill>
                <a:effectLst>
                  <a:glow rad="127000">
                    <a:schemeClr val="tx1"/>
                  </a:glow>
                </a:effectLst>
                <a:latin typeface="Helvetica Neue"/>
              </a:rPr>
              <a:t>vs</a:t>
            </a:r>
          </a:p>
        </p:txBody>
      </p:sp>
      <p:sp>
        <p:nvSpPr>
          <p:cNvPr id="6" name="TextBox 5">
            <a:extLst>
              <a:ext uri="{FF2B5EF4-FFF2-40B4-BE49-F238E27FC236}">
                <a16:creationId xmlns:a16="http://schemas.microsoft.com/office/drawing/2014/main" id="{6D6F2A2F-61B5-4823-9FDE-62A3A6795225}"/>
              </a:ext>
            </a:extLst>
          </p:cNvPr>
          <p:cNvSpPr txBox="1"/>
          <p:nvPr/>
        </p:nvSpPr>
        <p:spPr>
          <a:xfrm>
            <a:off x="764922" y="6083818"/>
            <a:ext cx="3132610" cy="646331"/>
          </a:xfrm>
          <a:prstGeom prst="rect">
            <a:avLst/>
          </a:prstGeom>
          <a:noFill/>
        </p:spPr>
        <p:txBody>
          <a:bodyPr wrap="square">
            <a:spAutoFit/>
          </a:bodyPr>
          <a:lstStyle/>
          <a:p>
            <a:pPr algn="ctr"/>
            <a:r>
              <a:rPr lang="en-US" sz="3600" b="1" dirty="0">
                <a:solidFill>
                  <a:schemeClr val="bg1"/>
                </a:solidFill>
                <a:effectLst>
                  <a:glow rad="127000">
                    <a:schemeClr val="tx1"/>
                  </a:glow>
                </a:effectLst>
                <a:latin typeface="Helvetica Neue"/>
              </a:rPr>
              <a:t>Acts 13</a:t>
            </a:r>
          </a:p>
        </p:txBody>
      </p:sp>
      <p:sp>
        <p:nvSpPr>
          <p:cNvPr id="7" name="TextBox 6">
            <a:extLst>
              <a:ext uri="{FF2B5EF4-FFF2-40B4-BE49-F238E27FC236}">
                <a16:creationId xmlns:a16="http://schemas.microsoft.com/office/drawing/2014/main" id="{14227975-E2F4-4A08-91D2-40A5192B7587}"/>
              </a:ext>
            </a:extLst>
          </p:cNvPr>
          <p:cNvSpPr txBox="1"/>
          <p:nvPr/>
        </p:nvSpPr>
        <p:spPr>
          <a:xfrm>
            <a:off x="5378486" y="6047329"/>
            <a:ext cx="3132610" cy="646331"/>
          </a:xfrm>
          <a:prstGeom prst="rect">
            <a:avLst/>
          </a:prstGeom>
          <a:noFill/>
        </p:spPr>
        <p:txBody>
          <a:bodyPr wrap="square">
            <a:spAutoFit/>
          </a:bodyPr>
          <a:lstStyle/>
          <a:p>
            <a:pPr algn="ctr"/>
            <a:r>
              <a:rPr lang="en-US" sz="3600" b="1" dirty="0">
                <a:solidFill>
                  <a:schemeClr val="bg1"/>
                </a:solidFill>
                <a:effectLst>
                  <a:glow rad="127000">
                    <a:schemeClr val="tx1"/>
                  </a:glow>
                </a:effectLst>
                <a:latin typeface="Helvetica Neue"/>
              </a:rPr>
              <a:t>Acts 13</a:t>
            </a:r>
          </a:p>
        </p:txBody>
      </p:sp>
      <p:sp>
        <p:nvSpPr>
          <p:cNvPr id="10" name="Rectangle 9">
            <a:extLst>
              <a:ext uri="{FF2B5EF4-FFF2-40B4-BE49-F238E27FC236}">
                <a16:creationId xmlns:a16="http://schemas.microsoft.com/office/drawing/2014/main" id="{3CBF7AA8-2561-41AE-91DA-9C89BEED59F9}"/>
              </a:ext>
            </a:extLst>
          </p:cNvPr>
          <p:cNvSpPr/>
          <p:nvPr/>
        </p:nvSpPr>
        <p:spPr>
          <a:xfrm>
            <a:off x="917265" y="789539"/>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253652"/>
                </a:solidFill>
              </a:rPr>
              <a:t>Sergius</a:t>
            </a:r>
            <a:r>
              <a:rPr lang="en-US" sz="2800" b="1" dirty="0">
                <a:solidFill>
                  <a:srgbClr val="253652"/>
                </a:solidFill>
              </a:rPr>
              <a:t> Paulus</a:t>
            </a:r>
          </a:p>
        </p:txBody>
      </p:sp>
      <p:pic>
        <p:nvPicPr>
          <p:cNvPr id="6146" name="Picture 2" descr="The Case Of Elymas The Sorcerer by Brian Flynn – In Search of the Classic  Mystery Novel">
            <a:extLst>
              <a:ext uri="{FF2B5EF4-FFF2-40B4-BE49-F238E27FC236}">
                <a16:creationId xmlns:a16="http://schemas.microsoft.com/office/drawing/2014/main" id="{0E1CC4BB-A8D2-491A-8EDF-A2A991EFBB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7" t="17944" r="17532" b="16063"/>
          <a:stretch/>
        </p:blipFill>
        <p:spPr bwMode="auto">
          <a:xfrm>
            <a:off x="5378429" y="1284476"/>
            <a:ext cx="3122710" cy="44931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2A511670-0790-40E2-BADF-E1CF1A05F6FC}"/>
              </a:ext>
            </a:extLst>
          </p:cNvPr>
          <p:cNvSpPr/>
          <p:nvPr/>
        </p:nvSpPr>
        <p:spPr>
          <a:xfrm>
            <a:off x="457965" y="2460479"/>
            <a:ext cx="4051265"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spcBef>
                <a:spcPct val="0"/>
              </a:spcBef>
              <a:spcAft>
                <a:spcPct val="0"/>
              </a:spcAft>
              <a:buClrTx/>
              <a:buSzTx/>
              <a:tabLst/>
              <a:defRPr/>
            </a:pPr>
            <a:r>
              <a:rPr lang="en-US" sz="4800" b="1" kern="0" dirty="0">
                <a:solidFill>
                  <a:schemeClr val="bg1"/>
                </a:solidFill>
                <a:effectLst>
                  <a:glow rad="190500">
                    <a:srgbClr val="000000"/>
                  </a:glow>
                </a:effectLst>
                <a:latin typeface="Arial" charset="0"/>
                <a:ea typeface="ＭＳ Ｐゴシック" charset="0"/>
              </a:rPr>
              <a:t>Believed</a:t>
            </a:r>
          </a:p>
          <a:p>
            <a:pPr marR="0" lvl="0" algn="ctr" defTabSz="457200" rtl="0" eaLnBrk="0" fontAlgn="base" latinLnBrk="0" hangingPunct="0">
              <a:spcBef>
                <a:spcPct val="0"/>
              </a:spcBef>
              <a:spcAft>
                <a:spcPct val="0"/>
              </a:spcAft>
              <a:buClrTx/>
              <a:buSzTx/>
              <a:tabLst/>
              <a:defRPr/>
            </a:pPr>
            <a:endParaRPr kumimoji="0" lang="en-US" sz="4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
        <p:nvSpPr>
          <p:cNvPr id="13" name="Rectangle: Rounded Corners 12">
            <a:extLst>
              <a:ext uri="{FF2B5EF4-FFF2-40B4-BE49-F238E27FC236}">
                <a16:creationId xmlns:a16="http://schemas.microsoft.com/office/drawing/2014/main" id="{B8ABC3B8-0A3E-4A30-B475-AF9B672DC9C1}"/>
              </a:ext>
            </a:extLst>
          </p:cNvPr>
          <p:cNvSpPr/>
          <p:nvPr/>
        </p:nvSpPr>
        <p:spPr>
          <a:xfrm>
            <a:off x="4779821" y="2459657"/>
            <a:ext cx="4051265"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spcBef>
                <a:spcPct val="0"/>
              </a:spcBef>
              <a:spcAft>
                <a:spcPct val="0"/>
              </a:spcAft>
              <a:buClrTx/>
              <a:buSzTx/>
              <a:tabLst/>
              <a:defRPr/>
            </a:pPr>
            <a:r>
              <a:rPr lang="en-US" sz="4800" b="1" kern="0" dirty="0">
                <a:solidFill>
                  <a:schemeClr val="bg1"/>
                </a:solidFill>
                <a:effectLst>
                  <a:glow rad="190500">
                    <a:srgbClr val="000000"/>
                  </a:glow>
                </a:effectLst>
                <a:latin typeface="Arial" charset="0"/>
                <a:ea typeface="ＭＳ Ｐゴシック" charset="0"/>
              </a:rPr>
              <a:t>Opposed</a:t>
            </a:r>
          </a:p>
          <a:p>
            <a:pPr marR="0" lvl="0" algn="ctr" defTabSz="457200" rtl="0" eaLnBrk="0" fontAlgn="base" latinLnBrk="0" hangingPunct="0">
              <a:spcBef>
                <a:spcPct val="0"/>
              </a:spcBef>
              <a:spcAft>
                <a:spcPct val="0"/>
              </a:spcAft>
              <a:buClrTx/>
              <a:buSzTx/>
              <a:tabLst/>
              <a:defRPr/>
            </a:pPr>
            <a:r>
              <a:rPr kumimoji="0" lang="en-US" sz="4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rPr>
              <a:t>Blinded</a:t>
            </a:r>
          </a:p>
        </p:txBody>
      </p:sp>
      <p:sp>
        <p:nvSpPr>
          <p:cNvPr id="14" name="Rectangle: Rounded Corners 13">
            <a:extLst>
              <a:ext uri="{FF2B5EF4-FFF2-40B4-BE49-F238E27FC236}">
                <a16:creationId xmlns:a16="http://schemas.microsoft.com/office/drawing/2014/main" id="{C7E3E1D6-9B6E-4B86-814A-374F77A71142}"/>
              </a:ext>
            </a:extLst>
          </p:cNvPr>
          <p:cNvSpPr/>
          <p:nvPr/>
        </p:nvSpPr>
        <p:spPr>
          <a:xfrm>
            <a:off x="0" y="1"/>
            <a:ext cx="6359236" cy="493295"/>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err="1">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Paphos</a:t>
            </a:r>
            <a:r>
              <a:rPr kumimoji="0" lang="en-US" sz="4000" b="1" i="0" strike="noStrike" kern="0" cap="none" spc="0" normalizeH="0" baseline="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  </a:t>
            </a:r>
            <a:r>
              <a:rPr kumimoji="0" lang="en-US" sz="4000" i="0" strike="noStrike" kern="0" cap="none" spc="0" normalizeH="0" baseline="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(13:4-12)</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5423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EDBE8B2-8B1A-4A85-911A-F1A75E299E39}"/>
              </a:ext>
            </a:extLst>
          </p:cNvPr>
          <p:cNvPicPr>
            <a:picLocks noChangeAspect="1"/>
          </p:cNvPicPr>
          <p:nvPr/>
        </p:nvPicPr>
        <p:blipFill>
          <a:blip r:embed="rId3"/>
          <a:stretch>
            <a:fillRect/>
          </a:stretch>
        </p:blipFill>
        <p:spPr>
          <a:xfrm>
            <a:off x="920498" y="1282832"/>
            <a:ext cx="3122710" cy="4515132"/>
          </a:xfrm>
          <a:prstGeom prst="rect">
            <a:avLst/>
          </a:prstGeom>
        </p:spPr>
      </p:pic>
      <p:sp>
        <p:nvSpPr>
          <p:cNvPr id="6" name="TextBox 5">
            <a:extLst>
              <a:ext uri="{FF2B5EF4-FFF2-40B4-BE49-F238E27FC236}">
                <a16:creationId xmlns:a16="http://schemas.microsoft.com/office/drawing/2014/main" id="{6D6F2A2F-61B5-4823-9FDE-62A3A6795225}"/>
              </a:ext>
            </a:extLst>
          </p:cNvPr>
          <p:cNvSpPr txBox="1"/>
          <p:nvPr/>
        </p:nvSpPr>
        <p:spPr>
          <a:xfrm>
            <a:off x="764922" y="6083818"/>
            <a:ext cx="3132610" cy="646331"/>
          </a:xfrm>
          <a:prstGeom prst="rect">
            <a:avLst/>
          </a:prstGeom>
          <a:noFill/>
        </p:spPr>
        <p:txBody>
          <a:bodyPr wrap="square">
            <a:spAutoFit/>
          </a:bodyPr>
          <a:lstStyle/>
          <a:p>
            <a:pPr algn="ctr"/>
            <a:r>
              <a:rPr lang="en-US" sz="3600" b="1" dirty="0">
                <a:solidFill>
                  <a:schemeClr val="bg1"/>
                </a:solidFill>
                <a:effectLst>
                  <a:glow rad="127000">
                    <a:schemeClr val="tx1"/>
                  </a:glow>
                </a:effectLst>
                <a:latin typeface="Helvetica Neue"/>
              </a:rPr>
              <a:t>Acts 13:12</a:t>
            </a:r>
          </a:p>
        </p:txBody>
      </p:sp>
      <p:sp>
        <p:nvSpPr>
          <p:cNvPr id="10" name="Rectangle 9">
            <a:extLst>
              <a:ext uri="{FF2B5EF4-FFF2-40B4-BE49-F238E27FC236}">
                <a16:creationId xmlns:a16="http://schemas.microsoft.com/office/drawing/2014/main" id="{3CBF7AA8-2561-41AE-91DA-9C89BEED59F9}"/>
              </a:ext>
            </a:extLst>
          </p:cNvPr>
          <p:cNvSpPr/>
          <p:nvPr/>
        </p:nvSpPr>
        <p:spPr>
          <a:xfrm>
            <a:off x="917265" y="789539"/>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253652"/>
                </a:solidFill>
              </a:rPr>
              <a:t>Sergius</a:t>
            </a:r>
            <a:r>
              <a:rPr lang="en-US" sz="2800" b="1" dirty="0">
                <a:solidFill>
                  <a:srgbClr val="253652"/>
                </a:solidFill>
              </a:rPr>
              <a:t> Paulus</a:t>
            </a:r>
          </a:p>
        </p:txBody>
      </p:sp>
      <p:sp>
        <p:nvSpPr>
          <p:cNvPr id="13" name="Rectangle: Rounded Corners 12">
            <a:extLst>
              <a:ext uri="{FF2B5EF4-FFF2-40B4-BE49-F238E27FC236}">
                <a16:creationId xmlns:a16="http://schemas.microsoft.com/office/drawing/2014/main" id="{B8ABC3B8-0A3E-4A30-B475-AF9B672DC9C1}"/>
              </a:ext>
            </a:extLst>
          </p:cNvPr>
          <p:cNvSpPr/>
          <p:nvPr/>
        </p:nvSpPr>
        <p:spPr>
          <a:xfrm>
            <a:off x="4752112" y="811618"/>
            <a:ext cx="4051265"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spcBef>
                <a:spcPct val="0"/>
              </a:spcBef>
              <a:spcAft>
                <a:spcPct val="0"/>
              </a:spcAft>
              <a:buClrTx/>
              <a:buSzTx/>
              <a:tabLst/>
              <a:defRPr/>
            </a:pPr>
            <a:r>
              <a:rPr lang="en-US" sz="3600" b="1" kern="0" dirty="0">
                <a:solidFill>
                  <a:schemeClr val="bg1"/>
                </a:solidFill>
                <a:effectLst>
                  <a:glow rad="190500">
                    <a:srgbClr val="000000"/>
                  </a:glow>
                </a:effectLst>
                <a:latin typeface="Arial" charset="0"/>
                <a:ea typeface="ＭＳ Ｐゴシック" charset="0"/>
              </a:rPr>
              <a:t>When the governor saw what had happened, he became a believer, for he </a:t>
            </a:r>
            <a:r>
              <a:rPr lang="en-US" sz="3600" b="1" kern="0" dirty="0">
                <a:solidFill>
                  <a:srgbClr val="FFFF00"/>
                </a:solidFill>
                <a:effectLst>
                  <a:glow rad="190500">
                    <a:srgbClr val="000000"/>
                  </a:glow>
                </a:effectLst>
                <a:latin typeface="Arial" charset="0"/>
                <a:ea typeface="ＭＳ Ｐゴシック" charset="0"/>
              </a:rPr>
              <a:t>was astonished at the teaching </a:t>
            </a:r>
            <a:r>
              <a:rPr lang="en-US" sz="3600" b="1" kern="0" dirty="0">
                <a:solidFill>
                  <a:schemeClr val="bg1"/>
                </a:solidFill>
                <a:effectLst>
                  <a:glow rad="190500">
                    <a:srgbClr val="000000"/>
                  </a:glow>
                </a:effectLst>
                <a:latin typeface="Arial" charset="0"/>
                <a:ea typeface="ＭＳ Ｐゴシック" charset="0"/>
              </a:rPr>
              <a:t>about the Lord.</a:t>
            </a:r>
            <a:endParaRPr kumimoji="0" lang="en-US" sz="36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
        <p:nvSpPr>
          <p:cNvPr id="14" name="Rectangle: Rounded Corners 13">
            <a:extLst>
              <a:ext uri="{FF2B5EF4-FFF2-40B4-BE49-F238E27FC236}">
                <a16:creationId xmlns:a16="http://schemas.microsoft.com/office/drawing/2014/main" id="{C7E3E1D6-9B6E-4B86-814A-374F77A71142}"/>
              </a:ext>
            </a:extLst>
          </p:cNvPr>
          <p:cNvSpPr/>
          <p:nvPr/>
        </p:nvSpPr>
        <p:spPr>
          <a:xfrm>
            <a:off x="0" y="1"/>
            <a:ext cx="6359236" cy="493295"/>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err="1">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Paphos</a:t>
            </a:r>
            <a:r>
              <a:rPr kumimoji="0" lang="en-US" sz="4000" b="1" i="0" strike="noStrike" kern="0" cap="none" spc="0" normalizeH="0" baseline="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  </a:t>
            </a:r>
            <a:r>
              <a:rPr kumimoji="0" lang="en-US" sz="4000" i="0" strike="noStrike" kern="0" cap="none" spc="0" normalizeH="0" baseline="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(13:4-12)</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9246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8E1-F72A-486E-B10D-2EF590C4B04A}"/>
              </a:ext>
            </a:extLst>
          </p:cNvPr>
          <p:cNvPicPr>
            <a:picLocks noChangeAspect="1"/>
          </p:cNvPicPr>
          <p:nvPr/>
        </p:nvPicPr>
        <p:blipFill rotWithShape="1">
          <a:blip r:embed="rId3"/>
          <a:srcRect t="-1" b="32342"/>
          <a:stretch/>
        </p:blipFill>
        <p:spPr>
          <a:xfrm>
            <a:off x="0" y="1"/>
            <a:ext cx="9144000" cy="6858000"/>
          </a:xfrm>
          <a:prstGeom prst="rect">
            <a:avLst/>
          </a:prstGeom>
        </p:spPr>
      </p:pic>
      <p:sp>
        <p:nvSpPr>
          <p:cNvPr id="5" name="Rectangle: Rounded Corners 4">
            <a:extLst>
              <a:ext uri="{FF2B5EF4-FFF2-40B4-BE49-F238E27FC236}">
                <a16:creationId xmlns:a16="http://schemas.microsoft.com/office/drawing/2014/main" id="{572524B9-09E7-45D0-8B96-AF6EA6A96B9F}"/>
              </a:ext>
            </a:extLst>
          </p:cNvPr>
          <p:cNvSpPr/>
          <p:nvPr/>
        </p:nvSpPr>
        <p:spPr>
          <a:xfrm>
            <a:off x="-1" y="1"/>
            <a:ext cx="9144000" cy="2951019"/>
          </a:xfrm>
          <a:prstGeom prst="roundRect">
            <a:avLst>
              <a:gd name="adj" fmla="val 0"/>
            </a:avLst>
          </a:prstGeom>
          <a:solidFill>
            <a:srgbClr val="D0CECE">
              <a:alpha val="50196"/>
            </a:srgbClr>
          </a:solid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Salamis</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err="1">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Paphos</a:t>
            </a:r>
            <a:endParaRPr kumimoji="0" lang="en-US" sz="4000" b="1" i="0" strike="noStrike" kern="0" cap="none" spc="0" normalizeH="0" baseline="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endParaRP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Perga</a:t>
            </a:r>
            <a:endParaRPr lang="en-US" sz="4000" b="1" kern="0" dirty="0">
              <a:solidFill>
                <a:schemeClr val="bg1"/>
              </a:solidFill>
              <a:effectLst>
                <a:glow rad="190500">
                  <a:srgbClr val="000000"/>
                </a:glow>
              </a:effectLst>
              <a:latin typeface="Arial" charset="0"/>
              <a:ea typeface="ＭＳ Ｐゴシック" charset="0"/>
            </a:endParaRP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rgbClr val="FFFF00"/>
                </a:solidFill>
                <a:effectLst>
                  <a:glow rad="190500">
                    <a:srgbClr val="000000"/>
                  </a:glow>
                </a:effectLst>
                <a:uLnTx/>
                <a:uFillTx/>
                <a:latin typeface="Arial Black" panose="020B0A04020102020204" pitchFamily="34" charset="0"/>
                <a:ea typeface="ＭＳ Ｐゴシック" charset="0"/>
              </a:rPr>
              <a:t>Antioch </a:t>
            </a:r>
            <a:r>
              <a:rPr kumimoji="0" lang="en-US" sz="3600" i="0" strike="noStrike" kern="0" cap="none" spc="0" normalizeH="0" baseline="0" dirty="0">
                <a:ln>
                  <a:noFill/>
                </a:ln>
                <a:solidFill>
                  <a:srgbClr val="FFFF00"/>
                </a:solidFill>
                <a:effectLst>
                  <a:glow rad="190500">
                    <a:srgbClr val="000000"/>
                  </a:glow>
                </a:effectLst>
                <a:uLnTx/>
                <a:uFillTx/>
                <a:latin typeface="Arial Black" panose="020B0A04020102020204" pitchFamily="34" charset="0"/>
                <a:ea typeface="ＭＳ Ｐゴシック" charset="0"/>
              </a:rPr>
              <a:t>(Pisidia)</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6" name="Rectangle: Rounded Corners 5">
            <a:extLst>
              <a:ext uri="{FF2B5EF4-FFF2-40B4-BE49-F238E27FC236}">
                <a16:creationId xmlns:a16="http://schemas.microsoft.com/office/drawing/2014/main" id="{DD7DB3E0-AB7B-4AE3-94ED-7F9E1AE5637B}"/>
              </a:ext>
            </a:extLst>
          </p:cNvPr>
          <p:cNvSpPr/>
          <p:nvPr/>
        </p:nvSpPr>
        <p:spPr>
          <a:xfrm>
            <a:off x="4572000" y="-41564"/>
            <a:ext cx="4572000" cy="295101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Iconium</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chemeClr val="bg1"/>
                </a:solidFill>
                <a:effectLst>
                  <a:glow rad="190500">
                    <a:srgbClr val="000000"/>
                  </a:glow>
                </a:effectLst>
                <a:uLnTx/>
                <a:uFillTx/>
                <a:latin typeface="Arial" charset="0"/>
                <a:ea typeface="ＭＳ Ｐゴシック" charset="0"/>
                <a:cs typeface="+mn-cs"/>
              </a:rPr>
              <a:t>Lystra</a:t>
            </a: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Derbe</a:t>
            </a:r>
            <a:endParaRPr lang="en-US" sz="4000" b="1" kern="0" dirty="0">
              <a:solidFill>
                <a:schemeClr val="bg1"/>
              </a:solidFill>
              <a:effectLst>
                <a:glow rad="190500">
                  <a:srgbClr val="000000"/>
                </a:glow>
              </a:effectLst>
              <a:latin typeface="Arial" charset="0"/>
              <a:ea typeface="ＭＳ Ｐゴシック" charset="0"/>
            </a:endParaRP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10" name="Rectangle: Rounded Corners 9">
            <a:extLst>
              <a:ext uri="{FF2B5EF4-FFF2-40B4-BE49-F238E27FC236}">
                <a16:creationId xmlns:a16="http://schemas.microsoft.com/office/drawing/2014/main" id="{068671CE-43EE-4B4F-8B12-C19FFDACC1E7}"/>
              </a:ext>
            </a:extLst>
          </p:cNvPr>
          <p:cNvSpPr/>
          <p:nvPr/>
        </p:nvSpPr>
        <p:spPr>
          <a:xfrm>
            <a:off x="6622473" y="3449782"/>
            <a:ext cx="2313708"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Antioch</a:t>
            </a:r>
            <a:r>
              <a:rPr lang="en-US" sz="4000" kern="0" noProof="0" dirty="0">
                <a:solidFill>
                  <a:schemeClr val="bg1"/>
                </a:solidFill>
                <a:effectLst>
                  <a:glow rad="190500">
                    <a:srgbClr val="000000"/>
                  </a:glow>
                </a:effectLst>
                <a:latin typeface="Arial" charset="0"/>
                <a:ea typeface="ＭＳ Ｐゴシック" charset="0"/>
              </a:rPr>
              <a:t> (Syria)</a:t>
            </a:r>
            <a:endParaRPr kumimoji="0" lang="en-US" sz="2800"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26809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FA6AB9-1AA0-4B16-8847-9150BAAE9A37}"/>
              </a:ext>
            </a:extLst>
          </p:cNvPr>
          <p:cNvPicPr>
            <a:picLocks noChangeAspect="1"/>
          </p:cNvPicPr>
          <p:nvPr/>
        </p:nvPicPr>
        <p:blipFill>
          <a:blip r:embed="rId2"/>
          <a:stretch>
            <a:fillRect/>
          </a:stretch>
        </p:blipFill>
        <p:spPr>
          <a:xfrm>
            <a:off x="0" y="0"/>
            <a:ext cx="9144000" cy="6858000"/>
          </a:xfrm>
          <a:prstGeom prst="rect">
            <a:avLst/>
          </a:prstGeom>
        </p:spPr>
      </p:pic>
      <p:sp>
        <p:nvSpPr>
          <p:cNvPr id="2" name="Rectangle: Rounded Corners 1">
            <a:extLst>
              <a:ext uri="{FF2B5EF4-FFF2-40B4-BE49-F238E27FC236}">
                <a16:creationId xmlns:a16="http://schemas.microsoft.com/office/drawing/2014/main" id="{AC938CD3-3B71-47C0-A276-FBAFFABD2749}"/>
              </a:ext>
            </a:extLst>
          </p:cNvPr>
          <p:cNvSpPr/>
          <p:nvPr/>
        </p:nvSpPr>
        <p:spPr>
          <a:xfrm>
            <a:off x="0" y="1"/>
            <a:ext cx="7869382" cy="493295"/>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tab pos="2063750" algn="l"/>
              </a:tabLst>
              <a:defRPr/>
            </a:pPr>
            <a:r>
              <a:rPr kumimoji="0" lang="en-US" sz="4000" b="1" i="0" strike="noStrike" kern="0" cap="none" spc="0" normalizeH="0" baseline="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Antioch of Pisidia  </a:t>
            </a:r>
            <a:r>
              <a:rPr kumimoji="0" lang="en-US" sz="4000" i="0" strike="noStrike" kern="0" cap="none" spc="0" normalizeH="0" baseline="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(13:13-52)</a:t>
            </a:r>
          </a:p>
          <a:p>
            <a:pPr marR="0" lvl="0" defTabSz="457200" rtl="0" eaLnBrk="0" fontAlgn="base" latinLnBrk="0" hangingPunct="0">
              <a:spcBef>
                <a:spcPct val="0"/>
              </a:spcBef>
              <a:spcAft>
                <a:spcPct val="0"/>
              </a:spcAft>
              <a:buClrTx/>
              <a:buSzTx/>
              <a:tabLst>
                <a:tab pos="2063750" algn="l"/>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7" name="TextBox 6">
            <a:extLst>
              <a:ext uri="{FF2B5EF4-FFF2-40B4-BE49-F238E27FC236}">
                <a16:creationId xmlns:a16="http://schemas.microsoft.com/office/drawing/2014/main" id="{1CFD0EAB-3EAF-44B4-BDD8-12120233DCA3}"/>
              </a:ext>
            </a:extLst>
          </p:cNvPr>
          <p:cNvSpPr txBox="1"/>
          <p:nvPr/>
        </p:nvSpPr>
        <p:spPr>
          <a:xfrm>
            <a:off x="4211782" y="1207854"/>
            <a:ext cx="4932218" cy="1938992"/>
          </a:xfrm>
          <a:prstGeom prst="rect">
            <a:avLst/>
          </a:prstGeom>
          <a:solidFill>
            <a:srgbClr val="05A8E8"/>
          </a:solidFill>
        </p:spPr>
        <p:txBody>
          <a:bodyPr wrap="square">
            <a:spAutoFit/>
          </a:bodyPr>
          <a:lstStyle/>
          <a:p>
            <a:r>
              <a:rPr lang="en-US" sz="2400" b="1" i="0" baseline="30000" dirty="0">
                <a:solidFill>
                  <a:srgbClr val="000000"/>
                </a:solidFill>
                <a:effectLst/>
                <a:latin typeface="system-ui"/>
              </a:rPr>
              <a:t>32 </a:t>
            </a:r>
            <a:r>
              <a:rPr lang="en-US" sz="2400" b="1" i="0" dirty="0">
                <a:solidFill>
                  <a:srgbClr val="000000"/>
                </a:solidFill>
                <a:effectLst/>
                <a:latin typeface="system-ui"/>
              </a:rPr>
              <a:t>And now we are here to bring you this Good News. The promise was made to our ancestors, </a:t>
            </a:r>
            <a:r>
              <a:rPr lang="en-US" sz="2400" b="1" i="0" baseline="30000" dirty="0">
                <a:solidFill>
                  <a:srgbClr val="000000"/>
                </a:solidFill>
                <a:effectLst/>
                <a:latin typeface="system-ui"/>
              </a:rPr>
              <a:t>33 </a:t>
            </a:r>
            <a:r>
              <a:rPr lang="en-US" sz="2400" b="1" i="0" dirty="0">
                <a:solidFill>
                  <a:srgbClr val="000000"/>
                </a:solidFill>
                <a:effectLst/>
                <a:latin typeface="system-ui"/>
              </a:rPr>
              <a:t>and God has now fulfilled it for us, their descendants, by raising Jesus. </a:t>
            </a:r>
            <a:endParaRPr lang="en-US" sz="2400" b="1" dirty="0"/>
          </a:p>
        </p:txBody>
      </p:sp>
      <p:sp>
        <p:nvSpPr>
          <p:cNvPr id="9" name="TextBox 8">
            <a:extLst>
              <a:ext uri="{FF2B5EF4-FFF2-40B4-BE49-F238E27FC236}">
                <a16:creationId xmlns:a16="http://schemas.microsoft.com/office/drawing/2014/main" id="{0AE1D3B2-B366-4318-AA1D-341B5E86542E}"/>
              </a:ext>
            </a:extLst>
          </p:cNvPr>
          <p:cNvSpPr txBox="1"/>
          <p:nvPr/>
        </p:nvSpPr>
        <p:spPr>
          <a:xfrm>
            <a:off x="4211782" y="3985736"/>
            <a:ext cx="4932218" cy="2677656"/>
          </a:xfrm>
          <a:prstGeom prst="rect">
            <a:avLst/>
          </a:prstGeom>
          <a:solidFill>
            <a:srgbClr val="05A8E8"/>
          </a:solidFill>
        </p:spPr>
        <p:txBody>
          <a:bodyPr wrap="square">
            <a:spAutoFit/>
          </a:bodyPr>
          <a:lstStyle/>
          <a:p>
            <a:r>
              <a:rPr lang="en-US" sz="2400" b="1" i="0" baseline="30000" dirty="0">
                <a:solidFill>
                  <a:srgbClr val="000000"/>
                </a:solidFill>
                <a:effectLst/>
                <a:latin typeface="system-ui"/>
              </a:rPr>
              <a:t>38 </a:t>
            </a:r>
            <a:r>
              <a:rPr lang="en-US" sz="2400" b="1" i="0" dirty="0">
                <a:solidFill>
                  <a:srgbClr val="000000"/>
                </a:solidFill>
                <a:effectLst/>
                <a:latin typeface="system-ui"/>
              </a:rPr>
              <a:t>“Brothers, listen! We are here to proclaim that through this man Jesus there is forgiveness for your sins. </a:t>
            </a:r>
            <a:r>
              <a:rPr lang="en-US" sz="2400" b="1" i="0" baseline="30000" dirty="0">
                <a:solidFill>
                  <a:srgbClr val="000000"/>
                </a:solidFill>
                <a:effectLst/>
                <a:latin typeface="system-ui"/>
              </a:rPr>
              <a:t>39 </a:t>
            </a:r>
            <a:r>
              <a:rPr lang="en-US" sz="2400" b="1" i="0" dirty="0">
                <a:solidFill>
                  <a:srgbClr val="000000"/>
                </a:solidFill>
                <a:effectLst/>
                <a:latin typeface="system-ui"/>
              </a:rPr>
              <a:t>Everyone who believes in him is made right in God’s sight—something the law of Moses could never do.</a:t>
            </a:r>
            <a:endParaRPr lang="en-US" sz="2400" b="1" dirty="0"/>
          </a:p>
        </p:txBody>
      </p:sp>
    </p:spTree>
    <p:extLst>
      <p:ext uri="{BB962C8B-B14F-4D97-AF65-F5344CB8AC3E}">
        <p14:creationId xmlns:p14="http://schemas.microsoft.com/office/powerpoint/2010/main" val="106246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1A3D88-034B-46AA-9E88-FAD2511114AC}"/>
              </a:ext>
            </a:extLst>
          </p:cNvPr>
          <p:cNvSpPr/>
          <p:nvPr/>
        </p:nvSpPr>
        <p:spPr>
          <a:xfrm>
            <a:off x="0" y="1"/>
            <a:ext cx="7869382" cy="493295"/>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tab pos="2063750" algn="l"/>
              </a:tabLst>
              <a:defRPr/>
            </a:pPr>
            <a:r>
              <a:rPr kumimoji="0" lang="en-US" sz="4000" b="1" i="0" strike="noStrike" kern="0" cap="none" spc="0" normalizeH="0" baseline="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Antioch of Pisidia  </a:t>
            </a:r>
            <a:r>
              <a:rPr kumimoji="0" lang="en-US" sz="4000" i="0" strike="noStrike" kern="0" cap="none" spc="0" normalizeH="0" baseline="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(13:13-52)</a:t>
            </a:r>
          </a:p>
          <a:p>
            <a:pPr marR="0" lvl="0" defTabSz="457200" rtl="0" eaLnBrk="0" fontAlgn="base" latinLnBrk="0" hangingPunct="0">
              <a:spcBef>
                <a:spcPct val="0"/>
              </a:spcBef>
              <a:spcAft>
                <a:spcPct val="0"/>
              </a:spcAft>
              <a:buClrTx/>
              <a:buSzTx/>
              <a:tabLst>
                <a:tab pos="2063750" algn="l"/>
              </a:tabLst>
              <a:defRPr/>
            </a:pPr>
            <a:endParaRPr kumimoji="0" lang="en-US" sz="2800" b="1" i="0" strike="noStrike" kern="0" cap="none" spc="0" normalizeH="0" baseline="0" noProof="0" dirty="0">
              <a:ln>
                <a:noFill/>
              </a:ln>
              <a:solidFill>
                <a:srgbClr val="FFFF00"/>
              </a:solidFill>
              <a:effectLst>
                <a:glow rad="1905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5" name="TextBox 4">
            <a:extLst>
              <a:ext uri="{FF2B5EF4-FFF2-40B4-BE49-F238E27FC236}">
                <a16:creationId xmlns:a16="http://schemas.microsoft.com/office/drawing/2014/main" id="{657F6749-D9B9-49BB-A217-336E599636AC}"/>
              </a:ext>
            </a:extLst>
          </p:cNvPr>
          <p:cNvSpPr txBox="1"/>
          <p:nvPr/>
        </p:nvSpPr>
        <p:spPr>
          <a:xfrm>
            <a:off x="367146" y="1429801"/>
            <a:ext cx="8409708" cy="4524315"/>
          </a:xfrm>
          <a:prstGeom prst="rect">
            <a:avLst/>
          </a:prstGeom>
          <a:noFill/>
        </p:spPr>
        <p:txBody>
          <a:bodyPr wrap="square">
            <a:spAutoFit/>
          </a:bodyPr>
          <a:lstStyle/>
          <a:p>
            <a:pPr algn="l"/>
            <a:r>
              <a:rPr lang="en-US" sz="3200" b="1" i="0" baseline="30000" dirty="0">
                <a:solidFill>
                  <a:schemeClr val="bg1"/>
                </a:solidFill>
                <a:effectLst>
                  <a:glow rad="127000">
                    <a:schemeClr val="tx1"/>
                  </a:glow>
                </a:effectLst>
                <a:latin typeface="system-ui"/>
              </a:rPr>
              <a:t>46 </a:t>
            </a:r>
            <a:r>
              <a:rPr lang="en-US" sz="3200" b="1" i="0" dirty="0">
                <a:solidFill>
                  <a:schemeClr val="bg1"/>
                </a:solidFill>
                <a:effectLst>
                  <a:glow rad="127000">
                    <a:schemeClr val="tx1"/>
                  </a:glow>
                </a:effectLst>
                <a:latin typeface="system-ui"/>
              </a:rPr>
              <a:t>Then Paul and Barnabas spoke out boldly and declared, “It was necessary that we first preach the word of God to you Jews. But since </a:t>
            </a:r>
            <a:r>
              <a:rPr lang="en-US" sz="3200" b="1" i="0" dirty="0">
                <a:solidFill>
                  <a:srgbClr val="FFFF00"/>
                </a:solidFill>
                <a:effectLst>
                  <a:glow rad="127000">
                    <a:schemeClr val="tx1"/>
                  </a:glow>
                </a:effectLst>
                <a:latin typeface="system-ui"/>
              </a:rPr>
              <a:t>you have rejected it and judged yourselves unworthy of eternal life</a:t>
            </a:r>
            <a:r>
              <a:rPr lang="en-US" sz="3200" b="1" i="0" dirty="0">
                <a:solidFill>
                  <a:schemeClr val="bg1"/>
                </a:solidFill>
                <a:effectLst>
                  <a:glow rad="127000">
                    <a:schemeClr val="tx1"/>
                  </a:glow>
                </a:effectLst>
                <a:latin typeface="system-ui"/>
              </a:rPr>
              <a:t>, we will offer it to the Gentiles. </a:t>
            </a:r>
            <a:r>
              <a:rPr lang="en-US" sz="3200" b="1" i="0" baseline="30000" dirty="0">
                <a:solidFill>
                  <a:schemeClr val="bg1"/>
                </a:solidFill>
                <a:effectLst>
                  <a:glow rad="127000">
                    <a:schemeClr val="tx1"/>
                  </a:glow>
                </a:effectLst>
                <a:latin typeface="system-ui"/>
              </a:rPr>
              <a:t>47 </a:t>
            </a:r>
            <a:r>
              <a:rPr lang="en-US" sz="3200" b="1" i="0" dirty="0">
                <a:solidFill>
                  <a:schemeClr val="bg1"/>
                </a:solidFill>
                <a:effectLst>
                  <a:glow rad="127000">
                    <a:schemeClr val="tx1"/>
                  </a:glow>
                </a:effectLst>
                <a:latin typeface="system-ui"/>
              </a:rPr>
              <a:t>For the Lord gave us this command when he said,</a:t>
            </a:r>
          </a:p>
          <a:p>
            <a:pPr algn="l"/>
            <a:r>
              <a:rPr lang="en-US" sz="3200" b="1" i="0" dirty="0">
                <a:solidFill>
                  <a:schemeClr val="bg1"/>
                </a:solidFill>
                <a:effectLst>
                  <a:glow rad="127000">
                    <a:schemeClr val="tx1"/>
                  </a:glow>
                </a:effectLst>
                <a:latin typeface="system-ui"/>
              </a:rPr>
              <a:t>‘I have made you a light to the Gentiles,</a:t>
            </a:r>
            <a:br>
              <a:rPr lang="en-US" sz="3200" b="1" i="0" dirty="0">
                <a:solidFill>
                  <a:schemeClr val="bg1"/>
                </a:solidFill>
                <a:effectLst>
                  <a:glow rad="127000">
                    <a:schemeClr val="tx1"/>
                  </a:glow>
                </a:effectLst>
                <a:latin typeface="system-ui"/>
              </a:rPr>
            </a:br>
            <a:r>
              <a:rPr lang="en-US" sz="3200" b="1" i="0" dirty="0">
                <a:solidFill>
                  <a:schemeClr val="bg1"/>
                </a:solidFill>
                <a:effectLst>
                  <a:glow rad="127000">
                    <a:schemeClr val="tx1"/>
                  </a:glow>
                </a:effectLst>
                <a:latin typeface="Courier New" panose="02070309020205020404" pitchFamily="49" charset="0"/>
              </a:rPr>
              <a:t>    </a:t>
            </a:r>
            <a:r>
              <a:rPr lang="en-US" sz="3200" b="1" i="0" dirty="0">
                <a:solidFill>
                  <a:schemeClr val="bg1"/>
                </a:solidFill>
                <a:effectLst>
                  <a:glow rad="127000">
                    <a:schemeClr val="tx1"/>
                  </a:glow>
                </a:effectLst>
                <a:latin typeface="system-ui"/>
              </a:rPr>
              <a:t>to bring salvation to the farthest corners of the earth.’”</a:t>
            </a:r>
          </a:p>
        </p:txBody>
      </p:sp>
    </p:spTree>
    <p:extLst>
      <p:ext uri="{BB962C8B-B14F-4D97-AF65-F5344CB8AC3E}">
        <p14:creationId xmlns:p14="http://schemas.microsoft.com/office/powerpoint/2010/main" val="174437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4FB26E-1100-42AD-8961-6862208CDC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3" name="Group 2">
            <a:extLst>
              <a:ext uri="{FF2B5EF4-FFF2-40B4-BE49-F238E27FC236}">
                <a16:creationId xmlns:a16="http://schemas.microsoft.com/office/drawing/2014/main" id="{F498DD93-10F7-408A-9F81-ADE336566AB5}"/>
              </a:ext>
            </a:extLst>
          </p:cNvPr>
          <p:cNvGrpSpPr/>
          <p:nvPr/>
        </p:nvGrpSpPr>
        <p:grpSpPr>
          <a:xfrm>
            <a:off x="6268749" y="1924440"/>
            <a:ext cx="834758" cy="676038"/>
            <a:chOff x="3453579" y="4038601"/>
            <a:chExt cx="834758" cy="676038"/>
          </a:xfrm>
        </p:grpSpPr>
        <p:sp>
          <p:nvSpPr>
            <p:cNvPr id="4" name="Arrow: Right 3">
              <a:extLst>
                <a:ext uri="{FF2B5EF4-FFF2-40B4-BE49-F238E27FC236}">
                  <a16:creationId xmlns:a16="http://schemas.microsoft.com/office/drawing/2014/main" id="{BB6E9467-CA6B-469D-922D-A03F1719D678}"/>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sp>
          <p:nvSpPr>
            <p:cNvPr id="5" name="Arrow: Right 4">
              <a:extLst>
                <a:ext uri="{FF2B5EF4-FFF2-40B4-BE49-F238E27FC236}">
                  <a16:creationId xmlns:a16="http://schemas.microsoft.com/office/drawing/2014/main" id="{981CBF73-5327-4DFA-B9AD-3B4A8EBD5408}"/>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grpSp>
      <p:sp>
        <p:nvSpPr>
          <p:cNvPr id="6" name="TextBox 5">
            <a:extLst>
              <a:ext uri="{FF2B5EF4-FFF2-40B4-BE49-F238E27FC236}">
                <a16:creationId xmlns:a16="http://schemas.microsoft.com/office/drawing/2014/main" id="{BA99DF39-671E-425F-891E-1765E32DACDF}"/>
              </a:ext>
            </a:extLst>
          </p:cNvPr>
          <p:cNvSpPr txBox="1"/>
          <p:nvPr/>
        </p:nvSpPr>
        <p:spPr>
          <a:xfrm>
            <a:off x="685800" y="1621405"/>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GOOD NE    WS</a:t>
            </a:r>
          </a:p>
        </p:txBody>
      </p:sp>
      <p:sp>
        <p:nvSpPr>
          <p:cNvPr id="7" name="TextBox 6">
            <a:extLst>
              <a:ext uri="{FF2B5EF4-FFF2-40B4-BE49-F238E27FC236}">
                <a16:creationId xmlns:a16="http://schemas.microsoft.com/office/drawing/2014/main" id="{954F1407-03E7-42C6-A6AD-DE3EF3504F84}"/>
              </a:ext>
            </a:extLst>
          </p:cNvPr>
          <p:cNvSpPr txBox="1"/>
          <p:nvPr/>
        </p:nvSpPr>
        <p:spPr>
          <a:xfrm>
            <a:off x="399852" y="2764405"/>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ON THE MO    VE</a:t>
            </a:r>
          </a:p>
        </p:txBody>
      </p:sp>
      <p:sp>
        <p:nvSpPr>
          <p:cNvPr id="8" name="Rectangle 7">
            <a:extLst>
              <a:ext uri="{FF2B5EF4-FFF2-40B4-BE49-F238E27FC236}">
                <a16:creationId xmlns:a16="http://schemas.microsoft.com/office/drawing/2014/main" id="{B889E20D-4F51-48C1-9CAE-FE1592B9BD5D}"/>
              </a:ext>
            </a:extLst>
          </p:cNvPr>
          <p:cNvSpPr/>
          <p:nvPr/>
        </p:nvSpPr>
        <p:spPr>
          <a:xfrm>
            <a:off x="0" y="0"/>
            <a:ext cx="9144000" cy="478405"/>
          </a:xfrm>
          <a:prstGeom prst="rect">
            <a:avLst/>
          </a:prstGeom>
          <a:solidFill>
            <a:srgbClr val="002060"/>
          </a:solidFill>
          <a:ln w="3175" cap="flat" cmpd="sng" algn="ctr">
            <a:solidFill>
              <a:srgbClr val="002060"/>
            </a:solid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mn-ea"/>
              <a:cs typeface="+mn-cs"/>
            </a:endParaRPr>
          </a:p>
        </p:txBody>
      </p:sp>
      <p:grpSp>
        <p:nvGrpSpPr>
          <p:cNvPr id="9" name="Group 8">
            <a:extLst>
              <a:ext uri="{FF2B5EF4-FFF2-40B4-BE49-F238E27FC236}">
                <a16:creationId xmlns:a16="http://schemas.microsoft.com/office/drawing/2014/main" id="{7FDFC49F-4864-4759-8913-28849C869648}"/>
              </a:ext>
            </a:extLst>
          </p:cNvPr>
          <p:cNvGrpSpPr/>
          <p:nvPr/>
        </p:nvGrpSpPr>
        <p:grpSpPr>
          <a:xfrm>
            <a:off x="6268749" y="2980090"/>
            <a:ext cx="834758" cy="676038"/>
            <a:chOff x="3453579" y="4038601"/>
            <a:chExt cx="834758" cy="676038"/>
          </a:xfrm>
        </p:grpSpPr>
        <p:sp>
          <p:nvSpPr>
            <p:cNvPr id="10" name="Arrow: Right 9">
              <a:extLst>
                <a:ext uri="{FF2B5EF4-FFF2-40B4-BE49-F238E27FC236}">
                  <a16:creationId xmlns:a16="http://schemas.microsoft.com/office/drawing/2014/main" id="{19A5B9F6-0C48-40FE-96BB-FFA0FA41D37B}"/>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sp>
          <p:nvSpPr>
            <p:cNvPr id="11" name="Arrow: Right 10">
              <a:extLst>
                <a:ext uri="{FF2B5EF4-FFF2-40B4-BE49-F238E27FC236}">
                  <a16:creationId xmlns:a16="http://schemas.microsoft.com/office/drawing/2014/main" id="{3B7C88E5-E639-414E-AFC8-5F25BBD3B60A}"/>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grpSp>
      <p:sp>
        <p:nvSpPr>
          <p:cNvPr id="12" name="TextBox 11">
            <a:extLst>
              <a:ext uri="{FF2B5EF4-FFF2-40B4-BE49-F238E27FC236}">
                <a16:creationId xmlns:a16="http://schemas.microsoft.com/office/drawing/2014/main" id="{67F178CC-66C7-4188-9B90-3F5FA209B671}"/>
              </a:ext>
            </a:extLst>
          </p:cNvPr>
          <p:cNvSpPr txBox="1"/>
          <p:nvPr/>
        </p:nvSpPr>
        <p:spPr>
          <a:xfrm>
            <a:off x="2763297" y="3916175"/>
            <a:ext cx="5561355" cy="1077218"/>
          </a:xfrm>
          <a:prstGeom prst="rect">
            <a:avLst/>
          </a:prstGeom>
          <a:noFill/>
        </p:spPr>
        <p:txBody>
          <a:bodyPr wrap="square" rtlCol="0">
            <a:spAutoFit/>
          </a:bodyPr>
          <a:lstStyle/>
          <a:p>
            <a:pPr algn="r" defTabSz="457200">
              <a:lnSpc>
                <a:spcPct val="80000"/>
              </a:lnSpc>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God’s work through the early church in</a:t>
            </a:r>
          </a:p>
        </p:txBody>
      </p:sp>
      <p:sp>
        <p:nvSpPr>
          <p:cNvPr id="13" name="TextBox 12">
            <a:extLst>
              <a:ext uri="{FF2B5EF4-FFF2-40B4-BE49-F238E27FC236}">
                <a16:creationId xmlns:a16="http://schemas.microsoft.com/office/drawing/2014/main" id="{DF9BCD23-7E3B-46DF-AAC0-3875CD06A278}"/>
              </a:ext>
            </a:extLst>
          </p:cNvPr>
          <p:cNvSpPr txBox="1"/>
          <p:nvPr/>
        </p:nvSpPr>
        <p:spPr>
          <a:xfrm>
            <a:off x="2763297" y="4909691"/>
            <a:ext cx="5561355"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Acts</a:t>
            </a:r>
            <a:endParaRPr lang="en-US" sz="8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ndParaRPr>
          </a:p>
        </p:txBody>
      </p:sp>
    </p:spTree>
    <p:extLst>
      <p:ext uri="{BB962C8B-B14F-4D97-AF65-F5344CB8AC3E}">
        <p14:creationId xmlns:p14="http://schemas.microsoft.com/office/powerpoint/2010/main" val="410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8E1-F72A-486E-B10D-2EF590C4B04A}"/>
              </a:ext>
            </a:extLst>
          </p:cNvPr>
          <p:cNvPicPr>
            <a:picLocks noChangeAspect="1"/>
          </p:cNvPicPr>
          <p:nvPr/>
        </p:nvPicPr>
        <p:blipFill rotWithShape="1">
          <a:blip r:embed="rId3"/>
          <a:srcRect t="-1" b="32342"/>
          <a:stretch/>
        </p:blipFill>
        <p:spPr>
          <a:xfrm>
            <a:off x="0" y="1"/>
            <a:ext cx="9144000" cy="6858000"/>
          </a:xfrm>
          <a:prstGeom prst="rect">
            <a:avLst/>
          </a:prstGeom>
        </p:spPr>
      </p:pic>
      <p:sp>
        <p:nvSpPr>
          <p:cNvPr id="5" name="Rectangle: Rounded Corners 4">
            <a:extLst>
              <a:ext uri="{FF2B5EF4-FFF2-40B4-BE49-F238E27FC236}">
                <a16:creationId xmlns:a16="http://schemas.microsoft.com/office/drawing/2014/main" id="{572524B9-09E7-45D0-8B96-AF6EA6A96B9F}"/>
              </a:ext>
            </a:extLst>
          </p:cNvPr>
          <p:cNvSpPr/>
          <p:nvPr/>
        </p:nvSpPr>
        <p:spPr>
          <a:xfrm>
            <a:off x="-1" y="1"/>
            <a:ext cx="9144000" cy="2951019"/>
          </a:xfrm>
          <a:prstGeom prst="roundRect">
            <a:avLst>
              <a:gd name="adj" fmla="val 0"/>
            </a:avLst>
          </a:prstGeom>
          <a:solidFill>
            <a:srgbClr val="D0CECE">
              <a:alpha val="50196"/>
            </a:srgbClr>
          </a:solid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Salamis</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err="1">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Paphos</a:t>
            </a:r>
            <a:endParaRPr kumimoji="0" lang="en-US" sz="4000" b="1" i="0" strike="noStrike" kern="0" cap="none" spc="0" normalizeH="0" baseline="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endParaRP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Perga</a:t>
            </a:r>
            <a:endParaRPr lang="en-US" sz="4000" b="1" kern="0" dirty="0">
              <a:solidFill>
                <a:schemeClr val="bg1"/>
              </a:solidFill>
              <a:effectLst>
                <a:glow rad="190500">
                  <a:srgbClr val="000000"/>
                </a:glow>
              </a:effectLst>
              <a:latin typeface="Arial" charset="0"/>
              <a:ea typeface="ＭＳ Ｐゴシック" charset="0"/>
            </a:endParaRP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Antioch </a:t>
            </a:r>
            <a:r>
              <a:rPr kumimoji="0" lang="en-US" sz="3600" i="0" strike="noStrike" kern="0" cap="none" spc="0" normalizeH="0" baseline="0" dirty="0">
                <a:ln>
                  <a:noFill/>
                </a:ln>
                <a:solidFill>
                  <a:schemeClr val="bg1"/>
                </a:solidFill>
                <a:effectLst>
                  <a:glow rad="190500">
                    <a:srgbClr val="000000"/>
                  </a:glow>
                </a:effectLst>
                <a:uLnTx/>
                <a:uFillTx/>
                <a:latin typeface="Arial" panose="020B0604020202020204" pitchFamily="34" charset="0"/>
                <a:ea typeface="ＭＳ Ｐゴシック" charset="0"/>
                <a:cs typeface="Arial" panose="020B0604020202020204" pitchFamily="34" charset="0"/>
              </a:rPr>
              <a:t>(Pisidia)</a:t>
            </a: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
        <p:nvSpPr>
          <p:cNvPr id="6" name="Rectangle: Rounded Corners 5">
            <a:extLst>
              <a:ext uri="{FF2B5EF4-FFF2-40B4-BE49-F238E27FC236}">
                <a16:creationId xmlns:a16="http://schemas.microsoft.com/office/drawing/2014/main" id="{DD7DB3E0-AB7B-4AE3-94ED-7F9E1AE5637B}"/>
              </a:ext>
            </a:extLst>
          </p:cNvPr>
          <p:cNvSpPr/>
          <p:nvPr/>
        </p:nvSpPr>
        <p:spPr>
          <a:xfrm>
            <a:off x="4572000" y="-41564"/>
            <a:ext cx="4572000" cy="295101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Iconium</a:t>
            </a:r>
          </a:p>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rgbClr val="FFFF00"/>
                </a:solidFill>
                <a:effectLst>
                  <a:glow rad="190500">
                    <a:srgbClr val="000000"/>
                  </a:glow>
                </a:effectLst>
                <a:uLnTx/>
                <a:uFillTx/>
                <a:latin typeface="Arial Black" panose="020B0A04020102020204" pitchFamily="34" charset="0"/>
                <a:ea typeface="ＭＳ Ｐゴシック" charset="0"/>
              </a:rPr>
              <a:t>Lystra</a:t>
            </a:r>
          </a:p>
          <a:p>
            <a:pPr marL="182880" marR="0" lvl="0" defTabSz="457200" rtl="0" eaLnBrk="0" fontAlgn="base" latinLnBrk="0" hangingPunct="0">
              <a:spcBef>
                <a:spcPct val="0"/>
              </a:spcBef>
              <a:spcAft>
                <a:spcPct val="0"/>
              </a:spcAft>
              <a:buClrTx/>
              <a:buSzTx/>
              <a:tabLst/>
              <a:defRPr/>
            </a:pPr>
            <a:r>
              <a:rPr lang="en-US" sz="4000" b="1" kern="0" dirty="0" err="1">
                <a:solidFill>
                  <a:schemeClr val="bg1"/>
                </a:solidFill>
                <a:effectLst>
                  <a:glow rad="190500">
                    <a:srgbClr val="000000"/>
                  </a:glow>
                </a:effectLst>
                <a:latin typeface="Arial" charset="0"/>
                <a:ea typeface="ＭＳ Ｐゴシック" charset="0"/>
              </a:rPr>
              <a:t>Derbe</a:t>
            </a:r>
            <a:endParaRPr lang="en-US" sz="4000" b="1" kern="0" dirty="0">
              <a:solidFill>
                <a:schemeClr val="bg1"/>
              </a:solidFill>
              <a:effectLst>
                <a:glow rad="190500">
                  <a:srgbClr val="000000"/>
                </a:glow>
              </a:effectLst>
              <a:latin typeface="Arial" charset="0"/>
              <a:ea typeface="ＭＳ Ｐゴシック" charset="0"/>
            </a:endParaRP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10" name="Rectangle: Rounded Corners 9">
            <a:extLst>
              <a:ext uri="{FF2B5EF4-FFF2-40B4-BE49-F238E27FC236}">
                <a16:creationId xmlns:a16="http://schemas.microsoft.com/office/drawing/2014/main" id="{068671CE-43EE-4B4F-8B12-C19FFDACC1E7}"/>
              </a:ext>
            </a:extLst>
          </p:cNvPr>
          <p:cNvSpPr/>
          <p:nvPr/>
        </p:nvSpPr>
        <p:spPr>
          <a:xfrm>
            <a:off x="6622473" y="3449782"/>
            <a:ext cx="2313708"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Antioch</a:t>
            </a:r>
            <a:r>
              <a:rPr lang="en-US" sz="4000" kern="0" noProof="0" dirty="0">
                <a:solidFill>
                  <a:schemeClr val="bg1"/>
                </a:solidFill>
                <a:effectLst>
                  <a:glow rad="190500">
                    <a:srgbClr val="000000"/>
                  </a:glow>
                </a:effectLst>
                <a:latin typeface="Arial" charset="0"/>
                <a:ea typeface="ＭＳ Ｐゴシック" charset="0"/>
              </a:rPr>
              <a:t> (Syria)</a:t>
            </a:r>
            <a:endParaRPr kumimoji="0" lang="en-US" sz="2800"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91461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4EF516F-5CC1-4262-BE19-330C133A3D19}"/>
              </a:ext>
            </a:extLst>
          </p:cNvPr>
          <p:cNvSpPr/>
          <p:nvPr/>
        </p:nvSpPr>
        <p:spPr>
          <a:xfrm>
            <a:off x="309606" y="3298648"/>
            <a:ext cx="2313708"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Healing</a:t>
            </a:r>
            <a:endParaRPr kumimoji="0" lang="en-US" sz="2800"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
        <p:nvSpPr>
          <p:cNvPr id="3" name="TextBox 2">
            <a:extLst>
              <a:ext uri="{FF2B5EF4-FFF2-40B4-BE49-F238E27FC236}">
                <a16:creationId xmlns:a16="http://schemas.microsoft.com/office/drawing/2014/main" id="{9599456D-5487-469C-972C-88F1DFEEF23F}"/>
              </a:ext>
            </a:extLst>
          </p:cNvPr>
          <p:cNvSpPr txBox="1"/>
          <p:nvPr/>
        </p:nvSpPr>
        <p:spPr>
          <a:xfrm>
            <a:off x="7375358" y="493113"/>
            <a:ext cx="1768642" cy="646331"/>
          </a:xfrm>
          <a:prstGeom prst="rect">
            <a:avLst/>
          </a:prstGeom>
          <a:noFill/>
        </p:spPr>
        <p:txBody>
          <a:bodyPr wrap="square">
            <a:spAutoFit/>
          </a:bodyPr>
          <a:lstStyle/>
          <a:p>
            <a:r>
              <a:rPr kumimoji="0" lang="en-US" sz="3600" b="1" i="0" strike="noStrike" kern="0" cap="none" spc="0" normalizeH="0" baseline="0" dirty="0">
                <a:ln>
                  <a:noFill/>
                </a:ln>
                <a:solidFill>
                  <a:srgbClr val="FFFF00"/>
                </a:solidFill>
                <a:effectLst>
                  <a:glow rad="190500">
                    <a:srgbClr val="000000"/>
                  </a:glow>
                </a:effectLst>
                <a:uLnTx/>
                <a:uFillTx/>
                <a:latin typeface="Arial Black" panose="020B0A04020102020204" pitchFamily="34" charset="0"/>
                <a:ea typeface="ＭＳ Ｐゴシック" charset="0"/>
              </a:rPr>
              <a:t>Lystra</a:t>
            </a:r>
            <a:endParaRPr lang="en-US" sz="3600" dirty="0"/>
          </a:p>
        </p:txBody>
      </p:sp>
      <p:pic>
        <p:nvPicPr>
          <p:cNvPr id="4" name="Picture 3">
            <a:extLst>
              <a:ext uri="{FF2B5EF4-FFF2-40B4-BE49-F238E27FC236}">
                <a16:creationId xmlns:a16="http://schemas.microsoft.com/office/drawing/2014/main" id="{C2099005-1DFA-4C50-AB83-00F16532744B}"/>
              </a:ext>
            </a:extLst>
          </p:cNvPr>
          <p:cNvPicPr>
            <a:picLocks noChangeAspect="1"/>
          </p:cNvPicPr>
          <p:nvPr/>
        </p:nvPicPr>
        <p:blipFill rotWithShape="1">
          <a:blip r:embed="rId3"/>
          <a:srcRect b="11111"/>
          <a:stretch/>
        </p:blipFill>
        <p:spPr>
          <a:xfrm>
            <a:off x="0" y="0"/>
            <a:ext cx="3247444" cy="3299547"/>
          </a:xfrm>
          <a:prstGeom prst="rect">
            <a:avLst/>
          </a:prstGeom>
        </p:spPr>
      </p:pic>
      <p:pic>
        <p:nvPicPr>
          <p:cNvPr id="5" name="Picture 4">
            <a:extLst>
              <a:ext uri="{FF2B5EF4-FFF2-40B4-BE49-F238E27FC236}">
                <a16:creationId xmlns:a16="http://schemas.microsoft.com/office/drawing/2014/main" id="{4CBDC8CB-AEFA-4830-A2B1-6D13061119C0}"/>
              </a:ext>
            </a:extLst>
          </p:cNvPr>
          <p:cNvPicPr>
            <a:picLocks noChangeAspect="1"/>
          </p:cNvPicPr>
          <p:nvPr/>
        </p:nvPicPr>
        <p:blipFill rotWithShape="1">
          <a:blip r:embed="rId4"/>
          <a:srcRect b="14854"/>
          <a:stretch/>
        </p:blipFill>
        <p:spPr>
          <a:xfrm>
            <a:off x="1952226" y="1632255"/>
            <a:ext cx="4443795" cy="3200458"/>
          </a:xfrm>
          <a:prstGeom prst="rect">
            <a:avLst/>
          </a:prstGeom>
        </p:spPr>
      </p:pic>
      <p:pic>
        <p:nvPicPr>
          <p:cNvPr id="6" name="Picture 5">
            <a:extLst>
              <a:ext uri="{FF2B5EF4-FFF2-40B4-BE49-F238E27FC236}">
                <a16:creationId xmlns:a16="http://schemas.microsoft.com/office/drawing/2014/main" id="{733210C4-7D74-4ADA-8F54-CC04E5322A22}"/>
              </a:ext>
            </a:extLst>
          </p:cNvPr>
          <p:cNvPicPr>
            <a:picLocks noChangeAspect="1"/>
          </p:cNvPicPr>
          <p:nvPr/>
        </p:nvPicPr>
        <p:blipFill>
          <a:blip r:embed="rId5"/>
          <a:stretch>
            <a:fillRect/>
          </a:stretch>
        </p:blipFill>
        <p:spPr>
          <a:xfrm>
            <a:off x="4836492" y="3625516"/>
            <a:ext cx="4307508" cy="3200458"/>
          </a:xfrm>
          <a:prstGeom prst="rect">
            <a:avLst/>
          </a:prstGeom>
        </p:spPr>
      </p:pic>
      <p:sp>
        <p:nvSpPr>
          <p:cNvPr id="9" name="Rectangle: Rounded Corners 8">
            <a:extLst>
              <a:ext uri="{FF2B5EF4-FFF2-40B4-BE49-F238E27FC236}">
                <a16:creationId xmlns:a16="http://schemas.microsoft.com/office/drawing/2014/main" id="{33243F41-959F-444D-A55B-16EE68308952}"/>
              </a:ext>
            </a:extLst>
          </p:cNvPr>
          <p:cNvSpPr/>
          <p:nvPr/>
        </p:nvSpPr>
        <p:spPr>
          <a:xfrm>
            <a:off x="2420017" y="4788090"/>
            <a:ext cx="2619773"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Idolized</a:t>
            </a:r>
            <a:endParaRPr kumimoji="0" lang="en-US" sz="2800"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
        <p:nvSpPr>
          <p:cNvPr id="10" name="Rectangle: Rounded Corners 9">
            <a:extLst>
              <a:ext uri="{FF2B5EF4-FFF2-40B4-BE49-F238E27FC236}">
                <a16:creationId xmlns:a16="http://schemas.microsoft.com/office/drawing/2014/main" id="{021C4CBC-872E-425E-A5AA-8FBC4B189AF6}"/>
              </a:ext>
            </a:extLst>
          </p:cNvPr>
          <p:cNvSpPr/>
          <p:nvPr/>
        </p:nvSpPr>
        <p:spPr>
          <a:xfrm>
            <a:off x="6243145" y="2842916"/>
            <a:ext cx="2619773"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Stoned</a:t>
            </a:r>
            <a:endParaRPr kumimoji="0" lang="en-US" sz="2800"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58946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AE41ADD-19F3-49EC-AB3C-8E066D58F3D2}"/>
              </a:ext>
            </a:extLst>
          </p:cNvPr>
          <p:cNvSpPr/>
          <p:nvPr/>
        </p:nvSpPr>
        <p:spPr>
          <a:xfrm>
            <a:off x="-1" y="0"/>
            <a:ext cx="9144001" cy="2184400"/>
          </a:xfrm>
          <a:prstGeom prst="roundRect">
            <a:avLst>
              <a:gd name="adj" fmla="val 0"/>
            </a:avLst>
          </a:prstGeom>
          <a:solidFill>
            <a:srgbClr val="000000">
              <a:alpha val="25882"/>
            </a:srgb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1500" b="1" i="0" u="none" strike="noStrike" kern="0" cap="none" spc="0" normalizeH="0" baseline="0" noProof="0" dirty="0">
                <a:ln>
                  <a:noFill/>
                </a:ln>
                <a:solidFill>
                  <a:prstClr val="white"/>
                </a:solidFill>
                <a:effectLst>
                  <a:glow rad="190500">
                    <a:srgbClr val="000000"/>
                  </a:glow>
                </a:effectLst>
                <a:uLnTx/>
                <a:uFillTx/>
                <a:latin typeface="Arial" charset="0"/>
                <a:ea typeface="ＭＳ Ｐゴシック" charset="0"/>
                <a:cs typeface="+mn-cs"/>
              </a:rPr>
              <a:t>Eric Liddell</a:t>
            </a:r>
          </a:p>
        </p:txBody>
      </p:sp>
    </p:spTree>
    <p:extLst>
      <p:ext uri="{BB962C8B-B14F-4D97-AF65-F5344CB8AC3E}">
        <p14:creationId xmlns:p14="http://schemas.microsoft.com/office/powerpoint/2010/main" val="6644105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Olympics – Let's Learn All About It!">
            <a:extLst>
              <a:ext uri="{FF2B5EF4-FFF2-40B4-BE49-F238E27FC236}">
                <a16:creationId xmlns:a16="http://schemas.microsoft.com/office/drawing/2014/main" id="{FE28BFC0-6717-4656-8BCF-817660888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49" y="915987"/>
            <a:ext cx="6008931" cy="34401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B956E1-2AAA-4875-A644-50648E474D55}"/>
              </a:ext>
            </a:extLst>
          </p:cNvPr>
          <p:cNvSpPr/>
          <p:nvPr/>
        </p:nvSpPr>
        <p:spPr>
          <a:xfrm>
            <a:off x="635000" y="5156200"/>
            <a:ext cx="7429500" cy="254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1168141-9798-4376-A5C0-10C87EAC9B97}"/>
              </a:ext>
            </a:extLst>
          </p:cNvPr>
          <p:cNvSpPr/>
          <p:nvPr/>
        </p:nvSpPr>
        <p:spPr>
          <a:xfrm>
            <a:off x="2146300" y="5689142"/>
            <a:ext cx="4851400" cy="646331"/>
          </a:xfrm>
          <a:prstGeom prst="rect">
            <a:avLst/>
          </a:prstGeom>
        </p:spPr>
        <p:txBody>
          <a:bodyPr wrap="square">
            <a:spAutoFit/>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1924 Olympic Games</a:t>
            </a:r>
          </a:p>
        </p:txBody>
      </p:sp>
      <p:pic>
        <p:nvPicPr>
          <p:cNvPr id="6" name="Picture 2" descr="What Is Your Favorite Quote from the Movie – “Chariots of Fire?”">
            <a:extLst>
              <a:ext uri="{FF2B5EF4-FFF2-40B4-BE49-F238E27FC236}">
                <a16:creationId xmlns:a16="http://schemas.microsoft.com/office/drawing/2014/main" id="{BB9FD93F-81B1-4BCA-B179-42FC5A676910}"/>
              </a:ext>
            </a:extLst>
          </p:cNvPr>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20650" y="-25858"/>
            <a:ext cx="40513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46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DC42B4-9391-47C2-BC45-FF36E192D35A}"/>
              </a:ext>
            </a:extLst>
          </p:cNvPr>
          <p:cNvSpPr txBox="1"/>
          <p:nvPr/>
        </p:nvSpPr>
        <p:spPr>
          <a:xfrm>
            <a:off x="1665771" y="125730"/>
            <a:ext cx="5464018" cy="769441"/>
          </a:xfrm>
          <a:prstGeom prst="rect">
            <a:avLst/>
          </a:prstGeom>
          <a:noFill/>
        </p:spPr>
        <p:txBody>
          <a:bodyPr wrap="square">
            <a:spAutoFit/>
          </a:bodyPr>
          <a:lstStyle/>
          <a:p>
            <a:pPr algn="r" fontAlgn="base"/>
            <a:r>
              <a:rPr lang="en-US" sz="4400" dirty="0">
                <a:solidFill>
                  <a:srgbClr val="2B2925"/>
                </a:solidFill>
                <a:latin typeface="Arial Black" panose="020B0A04020102020204" pitchFamily="34" charset="0"/>
              </a:rPr>
              <a:t>Return to China</a:t>
            </a:r>
            <a:endParaRPr lang="en-US" sz="4400" b="0" i="0" dirty="0">
              <a:solidFill>
                <a:srgbClr val="2B2925"/>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C01B4F46-A699-4E42-89C7-3FED7502B39F}"/>
              </a:ext>
            </a:extLst>
          </p:cNvPr>
          <p:cNvSpPr txBox="1"/>
          <p:nvPr/>
        </p:nvSpPr>
        <p:spPr>
          <a:xfrm>
            <a:off x="293371" y="2028616"/>
            <a:ext cx="6717029" cy="2123658"/>
          </a:xfrm>
          <a:prstGeom prst="rect">
            <a:avLst/>
          </a:prstGeom>
          <a:noFill/>
        </p:spPr>
        <p:txBody>
          <a:bodyPr wrap="square">
            <a:spAutoFit/>
          </a:bodyPr>
          <a:lstStyle/>
          <a:p>
            <a:pPr marL="571500" indent="-571500" fontAlgn="base">
              <a:buFont typeface="Arial" panose="020B0604020202020204" pitchFamily="34" charset="0"/>
              <a:buChar char="•"/>
            </a:pPr>
            <a:r>
              <a:rPr lang="en-US" sz="4400" b="0" i="0" dirty="0">
                <a:solidFill>
                  <a:srgbClr val="2B2925"/>
                </a:solidFill>
                <a:effectLst/>
                <a:latin typeface="Arial Black" panose="020B0A04020102020204" pitchFamily="34" charset="0"/>
              </a:rPr>
              <a:t>Teacher</a:t>
            </a:r>
          </a:p>
          <a:p>
            <a:pPr marL="571500" indent="-571500" fontAlgn="base">
              <a:buFont typeface="Arial" panose="020B0604020202020204" pitchFamily="34" charset="0"/>
              <a:buChar char="•"/>
            </a:pPr>
            <a:r>
              <a:rPr lang="en-US" sz="4400" b="0" i="0" dirty="0">
                <a:solidFill>
                  <a:srgbClr val="2B2925"/>
                </a:solidFill>
                <a:effectLst/>
                <a:latin typeface="Arial Black" panose="020B0A04020102020204" pitchFamily="34" charset="0"/>
              </a:rPr>
              <a:t>Husband / Father</a:t>
            </a:r>
          </a:p>
          <a:p>
            <a:pPr marL="571500" indent="-571500" fontAlgn="base">
              <a:buFont typeface="Arial" panose="020B0604020202020204" pitchFamily="34" charset="0"/>
              <a:buChar char="•"/>
            </a:pPr>
            <a:r>
              <a:rPr lang="en-US" sz="4400" dirty="0">
                <a:solidFill>
                  <a:srgbClr val="2B2925"/>
                </a:solidFill>
                <a:latin typeface="Arial Black" panose="020B0A04020102020204" pitchFamily="34" charset="0"/>
              </a:rPr>
              <a:t>Ordained Minister</a:t>
            </a:r>
            <a:endParaRPr lang="en-US" sz="4400" b="0" i="0" dirty="0">
              <a:solidFill>
                <a:srgbClr val="2B2925"/>
              </a:solidFill>
              <a:effectLst/>
              <a:latin typeface="Arial Black" panose="020B0A04020102020204" pitchFamily="34" charset="0"/>
            </a:endParaRPr>
          </a:p>
        </p:txBody>
      </p:sp>
      <p:sp>
        <p:nvSpPr>
          <p:cNvPr id="4" name="TextBox 3">
            <a:extLst>
              <a:ext uri="{FF2B5EF4-FFF2-40B4-BE49-F238E27FC236}">
                <a16:creationId xmlns:a16="http://schemas.microsoft.com/office/drawing/2014/main" id="{51390B54-C101-4824-9764-B8ADA14DE93A}"/>
              </a:ext>
            </a:extLst>
          </p:cNvPr>
          <p:cNvSpPr txBox="1"/>
          <p:nvPr/>
        </p:nvSpPr>
        <p:spPr>
          <a:xfrm>
            <a:off x="647701" y="5893624"/>
            <a:ext cx="3750079" cy="769441"/>
          </a:xfrm>
          <a:prstGeom prst="rect">
            <a:avLst/>
          </a:prstGeom>
          <a:noFill/>
        </p:spPr>
        <p:txBody>
          <a:bodyPr wrap="square">
            <a:spAutoFit/>
          </a:bodyPr>
          <a:lstStyle/>
          <a:p>
            <a:pPr algn="ctr" fontAlgn="base"/>
            <a:r>
              <a:rPr lang="en-US" sz="4400" b="0" i="0" dirty="0">
                <a:solidFill>
                  <a:srgbClr val="2B2925"/>
                </a:solidFill>
                <a:effectLst/>
                <a:latin typeface="Arial Black" panose="020B0A04020102020204" pitchFamily="34" charset="0"/>
              </a:rPr>
              <a:t>1925 - 1943</a:t>
            </a:r>
          </a:p>
        </p:txBody>
      </p:sp>
    </p:spTree>
    <p:extLst>
      <p:ext uri="{BB962C8B-B14F-4D97-AF65-F5344CB8AC3E}">
        <p14:creationId xmlns:p14="http://schemas.microsoft.com/office/powerpoint/2010/main" val="130861235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BEA0F-BEBA-4634-9808-D3772D0AB408}"/>
              </a:ext>
            </a:extLst>
          </p:cNvPr>
          <p:cNvSpPr txBox="1"/>
          <p:nvPr/>
        </p:nvSpPr>
        <p:spPr>
          <a:xfrm>
            <a:off x="850900" y="125730"/>
            <a:ext cx="7531899" cy="769441"/>
          </a:xfrm>
          <a:prstGeom prst="rect">
            <a:avLst/>
          </a:prstGeom>
          <a:noFill/>
        </p:spPr>
        <p:txBody>
          <a:bodyPr wrap="square">
            <a:spAutoFit/>
          </a:bodyPr>
          <a:lstStyle/>
          <a:p>
            <a:pPr algn="r" fontAlgn="base"/>
            <a:r>
              <a:rPr lang="en-US" sz="4400" dirty="0">
                <a:solidFill>
                  <a:schemeClr val="bg1"/>
                </a:solidFill>
                <a:latin typeface="Arial Black" panose="020B0A04020102020204" pitchFamily="34" charset="0"/>
              </a:rPr>
              <a:t>Japanese Internment</a:t>
            </a:r>
            <a:endParaRPr lang="en-US" sz="4400" b="0" i="0" dirty="0">
              <a:solidFill>
                <a:schemeClr val="bg1"/>
              </a:solidFill>
              <a:effectLst/>
              <a:latin typeface="Arial Black" panose="020B0A04020102020204" pitchFamily="34" charset="0"/>
            </a:endParaRPr>
          </a:p>
        </p:txBody>
      </p:sp>
      <p:sp>
        <p:nvSpPr>
          <p:cNvPr id="3" name="TextBox 2">
            <a:extLst>
              <a:ext uri="{FF2B5EF4-FFF2-40B4-BE49-F238E27FC236}">
                <a16:creationId xmlns:a16="http://schemas.microsoft.com/office/drawing/2014/main" id="{0D57C938-1FA4-44B9-87C0-2E447DC0ABD3}"/>
              </a:ext>
            </a:extLst>
          </p:cNvPr>
          <p:cNvSpPr txBox="1"/>
          <p:nvPr/>
        </p:nvSpPr>
        <p:spPr>
          <a:xfrm>
            <a:off x="527286" y="1585242"/>
            <a:ext cx="8089428" cy="1193147"/>
          </a:xfrm>
          <a:prstGeom prst="rect">
            <a:avLst/>
          </a:prstGeom>
          <a:noFill/>
        </p:spPr>
        <p:txBody>
          <a:bodyPr wrap="square">
            <a:spAutoFit/>
          </a:bodyPr>
          <a:lstStyle/>
          <a:p>
            <a:pPr fontAlgn="base">
              <a:lnSpc>
                <a:spcPct val="80000"/>
              </a:lnSpc>
            </a:pPr>
            <a:r>
              <a:rPr lang="en-US" sz="4400" b="0" i="0" dirty="0">
                <a:solidFill>
                  <a:srgbClr val="FFFF00"/>
                </a:solidFill>
                <a:effectLst/>
                <a:latin typeface="Tw Cen MT Condensed" panose="020B0606020104020203" pitchFamily="34" charset="0"/>
              </a:rPr>
              <a:t> I never heard him say a bad word about anybody"</a:t>
            </a:r>
          </a:p>
        </p:txBody>
      </p:sp>
      <p:sp>
        <p:nvSpPr>
          <p:cNvPr id="4" name="TextBox 3">
            <a:extLst>
              <a:ext uri="{FF2B5EF4-FFF2-40B4-BE49-F238E27FC236}">
                <a16:creationId xmlns:a16="http://schemas.microsoft.com/office/drawing/2014/main" id="{65A8BC0C-8A02-4B8C-AA8F-CF8BEA6669D1}"/>
              </a:ext>
            </a:extLst>
          </p:cNvPr>
          <p:cNvSpPr txBox="1"/>
          <p:nvPr/>
        </p:nvSpPr>
        <p:spPr>
          <a:xfrm>
            <a:off x="647701" y="5893624"/>
            <a:ext cx="3750079" cy="769441"/>
          </a:xfrm>
          <a:prstGeom prst="rect">
            <a:avLst/>
          </a:prstGeom>
          <a:noFill/>
        </p:spPr>
        <p:txBody>
          <a:bodyPr wrap="square">
            <a:spAutoFit/>
          </a:bodyPr>
          <a:lstStyle/>
          <a:p>
            <a:pPr algn="ctr" fontAlgn="base"/>
            <a:r>
              <a:rPr lang="en-US" sz="4400" b="0" i="0" dirty="0">
                <a:solidFill>
                  <a:schemeClr val="bg1"/>
                </a:solidFill>
                <a:effectLst/>
                <a:latin typeface="Arial Black" panose="020B0A04020102020204" pitchFamily="34" charset="0"/>
              </a:rPr>
              <a:t>1943 - 1945</a:t>
            </a:r>
          </a:p>
        </p:txBody>
      </p:sp>
      <p:sp>
        <p:nvSpPr>
          <p:cNvPr id="5" name="TextBox 4">
            <a:extLst>
              <a:ext uri="{FF2B5EF4-FFF2-40B4-BE49-F238E27FC236}">
                <a16:creationId xmlns:a16="http://schemas.microsoft.com/office/drawing/2014/main" id="{640A1D1C-F698-46E2-A2E2-19EA7F9AA467}"/>
              </a:ext>
            </a:extLst>
          </p:cNvPr>
          <p:cNvSpPr txBox="1"/>
          <p:nvPr/>
        </p:nvSpPr>
        <p:spPr>
          <a:xfrm>
            <a:off x="338220" y="3468460"/>
            <a:ext cx="8557258" cy="1734834"/>
          </a:xfrm>
          <a:prstGeom prst="rect">
            <a:avLst/>
          </a:prstGeom>
          <a:noFill/>
        </p:spPr>
        <p:txBody>
          <a:bodyPr wrap="square">
            <a:spAutoFit/>
          </a:bodyPr>
          <a:lstStyle/>
          <a:p>
            <a:pPr>
              <a:lnSpc>
                <a:spcPct val="80000"/>
              </a:lnSpc>
            </a:pPr>
            <a:r>
              <a:rPr lang="en-US" sz="4400" b="0" i="0" dirty="0">
                <a:solidFill>
                  <a:srgbClr val="FFFF00"/>
                </a:solidFill>
                <a:effectLst/>
                <a:latin typeface="Tw Cen MT Condensed" panose="020B0606020104020203" pitchFamily="34" charset="0"/>
              </a:rPr>
              <a:t>"the best thing he gave me was his baton of forgiveness. He taught me to love my enemies, the Japanese, and to pray for them."</a:t>
            </a:r>
            <a:endParaRPr lang="en-US" sz="4400" dirty="0">
              <a:solidFill>
                <a:srgbClr val="FFFF00"/>
              </a:solidFill>
              <a:latin typeface="Tw Cen MT Condensed" panose="020B0606020104020203" pitchFamily="34" charset="0"/>
            </a:endParaRPr>
          </a:p>
        </p:txBody>
      </p:sp>
    </p:spTree>
    <p:extLst>
      <p:ext uri="{BB962C8B-B14F-4D97-AF65-F5344CB8AC3E}">
        <p14:creationId xmlns:p14="http://schemas.microsoft.com/office/powerpoint/2010/main" val="2374807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8E1-F72A-486E-B10D-2EF590C4B04A}"/>
              </a:ext>
            </a:extLst>
          </p:cNvPr>
          <p:cNvPicPr>
            <a:picLocks noChangeAspect="1"/>
          </p:cNvPicPr>
          <p:nvPr/>
        </p:nvPicPr>
        <p:blipFill rotWithShape="1">
          <a:blip r:embed="rId3"/>
          <a:srcRect t="-1" b="32342"/>
          <a:stretch/>
        </p:blipFill>
        <p:spPr>
          <a:xfrm>
            <a:off x="0" y="1"/>
            <a:ext cx="9144000" cy="6858000"/>
          </a:xfrm>
          <a:prstGeom prst="rect">
            <a:avLst/>
          </a:prstGeom>
        </p:spPr>
      </p:pic>
      <p:sp>
        <p:nvSpPr>
          <p:cNvPr id="5" name="Rectangle: Rounded Corners 4">
            <a:extLst>
              <a:ext uri="{FF2B5EF4-FFF2-40B4-BE49-F238E27FC236}">
                <a16:creationId xmlns:a16="http://schemas.microsoft.com/office/drawing/2014/main" id="{572524B9-09E7-45D0-8B96-AF6EA6A96B9F}"/>
              </a:ext>
            </a:extLst>
          </p:cNvPr>
          <p:cNvSpPr/>
          <p:nvPr/>
        </p:nvSpPr>
        <p:spPr>
          <a:xfrm>
            <a:off x="-1" y="1"/>
            <a:ext cx="9144000" cy="1039091"/>
          </a:xfrm>
          <a:prstGeom prst="roundRect">
            <a:avLst>
              <a:gd name="adj" fmla="val 0"/>
            </a:avLst>
          </a:prstGeom>
          <a:solidFill>
            <a:srgbClr val="D0CECE">
              <a:alpha val="50196"/>
            </a:srgbClr>
          </a:solid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kumimoji="0" lang="en-US" sz="4000" b="1" i="0" strike="noStrike" kern="0" cap="none" spc="0" normalizeH="0" baseline="0" dirty="0">
                <a:ln>
                  <a:noFill/>
                </a:ln>
                <a:solidFill>
                  <a:srgbClr val="FFFF00"/>
                </a:solidFill>
                <a:effectLst>
                  <a:glow rad="190500">
                    <a:srgbClr val="000000"/>
                  </a:glow>
                </a:effectLst>
                <a:uLnTx/>
                <a:uFillTx/>
                <a:latin typeface="Arial Black" panose="020B0A04020102020204" pitchFamily="34" charset="0"/>
                <a:ea typeface="ＭＳ Ｐゴシック" charset="0"/>
              </a:rPr>
              <a:t>The Return Trip</a:t>
            </a:r>
            <a:endParaRPr kumimoji="0" lang="en-US" sz="3600" i="0" strike="noStrike" kern="0" cap="none" spc="0" normalizeH="0" baseline="0" dirty="0">
              <a:ln>
                <a:noFill/>
              </a:ln>
              <a:solidFill>
                <a:srgbClr val="FFFF00"/>
              </a:solidFill>
              <a:effectLst>
                <a:glow rad="190500">
                  <a:srgbClr val="000000"/>
                </a:glow>
              </a:effectLst>
              <a:uLnTx/>
              <a:uFillTx/>
              <a:latin typeface="Arial Black" panose="020B0A04020102020204" pitchFamily="34" charset="0"/>
              <a:ea typeface="ＭＳ Ｐゴシック" charset="0"/>
            </a:endParaRPr>
          </a:p>
          <a:p>
            <a:pPr marR="0" lvl="0" defTabSz="457200" rtl="0" eaLnBrk="0" fontAlgn="base" latinLnBrk="0" hangingPunct="0">
              <a:spcBef>
                <a:spcPct val="0"/>
              </a:spcBef>
              <a:spcAft>
                <a:spcPct val="0"/>
              </a:spcAft>
              <a:buClrTx/>
              <a:buSzTx/>
              <a:tabLst/>
              <a:defRPr/>
            </a:pPr>
            <a:endParaRPr kumimoji="0" lang="en-US" sz="28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
        <p:nvSpPr>
          <p:cNvPr id="10" name="Rectangle: Rounded Corners 9">
            <a:extLst>
              <a:ext uri="{FF2B5EF4-FFF2-40B4-BE49-F238E27FC236}">
                <a16:creationId xmlns:a16="http://schemas.microsoft.com/office/drawing/2014/main" id="{068671CE-43EE-4B4F-8B12-C19FFDACC1E7}"/>
              </a:ext>
            </a:extLst>
          </p:cNvPr>
          <p:cNvSpPr/>
          <p:nvPr/>
        </p:nvSpPr>
        <p:spPr>
          <a:xfrm>
            <a:off x="103908" y="4135582"/>
            <a:ext cx="8936181" cy="99752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L="182880" marR="0" lvl="0" defTabSz="457200" rtl="0" eaLnBrk="0" fontAlgn="base" latinLnBrk="0" hangingPunct="0">
              <a:spcBef>
                <a:spcPct val="0"/>
              </a:spcBef>
              <a:spcAft>
                <a:spcPct val="0"/>
              </a:spcAft>
              <a:buClrTx/>
              <a:buSzTx/>
              <a:tabLst/>
              <a:defRPr/>
            </a:pPr>
            <a:r>
              <a:rPr lang="en-US" sz="4000" b="1" kern="0" noProof="0" dirty="0">
                <a:solidFill>
                  <a:schemeClr val="bg1"/>
                </a:solidFill>
                <a:effectLst>
                  <a:glow rad="190500">
                    <a:srgbClr val="000000"/>
                  </a:glow>
                </a:effectLst>
                <a:latin typeface="Arial" charset="0"/>
                <a:ea typeface="ＭＳ Ｐゴシック" charset="0"/>
              </a:rPr>
              <a:t>They encouraged them to continue in the faith, reminding them that we must suffer many hardships to enter the Kingdom of God.</a:t>
            </a:r>
            <a:endParaRPr kumimoji="0" lang="en-US" sz="2800"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36631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57C5F00-8B28-4374-9507-7AE038C4F2CE}"/>
              </a:ext>
            </a:extLst>
          </p:cNvPr>
          <p:cNvSpPr/>
          <p:nvPr/>
        </p:nvSpPr>
        <p:spPr>
          <a:xfrm>
            <a:off x="856880" y="2110580"/>
            <a:ext cx="7430240" cy="1318420"/>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5400" b="1" kern="0" dirty="0">
                <a:solidFill>
                  <a:schemeClr val="bg1"/>
                </a:solidFill>
                <a:effectLst>
                  <a:glow rad="190500">
                    <a:srgbClr val="000000"/>
                  </a:glow>
                </a:effectLst>
                <a:latin typeface="Arial" charset="0"/>
                <a:ea typeface="ＭＳ Ｐゴシック" charset="0"/>
              </a:rPr>
              <a:t>Nothing is Impossible when you Seek out and Follow the Holy Spirit</a:t>
            </a:r>
            <a:endParaRPr kumimoji="0" lang="en-US" sz="4000" b="1" i="0" strike="noStrike" kern="0" cap="none" spc="0" normalizeH="0" baseline="0" noProof="0" dirty="0">
              <a:ln>
                <a:noFill/>
              </a:ln>
              <a:solidFill>
                <a:schemeClr val="bg1"/>
              </a:solidFill>
              <a:effectLst>
                <a:glow rad="1905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86275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405EDA-ABD0-44D7-A03B-3CB66D8A2CD9}"/>
              </a:ext>
            </a:extLst>
          </p:cNvPr>
          <p:cNvPicPr>
            <a:picLocks noChangeAspect="1"/>
          </p:cNvPicPr>
          <p:nvPr/>
        </p:nvPicPr>
        <p:blipFill>
          <a:blip r:embed="rId3">
            <a:clrChange>
              <a:clrFrom>
                <a:srgbClr val="00A2E8"/>
              </a:clrFrom>
              <a:clrTo>
                <a:srgbClr val="00A2E8">
                  <a:alpha val="0"/>
                </a:srgbClr>
              </a:clrTo>
            </a:clrChange>
          </a:blip>
          <a:stretch>
            <a:fillRect/>
          </a:stretch>
        </p:blipFill>
        <p:spPr>
          <a:xfrm rot="10800000">
            <a:off x="1124202" y="778900"/>
            <a:ext cx="6791885" cy="3446126"/>
          </a:xfrm>
          <a:prstGeom prst="rect">
            <a:avLst/>
          </a:prstGeom>
        </p:spPr>
      </p:pic>
      <p:sp>
        <p:nvSpPr>
          <p:cNvPr id="2" name="TextBox 1">
            <a:extLst>
              <a:ext uri="{FF2B5EF4-FFF2-40B4-BE49-F238E27FC236}">
                <a16:creationId xmlns:a16="http://schemas.microsoft.com/office/drawing/2014/main" id="{A5A9F9BB-1CCB-4C23-BD29-433425CC39DC}"/>
              </a:ext>
            </a:extLst>
          </p:cNvPr>
          <p:cNvSpPr txBox="1"/>
          <p:nvPr/>
        </p:nvSpPr>
        <p:spPr>
          <a:xfrm>
            <a:off x="47063" y="76294"/>
            <a:ext cx="9049871" cy="1015663"/>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n-US"/>
            </a:defPPr>
            <a:lvl1pPr algn="r" fontAlgn="base">
              <a:spcBef>
                <a:spcPct val="0"/>
              </a:spcBef>
              <a:spcAft>
                <a:spcPct val="0"/>
              </a:spcAft>
              <a:defRPr sz="3600" b="1" baseline="0">
                <a:solidFill>
                  <a:srgbClr val="FFFFFF"/>
                </a:solidFill>
                <a:effectLst>
                  <a:glow rad="228600">
                    <a:srgbClr val="000000">
                      <a:satMod val="175000"/>
                    </a:srgbClr>
                  </a:glow>
                </a:effectLst>
                <a:latin typeface="Arial"/>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9pPr>
          </a:lstStyle>
          <a:p>
            <a:pPr marL="0" marR="0" lvl="0" indent="0" algn="ctr" defTabSz="457177" rtl="0" eaLnBrk="1" fontAlgn="base" latinLnBrk="0" hangingPunct="1">
              <a:lnSpc>
                <a:spcPct val="100000"/>
              </a:lnSpc>
              <a:spcBef>
                <a:spcPct val="0"/>
              </a:spcBef>
              <a:spcAft>
                <a:spcPct val="0"/>
              </a:spcAft>
              <a:buClrTx/>
              <a:buSzTx/>
              <a:buFontTx/>
              <a:buNone/>
              <a:tabLst/>
              <a:defRPr/>
            </a:pPr>
            <a:r>
              <a:rPr kumimoji="0" lang="en-SG" sz="6000" i="0" u="none" strike="noStrike" kern="1200" cap="none" spc="0" normalizeH="0" baseline="0" noProof="0" dirty="0">
                <a:ln>
                  <a:noFill/>
                </a:ln>
                <a:solidFill>
                  <a:srgbClr val="FFFFFF"/>
                </a:solidFill>
                <a:effectLst>
                  <a:glow rad="228600">
                    <a:srgbClr val="000000">
                      <a:satMod val="175000"/>
                    </a:srgbClr>
                  </a:glow>
                </a:effectLst>
                <a:uLnTx/>
                <a:uFillTx/>
                <a:latin typeface="Tw Cen MT" panose="020B0602020104020603" pitchFamily="34" charset="0"/>
              </a:rPr>
              <a:t>The Holy Spirit</a:t>
            </a:r>
          </a:p>
        </p:txBody>
      </p:sp>
      <p:pic>
        <p:nvPicPr>
          <p:cNvPr id="3" name="Picture 2">
            <a:extLst>
              <a:ext uri="{FF2B5EF4-FFF2-40B4-BE49-F238E27FC236}">
                <a16:creationId xmlns:a16="http://schemas.microsoft.com/office/drawing/2014/main" id="{57F9BA03-BBBC-4994-A0FB-FF34223007BE}"/>
              </a:ext>
            </a:extLst>
          </p:cNvPr>
          <p:cNvPicPr>
            <a:picLocks noChangeAspect="1"/>
          </p:cNvPicPr>
          <p:nvPr/>
        </p:nvPicPr>
        <p:blipFill>
          <a:blip r:embed="rId3">
            <a:clrChange>
              <a:clrFrom>
                <a:srgbClr val="00A2E8"/>
              </a:clrFrom>
              <a:clrTo>
                <a:srgbClr val="00A2E8">
                  <a:alpha val="0"/>
                </a:srgbClr>
              </a:clrTo>
            </a:clrChange>
          </a:blip>
          <a:stretch>
            <a:fillRect/>
          </a:stretch>
        </p:blipFill>
        <p:spPr>
          <a:xfrm>
            <a:off x="1176057" y="3952657"/>
            <a:ext cx="6791885" cy="2865844"/>
          </a:xfrm>
          <a:prstGeom prst="rect">
            <a:avLst/>
          </a:prstGeom>
        </p:spPr>
      </p:pic>
      <p:sp>
        <p:nvSpPr>
          <p:cNvPr id="4" name="Rectangle 3">
            <a:extLst>
              <a:ext uri="{FF2B5EF4-FFF2-40B4-BE49-F238E27FC236}">
                <a16:creationId xmlns:a16="http://schemas.microsoft.com/office/drawing/2014/main" id="{8DDA9297-0881-4FC6-BE77-248F9F493899}"/>
              </a:ext>
            </a:extLst>
          </p:cNvPr>
          <p:cNvSpPr/>
          <p:nvPr/>
        </p:nvSpPr>
        <p:spPr>
          <a:xfrm>
            <a:off x="2372606" y="5129592"/>
            <a:ext cx="4398786" cy="923330"/>
          </a:xfrm>
          <a:prstGeom prst="rect">
            <a:avLst/>
          </a:prstGeom>
          <a:noFill/>
        </p:spPr>
        <p:txBody>
          <a:bodyPr wrap="none" lIns="91440" tIns="45720" rIns="91440" bIns="45720">
            <a:prstTxWarp prst="textArchDown">
              <a:avLst>
                <a:gd name="adj" fmla="val 532391"/>
              </a:avLst>
            </a:prstTxWarp>
            <a:spAutoFit/>
          </a:bodyPr>
          <a:lstStyle/>
          <a:p>
            <a:pPr algn="ctr"/>
            <a:r>
              <a:rPr kumimoji="0" lang="en-SG" sz="4800" i="0" u="none" strike="noStrike" kern="1200" cap="none" spc="0" normalizeH="0" baseline="0" noProof="0" dirty="0">
                <a:ln>
                  <a:noFill/>
                </a:ln>
                <a:solidFill>
                  <a:srgbClr val="FFFFFF"/>
                </a:solidFill>
                <a:effectLst>
                  <a:glow rad="114300">
                    <a:schemeClr val="tx1"/>
                  </a:glow>
                </a:effectLst>
                <a:uLnTx/>
                <a:uFillTx/>
                <a:latin typeface="Tw Cen MT" panose="020B0602020104020603" pitchFamily="34" charset="0"/>
                <a:ea typeface="ＭＳ Ｐゴシック" charset="0"/>
                <a:cs typeface="Arial"/>
              </a:rPr>
              <a:t>Since AD 33</a:t>
            </a:r>
            <a:endParaRPr lang="en-US" sz="4800" cap="none" spc="0" dirty="0">
              <a:ln w="13462">
                <a:solidFill>
                  <a:schemeClr val="bg1"/>
                </a:solidFill>
                <a:prstDash val="solid"/>
              </a:ln>
              <a:solidFill>
                <a:schemeClr val="tx1">
                  <a:lumMod val="85000"/>
                  <a:lumOff val="15000"/>
                </a:schemeClr>
              </a:solidFill>
              <a:effectLst>
                <a:glow rad="114300">
                  <a:schemeClr val="tx1"/>
                </a:glow>
                <a:outerShdw dist="38100" dir="2700000" algn="bl" rotWithShape="0">
                  <a:schemeClr val="accent5"/>
                </a:outerShdw>
              </a:effectLst>
              <a:latin typeface="Tw Cen MT" panose="020B0602020104020603" pitchFamily="34" charset="0"/>
            </a:endParaRPr>
          </a:p>
        </p:txBody>
      </p:sp>
      <p:pic>
        <p:nvPicPr>
          <p:cNvPr id="5" name="Picture 4">
            <a:extLst>
              <a:ext uri="{FF2B5EF4-FFF2-40B4-BE49-F238E27FC236}">
                <a16:creationId xmlns:a16="http://schemas.microsoft.com/office/drawing/2014/main" id="{B0D02B2E-9960-4F97-9E68-CE91A290880B}"/>
              </a:ext>
            </a:extLst>
          </p:cNvPr>
          <p:cNvPicPr>
            <a:picLocks noChangeAspect="1"/>
          </p:cNvPicPr>
          <p:nvPr/>
        </p:nvPicPr>
        <p:blipFill>
          <a:blip r:embed="rId4" cstate="email">
            <a:clrChange>
              <a:clrFrom>
                <a:srgbClr val="00A2E8"/>
              </a:clrFrom>
              <a:clrTo>
                <a:srgbClr val="00A2E8">
                  <a:alpha val="0"/>
                </a:srgbClr>
              </a:clrTo>
            </a:clrChange>
            <a:extLst>
              <a:ext uri="{28A0092B-C50C-407E-A947-70E740481C1C}">
                <a14:useLocalDpi xmlns:a14="http://schemas.microsoft.com/office/drawing/2010/main"/>
              </a:ext>
            </a:extLst>
          </a:blip>
          <a:stretch>
            <a:fillRect/>
          </a:stretch>
        </p:blipFill>
        <p:spPr>
          <a:xfrm>
            <a:off x="2016753" y="2834726"/>
            <a:ext cx="3449003" cy="1979718"/>
          </a:xfrm>
          <a:prstGeom prst="rect">
            <a:avLst/>
          </a:prstGeom>
        </p:spPr>
      </p:pic>
      <p:pic>
        <p:nvPicPr>
          <p:cNvPr id="6" name="Picture 2" descr="Clipart Flames Tongue - Holy Spirit Tongue Of Fire , Free Transparent  Clipart - ClipartKey">
            <a:extLst>
              <a:ext uri="{FF2B5EF4-FFF2-40B4-BE49-F238E27FC236}">
                <a16:creationId xmlns:a16="http://schemas.microsoft.com/office/drawing/2014/main" id="{CABF9808-4E7F-436C-BB81-CC1CE4F647A9}"/>
              </a:ext>
            </a:extLst>
          </p:cNvPr>
          <p:cNvPicPr>
            <a:picLocks noChangeAspect="1" noChangeArrowheads="1"/>
          </p:cNvPicPr>
          <p:nvPr/>
        </p:nvPicPr>
        <p:blipFill>
          <a:blip r:embed="rId5"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4611233" y="2711829"/>
            <a:ext cx="2079688" cy="22601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FB31BE8-FEC7-41B5-9285-46C050E257F7}"/>
              </a:ext>
            </a:extLst>
          </p:cNvPr>
          <p:cNvSpPr/>
          <p:nvPr/>
        </p:nvSpPr>
        <p:spPr>
          <a:xfrm>
            <a:off x="2309565" y="2207814"/>
            <a:ext cx="4398786" cy="923330"/>
          </a:xfrm>
          <a:prstGeom prst="rect">
            <a:avLst/>
          </a:prstGeom>
          <a:noFill/>
        </p:spPr>
        <p:txBody>
          <a:bodyPr wrap="none" lIns="91440" tIns="45720" rIns="91440" bIns="45720">
            <a:prstTxWarp prst="textArchUp">
              <a:avLst/>
            </a:prstTxWarp>
            <a:spAutoFit/>
          </a:bodyPr>
          <a:lstStyle/>
          <a:p>
            <a:pPr algn="ctr">
              <a:lnSpc>
                <a:spcPct val="80000"/>
              </a:lnSpc>
            </a:pPr>
            <a:r>
              <a:rPr kumimoji="0" lang="en-SG" sz="4800" i="0" u="none" strike="noStrike" kern="1200" cap="none" spc="0" normalizeH="0" baseline="0" noProof="0" dirty="0">
                <a:ln>
                  <a:noFill/>
                </a:ln>
                <a:solidFill>
                  <a:srgbClr val="FFFFFF"/>
                </a:solidFill>
                <a:effectLst>
                  <a:glow rad="114300">
                    <a:schemeClr val="tx1"/>
                  </a:glow>
                </a:effectLst>
                <a:uLnTx/>
                <a:uFillTx/>
                <a:latin typeface="Tw Cen MT" panose="020B0602020104020603" pitchFamily="34" charset="0"/>
                <a:ea typeface="ＭＳ Ｐゴシック" charset="0"/>
                <a:cs typeface="Arial"/>
              </a:rPr>
              <a:t>Achieving the </a:t>
            </a:r>
          </a:p>
          <a:p>
            <a:pPr algn="ctr">
              <a:lnSpc>
                <a:spcPct val="80000"/>
              </a:lnSpc>
            </a:pPr>
            <a:r>
              <a:rPr lang="en-SG" sz="4800" dirty="0">
                <a:solidFill>
                  <a:srgbClr val="FFFFFF"/>
                </a:solidFill>
                <a:effectLst>
                  <a:glow rad="114300">
                    <a:schemeClr val="tx1"/>
                  </a:glow>
                </a:effectLst>
                <a:latin typeface="Tw Cen MT" panose="020B0602020104020603" pitchFamily="34" charset="0"/>
                <a:ea typeface="ＭＳ Ｐゴシック" charset="0"/>
                <a:cs typeface="Arial"/>
              </a:rPr>
              <a:t>Impossible</a:t>
            </a:r>
            <a:endParaRPr lang="en-US" sz="4800" cap="none" spc="0" dirty="0">
              <a:ln w="13462">
                <a:solidFill>
                  <a:schemeClr val="bg1"/>
                </a:solidFill>
                <a:prstDash val="solid"/>
              </a:ln>
              <a:solidFill>
                <a:schemeClr val="tx1">
                  <a:lumMod val="85000"/>
                  <a:lumOff val="15000"/>
                </a:schemeClr>
              </a:solidFill>
              <a:effectLst>
                <a:glow rad="114300">
                  <a:schemeClr val="tx1"/>
                </a:glow>
                <a:outerShdw dist="38100" dir="2700000" algn="bl" rotWithShape="0">
                  <a:schemeClr val="accent5"/>
                </a:outerShdw>
              </a:effectLst>
              <a:latin typeface="Tw Cen MT" panose="020B0602020104020603" pitchFamily="34" charset="0"/>
            </a:endParaRPr>
          </a:p>
        </p:txBody>
      </p:sp>
    </p:spTree>
    <p:extLst>
      <p:ext uri="{BB962C8B-B14F-4D97-AF65-F5344CB8AC3E}">
        <p14:creationId xmlns:p14="http://schemas.microsoft.com/office/powerpoint/2010/main" val="339310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urch Growth Tech – Growing Ministries Through Tech">
            <a:extLst>
              <a:ext uri="{FF2B5EF4-FFF2-40B4-BE49-F238E27FC236}">
                <a16:creationId xmlns:a16="http://schemas.microsoft.com/office/drawing/2014/main" id="{B03443E0-6C97-485F-8815-4399452406C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917" y="2346863"/>
            <a:ext cx="7792166" cy="44816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B395F13-21D2-429F-BDDD-94F06DD4DBF1}"/>
              </a:ext>
            </a:extLst>
          </p:cNvPr>
          <p:cNvSpPr txBox="1">
            <a:spLocks noChangeArrowheads="1"/>
          </p:cNvSpPr>
          <p:nvPr/>
        </p:nvSpPr>
        <p:spPr bwMode="auto">
          <a:xfrm>
            <a:off x="0" y="29469"/>
            <a:ext cx="5372100" cy="82972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Church Growth</a:t>
            </a:r>
          </a:p>
        </p:txBody>
      </p:sp>
      <p:sp>
        <p:nvSpPr>
          <p:cNvPr id="4" name="Rectangle 2">
            <a:extLst>
              <a:ext uri="{FF2B5EF4-FFF2-40B4-BE49-F238E27FC236}">
                <a16:creationId xmlns:a16="http://schemas.microsoft.com/office/drawing/2014/main" id="{326EA579-A27C-402C-90AB-2744B8CEFDEF}"/>
              </a:ext>
            </a:extLst>
          </p:cNvPr>
          <p:cNvSpPr txBox="1">
            <a:spLocks noChangeArrowheads="1"/>
          </p:cNvSpPr>
          <p:nvPr/>
        </p:nvSpPr>
        <p:spPr bwMode="auto">
          <a:xfrm>
            <a:off x="0" y="3642738"/>
            <a:ext cx="1918447" cy="1295875"/>
          </a:xfrm>
          <a:prstGeom prst="rect">
            <a:avLst/>
          </a:prstGeom>
          <a:solidFill>
            <a:srgbClr val="017AFF"/>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Pentecost</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3000</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2</a:t>
            </a:r>
          </a:p>
        </p:txBody>
      </p:sp>
      <p:sp>
        <p:nvSpPr>
          <p:cNvPr id="5" name="Rectangle 2">
            <a:extLst>
              <a:ext uri="{FF2B5EF4-FFF2-40B4-BE49-F238E27FC236}">
                <a16:creationId xmlns:a16="http://schemas.microsoft.com/office/drawing/2014/main" id="{110FABF6-5ECF-434F-8A9A-BFC656C26C7E}"/>
              </a:ext>
            </a:extLst>
          </p:cNvPr>
          <p:cNvSpPr txBox="1">
            <a:spLocks noChangeArrowheads="1"/>
          </p:cNvSpPr>
          <p:nvPr/>
        </p:nvSpPr>
        <p:spPr bwMode="auto">
          <a:xfrm>
            <a:off x="1918447" y="2346863"/>
            <a:ext cx="2325636" cy="1295875"/>
          </a:xfrm>
          <a:prstGeom prst="rect">
            <a:avLst/>
          </a:prstGeom>
          <a:solidFill>
            <a:srgbClr val="017AFF"/>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Persecution</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5000</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4:4</a:t>
            </a:r>
          </a:p>
        </p:txBody>
      </p:sp>
      <p:sp>
        <p:nvSpPr>
          <p:cNvPr id="6" name="Rectangle 2">
            <a:extLst>
              <a:ext uri="{FF2B5EF4-FFF2-40B4-BE49-F238E27FC236}">
                <a16:creationId xmlns:a16="http://schemas.microsoft.com/office/drawing/2014/main" id="{A7606E17-306F-4343-AF03-596E09490A20}"/>
              </a:ext>
            </a:extLst>
          </p:cNvPr>
          <p:cNvSpPr txBox="1">
            <a:spLocks noChangeArrowheads="1"/>
          </p:cNvSpPr>
          <p:nvPr/>
        </p:nvSpPr>
        <p:spPr bwMode="auto">
          <a:xfrm>
            <a:off x="4244083" y="1050988"/>
            <a:ext cx="2049141" cy="1295875"/>
          </a:xfrm>
          <a:prstGeom prst="rect">
            <a:avLst/>
          </a:prstGeom>
          <a:solidFill>
            <a:srgbClr val="017AFF"/>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Increasing in Number</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6:1</a:t>
            </a:r>
          </a:p>
        </p:txBody>
      </p:sp>
    </p:spTree>
    <p:extLst>
      <p:ext uri="{BB962C8B-B14F-4D97-AF65-F5344CB8AC3E}">
        <p14:creationId xmlns:p14="http://schemas.microsoft.com/office/powerpoint/2010/main" val="96954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9A118A93-8AB7-490A-8BE3-757425B9E5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reeform 5">
            <a:extLst>
              <a:ext uri="{FF2B5EF4-FFF2-40B4-BE49-F238E27FC236}">
                <a16:creationId xmlns:a16="http://schemas.microsoft.com/office/drawing/2014/main" id="{AC977B35-F986-44A0-8291-8E99C3EDED2E}"/>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4" name="Text Box 6">
            <a:extLst>
              <a:ext uri="{FF2B5EF4-FFF2-40B4-BE49-F238E27FC236}">
                <a16:creationId xmlns:a16="http://schemas.microsoft.com/office/drawing/2014/main" id="{E6F3FFD8-E700-47FA-91FE-6DA692C30D24}"/>
              </a:ext>
            </a:extLst>
          </p:cNvPr>
          <p:cNvSpPr txBox="1">
            <a:spLocks noChangeArrowheads="1"/>
          </p:cNvSpPr>
          <p:nvPr/>
        </p:nvSpPr>
        <p:spPr bwMode="auto">
          <a:xfrm>
            <a:off x="6858000" y="3276600"/>
            <a:ext cx="16764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66FFFF"/>
                </a:solidFill>
                <a:effectLst>
                  <a:glow rad="101600">
                    <a:srgbClr val="000000">
                      <a:alpha val="75000"/>
                    </a:srgbClr>
                  </a:glow>
                </a:effectLst>
                <a:latin typeface="Arial" pitchFamily="-112" charset="0"/>
                <a:ea typeface="ＭＳ Ｐゴシック"/>
              </a:rPr>
              <a:t>Judea</a:t>
            </a:r>
          </a:p>
        </p:txBody>
      </p:sp>
      <p:grpSp>
        <p:nvGrpSpPr>
          <p:cNvPr id="5" name="Group 4">
            <a:extLst>
              <a:ext uri="{FF2B5EF4-FFF2-40B4-BE49-F238E27FC236}">
                <a16:creationId xmlns:a16="http://schemas.microsoft.com/office/drawing/2014/main" id="{084DD774-709C-4919-901A-A347980612F6}"/>
              </a:ext>
            </a:extLst>
          </p:cNvPr>
          <p:cNvGrpSpPr/>
          <p:nvPr/>
        </p:nvGrpSpPr>
        <p:grpSpPr>
          <a:xfrm>
            <a:off x="5646742" y="2669109"/>
            <a:ext cx="2667000" cy="590092"/>
            <a:chOff x="5646742" y="2669109"/>
            <a:chExt cx="2667000" cy="590092"/>
          </a:xfrm>
        </p:grpSpPr>
        <p:sp>
          <p:nvSpPr>
            <p:cNvPr id="6" name="Freeform 8">
              <a:extLst>
                <a:ext uri="{FF2B5EF4-FFF2-40B4-BE49-F238E27FC236}">
                  <a16:creationId xmlns:a16="http://schemas.microsoft.com/office/drawing/2014/main" id="{D5EA7D26-65AC-40EA-A3D3-B44385C67F9C}"/>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7" name="Text Box 11">
              <a:extLst>
                <a:ext uri="{FF2B5EF4-FFF2-40B4-BE49-F238E27FC236}">
                  <a16:creationId xmlns:a16="http://schemas.microsoft.com/office/drawing/2014/main" id="{6FEDBE81-F3E9-40F4-BD24-C4ADD7C3BA0E}"/>
                </a:ext>
              </a:extLst>
            </p:cNvPr>
            <p:cNvSpPr txBox="1">
              <a:spLocks noChangeArrowheads="1"/>
            </p:cNvSpPr>
            <p:nvPr/>
          </p:nvSpPr>
          <p:spPr bwMode="auto">
            <a:xfrm>
              <a:off x="5646742" y="2669109"/>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sp>
        <p:nvSpPr>
          <p:cNvPr id="10" name="Freeform 9">
            <a:extLst>
              <a:ext uri="{FF2B5EF4-FFF2-40B4-BE49-F238E27FC236}">
                <a16:creationId xmlns:a16="http://schemas.microsoft.com/office/drawing/2014/main" id="{9B27AB4D-DE20-431B-99BA-FA1FEC04AA3E}"/>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1" name="Text Box 10">
            <a:extLst>
              <a:ext uri="{FF2B5EF4-FFF2-40B4-BE49-F238E27FC236}">
                <a16:creationId xmlns:a16="http://schemas.microsoft.com/office/drawing/2014/main" id="{29B138E9-CEDB-45DC-8CE3-9C63B4AF1832}"/>
              </a:ext>
            </a:extLst>
          </p:cNvPr>
          <p:cNvSpPr txBox="1">
            <a:spLocks noChangeArrowheads="1"/>
          </p:cNvSpPr>
          <p:nvPr/>
        </p:nvSpPr>
        <p:spPr bwMode="auto">
          <a:xfrm>
            <a:off x="6629400" y="1981200"/>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sp>
        <p:nvSpPr>
          <p:cNvPr id="12" name="Rectangle 2">
            <a:extLst>
              <a:ext uri="{FF2B5EF4-FFF2-40B4-BE49-F238E27FC236}">
                <a16:creationId xmlns:a16="http://schemas.microsoft.com/office/drawing/2014/main" id="{FBD2E88A-FF1F-47A8-9B17-D373660E066E}"/>
              </a:ext>
            </a:extLst>
          </p:cNvPr>
          <p:cNvSpPr txBox="1">
            <a:spLocks noChangeArrowheads="1"/>
          </p:cNvSpPr>
          <p:nvPr/>
        </p:nvSpPr>
        <p:spPr bwMode="auto">
          <a:xfrm>
            <a:off x="0" y="148480"/>
            <a:ext cx="4572000" cy="82972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Now those who were scattered went about preaching the word.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8:4</a:t>
            </a:r>
          </a:p>
        </p:txBody>
      </p:sp>
      <p:sp>
        <p:nvSpPr>
          <p:cNvPr id="13" name="Rectangle 2">
            <a:extLst>
              <a:ext uri="{FF2B5EF4-FFF2-40B4-BE49-F238E27FC236}">
                <a16:creationId xmlns:a16="http://schemas.microsoft.com/office/drawing/2014/main" id="{57F82037-8DA5-434D-BE6B-7D8CD80E9556}"/>
              </a:ext>
            </a:extLst>
          </p:cNvPr>
          <p:cNvSpPr txBox="1">
            <a:spLocks noChangeArrowheads="1"/>
          </p:cNvSpPr>
          <p:nvPr/>
        </p:nvSpPr>
        <p:spPr bwMode="auto">
          <a:xfrm>
            <a:off x="76200" y="3298787"/>
            <a:ext cx="4572000" cy="82972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lvl="0" defTabSz="914400">
              <a:defRPr/>
            </a:pPr>
            <a:r>
              <a:rPr lang="en-US" sz="3200" b="1" kern="0" dirty="0">
                <a:solidFill>
                  <a:srgbClr val="FFFFFF"/>
                </a:solidFill>
                <a:effectLst>
                  <a:glow rad="127000">
                    <a:srgbClr val="000000"/>
                  </a:glow>
                </a:effectLst>
                <a:latin typeface="Arial" charset="0"/>
                <a:ea typeface="ＭＳ Ｐゴシック" charset="0"/>
                <a:cs typeface="ＭＳ Ｐゴシック" charset="0"/>
              </a:rPr>
              <a:t>they believed Philip as he preached good news about the kingdom of God and the name of Jesus Christ</a:t>
            </a:r>
          </a:p>
          <a:p>
            <a:pPr lvl="0" defTabSz="914400">
              <a:defRPr/>
            </a:pPr>
            <a:r>
              <a:rPr kumimoji="0" lang="en-US" sz="3200"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8:12</a:t>
            </a:r>
          </a:p>
        </p:txBody>
      </p:sp>
    </p:spTree>
    <p:extLst>
      <p:ext uri="{BB962C8B-B14F-4D97-AF65-F5344CB8AC3E}">
        <p14:creationId xmlns:p14="http://schemas.microsoft.com/office/powerpoint/2010/main" val="13435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urch Growth Tech – Growing Ministries Through Tech">
            <a:extLst>
              <a:ext uri="{FF2B5EF4-FFF2-40B4-BE49-F238E27FC236}">
                <a16:creationId xmlns:a16="http://schemas.microsoft.com/office/drawing/2014/main" id="{B03443E0-6C97-485F-8815-4399452406C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917" y="2346863"/>
            <a:ext cx="7792166" cy="44816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B395F13-21D2-429F-BDDD-94F06DD4DBF1}"/>
              </a:ext>
            </a:extLst>
          </p:cNvPr>
          <p:cNvSpPr txBox="1">
            <a:spLocks noChangeArrowheads="1"/>
          </p:cNvSpPr>
          <p:nvPr/>
        </p:nvSpPr>
        <p:spPr bwMode="auto">
          <a:xfrm>
            <a:off x="0" y="29469"/>
            <a:ext cx="5372100" cy="82972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Church Growth</a:t>
            </a:r>
          </a:p>
        </p:txBody>
      </p:sp>
      <p:sp>
        <p:nvSpPr>
          <p:cNvPr id="4" name="Rectangle 2">
            <a:extLst>
              <a:ext uri="{FF2B5EF4-FFF2-40B4-BE49-F238E27FC236}">
                <a16:creationId xmlns:a16="http://schemas.microsoft.com/office/drawing/2014/main" id="{326EA579-A27C-402C-90AB-2744B8CEFDEF}"/>
              </a:ext>
            </a:extLst>
          </p:cNvPr>
          <p:cNvSpPr txBox="1">
            <a:spLocks noChangeArrowheads="1"/>
          </p:cNvSpPr>
          <p:nvPr/>
        </p:nvSpPr>
        <p:spPr bwMode="auto">
          <a:xfrm>
            <a:off x="0" y="3642738"/>
            <a:ext cx="1918447" cy="1295875"/>
          </a:xfrm>
          <a:prstGeom prst="rect">
            <a:avLst/>
          </a:prstGeom>
          <a:solidFill>
            <a:srgbClr val="017AFF"/>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Pentecost</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3000</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2</a:t>
            </a:r>
          </a:p>
        </p:txBody>
      </p:sp>
      <p:sp>
        <p:nvSpPr>
          <p:cNvPr id="5" name="Rectangle 2">
            <a:extLst>
              <a:ext uri="{FF2B5EF4-FFF2-40B4-BE49-F238E27FC236}">
                <a16:creationId xmlns:a16="http://schemas.microsoft.com/office/drawing/2014/main" id="{110FABF6-5ECF-434F-8A9A-BFC656C26C7E}"/>
              </a:ext>
            </a:extLst>
          </p:cNvPr>
          <p:cNvSpPr txBox="1">
            <a:spLocks noChangeArrowheads="1"/>
          </p:cNvSpPr>
          <p:nvPr/>
        </p:nvSpPr>
        <p:spPr bwMode="auto">
          <a:xfrm>
            <a:off x="1918447" y="2346863"/>
            <a:ext cx="2325636" cy="1295875"/>
          </a:xfrm>
          <a:prstGeom prst="rect">
            <a:avLst/>
          </a:prstGeom>
          <a:solidFill>
            <a:srgbClr val="017AFF"/>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Persecution</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5000</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4:4</a:t>
            </a:r>
          </a:p>
        </p:txBody>
      </p:sp>
      <p:sp>
        <p:nvSpPr>
          <p:cNvPr id="6" name="Rectangle 2">
            <a:extLst>
              <a:ext uri="{FF2B5EF4-FFF2-40B4-BE49-F238E27FC236}">
                <a16:creationId xmlns:a16="http://schemas.microsoft.com/office/drawing/2014/main" id="{A7606E17-306F-4343-AF03-596E09490A20}"/>
              </a:ext>
            </a:extLst>
          </p:cNvPr>
          <p:cNvSpPr txBox="1">
            <a:spLocks noChangeArrowheads="1"/>
          </p:cNvSpPr>
          <p:nvPr/>
        </p:nvSpPr>
        <p:spPr bwMode="auto">
          <a:xfrm>
            <a:off x="4244083" y="1050988"/>
            <a:ext cx="2049141" cy="1295875"/>
          </a:xfrm>
          <a:prstGeom prst="rect">
            <a:avLst/>
          </a:prstGeom>
          <a:solidFill>
            <a:srgbClr val="017AFF"/>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Increasing in Number</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6:1</a:t>
            </a:r>
          </a:p>
        </p:txBody>
      </p:sp>
      <p:sp>
        <p:nvSpPr>
          <p:cNvPr id="7" name="Rectangle 2">
            <a:extLst>
              <a:ext uri="{FF2B5EF4-FFF2-40B4-BE49-F238E27FC236}">
                <a16:creationId xmlns:a16="http://schemas.microsoft.com/office/drawing/2014/main" id="{82165C98-D149-4132-8AF2-99CA62F56183}"/>
              </a:ext>
            </a:extLst>
          </p:cNvPr>
          <p:cNvSpPr txBox="1">
            <a:spLocks noChangeArrowheads="1"/>
          </p:cNvSpPr>
          <p:nvPr/>
        </p:nvSpPr>
        <p:spPr bwMode="auto">
          <a:xfrm>
            <a:off x="6293224" y="11540"/>
            <a:ext cx="2833058" cy="1039448"/>
          </a:xfrm>
          <a:prstGeom prst="rect">
            <a:avLst/>
          </a:prstGeom>
          <a:solidFill>
            <a:srgbClr val="017AFF"/>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Gentiles</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8, 10-12</a:t>
            </a:r>
          </a:p>
        </p:txBody>
      </p:sp>
    </p:spTree>
    <p:extLst>
      <p:ext uri="{BB962C8B-B14F-4D97-AF65-F5344CB8AC3E}">
        <p14:creationId xmlns:p14="http://schemas.microsoft.com/office/powerpoint/2010/main" val="45351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631C300D-61D0-46F1-8885-B9283DCA8C82}"/>
              </a:ext>
            </a:extLst>
          </p:cNvPr>
          <p:cNvSpPr txBox="1">
            <a:spLocks noChangeArrowheads="1"/>
          </p:cNvSpPr>
          <p:nvPr/>
        </p:nvSpPr>
        <p:spPr bwMode="auto">
          <a:xfrm>
            <a:off x="1" y="29858"/>
            <a:ext cx="9143999"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3600" b="1" kern="0" dirty="0">
                <a:latin typeface="Arial" charset="0"/>
                <a:ea typeface="ＭＳ Ｐゴシック" charset="0"/>
                <a:cs typeface="ＭＳ Ｐゴシック" charset="0"/>
              </a:rPr>
              <a:t>              Opposition</a:t>
            </a:r>
          </a:p>
        </p:txBody>
      </p:sp>
      <p:sp>
        <p:nvSpPr>
          <p:cNvPr id="15" name="Rectangle 2">
            <a:extLst>
              <a:ext uri="{FF2B5EF4-FFF2-40B4-BE49-F238E27FC236}">
                <a16:creationId xmlns:a16="http://schemas.microsoft.com/office/drawing/2014/main" id="{2C0FA5AF-D673-4F6E-82A2-148D4646C909}"/>
              </a:ext>
            </a:extLst>
          </p:cNvPr>
          <p:cNvSpPr txBox="1">
            <a:spLocks noChangeArrowheads="1"/>
          </p:cNvSpPr>
          <p:nvPr/>
        </p:nvSpPr>
        <p:spPr bwMode="auto">
          <a:xfrm>
            <a:off x="738203" y="1026343"/>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External</a:t>
            </a:r>
          </a:p>
        </p:txBody>
      </p:sp>
      <p:pic>
        <p:nvPicPr>
          <p:cNvPr id="16" name="Picture 2" descr="Image result for church icon">
            <a:extLst>
              <a:ext uri="{FF2B5EF4-FFF2-40B4-BE49-F238E27FC236}">
                <a16:creationId xmlns:a16="http://schemas.microsoft.com/office/drawing/2014/main" id="{5439F911-38D0-4DF5-A684-CB1531CAE8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293" y="1862471"/>
            <a:ext cx="1827551" cy="182755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a:extLst>
              <a:ext uri="{FF2B5EF4-FFF2-40B4-BE49-F238E27FC236}">
                <a16:creationId xmlns:a16="http://schemas.microsoft.com/office/drawing/2014/main" id="{8C98EF93-F680-41F1-A4CB-B1FDB523C37D}"/>
              </a:ext>
            </a:extLst>
          </p:cNvPr>
          <p:cNvSpPr txBox="1">
            <a:spLocks noChangeArrowheads="1"/>
          </p:cNvSpPr>
          <p:nvPr/>
        </p:nvSpPr>
        <p:spPr bwMode="auto">
          <a:xfrm>
            <a:off x="253429" y="3756443"/>
            <a:ext cx="8549912"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4   - Arrested</a:t>
            </a:r>
          </a:p>
          <a:p>
            <a:pPr algn="l">
              <a:defRPr/>
            </a:pPr>
            <a:r>
              <a:rPr lang="en-US" sz="2800" b="1" kern="0" dirty="0">
                <a:solidFill>
                  <a:srgbClr val="FFFFFF"/>
                </a:solidFill>
                <a:latin typeface="Arial" charset="0"/>
                <a:ea typeface="ＭＳ Ｐゴシック" charset="0"/>
                <a:cs typeface="ＭＳ Ｐゴシック" charset="0"/>
              </a:rPr>
              <a:t>Acts 5   - Arrested</a:t>
            </a:r>
          </a:p>
          <a:p>
            <a:pPr algn="l">
              <a:defRPr/>
            </a:pPr>
            <a:r>
              <a:rPr lang="en-US" sz="2800" b="1" kern="0" dirty="0">
                <a:solidFill>
                  <a:srgbClr val="FFFFFF"/>
                </a:solidFill>
                <a:latin typeface="Arial" charset="0"/>
                <a:ea typeface="ＭＳ Ｐゴシック" charset="0"/>
                <a:cs typeface="ＭＳ Ｐゴシック" charset="0"/>
              </a:rPr>
              <a:t>Acts 7   - Stoned</a:t>
            </a:r>
          </a:p>
          <a:p>
            <a:pPr algn="l">
              <a:defRPr/>
            </a:pPr>
            <a:r>
              <a:rPr lang="en-US" sz="2800" b="1" kern="0" dirty="0">
                <a:solidFill>
                  <a:srgbClr val="FFFFFF"/>
                </a:solidFill>
                <a:latin typeface="Arial" charset="0"/>
                <a:ea typeface="ＭＳ Ｐゴシック" charset="0"/>
                <a:cs typeface="ＭＳ Ｐゴシック" charset="0"/>
              </a:rPr>
              <a:t>Acts 8   - Persecution</a:t>
            </a:r>
            <a:r>
              <a:rPr lang="en-US" sz="2800" kern="0" dirty="0">
                <a:solidFill>
                  <a:srgbClr val="FFFFFF"/>
                </a:solidFill>
                <a:latin typeface="Arial" charset="0"/>
                <a:ea typeface="ＭＳ Ｐゴシック" charset="0"/>
                <a:cs typeface="ＭＳ Ｐゴシック" charset="0"/>
              </a:rPr>
              <a:t> </a:t>
            </a:r>
            <a:r>
              <a:rPr lang="en-US" sz="2400" kern="0" dirty="0">
                <a:solidFill>
                  <a:srgbClr val="FFFFFF"/>
                </a:solidFill>
                <a:latin typeface="Arial" charset="0"/>
                <a:ea typeface="ＭＳ Ｐゴシック" charset="0"/>
                <a:cs typeface="ＭＳ Ｐゴシック" charset="0"/>
              </a:rPr>
              <a:t>(Jews – Saul)</a:t>
            </a:r>
            <a:endParaRPr lang="en-US" sz="2400" b="1" kern="0" dirty="0">
              <a:solidFill>
                <a:srgbClr val="FFFFFF"/>
              </a:solidFill>
              <a:latin typeface="Arial" charset="0"/>
              <a:ea typeface="ＭＳ Ｐゴシック" charset="0"/>
              <a:cs typeface="ＭＳ Ｐゴシック" charset="0"/>
            </a:endParaRPr>
          </a:p>
          <a:p>
            <a:pPr algn="l">
              <a:defRPr/>
            </a:pPr>
            <a:r>
              <a:rPr lang="en-US" sz="2800" b="1" kern="0" dirty="0">
                <a:solidFill>
                  <a:srgbClr val="FFFFFF"/>
                </a:solidFill>
                <a:latin typeface="Arial" charset="0"/>
                <a:ea typeface="ＭＳ Ｐゴシック" charset="0"/>
                <a:cs typeface="ＭＳ Ｐゴシック" charset="0"/>
              </a:rPr>
              <a:t>Acts 12 - Persecution </a:t>
            </a:r>
            <a:r>
              <a:rPr lang="en-US" sz="2400" kern="0" dirty="0">
                <a:solidFill>
                  <a:srgbClr val="FFFFFF"/>
                </a:solidFill>
                <a:latin typeface="Arial" charset="0"/>
                <a:ea typeface="ＭＳ Ｐゴシック" charset="0"/>
                <a:cs typeface="ＭＳ Ｐゴシック" charset="0"/>
              </a:rPr>
              <a:t>(Jews – Herod)</a:t>
            </a:r>
            <a:endParaRPr lang="en-US" sz="2800" b="1" kern="0" dirty="0">
              <a:solidFill>
                <a:srgbClr val="FFFFFF"/>
              </a:solidFill>
              <a:latin typeface="Arial" charset="0"/>
              <a:ea typeface="ＭＳ Ｐゴシック" charset="0"/>
              <a:cs typeface="ＭＳ Ｐゴシック" charset="0"/>
            </a:endParaRPr>
          </a:p>
          <a:p>
            <a:pPr algn="l">
              <a:defRPr/>
            </a:pPr>
            <a:endParaRPr lang="en-US" sz="2800" b="1" kern="0" dirty="0">
              <a:solidFill>
                <a:srgbClr val="FFFFFF"/>
              </a:solidFill>
              <a:latin typeface="Arial" charset="0"/>
              <a:ea typeface="ＭＳ Ｐゴシック" charset="0"/>
              <a:cs typeface="ＭＳ Ｐゴシック" charset="0"/>
            </a:endParaRPr>
          </a:p>
        </p:txBody>
      </p:sp>
      <p:sp>
        <p:nvSpPr>
          <p:cNvPr id="21" name="Lightning Bolt 20">
            <a:extLst>
              <a:ext uri="{FF2B5EF4-FFF2-40B4-BE49-F238E27FC236}">
                <a16:creationId xmlns:a16="http://schemas.microsoft.com/office/drawing/2014/main" id="{0E61F524-5929-432E-BDFC-724ABAF03301}"/>
              </a:ext>
            </a:extLst>
          </p:cNvPr>
          <p:cNvSpPr/>
          <p:nvPr/>
        </p:nvSpPr>
        <p:spPr bwMode="auto">
          <a:xfrm>
            <a:off x="550407" y="1177725"/>
            <a:ext cx="690886" cy="845103"/>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Tree>
    <p:extLst>
      <p:ext uri="{BB962C8B-B14F-4D97-AF65-F5344CB8AC3E}">
        <p14:creationId xmlns:p14="http://schemas.microsoft.com/office/powerpoint/2010/main" val="2809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30E24DFF-34B1-4D3D-B2C7-A04A81BC12F2}"/>
              </a:ext>
            </a:extLst>
          </p:cNvPr>
          <p:cNvSpPr txBox="1">
            <a:spLocks noChangeArrowheads="1"/>
          </p:cNvSpPr>
          <p:nvPr/>
        </p:nvSpPr>
        <p:spPr bwMode="auto">
          <a:xfrm>
            <a:off x="1" y="29853"/>
            <a:ext cx="9143999"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3600" b="1" kern="0" dirty="0">
                <a:latin typeface="Arial" charset="0"/>
                <a:ea typeface="ＭＳ Ｐゴシック" charset="0"/>
                <a:cs typeface="ＭＳ Ｐゴシック" charset="0"/>
              </a:rPr>
              <a:t>Despite </a:t>
            </a:r>
            <a:r>
              <a:rPr lang="en-US" sz="3600" b="1" kern="0" dirty="0">
                <a:solidFill>
                  <a:srgbClr val="100716"/>
                </a:solidFill>
                <a:latin typeface="Arial" charset="0"/>
                <a:ea typeface="ＭＳ Ｐゴシック" charset="0"/>
                <a:cs typeface="ＭＳ Ｐゴシック" charset="0"/>
              </a:rPr>
              <a:t>Opposition </a:t>
            </a:r>
            <a:r>
              <a:rPr lang="en-US" sz="3600" b="1" kern="0" dirty="0">
                <a:latin typeface="Arial" charset="0"/>
                <a:ea typeface="ＭＳ Ｐゴシック" charset="0"/>
                <a:cs typeface="ＭＳ Ｐゴシック" charset="0"/>
              </a:rPr>
              <a:t>the Church Grew</a:t>
            </a:r>
            <a:endParaRPr lang="en-US" sz="3600" b="1" kern="0" dirty="0">
              <a:solidFill>
                <a:srgbClr val="100716"/>
              </a:solidFill>
              <a:latin typeface="Arial" charset="0"/>
              <a:ea typeface="ＭＳ Ｐゴシック" charset="0"/>
              <a:cs typeface="ＭＳ Ｐゴシック" charset="0"/>
            </a:endParaRPr>
          </a:p>
        </p:txBody>
      </p:sp>
      <p:sp>
        <p:nvSpPr>
          <p:cNvPr id="14" name="Rectangle 2">
            <a:extLst>
              <a:ext uri="{FF2B5EF4-FFF2-40B4-BE49-F238E27FC236}">
                <a16:creationId xmlns:a16="http://schemas.microsoft.com/office/drawing/2014/main" id="{631C300D-61D0-46F1-8885-B9283DCA8C82}"/>
              </a:ext>
            </a:extLst>
          </p:cNvPr>
          <p:cNvSpPr txBox="1">
            <a:spLocks noChangeArrowheads="1"/>
          </p:cNvSpPr>
          <p:nvPr/>
        </p:nvSpPr>
        <p:spPr bwMode="auto">
          <a:xfrm>
            <a:off x="1" y="29858"/>
            <a:ext cx="9143999"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3600" b="1" kern="0" dirty="0">
                <a:latin typeface="Arial" charset="0"/>
                <a:ea typeface="ＭＳ Ｐゴシック" charset="0"/>
                <a:cs typeface="ＭＳ Ｐゴシック" charset="0"/>
              </a:rPr>
              <a:t>              Opposition</a:t>
            </a:r>
          </a:p>
        </p:txBody>
      </p:sp>
      <p:sp>
        <p:nvSpPr>
          <p:cNvPr id="15" name="Rectangle 2">
            <a:extLst>
              <a:ext uri="{FF2B5EF4-FFF2-40B4-BE49-F238E27FC236}">
                <a16:creationId xmlns:a16="http://schemas.microsoft.com/office/drawing/2014/main" id="{2C0FA5AF-D673-4F6E-82A2-148D4646C909}"/>
              </a:ext>
            </a:extLst>
          </p:cNvPr>
          <p:cNvSpPr txBox="1">
            <a:spLocks noChangeArrowheads="1"/>
          </p:cNvSpPr>
          <p:nvPr/>
        </p:nvSpPr>
        <p:spPr bwMode="auto">
          <a:xfrm>
            <a:off x="738203" y="1026343"/>
            <a:ext cx="2833733"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chemeClr val="bg1">
                    <a:lumMod val="50000"/>
                  </a:schemeClr>
                </a:solidFill>
                <a:latin typeface="Arial" charset="0"/>
                <a:ea typeface="ＭＳ Ｐゴシック" charset="0"/>
                <a:cs typeface="ＭＳ Ｐゴシック" charset="0"/>
              </a:rPr>
              <a:t>External</a:t>
            </a:r>
          </a:p>
        </p:txBody>
      </p:sp>
      <p:pic>
        <p:nvPicPr>
          <p:cNvPr id="16" name="Picture 2" descr="Image result for church icon">
            <a:extLst>
              <a:ext uri="{FF2B5EF4-FFF2-40B4-BE49-F238E27FC236}">
                <a16:creationId xmlns:a16="http://schemas.microsoft.com/office/drawing/2014/main" id="{5439F911-38D0-4DF5-A684-CB1531CAE804}"/>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1241293" y="1862471"/>
            <a:ext cx="1827551" cy="182755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a:extLst>
              <a:ext uri="{FF2B5EF4-FFF2-40B4-BE49-F238E27FC236}">
                <a16:creationId xmlns:a16="http://schemas.microsoft.com/office/drawing/2014/main" id="{8C98EF93-F680-41F1-A4CB-B1FDB523C37D}"/>
              </a:ext>
            </a:extLst>
          </p:cNvPr>
          <p:cNvSpPr txBox="1">
            <a:spLocks noChangeArrowheads="1"/>
          </p:cNvSpPr>
          <p:nvPr/>
        </p:nvSpPr>
        <p:spPr bwMode="auto">
          <a:xfrm>
            <a:off x="253429" y="3756443"/>
            <a:ext cx="8549912"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chemeClr val="bg1">
                    <a:lumMod val="50000"/>
                  </a:schemeClr>
                </a:solidFill>
                <a:latin typeface="Arial" charset="0"/>
                <a:ea typeface="ＭＳ Ｐゴシック" charset="0"/>
                <a:cs typeface="ＭＳ Ｐゴシック" charset="0"/>
              </a:rPr>
              <a:t>Acts 4   - Arrested</a:t>
            </a:r>
          </a:p>
          <a:p>
            <a:pPr algn="l">
              <a:defRPr/>
            </a:pPr>
            <a:r>
              <a:rPr lang="en-US" sz="2800" b="1" kern="0" dirty="0">
                <a:solidFill>
                  <a:schemeClr val="bg1">
                    <a:lumMod val="50000"/>
                  </a:schemeClr>
                </a:solidFill>
                <a:latin typeface="Arial" charset="0"/>
                <a:ea typeface="ＭＳ Ｐゴシック" charset="0"/>
                <a:cs typeface="ＭＳ Ｐゴシック" charset="0"/>
              </a:rPr>
              <a:t>Acts 5   - Arrested</a:t>
            </a:r>
          </a:p>
          <a:p>
            <a:pPr algn="l">
              <a:defRPr/>
            </a:pPr>
            <a:r>
              <a:rPr lang="en-US" sz="2800" b="1" kern="0" dirty="0">
                <a:solidFill>
                  <a:schemeClr val="bg1">
                    <a:lumMod val="50000"/>
                  </a:schemeClr>
                </a:solidFill>
                <a:latin typeface="Arial" charset="0"/>
                <a:ea typeface="ＭＳ Ｐゴシック" charset="0"/>
                <a:cs typeface="ＭＳ Ｐゴシック" charset="0"/>
              </a:rPr>
              <a:t>Acts 7   - Stoned</a:t>
            </a:r>
          </a:p>
          <a:p>
            <a:pPr algn="l">
              <a:defRPr/>
            </a:pPr>
            <a:r>
              <a:rPr lang="en-US" sz="2800" b="1" kern="0" dirty="0">
                <a:solidFill>
                  <a:schemeClr val="bg1">
                    <a:lumMod val="50000"/>
                  </a:schemeClr>
                </a:solidFill>
                <a:latin typeface="Arial" charset="0"/>
                <a:ea typeface="ＭＳ Ｐゴシック" charset="0"/>
                <a:cs typeface="ＭＳ Ｐゴシック" charset="0"/>
              </a:rPr>
              <a:t>Acts 8   - Persecution</a:t>
            </a:r>
            <a:r>
              <a:rPr lang="en-US" sz="2800" kern="0" dirty="0">
                <a:solidFill>
                  <a:schemeClr val="bg1">
                    <a:lumMod val="50000"/>
                  </a:schemeClr>
                </a:solidFill>
                <a:latin typeface="Arial" charset="0"/>
                <a:ea typeface="ＭＳ Ｐゴシック" charset="0"/>
                <a:cs typeface="ＭＳ Ｐゴシック" charset="0"/>
              </a:rPr>
              <a:t> </a:t>
            </a:r>
            <a:r>
              <a:rPr lang="en-US" sz="2400" kern="0" dirty="0">
                <a:solidFill>
                  <a:schemeClr val="bg1">
                    <a:lumMod val="50000"/>
                  </a:schemeClr>
                </a:solidFill>
                <a:latin typeface="Arial" charset="0"/>
                <a:ea typeface="ＭＳ Ｐゴシック" charset="0"/>
                <a:cs typeface="ＭＳ Ｐゴシック" charset="0"/>
              </a:rPr>
              <a:t>(Jews – Saul)</a:t>
            </a:r>
            <a:endParaRPr lang="en-US" sz="2400" b="1" kern="0" dirty="0">
              <a:solidFill>
                <a:schemeClr val="bg1">
                  <a:lumMod val="50000"/>
                </a:schemeClr>
              </a:solidFill>
              <a:latin typeface="Arial" charset="0"/>
              <a:ea typeface="ＭＳ Ｐゴシック" charset="0"/>
              <a:cs typeface="ＭＳ Ｐゴシック" charset="0"/>
            </a:endParaRPr>
          </a:p>
          <a:p>
            <a:pPr algn="l">
              <a:defRPr/>
            </a:pPr>
            <a:r>
              <a:rPr lang="en-US" sz="2800" b="1" kern="0" dirty="0">
                <a:solidFill>
                  <a:schemeClr val="bg1">
                    <a:lumMod val="50000"/>
                  </a:schemeClr>
                </a:solidFill>
                <a:latin typeface="Arial" charset="0"/>
                <a:ea typeface="ＭＳ Ｐゴシック" charset="0"/>
                <a:cs typeface="ＭＳ Ｐゴシック" charset="0"/>
              </a:rPr>
              <a:t>Acts 12 - Persecution </a:t>
            </a:r>
            <a:r>
              <a:rPr lang="en-US" sz="2400" kern="0" dirty="0">
                <a:solidFill>
                  <a:schemeClr val="bg1">
                    <a:lumMod val="50000"/>
                  </a:schemeClr>
                </a:solidFill>
                <a:latin typeface="Arial" charset="0"/>
                <a:ea typeface="ＭＳ Ｐゴシック" charset="0"/>
                <a:cs typeface="ＭＳ Ｐゴシック" charset="0"/>
              </a:rPr>
              <a:t>(Jews – Herod)</a:t>
            </a:r>
            <a:endParaRPr lang="en-US" sz="2800" b="1" kern="0" dirty="0">
              <a:solidFill>
                <a:schemeClr val="bg1">
                  <a:lumMod val="50000"/>
                </a:schemeClr>
              </a:solidFill>
              <a:latin typeface="Arial" charset="0"/>
              <a:ea typeface="ＭＳ Ｐゴシック" charset="0"/>
              <a:cs typeface="ＭＳ Ｐゴシック" charset="0"/>
            </a:endParaRPr>
          </a:p>
          <a:p>
            <a:pPr algn="l">
              <a:defRPr/>
            </a:pPr>
            <a:endParaRPr lang="en-US" sz="2800" b="1" kern="0" dirty="0">
              <a:solidFill>
                <a:schemeClr val="bg1">
                  <a:lumMod val="50000"/>
                </a:schemeClr>
              </a:solidFill>
              <a:latin typeface="Arial" charset="0"/>
              <a:ea typeface="ＭＳ Ｐゴシック" charset="0"/>
              <a:cs typeface="ＭＳ Ｐゴシック" charset="0"/>
            </a:endParaRPr>
          </a:p>
        </p:txBody>
      </p:sp>
      <p:sp>
        <p:nvSpPr>
          <p:cNvPr id="18" name="Rectangle 2">
            <a:extLst>
              <a:ext uri="{FF2B5EF4-FFF2-40B4-BE49-F238E27FC236}">
                <a16:creationId xmlns:a16="http://schemas.microsoft.com/office/drawing/2014/main" id="{49CA97A5-686B-4EFA-9A08-6A175EB13672}"/>
              </a:ext>
            </a:extLst>
          </p:cNvPr>
          <p:cNvSpPr txBox="1">
            <a:spLocks noChangeArrowheads="1"/>
          </p:cNvSpPr>
          <p:nvPr/>
        </p:nvSpPr>
        <p:spPr bwMode="auto">
          <a:xfrm>
            <a:off x="5340113" y="1026343"/>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Internal</a:t>
            </a:r>
          </a:p>
        </p:txBody>
      </p:sp>
      <p:pic>
        <p:nvPicPr>
          <p:cNvPr id="19" name="Picture 2" descr="Image result for church icon">
            <a:extLst>
              <a:ext uri="{FF2B5EF4-FFF2-40B4-BE49-F238E27FC236}">
                <a16:creationId xmlns:a16="http://schemas.microsoft.com/office/drawing/2014/main" id="{1AEAA972-FD5F-4392-B7D6-080D872EED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3203" y="1861551"/>
            <a:ext cx="1827551" cy="18275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
            <a:extLst>
              <a:ext uri="{FF2B5EF4-FFF2-40B4-BE49-F238E27FC236}">
                <a16:creationId xmlns:a16="http://schemas.microsoft.com/office/drawing/2014/main" id="{C9F49F8D-705A-4314-B219-86CA7021442E}"/>
              </a:ext>
            </a:extLst>
          </p:cNvPr>
          <p:cNvSpPr txBox="1">
            <a:spLocks noChangeArrowheads="1"/>
          </p:cNvSpPr>
          <p:nvPr/>
        </p:nvSpPr>
        <p:spPr bwMode="auto">
          <a:xfrm>
            <a:off x="4106779" y="3794359"/>
            <a:ext cx="485209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5 - Ananias/Sapphira</a:t>
            </a:r>
          </a:p>
          <a:p>
            <a:pPr algn="l">
              <a:defRPr/>
            </a:pPr>
            <a:r>
              <a:rPr lang="en-US" sz="2800" b="1" kern="0" dirty="0">
                <a:solidFill>
                  <a:srgbClr val="FFFFFF"/>
                </a:solidFill>
                <a:latin typeface="Arial" charset="0"/>
                <a:ea typeface="ＭＳ Ｐゴシック" charset="0"/>
                <a:cs typeface="ＭＳ Ｐゴシック" charset="0"/>
              </a:rPr>
              <a:t>Acts 6 - Food Distribution</a:t>
            </a:r>
          </a:p>
          <a:p>
            <a:pPr algn="l">
              <a:defRPr/>
            </a:pPr>
            <a:r>
              <a:rPr lang="en-US" sz="2800" b="1" kern="0" dirty="0">
                <a:solidFill>
                  <a:srgbClr val="FFFF00"/>
                </a:solidFill>
                <a:latin typeface="Arial" charset="0"/>
                <a:ea typeface="ＭＳ Ｐゴシック" charset="0"/>
                <a:cs typeface="ＭＳ Ｐゴシック" charset="0"/>
              </a:rPr>
              <a:t>Acts 8 - Simon </a:t>
            </a:r>
            <a:r>
              <a:rPr lang="en-US" sz="2400" b="1" kern="0" spc="-150" dirty="0">
                <a:solidFill>
                  <a:srgbClr val="FFFF00"/>
                </a:solidFill>
                <a:latin typeface="Arial" charset="0"/>
                <a:ea typeface="ＭＳ Ｐゴシック" charset="0"/>
                <a:cs typeface="ＭＳ Ｐゴシック" charset="0"/>
              </a:rPr>
              <a:t>the</a:t>
            </a:r>
            <a:r>
              <a:rPr lang="en-US" sz="2800" b="1" kern="0" dirty="0">
                <a:solidFill>
                  <a:srgbClr val="FFFF00"/>
                </a:solidFill>
                <a:latin typeface="Arial" charset="0"/>
                <a:ea typeface="ＭＳ Ｐゴシック" charset="0"/>
                <a:cs typeface="ＭＳ Ｐゴシック" charset="0"/>
              </a:rPr>
              <a:t> Magician</a:t>
            </a:r>
          </a:p>
        </p:txBody>
      </p:sp>
      <p:sp>
        <p:nvSpPr>
          <p:cNvPr id="21" name="Lightning Bolt 20">
            <a:extLst>
              <a:ext uri="{FF2B5EF4-FFF2-40B4-BE49-F238E27FC236}">
                <a16:creationId xmlns:a16="http://schemas.microsoft.com/office/drawing/2014/main" id="{0E61F524-5929-432E-BDFC-724ABAF03301}"/>
              </a:ext>
            </a:extLst>
          </p:cNvPr>
          <p:cNvSpPr/>
          <p:nvPr/>
        </p:nvSpPr>
        <p:spPr bwMode="auto">
          <a:xfrm>
            <a:off x="550407" y="1177725"/>
            <a:ext cx="690886" cy="845103"/>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
        <p:nvSpPr>
          <p:cNvPr id="22" name="Lightning Bolt 21">
            <a:extLst>
              <a:ext uri="{FF2B5EF4-FFF2-40B4-BE49-F238E27FC236}">
                <a16:creationId xmlns:a16="http://schemas.microsoft.com/office/drawing/2014/main" id="{EC300F92-B2C4-42BC-A5E1-E3D356ECCECB}"/>
              </a:ext>
            </a:extLst>
          </p:cNvPr>
          <p:cNvSpPr/>
          <p:nvPr/>
        </p:nvSpPr>
        <p:spPr bwMode="auto">
          <a:xfrm rot="17053972">
            <a:off x="6383073" y="2937579"/>
            <a:ext cx="302921" cy="272577"/>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
        <p:nvSpPr>
          <p:cNvPr id="23" name="Lightning Bolt 22">
            <a:extLst>
              <a:ext uri="{FF2B5EF4-FFF2-40B4-BE49-F238E27FC236}">
                <a16:creationId xmlns:a16="http://schemas.microsoft.com/office/drawing/2014/main" id="{69AB2117-9953-4573-8CA5-5D9CD315BC39}"/>
              </a:ext>
            </a:extLst>
          </p:cNvPr>
          <p:cNvSpPr/>
          <p:nvPr/>
        </p:nvSpPr>
        <p:spPr bwMode="auto">
          <a:xfrm rot="9217220">
            <a:off x="6845903" y="2729605"/>
            <a:ext cx="259441" cy="318260"/>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Tree>
    <p:extLst>
      <p:ext uri="{BB962C8B-B14F-4D97-AF65-F5344CB8AC3E}">
        <p14:creationId xmlns:p14="http://schemas.microsoft.com/office/powerpoint/2010/main" val="200024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1">
            <a:extLst>
              <a:ext uri="{FF2B5EF4-FFF2-40B4-BE49-F238E27FC236}">
                <a16:creationId xmlns:a16="http://schemas.microsoft.com/office/drawing/2014/main" id="{2334A954-FB47-487A-86C2-5BFC13CA4832}"/>
              </a:ext>
            </a:extLst>
          </p:cNvPr>
          <p:cNvSpPr/>
          <p:nvPr/>
        </p:nvSpPr>
        <p:spPr bwMode="auto">
          <a:xfrm>
            <a:off x="0" y="2495713"/>
            <a:ext cx="4349577" cy="3608531"/>
          </a:xfrm>
          <a:prstGeom prst="downArrowCallout">
            <a:avLst/>
          </a:prstGeom>
          <a:solidFill>
            <a:srgbClr val="C00000"/>
          </a:solidFill>
          <a:ln w="9525" cap="flat" cmpd="sng" algn="ctr">
            <a:solidFill>
              <a:srgbClr val="FFFFFF"/>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
        <p:nvSpPr>
          <p:cNvPr id="8" name="Down Arrow Callout 5">
            <a:extLst>
              <a:ext uri="{FF2B5EF4-FFF2-40B4-BE49-F238E27FC236}">
                <a16:creationId xmlns:a16="http://schemas.microsoft.com/office/drawing/2014/main" id="{88398196-3C1D-42D9-A9A8-6597BF662F6E}"/>
              </a:ext>
            </a:extLst>
          </p:cNvPr>
          <p:cNvSpPr/>
          <p:nvPr/>
        </p:nvSpPr>
        <p:spPr bwMode="auto">
          <a:xfrm flipV="1">
            <a:off x="4349578" y="1236346"/>
            <a:ext cx="4794422" cy="3608531"/>
          </a:xfrm>
          <a:prstGeom prst="downArrowCallout">
            <a:avLst/>
          </a:prstGeom>
          <a:solidFill>
            <a:srgbClr val="3333CC">
              <a:lumMod val="75000"/>
            </a:srgbClr>
          </a:solidFill>
          <a:ln w="9525" cap="flat" cmpd="sng" algn="ctr">
            <a:solidFill>
              <a:srgbClr val="FFFFFF"/>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
        <p:nvSpPr>
          <p:cNvPr id="9" name="Rectangle 2">
            <a:extLst>
              <a:ext uri="{FF2B5EF4-FFF2-40B4-BE49-F238E27FC236}">
                <a16:creationId xmlns:a16="http://schemas.microsoft.com/office/drawing/2014/main" id="{3FCACFD5-EA94-434B-A797-13C8B929BEB6}"/>
              </a:ext>
            </a:extLst>
          </p:cNvPr>
          <p:cNvSpPr txBox="1">
            <a:spLocks noChangeArrowheads="1"/>
          </p:cNvSpPr>
          <p:nvPr/>
        </p:nvSpPr>
        <p:spPr bwMode="auto">
          <a:xfrm>
            <a:off x="0" y="1"/>
            <a:ext cx="9144000" cy="1001358"/>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Background</a:t>
            </a:r>
          </a:p>
        </p:txBody>
      </p:sp>
      <p:sp>
        <p:nvSpPr>
          <p:cNvPr id="10" name="Rectangle 2">
            <a:extLst>
              <a:ext uri="{FF2B5EF4-FFF2-40B4-BE49-F238E27FC236}">
                <a16:creationId xmlns:a16="http://schemas.microsoft.com/office/drawing/2014/main" id="{114743AF-8D22-4040-9874-AD9E248EA506}"/>
              </a:ext>
            </a:extLst>
          </p:cNvPr>
          <p:cNvSpPr txBox="1">
            <a:spLocks noChangeArrowheads="1"/>
          </p:cNvSpPr>
          <p:nvPr/>
        </p:nvSpPr>
        <p:spPr bwMode="auto">
          <a:xfrm>
            <a:off x="1" y="2458644"/>
            <a:ext cx="4349577" cy="240992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177"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Despite Opposition</a:t>
            </a:r>
          </a:p>
        </p:txBody>
      </p:sp>
      <p:sp>
        <p:nvSpPr>
          <p:cNvPr id="11" name="Rectangle 2">
            <a:extLst>
              <a:ext uri="{FF2B5EF4-FFF2-40B4-BE49-F238E27FC236}">
                <a16:creationId xmlns:a16="http://schemas.microsoft.com/office/drawing/2014/main" id="{DC6BC864-5DA8-49F7-85A2-BBCD9036B255}"/>
              </a:ext>
            </a:extLst>
          </p:cNvPr>
          <p:cNvSpPr txBox="1">
            <a:spLocks noChangeArrowheads="1"/>
          </p:cNvSpPr>
          <p:nvPr/>
        </p:nvSpPr>
        <p:spPr bwMode="auto">
          <a:xfrm>
            <a:off x="4349578" y="2496744"/>
            <a:ext cx="4794422" cy="240992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177"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God Grows the Church</a:t>
            </a:r>
          </a:p>
        </p:txBody>
      </p:sp>
      <p:sp>
        <p:nvSpPr>
          <p:cNvPr id="12" name="Rectangle 2">
            <a:extLst>
              <a:ext uri="{FF2B5EF4-FFF2-40B4-BE49-F238E27FC236}">
                <a16:creationId xmlns:a16="http://schemas.microsoft.com/office/drawing/2014/main" id="{1A0A2258-30A1-4B3A-8937-153BBBAE237A}"/>
              </a:ext>
            </a:extLst>
          </p:cNvPr>
          <p:cNvSpPr txBox="1">
            <a:spLocks noChangeArrowheads="1"/>
          </p:cNvSpPr>
          <p:nvPr/>
        </p:nvSpPr>
        <p:spPr bwMode="auto">
          <a:xfrm>
            <a:off x="5156200" y="5716683"/>
            <a:ext cx="3864476" cy="9906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6686"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337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0051"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6739"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5400" b="1" kern="0" dirty="0">
                <a:solidFill>
                  <a:srgbClr val="FFFF00"/>
                </a:solidFill>
                <a:effectLst/>
                <a:latin typeface="Arial" charset="0"/>
                <a:ea typeface="ＭＳ Ｐゴシック" charset="0"/>
                <a:cs typeface="ＭＳ Ｐゴシック" charset="0"/>
              </a:rPr>
              <a:t>POSSIBLE</a:t>
            </a:r>
            <a:endParaRPr kumimoji="0" lang="en-US" sz="2400" b="1" i="0" u="none" strike="noStrike" kern="0" cap="none" spc="0" normalizeH="0" baseline="0" noProof="0" dirty="0">
              <a:ln>
                <a:noFill/>
              </a:ln>
              <a:solidFill>
                <a:srgbClr val="FFFF00"/>
              </a:solidFill>
              <a:effectLst/>
              <a:uLnTx/>
              <a:uFillTx/>
              <a:latin typeface="Arial" charset="0"/>
              <a:ea typeface="ＭＳ Ｐゴシック" charset="0"/>
              <a:cs typeface="ＭＳ Ｐゴシック" charset="0"/>
            </a:endParaRPr>
          </a:p>
        </p:txBody>
      </p:sp>
      <p:sp>
        <p:nvSpPr>
          <p:cNvPr id="13" name="Rectangle 2">
            <a:extLst>
              <a:ext uri="{FF2B5EF4-FFF2-40B4-BE49-F238E27FC236}">
                <a16:creationId xmlns:a16="http://schemas.microsoft.com/office/drawing/2014/main" id="{B80E10CE-69D7-4081-8D69-7268A3EFC6D2}"/>
              </a:ext>
            </a:extLst>
          </p:cNvPr>
          <p:cNvSpPr txBox="1">
            <a:spLocks noChangeArrowheads="1"/>
          </p:cNvSpPr>
          <p:nvPr/>
        </p:nvSpPr>
        <p:spPr bwMode="auto">
          <a:xfrm>
            <a:off x="4610101" y="5717288"/>
            <a:ext cx="1422400" cy="9906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6686"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337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0051"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6739"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5400" b="1" kern="0" dirty="0">
                <a:solidFill>
                  <a:srgbClr val="FFFF00"/>
                </a:solidFill>
                <a:effectLst/>
                <a:latin typeface="Arial" charset="0"/>
                <a:ea typeface="ＭＳ Ｐゴシック" charset="0"/>
                <a:cs typeface="ＭＳ Ｐゴシック" charset="0"/>
              </a:rPr>
              <a:t>IM</a:t>
            </a:r>
            <a:endParaRPr kumimoji="0" lang="en-US" sz="2400" b="1" i="0" u="none" strike="noStrike" kern="0" cap="none" spc="0" normalizeH="0" baseline="0" noProof="0" dirty="0">
              <a:ln>
                <a:noFill/>
              </a:ln>
              <a:solidFill>
                <a:srgbClr val="FFFF00"/>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4137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1" nodeType="clickEffect">
                                  <p:stCondLst>
                                    <p:cond delay="0"/>
                                  </p:stCondLst>
                                  <p:childTnLst>
                                    <p:anim calcmode="lin" valueType="num">
                                      <p:cBhvr>
                                        <p:cTn id="23" dur="1000"/>
                                        <p:tgtEl>
                                          <p:spTgt spid="13"/>
                                        </p:tgtEl>
                                        <p:attrNameLst>
                                          <p:attrName>ppt_w</p:attrName>
                                        </p:attrNameLst>
                                      </p:cBhvr>
                                      <p:tavLst>
                                        <p:tav tm="0">
                                          <p:val>
                                            <p:strVal val="ppt_w"/>
                                          </p:val>
                                        </p:tav>
                                        <p:tav tm="100000">
                                          <p:val>
                                            <p:fltVal val="0"/>
                                          </p:val>
                                        </p:tav>
                                      </p:tavLst>
                                    </p:anim>
                                    <p:anim calcmode="lin" valueType="num">
                                      <p:cBhvr>
                                        <p:cTn id="24" dur="1000"/>
                                        <p:tgtEl>
                                          <p:spTgt spid="13"/>
                                        </p:tgtEl>
                                        <p:attrNameLst>
                                          <p:attrName>ppt_h</p:attrName>
                                        </p:attrNameLst>
                                      </p:cBhvr>
                                      <p:tavLst>
                                        <p:tav tm="0">
                                          <p:val>
                                            <p:strVal val="ppt_h"/>
                                          </p:val>
                                        </p:tav>
                                        <p:tav tm="100000">
                                          <p:val>
                                            <p:fltVal val="0"/>
                                          </p:val>
                                        </p:tav>
                                      </p:tavLst>
                                    </p:anim>
                                    <p:anim calcmode="lin" valueType="num">
                                      <p:cBhvr>
                                        <p:cTn id="25" dur="1000"/>
                                        <p:tgtEl>
                                          <p:spTgt spid="13"/>
                                        </p:tgtEl>
                                        <p:attrNameLst>
                                          <p:attrName>style.rotation</p:attrName>
                                        </p:attrNameLst>
                                      </p:cBhvr>
                                      <p:tavLst>
                                        <p:tav tm="0">
                                          <p:val>
                                            <p:fltVal val="0"/>
                                          </p:val>
                                        </p:tav>
                                        <p:tav tm="100000">
                                          <p:val>
                                            <p:fltVal val="90"/>
                                          </p:val>
                                        </p:tav>
                                      </p:tavLst>
                                    </p:anim>
                                    <p:animEffect transition="out" filter="fade">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3"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TotalTime>
  <Words>2894</Words>
  <Application>Microsoft Office PowerPoint</Application>
  <PresentationFormat>On-screen Show (4:3)</PresentationFormat>
  <Paragraphs>371</Paragraphs>
  <Slides>38</Slides>
  <Notes>35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38</vt:i4>
      </vt:variant>
    </vt:vector>
  </HeadingPairs>
  <TitlesOfParts>
    <vt:vector size="53" baseType="lpstr">
      <vt:lpstr>Arial</vt:lpstr>
      <vt:lpstr>Arial Black</vt:lpstr>
      <vt:lpstr>Calibri</vt:lpstr>
      <vt:lpstr>Comic Sans MS</vt:lpstr>
      <vt:lpstr>Courier New</vt:lpstr>
      <vt:lpstr>Gill Sans MT</vt:lpstr>
      <vt:lpstr>Helvetica Neue</vt:lpstr>
      <vt:lpstr>system-ui</vt:lpstr>
      <vt:lpstr>Times New Roman</vt:lpstr>
      <vt:lpstr>Tw Cen MT</vt:lpstr>
      <vt:lpstr>Tw Cen MT Condensed</vt:lpstr>
      <vt:lpstr>Tw Cen MT Condensed Extra Bold</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Matt</cp:lastModifiedBy>
  <cp:revision>117</cp:revision>
  <dcterms:created xsi:type="dcterms:W3CDTF">2021-04-24T04:08:36Z</dcterms:created>
  <dcterms:modified xsi:type="dcterms:W3CDTF">2021-04-26T11:56:47Z</dcterms:modified>
</cp:coreProperties>
</file>