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2" r:id="rId4"/>
    <p:sldMasterId id="2147483705" r:id="rId5"/>
    <p:sldMasterId id="2147483717" r:id="rId6"/>
    <p:sldMasterId id="2147483729" r:id="rId7"/>
    <p:sldMasterId id="2147483741" r:id="rId8"/>
  </p:sldMasterIdLst>
  <p:notesMasterIdLst>
    <p:notesMasterId r:id="rId69"/>
  </p:notesMasterIdLst>
  <p:sldIdLst>
    <p:sldId id="435" r:id="rId9"/>
    <p:sldId id="1193" r:id="rId10"/>
    <p:sldId id="1192" r:id="rId11"/>
    <p:sldId id="258" r:id="rId12"/>
    <p:sldId id="1191" r:id="rId13"/>
    <p:sldId id="432" r:id="rId14"/>
    <p:sldId id="1141" r:id="rId15"/>
    <p:sldId id="1194" r:id="rId16"/>
    <p:sldId id="1185" r:id="rId17"/>
    <p:sldId id="1156" r:id="rId18"/>
    <p:sldId id="1161" r:id="rId19"/>
    <p:sldId id="1162" r:id="rId20"/>
    <p:sldId id="1184" r:id="rId21"/>
    <p:sldId id="412" r:id="rId22"/>
    <p:sldId id="1186" r:id="rId23"/>
    <p:sldId id="1158" r:id="rId24"/>
    <p:sldId id="1159" r:id="rId25"/>
    <p:sldId id="1157" r:id="rId26"/>
    <p:sldId id="1187" r:id="rId27"/>
    <p:sldId id="1188" r:id="rId28"/>
    <p:sldId id="1168" r:id="rId29"/>
    <p:sldId id="1163" r:id="rId30"/>
    <p:sldId id="1164" r:id="rId31"/>
    <p:sldId id="1166" r:id="rId32"/>
    <p:sldId id="1169" r:id="rId33"/>
    <p:sldId id="1167" r:id="rId34"/>
    <p:sldId id="1195" r:id="rId35"/>
    <p:sldId id="434" r:id="rId36"/>
    <p:sldId id="1196" r:id="rId37"/>
    <p:sldId id="1197" r:id="rId38"/>
    <p:sldId id="4091" r:id="rId39"/>
    <p:sldId id="1198" r:id="rId40"/>
    <p:sldId id="1199" r:id="rId41"/>
    <p:sldId id="605" r:id="rId42"/>
    <p:sldId id="4034" r:id="rId43"/>
    <p:sldId id="4090" r:id="rId44"/>
    <p:sldId id="285" r:id="rId45"/>
    <p:sldId id="4053" r:id="rId46"/>
    <p:sldId id="4054" r:id="rId47"/>
    <p:sldId id="1165" r:id="rId48"/>
    <p:sldId id="1190" r:id="rId49"/>
    <p:sldId id="1172" r:id="rId50"/>
    <p:sldId id="1181" r:id="rId51"/>
    <p:sldId id="4093" r:id="rId52"/>
    <p:sldId id="264" r:id="rId53"/>
    <p:sldId id="280" r:id="rId54"/>
    <p:sldId id="1174" r:id="rId55"/>
    <p:sldId id="259" r:id="rId56"/>
    <p:sldId id="4092" r:id="rId57"/>
    <p:sldId id="4094" r:id="rId58"/>
    <p:sldId id="349" r:id="rId59"/>
    <p:sldId id="4095" r:id="rId60"/>
    <p:sldId id="4096" r:id="rId61"/>
    <p:sldId id="1632" r:id="rId62"/>
    <p:sldId id="4097" r:id="rId63"/>
    <p:sldId id="318" r:id="rId64"/>
    <p:sldId id="4098" r:id="rId65"/>
    <p:sldId id="319" r:id="rId66"/>
    <p:sldId id="268" r:id="rId67"/>
    <p:sldId id="345" r:id="rId68"/>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8" autoAdjust="0"/>
    <p:restoredTop sz="73197" autoAdjust="0"/>
  </p:normalViewPr>
  <p:slideViewPr>
    <p:cSldViewPr snapToGrid="0" snapToObjects="1">
      <p:cViewPr varScale="1">
        <p:scale>
          <a:sx n="100" d="100"/>
          <a:sy n="100" d="100"/>
        </p:scale>
        <p:origin x="3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f.ly/logosres/bkc?ref=Bible.Ac3.19-21&amp;off=494&amp;ctx=11%3b+Mark+9:12).+(2)+~The+concept+of+resto"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3560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266851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commons.wikimedia.org</a:t>
            </a:r>
            <a:r>
              <a:rPr lang="en-US" sz="1200" b="0" i="0" kern="1200" dirty="0">
                <a:solidFill>
                  <a:schemeClr val="tx1"/>
                </a:solidFill>
                <a:effectLst/>
                <a:latin typeface="+mn-lt"/>
                <a:ea typeface="+mn-ea"/>
                <a:cs typeface="+mn-cs"/>
              </a:rPr>
              <a:t>/wiki/File:Jerus-n4i.jpg</a:t>
            </a:r>
          </a:p>
          <a:p>
            <a:r>
              <a:rPr lang="en-US" sz="1200" b="0" i="0" kern="1200" dirty="0">
                <a:solidFill>
                  <a:schemeClr val="tx1"/>
                </a:solidFill>
                <a:effectLst/>
                <a:latin typeface="+mn-lt"/>
                <a:ea typeface="+mn-ea"/>
                <a:cs typeface="+mn-cs"/>
              </a:rPr>
              <a:t>Juan R. </a:t>
            </a:r>
            <a:r>
              <a:rPr lang="en-US" sz="1200" b="0" i="0" kern="1200" dirty="0" err="1">
                <a:solidFill>
                  <a:schemeClr val="tx1"/>
                </a:solidFill>
                <a:effectLst/>
                <a:latin typeface="+mn-lt"/>
                <a:ea typeface="+mn-ea"/>
                <a:cs typeface="+mn-cs"/>
              </a:rPr>
              <a:t>Cuadra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Juan R. </a:t>
            </a:r>
            <a:r>
              <a:rPr lang="en-US" sz="1200" b="0" i="0" kern="1200" dirty="0" err="1">
                <a:solidFill>
                  <a:schemeClr val="tx1"/>
                </a:solidFill>
                <a:effectLst/>
                <a:latin typeface="+mn-lt"/>
                <a:ea typeface="+mn-ea"/>
                <a:cs typeface="+mn-cs"/>
              </a:rPr>
              <a:t>Cuadra</a:t>
            </a:r>
            <a:r>
              <a:rPr lang="en-US" sz="1200" b="0" i="0" kern="1200" dirty="0">
                <a:solidFill>
                  <a:schemeClr val="tx1"/>
                </a:solidFill>
                <a:effectLst/>
                <a:latin typeface="+mn-lt"/>
                <a:ea typeface="+mn-ea"/>
                <a:cs typeface="+mn-cs"/>
              </a:rPr>
              <a:t> (own work) / Public Domain</a:t>
            </a:r>
          </a:p>
          <a:p>
            <a:r>
              <a:rPr lang="en-US" sz="1200" b="0" i="0" kern="1200" dirty="0">
                <a:solidFill>
                  <a:schemeClr val="tx1"/>
                </a:solidFill>
                <a:effectLst/>
                <a:latin typeface="+mn-lt"/>
                <a:ea typeface="+mn-ea"/>
                <a:cs typeface="+mn-cs"/>
              </a:rPr>
              <a:t>Public Domain</a:t>
            </a:r>
          </a:p>
          <a:p>
            <a:endParaRPr lang="en-US" dirty="0"/>
          </a:p>
        </p:txBody>
      </p:sp>
    </p:spTree>
    <p:extLst>
      <p:ext uri="{BB962C8B-B14F-4D97-AF65-F5344CB8AC3E}">
        <p14:creationId xmlns:p14="http://schemas.microsoft.com/office/powerpoint/2010/main" val="289799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mn-lt"/>
                <a:ea typeface="+mn-ea"/>
                <a:cs typeface="+mn-cs"/>
              </a:rPr>
              <a:t>Holy Land Photos</a:t>
            </a:r>
            <a:endParaRPr lang="en-US" dirty="0"/>
          </a:p>
        </p:txBody>
      </p:sp>
    </p:spTree>
    <p:extLst>
      <p:ext uri="{BB962C8B-B14F-4D97-AF65-F5344CB8AC3E}">
        <p14:creationId xmlns:p14="http://schemas.microsoft.com/office/powerpoint/2010/main" val="2017087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453561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082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4096082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6615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363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4508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0915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46554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7131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92613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9386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Does Peter mean that the beggar trusted Christ—or was the faith that of Peter (16)?</a:t>
            </a:r>
          </a:p>
          <a:p>
            <a:r>
              <a:rPr lang="en-US" dirty="0"/>
              <a:t>“The crippled man’s healing came because of his faith in the name of Jesus. Faith was also evident in many of those whom Jesus healed (e.g., Mark 5:34; 10:52; Luke 17:19).” (Toussaint, </a:t>
            </a:r>
            <a:r>
              <a:rPr lang="en-US" i="1" dirty="0"/>
              <a:t>BKC</a:t>
            </a:r>
            <a:r>
              <a:rPr lang="en-US" i="0" dirty="0"/>
              <a:t>, 2:361).</a:t>
            </a:r>
            <a:endParaRPr lang="en-US" dirty="0"/>
          </a:p>
        </p:txBody>
      </p:sp>
    </p:spTree>
    <p:extLst>
      <p:ext uri="{BB962C8B-B14F-4D97-AF65-F5344CB8AC3E}">
        <p14:creationId xmlns:p14="http://schemas.microsoft.com/office/powerpoint/2010/main" val="3184506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Bible times a person’s name represented him and his characteristics. In Acts, Luke spoke of “the name” (of Jesus) at least 33 times (cf. Acts 2:21, 38; 3:6, 16; 4:7, 10, 12, 17–18; 5:28, 40–41; etc.).”</a:t>
            </a:r>
          </a:p>
          <a:p>
            <a:endParaRPr lang="en-US" dirty="0">
              <a:cs typeface="ＭＳ Ｐゴシック" charset="0"/>
            </a:endParaRPr>
          </a:p>
          <a:p>
            <a:r>
              <a:rPr lang="en-US" dirty="0">
                <a:cs typeface="ＭＳ Ｐゴシック" charset="0"/>
              </a:rPr>
              <a:t>———————</a:t>
            </a:r>
          </a:p>
          <a:p>
            <a:endParaRPr lang="en-US" dirty="0">
              <a:cs typeface="ＭＳ Ｐゴシック" charset="0"/>
            </a:endParaRPr>
          </a:p>
          <a:p>
            <a:r>
              <a:rPr lang="en-US" dirty="0">
                <a:cs typeface="ＭＳ Ｐゴシック" charset="0"/>
              </a:rPr>
              <a:t>Stanley D. Toussaint, “Acts,” in The Bible Knowledge Commentary: An Exposition of the Scriptures, ed. J. F. Walvoord and R. B. Zuck, vol. 2 (Wheaton, IL: Victor Books, 1985), 361.</a:t>
            </a:r>
          </a:p>
          <a:p>
            <a:endParaRPr lang="en-US" dirty="0">
              <a:cs typeface="ＭＳ Ｐゴシック" charset="0"/>
            </a:endParaRPr>
          </a:p>
        </p:txBody>
      </p:sp>
    </p:spTree>
    <p:extLst>
      <p:ext uri="{BB962C8B-B14F-4D97-AF65-F5344CB8AC3E}">
        <p14:creationId xmlns:p14="http://schemas.microsoft.com/office/powerpoint/2010/main" val="106872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869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is the distinction between repenting and turning to God (19a)?</a:t>
            </a:r>
          </a:p>
          <a:p>
            <a:endParaRPr lang="en-US" dirty="0"/>
          </a:p>
          <a:p>
            <a:r>
              <a:rPr lang="en-US" dirty="0"/>
              <a:t>“First of all, they had to repent of their sins (see Acts 2:38; 5:31; 17:30), which means to have a change of mind about themselves, their sin, and Jesus Christ…True repentance is admitting that what God says is true, and because it is true, to change our mind about our sins and about the Saviour.”</a:t>
            </a:r>
          </a:p>
          <a:p>
            <a:endParaRPr lang="en-US" dirty="0"/>
          </a:p>
          <a:p>
            <a:r>
              <a:rPr lang="en-US" dirty="0"/>
              <a:t>“Second, they had to be converted, “to turn again” and exercise saving faith in Jesus Christ. The biblical message is “repentance toward God, and faith toward our Lord Jesus Christ” (Acts 20:21), and the two go together. Unless we turn from our sins, we cannot put saving faith in Jesus Christ.”</a:t>
            </a:r>
          </a:p>
          <a:p>
            <a:endParaRPr lang="en-US" dirty="0"/>
          </a:p>
          <a:p>
            <a:endParaRPr lang="en-US" dirty="0"/>
          </a:p>
          <a:p>
            <a:r>
              <a:rPr lang="en-US" dirty="0"/>
              <a:t>————————</a:t>
            </a:r>
          </a:p>
          <a:p>
            <a:r>
              <a:rPr lang="en-US" dirty="0"/>
              <a:t>Warren W. Wiersbe, The Bible Exposition Commentary, vol. 1 (Wheaton, IL: Victor Books, 1996), 413.</a:t>
            </a:r>
          </a:p>
          <a:p>
            <a:endParaRPr lang="en-US" dirty="0"/>
          </a:p>
        </p:txBody>
      </p:sp>
    </p:spTree>
    <p:extLst>
      <p:ext uri="{BB962C8B-B14F-4D97-AF65-F5344CB8AC3E}">
        <p14:creationId xmlns:p14="http://schemas.microsoft.com/office/powerpoint/2010/main" val="142845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are the “times of refreshing” that Peter promised would come when the nation repented and turned to God (19b)?</a:t>
            </a:r>
          </a:p>
          <a:p>
            <a:endParaRPr lang="en-US" dirty="0"/>
          </a:p>
          <a:p>
            <a:r>
              <a:rPr lang="en-US" dirty="0"/>
              <a:t>“There was a promise for the individual (sins forgiven) and a promise for the nation (times of spiritual refreshing). Peter was actually calling for national repentance, for the nation through its leaders had denied its Messiah and condemned Him to die. The declaration is that, if the nation repented and believed, the Messiah would return and establish the promised kingdom.” </a:t>
            </a:r>
          </a:p>
          <a:p>
            <a:endParaRPr lang="en-US" dirty="0"/>
          </a:p>
          <a:p>
            <a:r>
              <a:rPr lang="en-US" dirty="0"/>
              <a:t>“The nation did not repent—and certainly God knew this would happen—so the message eventually moved from the Jews to the Samaritans (Acts 8) and to the Gentiles (Acts 10).”</a:t>
            </a:r>
          </a:p>
          <a:p>
            <a:endParaRPr lang="en-US" dirty="0"/>
          </a:p>
          <a:p>
            <a:r>
              <a:rPr lang="en-US" dirty="0"/>
              <a:t>————————</a:t>
            </a:r>
          </a:p>
          <a:p>
            <a:endParaRPr lang="en-US" dirty="0"/>
          </a:p>
          <a:p>
            <a:r>
              <a:rPr lang="en-US" dirty="0"/>
              <a:t>Warren W. Wiersbe, The Bible Exposition Commentary, vol. 1 (Wheaton, IL: Victor Books, 1996), 414.</a:t>
            </a:r>
          </a:p>
        </p:txBody>
      </p:sp>
    </p:spTree>
    <p:extLst>
      <p:ext uri="{BB962C8B-B14F-4D97-AF65-F5344CB8AC3E}">
        <p14:creationId xmlns:p14="http://schemas.microsoft.com/office/powerpoint/2010/main" val="112622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63553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08479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Stanley D. Toussaint, </a:t>
            </a:r>
            <a:r>
              <a:rPr lang="en-US" u="sng" dirty="0">
                <a:hlinkClick r:id="rId3"/>
              </a:rPr>
              <a:t>“Acts,”</a:t>
            </a:r>
            <a:r>
              <a:rPr lang="en-US" dirty="0"/>
              <a:t> in </a:t>
            </a:r>
            <a:r>
              <a:rPr lang="en-US" i="1" dirty="0"/>
              <a:t>The Bible Knowledge Commentary: An Exposition of the Scriptures</a:t>
            </a:r>
            <a:r>
              <a:rPr lang="en-US" dirty="0"/>
              <a:t>, ed. J. F. Walvoord and R. B. Zuck, vol. 2 (Wheaton, IL: Victor Books, 1985), 361.</a:t>
            </a:r>
            <a:endParaRPr lang="en-US" dirty="0">
              <a:cs typeface="ＭＳ Ｐゴシック" charset="0"/>
            </a:endParaRPr>
          </a:p>
        </p:txBody>
      </p:sp>
    </p:spTree>
    <p:extLst>
      <p:ext uri="{BB962C8B-B14F-4D97-AF65-F5344CB8AC3E}">
        <p14:creationId xmlns:p14="http://schemas.microsoft.com/office/powerpoint/2010/main" val="767060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428478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0141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2477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4076982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9555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a:t>
            </a:r>
            <a:r>
              <a:rPr lang="en-US">
                <a:latin typeface="Times New Roman" charset="0"/>
                <a:ea typeface="ＭＳ Ｐゴシック" charset="0"/>
                <a:cs typeface="ＭＳ Ｐゴシック" charset="0"/>
              </a:rPr>
              <a:t>22 July 2015</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1939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03569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8001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is the point of God doing this healing miracle—or </a:t>
            </a:r>
            <a:r>
              <a:rPr lang="en-US" sz="1200" i="1" kern="1200" dirty="0">
                <a:solidFill>
                  <a:schemeClr val="tx1"/>
                </a:solidFill>
                <a:effectLst/>
                <a:latin typeface="+mn-lt"/>
                <a:ea typeface="+mn-ea"/>
                <a:cs typeface="+mn-cs"/>
              </a:rPr>
              <a:t>any</a:t>
            </a:r>
            <a:r>
              <a:rPr lang="en-US" sz="1200" kern="1200" dirty="0">
                <a:solidFill>
                  <a:schemeClr val="tx1"/>
                </a:solidFill>
                <a:effectLst/>
                <a:latin typeface="+mn-lt"/>
                <a:ea typeface="+mn-ea"/>
                <a:cs typeface="+mn-cs"/>
              </a:rPr>
              <a:t> miracle? </a:t>
            </a:r>
          </a:p>
          <a:p>
            <a:r>
              <a:rPr lang="en-US" sz="1200" kern="1200" dirty="0">
                <a:solidFill>
                  <a:schemeClr val="tx1"/>
                </a:solidFill>
                <a:effectLst/>
                <a:latin typeface="+mn-lt"/>
                <a:ea typeface="+mn-ea"/>
                <a:cs typeface="+mn-cs"/>
              </a:rPr>
              <a:t>What is the purpose for the account of the cripple?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920601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9709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Too often we begin with meeting felt needs—but then we stay there and do not proclaim the gospel. Peter didn’t just stop when the cripple was healed. He gave God credit. What amazing things has God done where you have a front-row seat and need all the glory to go to God rather than to you?</a:t>
            </a:r>
          </a:p>
          <a:p>
            <a:r>
              <a:rPr lang="en-US" dirty="0"/>
              <a:t>The poor typically respond Jesus more easily than the wealthy as the poor better see their need for the Lord. I think the poor have a higher view of Jesus than we do—and that’s because we have too high a view of ourselves.</a:t>
            </a:r>
          </a:p>
          <a:p>
            <a:endParaRPr lang="en-US" dirty="0"/>
          </a:p>
        </p:txBody>
      </p:sp>
    </p:spTree>
    <p:extLst>
      <p:ext uri="{BB962C8B-B14F-4D97-AF65-F5344CB8AC3E}">
        <p14:creationId xmlns:p14="http://schemas.microsoft.com/office/powerpoint/2010/main" val="609586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5154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1D1300-423C-C044-AEDF-5A37359420E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my younger brother</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88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EFD16E-C34E-164F-8DDC-6010CD2E02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Those were tough years for Mom as a single mother with four kids age 6 and under.  Yes,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the good looking one with the sucker!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46448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6922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C50F07-8106-3342-B2B8-EAB1D6E5A13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extLst>
      <p:ext uri="{BB962C8B-B14F-4D97-AF65-F5344CB8AC3E}">
        <p14:creationId xmlns:p14="http://schemas.microsoft.com/office/powerpoint/2010/main" val="3870679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94380-925C-894B-9DE4-810D0051D4F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51406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1026"/>
          <p:cNvSpPr>
            <a:spLocks noGrp="1" noRot="1" noChangeAspect="1" noChangeArrowheads="1"/>
          </p:cNvSpPr>
          <p:nvPr>
            <p:ph type="sldImg"/>
          </p:nvPr>
        </p:nvSpPr>
        <p:spPr>
          <a:solidFill>
            <a:srgbClr val="FFFFFF"/>
          </a:solidFill>
          <a:ln/>
        </p:spPr>
      </p:sp>
      <p:sp>
        <p:nvSpPr>
          <p:cNvPr id="563202"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ea typeface="ＭＳ Ｐゴシック" charset="0"/>
                <a:cs typeface="Arial"/>
              </a:rPr>
              <a:t>God met me in Jerusalem in December 1995.</a:t>
            </a:r>
          </a:p>
          <a:p>
            <a:r>
              <a:rPr lang="en-US" dirty="0">
                <a:latin typeface="Arial"/>
                <a:ea typeface="ＭＳ Ｐゴシック" charset="0"/>
                <a:cs typeface="Arial"/>
              </a:rPr>
              <a:t>You see, at that time I had served on the faculty of Singapore Bible College for four years and I started teaching some courses for the fourth time––that can lose its challenge.</a:t>
            </a:r>
          </a:p>
          <a:p>
            <a:r>
              <a:rPr lang="en-US" dirty="0">
                <a:latin typeface="Arial"/>
                <a:ea typeface="ＭＳ Ｐゴシック" charset="0"/>
                <a:cs typeface="Arial"/>
              </a:rPr>
              <a:t>But the chance came to lead trips to Israel.  I</a:t>
            </a:r>
            <a:r>
              <a:rPr lang="mr-IN" dirty="0">
                <a:latin typeface="Arial"/>
                <a:ea typeface="ＭＳ Ｐゴシック" charset="0"/>
                <a:cs typeface="Arial"/>
              </a:rPr>
              <a:t>'</a:t>
            </a:r>
            <a:r>
              <a:rPr lang="en-US" dirty="0">
                <a:latin typeface="Arial"/>
                <a:ea typeface="ＭＳ Ｐゴシック" charset="0"/>
                <a:cs typeface="Arial"/>
              </a:rPr>
              <a:t>d never been there before, but 25 brave souls braved to pay the $3000 to come with me.</a:t>
            </a:r>
          </a:p>
          <a:p>
            <a:r>
              <a:rPr lang="en-US" dirty="0">
                <a:latin typeface="Arial"/>
                <a:ea typeface="ＭＳ Ｐゴシック" charset="0"/>
                <a:cs typeface="Arial"/>
              </a:rPr>
              <a:t>But at the antiquities shop in Jerusalem I was stunned to see one of my tour members argue with the shop owner about the price of an artifact.  “What? You want $20?  I saw this for $18 down the street!”</a:t>
            </a:r>
          </a:p>
          <a:p>
            <a:r>
              <a:rPr lang="en-US" dirty="0">
                <a:latin typeface="Arial"/>
                <a:ea typeface="ＭＳ Ｐゴシック" charset="0"/>
                <a:cs typeface="Arial"/>
              </a:rPr>
              <a:t>I was so embarrassed that I left the shop, sat down on the curb, and pouted like Elijah.  “What are you doing here, Rick?” I sensed God say to me (not audibly, yet still real).</a:t>
            </a:r>
          </a:p>
          <a:p>
            <a:r>
              <a:rPr lang="en-US" dirty="0">
                <a:latin typeface="Arial"/>
                <a:ea typeface="ＭＳ Ｐゴシック" charset="0"/>
                <a:cs typeface="Arial"/>
              </a:rPr>
              <a:t>“Lord, I</a:t>
            </a:r>
            <a:r>
              <a:rPr lang="mr-IN" dirty="0">
                <a:latin typeface="Arial"/>
                <a:ea typeface="ＭＳ Ｐゴシック" charset="0"/>
                <a:cs typeface="Arial"/>
              </a:rPr>
              <a:t>'</a:t>
            </a:r>
            <a:r>
              <a:rPr lang="en-US" dirty="0">
                <a:latin typeface="Arial"/>
                <a:ea typeface="ＭＳ Ｐゴシック" charset="0"/>
                <a:cs typeface="Arial"/>
              </a:rPr>
              <a:t>m bringing Your people to Your land to get to know Your Word.”</a:t>
            </a:r>
          </a:p>
          <a:p>
            <a:r>
              <a:rPr lang="en-US" dirty="0">
                <a:latin typeface="Arial"/>
                <a:ea typeface="ＭＳ Ｐゴシック" charset="0"/>
                <a:cs typeface="Arial"/>
              </a:rPr>
              <a:t>“No, you</a:t>
            </a:r>
            <a:r>
              <a:rPr lang="mr-IN" dirty="0">
                <a:latin typeface="Arial"/>
                <a:ea typeface="ＭＳ Ｐゴシック" charset="0"/>
                <a:cs typeface="Arial"/>
              </a:rPr>
              <a:t>'</a:t>
            </a:r>
            <a:r>
              <a:rPr lang="en-US" dirty="0">
                <a:latin typeface="Arial"/>
                <a:ea typeface="ＭＳ Ｐゴシック" charset="0"/>
                <a:cs typeface="Arial"/>
              </a:rPr>
              <a:t>re not,” I sensed God saying to me.  “You can</a:t>
            </a:r>
            <a:r>
              <a:rPr lang="mr-IN" dirty="0">
                <a:latin typeface="Arial"/>
                <a:ea typeface="ＭＳ Ｐゴシック" charset="0"/>
                <a:cs typeface="Arial"/>
              </a:rPr>
              <a:t>'</a:t>
            </a:r>
            <a:r>
              <a:rPr lang="en-US" dirty="0">
                <a:latin typeface="Arial"/>
                <a:ea typeface="ＭＳ Ｐゴシック" charset="0"/>
                <a:cs typeface="Arial"/>
              </a:rPr>
              <a:t>t afford to come Israel so you rounded up 25 wealthy people to pay your way.”</a:t>
            </a:r>
          </a:p>
          <a:p>
            <a:r>
              <a:rPr lang="en-US" dirty="0">
                <a:latin typeface="Arial"/>
                <a:ea typeface="ＭＳ Ｐゴシック" charset="0"/>
                <a:cs typeface="Arial"/>
              </a:rPr>
              <a:t>Then it struck me how little time Jesus spent in Jerusalem.  Sure, he was a faithful Jew who made the required pilgrimages three times a year––and he spent the last week of his life in Jerusalem since he came there to die.  But Jesus </a:t>
            </a:r>
            <a:r>
              <a:rPr lang="en-US" dirty="0" err="1">
                <a:latin typeface="Arial"/>
                <a:ea typeface="ＭＳ Ｐゴシック" charset="0"/>
                <a:cs typeface="Arial"/>
              </a:rPr>
              <a:t>wasn</a:t>
            </a:r>
            <a:r>
              <a:rPr lang="mr-IN" dirty="0">
                <a:latin typeface="Arial"/>
                <a:ea typeface="ＭＳ Ｐゴシック" charset="0"/>
                <a:cs typeface="Arial"/>
              </a:rPr>
              <a:t>'</a:t>
            </a:r>
            <a:r>
              <a:rPr lang="en-US" dirty="0">
                <a:latin typeface="Arial"/>
                <a:ea typeface="ＭＳ Ｐゴシック" charset="0"/>
                <a:cs typeface="Arial"/>
              </a:rPr>
              <a:t>t impressed with the wealth and power of Jerusalem.</a:t>
            </a:r>
          </a:p>
          <a:p>
            <a:r>
              <a:rPr lang="en-US" dirty="0">
                <a:latin typeface="Arial"/>
                <a:ea typeface="ＭＳ Ｐゴシック" charset="0"/>
                <a:cs typeface="Arial"/>
              </a:rPr>
              <a:t>Instead, he wanted to change the world through the poor. Jesus said that he had come to preach the gospel to the poor. And, as I thought about it, I realized that Jesus spent most of his ministry up in the poor north, in Galilee. He spent his time and energy in what people considered to be the place for roughnecks and insurrectionists.</a:t>
            </a:r>
          </a:p>
          <a:p>
            <a:r>
              <a:rPr lang="en-US" dirty="0">
                <a:latin typeface="Arial"/>
                <a:ea typeface="ＭＳ Ｐゴシック" charset="0"/>
                <a:cs typeface="Arial"/>
              </a:rPr>
              <a:t>Then I thought about the students that I had at SBC up to that point.  I realized that the ones who came from the wealthy churches had to return back to their wealthy churches to pay back these churches for their support during seminary.</a:t>
            </a:r>
          </a:p>
          <a:p>
            <a:r>
              <a:rPr lang="en-US" dirty="0">
                <a:latin typeface="Arial"/>
                <a:ea typeface="ＭＳ Ｐゴシック" charset="0"/>
                <a:cs typeface="Arial"/>
              </a:rPr>
              <a:t>However, the ones from the poor countries returned to their countries had a tremendous impact for the cause of Christ.</a:t>
            </a:r>
          </a:p>
          <a:p>
            <a:r>
              <a:rPr lang="en-US" dirty="0">
                <a:latin typeface="Arial"/>
                <a:ea typeface="ＭＳ Ｐゴシック" charset="0"/>
                <a:cs typeface="Arial"/>
              </a:rPr>
              <a:t>So I said to the Lord, “OK, Lord, what do you want me to do? Where do you want me to go?”</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683007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1026"/>
          <p:cNvSpPr>
            <a:spLocks noGrp="1" noRot="1" noChangeAspect="1" noChangeArrowheads="1"/>
          </p:cNvSpPr>
          <p:nvPr>
            <p:ph type="sldImg"/>
          </p:nvPr>
        </p:nvSpPr>
        <p:spPr>
          <a:solidFill>
            <a:srgbClr val="FFFFFF"/>
          </a:solidFill>
          <a:ln/>
        </p:spPr>
      </p:sp>
      <p:sp>
        <p:nvSpPr>
          <p:cNvPr id="565250"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ea typeface="ＭＳ Ｐゴシック" charset="0"/>
                <a:cs typeface="Arial"/>
              </a:rPr>
              <a:t>Then God put on my mind Mongolia.  “Mongolia?  Are you telling me to go to Mongolia? I don</a:t>
            </a:r>
            <a:r>
              <a:rPr lang="mr-IN" dirty="0">
                <a:latin typeface="Arial"/>
                <a:ea typeface="ＭＳ Ｐゴシック" charset="0"/>
                <a:cs typeface="Arial"/>
              </a:rPr>
              <a:t>'</a:t>
            </a:r>
            <a:r>
              <a:rPr lang="en-US" dirty="0">
                <a:latin typeface="Arial"/>
                <a:ea typeface="ＭＳ Ｐゴシック" charset="0"/>
                <a:cs typeface="Arial"/>
              </a:rPr>
              <a:t>t know a soul in Mongolia!</a:t>
            </a:r>
          </a:p>
          <a:p>
            <a:r>
              <a:rPr lang="en-US" dirty="0">
                <a:latin typeface="Arial"/>
                <a:ea typeface="ＭＳ Ｐゴシック" charset="0"/>
                <a:cs typeface="Arial"/>
              </a:rPr>
              <a:t>Besides, I am a tropical missionary.  My blood has thinned in the five years I have lived in Singapore.”</a:t>
            </a:r>
          </a:p>
        </p:txBody>
      </p:sp>
    </p:spTree>
    <p:extLst>
      <p:ext uri="{BB962C8B-B14F-4D97-AF65-F5344CB8AC3E}">
        <p14:creationId xmlns:p14="http://schemas.microsoft.com/office/powerpoint/2010/main" val="229342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74443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2801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C9DD81-9A30-8147-8178-1E879B5EE8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CIC regularly supports cross-cultural missionaries in Thailand, Myanmar, and India.  Semi-regular gifts go to Pakistan, Bangladesh, Nepal, and Mongolia.</a:t>
            </a:r>
          </a:p>
        </p:txBody>
      </p:sp>
    </p:spTree>
    <p:extLst>
      <p:ext uri="{BB962C8B-B14F-4D97-AF65-F5344CB8AC3E}">
        <p14:creationId xmlns:p14="http://schemas.microsoft.com/office/powerpoint/2010/main" val="3812402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800201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95922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recent growth of our church is not my fault! I blame Jim &amp; Jacqui Harmeling, as well as Matt &amp; Karla Lyle, supplemented by the consistent worship leader Momo, prayer director Rick, and a host of others that is growing.</a:t>
            </a:r>
          </a:p>
          <a:p>
            <a:r>
              <a:rPr lang="en-US" dirty="0">
                <a:cs typeface="ＭＳ Ｐゴシック" charset="0"/>
              </a:rPr>
              <a:t>Jesus himself brought the many new people to this church that has doubled in size the past two months. Ultimately, I give God credit, though.</a:t>
            </a:r>
          </a:p>
          <a:p>
            <a:r>
              <a:rPr lang="en-US" dirty="0">
                <a:cs typeface="ＭＳ Ｐゴシック" charset="0"/>
              </a:rPr>
              <a:t>This is the same type of team ministry that we see evident in Acts 3 and throughout the book of Acts. Glad to have you join the team!</a:t>
            </a:r>
          </a:p>
          <a:p>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0589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mn-lt"/>
                <a:ea typeface="+mn-ea"/>
                <a:cs typeface="+mn-cs"/>
              </a:rPr>
              <a:t>Copyright 2017 </a:t>
            </a:r>
            <a:r>
              <a:rPr lang="en-US" sz="1200" b="0" i="0" kern="1200" dirty="0" err="1">
                <a:solidFill>
                  <a:schemeClr val="tx1"/>
                </a:solidFill>
                <a:effectLst/>
                <a:latin typeface="+mn-lt"/>
                <a:ea typeface="+mn-ea"/>
                <a:cs typeface="+mn-cs"/>
              </a:rPr>
              <a:t>Faithlife</a:t>
            </a:r>
            <a:r>
              <a:rPr lang="en-US" sz="1200" b="0" i="0" kern="1200" dirty="0">
                <a:solidFill>
                  <a:schemeClr val="tx1"/>
                </a:solidFill>
                <a:effectLst/>
                <a:latin typeface="+mn-lt"/>
                <a:ea typeface="+mn-ea"/>
                <a:cs typeface="+mn-cs"/>
              </a:rPr>
              <a:t> / Logos Bible Software</a:t>
            </a:r>
          </a:p>
          <a:p>
            <a:r>
              <a:rPr lang="en-US" sz="1200" b="0" i="0" kern="1200" dirty="0">
                <a:solidFill>
                  <a:schemeClr val="tx1"/>
                </a:solidFill>
                <a:effectLst/>
                <a:latin typeface="+mn-lt"/>
                <a:ea typeface="+mn-ea"/>
                <a:cs typeface="+mn-cs"/>
              </a:rPr>
              <a:t>Logos User</a:t>
            </a:r>
          </a:p>
          <a:p>
            <a:endParaRPr lang="en-US" dirty="0"/>
          </a:p>
        </p:txBody>
      </p:sp>
    </p:spTree>
    <p:extLst>
      <p:ext uri="{BB962C8B-B14F-4D97-AF65-F5344CB8AC3E}">
        <p14:creationId xmlns:p14="http://schemas.microsoft.com/office/powerpoint/2010/main" val="329555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5201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416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781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749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8710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5836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9753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8810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29731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56541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533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2521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3424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1271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817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1578956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1850635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75931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249762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3567658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3325867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2780456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310610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891400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1718519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1842585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1373189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317452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350887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214204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3710461984"/>
      </p:ext>
    </p:extLst>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1784371453"/>
      </p:ext>
    </p:extLst>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1023290028"/>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1522853723"/>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2145101267"/>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815353832"/>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3501632930"/>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2621927854"/>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827701394"/>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3292348683"/>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1742016167"/>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CB252-D001-3C4E-9768-CEB57DB1538A}" type="slidenum">
              <a:rPr lang="en-US"/>
              <a:pPr>
                <a:defRPr/>
              </a:pPr>
              <a:t>‹#›</a:t>
            </a:fld>
            <a:endParaRPr lang="en-US"/>
          </a:p>
        </p:txBody>
      </p:sp>
    </p:spTree>
    <p:extLst>
      <p:ext uri="{BB962C8B-B14F-4D97-AF65-F5344CB8AC3E}">
        <p14:creationId xmlns:p14="http://schemas.microsoft.com/office/powerpoint/2010/main" val="3546057696"/>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491E23-C7D0-D946-BBF3-BDBD001895FA}" type="slidenum">
              <a:rPr lang="en-US"/>
              <a:pPr>
                <a:defRPr/>
              </a:pPr>
              <a:t>‹#›</a:t>
            </a:fld>
            <a:endParaRPr lang="en-US"/>
          </a:p>
        </p:txBody>
      </p:sp>
    </p:spTree>
    <p:extLst>
      <p:ext uri="{BB962C8B-B14F-4D97-AF65-F5344CB8AC3E}">
        <p14:creationId xmlns:p14="http://schemas.microsoft.com/office/powerpoint/2010/main" val="3474732728"/>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9E6F6AB-1473-854C-A186-059E1499B4A8}" type="slidenum">
              <a:rPr lang="en-US"/>
              <a:pPr>
                <a:defRPr/>
              </a:pPr>
              <a:t>‹#›</a:t>
            </a:fld>
            <a:endParaRPr lang="en-US"/>
          </a:p>
        </p:txBody>
      </p:sp>
    </p:spTree>
    <p:extLst>
      <p:ext uri="{BB962C8B-B14F-4D97-AF65-F5344CB8AC3E}">
        <p14:creationId xmlns:p14="http://schemas.microsoft.com/office/powerpoint/2010/main" val="3323178645"/>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D8679C2-819A-AD4A-87B6-A5FE12E08CD8}" type="slidenum">
              <a:rPr lang="en-US"/>
              <a:pPr>
                <a:defRPr/>
              </a:pPr>
              <a:t>‹#›</a:t>
            </a:fld>
            <a:endParaRPr lang="en-US"/>
          </a:p>
        </p:txBody>
      </p:sp>
    </p:spTree>
    <p:extLst>
      <p:ext uri="{BB962C8B-B14F-4D97-AF65-F5344CB8AC3E}">
        <p14:creationId xmlns:p14="http://schemas.microsoft.com/office/powerpoint/2010/main" val="3932537936"/>
      </p:ext>
    </p:extLst>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052D6041-03FB-DA46-830A-02F638BC4B2D}" type="slidenum">
              <a:rPr lang="en-US"/>
              <a:pPr>
                <a:defRPr/>
              </a:pPr>
              <a:t>‹#›</a:t>
            </a:fld>
            <a:endParaRPr lang="en-US"/>
          </a:p>
        </p:txBody>
      </p:sp>
    </p:spTree>
    <p:extLst>
      <p:ext uri="{BB962C8B-B14F-4D97-AF65-F5344CB8AC3E}">
        <p14:creationId xmlns:p14="http://schemas.microsoft.com/office/powerpoint/2010/main" val="2513586554"/>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6A768EF-D84B-4E42-8B1B-43EF5A2151CE}" type="slidenum">
              <a:rPr lang="en-US"/>
              <a:pPr>
                <a:defRPr/>
              </a:pPr>
              <a:t>‹#›</a:t>
            </a:fld>
            <a:endParaRPr lang="en-US"/>
          </a:p>
        </p:txBody>
      </p:sp>
    </p:spTree>
    <p:extLst>
      <p:ext uri="{BB962C8B-B14F-4D97-AF65-F5344CB8AC3E}">
        <p14:creationId xmlns:p14="http://schemas.microsoft.com/office/powerpoint/2010/main" val="606691117"/>
      </p:ext>
    </p:extLst>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B084B045-2FEC-F14A-B3C1-7D2B471BF458}" type="slidenum">
              <a:rPr lang="en-US"/>
              <a:pPr>
                <a:defRPr/>
              </a:pPr>
              <a:t>‹#›</a:t>
            </a:fld>
            <a:endParaRPr lang="en-US"/>
          </a:p>
        </p:txBody>
      </p:sp>
    </p:spTree>
    <p:extLst>
      <p:ext uri="{BB962C8B-B14F-4D97-AF65-F5344CB8AC3E}">
        <p14:creationId xmlns:p14="http://schemas.microsoft.com/office/powerpoint/2010/main" val="66285257"/>
      </p:ext>
    </p:extLst>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0D83A8-8E91-0442-A097-A273BC494F3A}" type="slidenum">
              <a:rPr lang="en-US"/>
              <a:pPr>
                <a:defRPr/>
              </a:pPr>
              <a:t>‹#›</a:t>
            </a:fld>
            <a:endParaRPr lang="en-US"/>
          </a:p>
        </p:txBody>
      </p:sp>
    </p:spTree>
    <p:extLst>
      <p:ext uri="{BB962C8B-B14F-4D97-AF65-F5344CB8AC3E}">
        <p14:creationId xmlns:p14="http://schemas.microsoft.com/office/powerpoint/2010/main" val="1166645515"/>
      </p:ext>
    </p:extLst>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0529185-1FE4-2849-A2DC-0D2B300ACD24}" type="slidenum">
              <a:rPr lang="en-US"/>
              <a:pPr>
                <a:defRPr/>
              </a:pPr>
              <a:t>‹#›</a:t>
            </a:fld>
            <a:endParaRPr lang="en-US"/>
          </a:p>
        </p:txBody>
      </p:sp>
    </p:spTree>
    <p:extLst>
      <p:ext uri="{BB962C8B-B14F-4D97-AF65-F5344CB8AC3E}">
        <p14:creationId xmlns:p14="http://schemas.microsoft.com/office/powerpoint/2010/main" val="3555923612"/>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186C47F-C6D6-704C-B80E-D9E99617E225}" type="slidenum">
              <a:rPr lang="en-US"/>
              <a:pPr>
                <a:defRPr/>
              </a:pPr>
              <a:t>‹#›</a:t>
            </a:fld>
            <a:endParaRPr lang="en-US"/>
          </a:p>
        </p:txBody>
      </p:sp>
    </p:spTree>
    <p:extLst>
      <p:ext uri="{BB962C8B-B14F-4D97-AF65-F5344CB8AC3E}">
        <p14:creationId xmlns:p14="http://schemas.microsoft.com/office/powerpoint/2010/main" val="2746170877"/>
      </p:ext>
    </p:extLst>
  </p:cSld>
  <p:clrMapOvr>
    <a:masterClrMapping/>
  </p:clrMapOvr>
  <p:transitio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B8DA89-EF04-7947-9F1F-FAD8C72C8921}" type="slidenum">
              <a:rPr lang="en-US"/>
              <a:pPr>
                <a:defRPr/>
              </a:pPr>
              <a:t>‹#›</a:t>
            </a:fld>
            <a:endParaRPr lang="en-US"/>
          </a:p>
        </p:txBody>
      </p:sp>
    </p:spTree>
    <p:extLst>
      <p:ext uri="{BB962C8B-B14F-4D97-AF65-F5344CB8AC3E}">
        <p14:creationId xmlns:p14="http://schemas.microsoft.com/office/powerpoint/2010/main" val="2117856173"/>
      </p:ext>
    </p:extLst>
  </p:cSld>
  <p:clrMapOvr>
    <a:masterClrMapping/>
  </p:clrMapOvr>
  <p:transitio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2/13/21</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7429103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2/13/21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569395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2/13/21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814253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2/13/21</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3466494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2/13/21</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3521754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2/13/21</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71501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2/13/21</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900928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2/13/21</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2022598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2/13/21</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31417744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2/13/21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290966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2/13/21</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3888627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6A0A6BEF-F63F-9B44-9583-33488BA02704}" type="slidenum">
              <a:rPr lang="en-US"/>
              <a:pPr>
                <a:defRPr/>
              </a:pPr>
              <a:t>‹#›</a:t>
            </a:fld>
            <a:endParaRPr lang="en-US"/>
          </a:p>
        </p:txBody>
      </p:sp>
    </p:spTree>
    <p:extLst>
      <p:ext uri="{BB962C8B-B14F-4D97-AF65-F5344CB8AC3E}">
        <p14:creationId xmlns:p14="http://schemas.microsoft.com/office/powerpoint/2010/main" val="1360045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4356336-66B6-E94C-A9AA-9266D193DB7B}" type="slidenum">
              <a:rPr lang="en-US"/>
              <a:pPr>
                <a:defRPr/>
              </a:pPr>
              <a:t>‹#›</a:t>
            </a:fld>
            <a:endParaRPr lang="en-US"/>
          </a:p>
        </p:txBody>
      </p:sp>
    </p:spTree>
    <p:extLst>
      <p:ext uri="{BB962C8B-B14F-4D97-AF65-F5344CB8AC3E}">
        <p14:creationId xmlns:p14="http://schemas.microsoft.com/office/powerpoint/2010/main" val="2528530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498CC2A-474C-6746-A4BE-55B9D923231A}" type="slidenum">
              <a:rPr lang="en-US"/>
              <a:pPr>
                <a:defRPr/>
              </a:pPr>
              <a:t>‹#›</a:t>
            </a:fld>
            <a:endParaRPr lang="en-US"/>
          </a:p>
        </p:txBody>
      </p:sp>
    </p:spTree>
    <p:extLst>
      <p:ext uri="{BB962C8B-B14F-4D97-AF65-F5344CB8AC3E}">
        <p14:creationId xmlns:p14="http://schemas.microsoft.com/office/powerpoint/2010/main" val="2166899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921D881-C4B8-2A48-A6A0-7CD6790C031E}" type="slidenum">
              <a:rPr lang="en-US"/>
              <a:pPr>
                <a:defRPr/>
              </a:pPr>
              <a:t>‹#›</a:t>
            </a:fld>
            <a:endParaRPr lang="en-US"/>
          </a:p>
        </p:txBody>
      </p:sp>
    </p:spTree>
    <p:extLst>
      <p:ext uri="{BB962C8B-B14F-4D97-AF65-F5344CB8AC3E}">
        <p14:creationId xmlns:p14="http://schemas.microsoft.com/office/powerpoint/2010/main" val="1915114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56156CE-B2A1-C54B-9BCB-5705AC6B9ADB}" type="slidenum">
              <a:rPr lang="en-US"/>
              <a:pPr>
                <a:defRPr/>
              </a:pPr>
              <a:t>‹#›</a:t>
            </a:fld>
            <a:endParaRPr lang="en-US"/>
          </a:p>
        </p:txBody>
      </p:sp>
    </p:spTree>
    <p:extLst>
      <p:ext uri="{BB962C8B-B14F-4D97-AF65-F5344CB8AC3E}">
        <p14:creationId xmlns:p14="http://schemas.microsoft.com/office/powerpoint/2010/main" val="209148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F672653-05A4-0D41-933F-F8691D53D285}" type="slidenum">
              <a:rPr lang="en-US"/>
              <a:pPr>
                <a:defRPr/>
              </a:pPr>
              <a:t>‹#›</a:t>
            </a:fld>
            <a:endParaRPr lang="en-US"/>
          </a:p>
        </p:txBody>
      </p:sp>
    </p:spTree>
    <p:extLst>
      <p:ext uri="{BB962C8B-B14F-4D97-AF65-F5344CB8AC3E}">
        <p14:creationId xmlns:p14="http://schemas.microsoft.com/office/powerpoint/2010/main" val="11465960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F6C271E-04BC-324C-90B6-E820951A36AF}" type="slidenum">
              <a:rPr lang="en-US"/>
              <a:pPr>
                <a:defRPr/>
              </a:pPr>
              <a:t>‹#›</a:t>
            </a:fld>
            <a:endParaRPr lang="en-US"/>
          </a:p>
        </p:txBody>
      </p:sp>
    </p:spTree>
    <p:extLst>
      <p:ext uri="{BB962C8B-B14F-4D97-AF65-F5344CB8AC3E}">
        <p14:creationId xmlns:p14="http://schemas.microsoft.com/office/powerpoint/2010/main" val="2518831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F74046D-C9B6-B540-8C3C-862A59832ADF}" type="slidenum">
              <a:rPr lang="en-US"/>
              <a:pPr>
                <a:defRPr/>
              </a:pPr>
              <a:t>‹#›</a:t>
            </a:fld>
            <a:endParaRPr lang="en-US"/>
          </a:p>
        </p:txBody>
      </p:sp>
    </p:spTree>
    <p:extLst>
      <p:ext uri="{BB962C8B-B14F-4D97-AF65-F5344CB8AC3E}">
        <p14:creationId xmlns:p14="http://schemas.microsoft.com/office/powerpoint/2010/main" val="1100127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D3F8338-4486-4041-BF9C-42EBAE281036}" type="slidenum">
              <a:rPr lang="en-US"/>
              <a:pPr>
                <a:defRPr/>
              </a:pPr>
              <a:t>‹#›</a:t>
            </a:fld>
            <a:endParaRPr lang="en-US"/>
          </a:p>
        </p:txBody>
      </p:sp>
    </p:spTree>
    <p:extLst>
      <p:ext uri="{BB962C8B-B14F-4D97-AF65-F5344CB8AC3E}">
        <p14:creationId xmlns:p14="http://schemas.microsoft.com/office/powerpoint/2010/main" val="1675220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42207AD-0E13-8043-9382-904887A8B5CD}" type="slidenum">
              <a:rPr lang="en-US"/>
              <a:pPr>
                <a:defRPr/>
              </a:pPr>
              <a:t>‹#›</a:t>
            </a:fld>
            <a:endParaRPr lang="en-US"/>
          </a:p>
        </p:txBody>
      </p:sp>
    </p:spTree>
    <p:extLst>
      <p:ext uri="{BB962C8B-B14F-4D97-AF65-F5344CB8AC3E}">
        <p14:creationId xmlns:p14="http://schemas.microsoft.com/office/powerpoint/2010/main" val="33198140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F81441-4E43-D54F-BF99-9DBD77C31F84}" type="slidenum">
              <a:rPr lang="en-US"/>
              <a:pPr>
                <a:defRPr/>
              </a:pPr>
              <a:t>‹#›</a:t>
            </a:fld>
            <a:endParaRPr lang="en-US"/>
          </a:p>
        </p:txBody>
      </p:sp>
    </p:spTree>
    <p:extLst>
      <p:ext uri="{BB962C8B-B14F-4D97-AF65-F5344CB8AC3E}">
        <p14:creationId xmlns:p14="http://schemas.microsoft.com/office/powerpoint/2010/main" val="1370592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3.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4.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3.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993595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a:defRPr/>
            </a:pPr>
            <a:fld id="{DBFA246B-482E-054E-AD70-3413A1D07EF0}" type="slidenum">
              <a:rPr lang="en-US"/>
              <a:pPr>
                <a:defRPr/>
              </a:pPr>
              <a:t>‹#›</a:t>
            </a:fld>
            <a:endParaRPr lang="en-US"/>
          </a:p>
        </p:txBody>
      </p:sp>
    </p:spTree>
    <p:extLst>
      <p:ext uri="{BB962C8B-B14F-4D97-AF65-F5344CB8AC3E}">
        <p14:creationId xmlns:p14="http://schemas.microsoft.com/office/powerpoint/2010/main" val="4936396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3652843274"/>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77022167"/>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37899"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37901"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7904"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37906"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08"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E99DB87-9AD3-FF4F-A9B3-F09982072504}" type="slidenum">
              <a:rPr lang="en-US"/>
              <a:pPr>
                <a:defRPr/>
              </a:pPr>
              <a:t>‹#›</a:t>
            </a:fld>
            <a:endParaRPr lang="en-US"/>
          </a:p>
        </p:txBody>
      </p:sp>
    </p:spTree>
    <p:extLst>
      <p:ext uri="{BB962C8B-B14F-4D97-AF65-F5344CB8AC3E}">
        <p14:creationId xmlns:p14="http://schemas.microsoft.com/office/powerpoint/2010/main" val="1782297910"/>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sz="1800" baseline="0">
                <a:solidFill>
                  <a:srgbClr val="EAE8E2"/>
                </a:solidFill>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a:defRPr/>
            </a:pPr>
            <a:fld id="{B3A08496-E06D-1E46-8D2B-F900C55709DD}" type="datetime1">
              <a:rPr lang="en-US"/>
              <a:pPr>
                <a:defRPr/>
              </a:pPr>
              <a:t>2/13/21</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a:defRPr/>
            </a:pPr>
            <a:fld id="{37A6ED02-D901-664D-A06E-0AB9BA555722}" type="slidenum">
              <a:rPr lang="en-US"/>
              <a:pPr>
                <a:defRPr/>
              </a:pPr>
              <a:t>‹#›</a:t>
            </a:fld>
            <a:endParaRPr lang="en-US"/>
          </a:p>
        </p:txBody>
      </p:sp>
    </p:spTree>
    <p:extLst>
      <p:ext uri="{BB962C8B-B14F-4D97-AF65-F5344CB8AC3E}">
        <p14:creationId xmlns:p14="http://schemas.microsoft.com/office/powerpoint/2010/main" val="4195556736"/>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195"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93197"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3198"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00"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02"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04"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17"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32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932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68BAFA64-B614-6647-A5E5-C2FA55139B29}" type="slidenum">
              <a:rPr lang="en-US"/>
              <a:pPr>
                <a:defRPr/>
              </a:pPr>
              <a:t>‹#›</a:t>
            </a:fld>
            <a:endParaRPr lang="en-US"/>
          </a:p>
        </p:txBody>
      </p:sp>
    </p:spTree>
    <p:extLst>
      <p:ext uri="{BB962C8B-B14F-4D97-AF65-F5344CB8AC3E}">
        <p14:creationId xmlns:p14="http://schemas.microsoft.com/office/powerpoint/2010/main" val="1696814488"/>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hemeOverride" Target="../theme/themeOverride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xml"/><Relationship Id="rId1" Type="http://schemas.openxmlformats.org/officeDocument/2006/relationships/themeOverride" Target="../theme/themeOverride3.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xml"/><Relationship Id="rId1" Type="http://schemas.openxmlformats.org/officeDocument/2006/relationships/themeOverride" Target="../theme/themeOverride4.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76.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Image result for God Does Amazing Things">
            <a:extLst>
              <a:ext uri="{FF2B5EF4-FFF2-40B4-BE49-F238E27FC236}">
                <a16:creationId xmlns:a16="http://schemas.microsoft.com/office/drawing/2014/main" id="{DF2A8D60-8385-3647-99C1-828B6A8629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353">
              <a:defRPr/>
            </a:pPr>
            <a:r>
              <a:rPr lang="en-US" sz="6600" b="1" i="1" dirty="0">
                <a:solidFill>
                  <a:srgbClr val="FFFFFF"/>
                </a:solidFill>
                <a:effectLst>
                  <a:glow rad="127000">
                    <a:srgbClr val="000000"/>
                  </a:glow>
                </a:effectLst>
                <a:latin typeface="Arial" charset="0"/>
                <a:ea typeface="ＭＳ Ｐゴシック" charset="0"/>
                <a:cs typeface="ＭＳ Ｐゴシック" charset="0"/>
              </a:rPr>
              <a:t>Acts 3</a:t>
            </a:r>
          </a:p>
        </p:txBody>
      </p:sp>
      <p:sp>
        <p:nvSpPr>
          <p:cNvPr id="900098" name="Rectangle 2"/>
          <p:cNvSpPr>
            <a:spLocks noGrp="1" noChangeArrowheads="1"/>
          </p:cNvSpPr>
          <p:nvPr>
            <p:ph type="ctrTitle"/>
          </p:nvPr>
        </p:nvSpPr>
        <p:spPr>
          <a:xfrm>
            <a:off x="-23813" y="0"/>
            <a:ext cx="9120187" cy="1957892"/>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Why God Does Amazing Things</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Acts 3 gate">
            <a:extLst>
              <a:ext uri="{FF2B5EF4-FFF2-40B4-BE49-F238E27FC236}">
                <a16:creationId xmlns:a16="http://schemas.microsoft.com/office/drawing/2014/main" id="{076878B0-0A4D-EA45-8F4F-43A86F506B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251152"/>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As they approached the Temple, a man lame from birth was being carried in. Each day he was put beside the Temple gate, the one called the Beautiful Gate, so he could beg from the people going into the Temple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898862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Acts 3 gate">
            <a:extLst>
              <a:ext uri="{FF2B5EF4-FFF2-40B4-BE49-F238E27FC236}">
                <a16:creationId xmlns:a16="http://schemas.microsoft.com/office/drawing/2014/main" id="{435F6E3E-40D2-094C-9F4A-D78104D4A5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681458"/>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Peter and John looked at him intently, and Peter said, ‘Look at us!’ </a:t>
            </a:r>
            <a:r>
              <a:rPr lang="en-US" sz="2800" b="1" baseline="30000" dirty="0">
                <a:effectLst>
                  <a:glow rad="127000">
                    <a:schemeClr val="tx1"/>
                  </a:glow>
                </a:effectLst>
                <a:latin typeface="Arial" charset="0"/>
                <a:ea typeface="ＭＳ Ｐゴシック" charset="0"/>
                <a:cs typeface="ＭＳ Ｐゴシック" charset="0"/>
              </a:rPr>
              <a:t>5 </a:t>
            </a:r>
            <a:r>
              <a:rPr lang="en-US" sz="2800" b="1" dirty="0">
                <a:effectLst>
                  <a:glow rad="127000">
                    <a:schemeClr val="tx1"/>
                  </a:glow>
                </a:effectLst>
                <a:latin typeface="Arial" charset="0"/>
                <a:ea typeface="ＭＳ Ｐゴシック" charset="0"/>
                <a:cs typeface="ＭＳ Ｐゴシック" charset="0"/>
              </a:rPr>
              <a:t>The lame man looked at them eagerly, expecting some money. </a:t>
            </a:r>
            <a:r>
              <a:rPr lang="en-US" sz="2800" b="1" baseline="30000" dirty="0">
                <a:effectLst>
                  <a:glow rad="127000">
                    <a:schemeClr val="tx1"/>
                  </a:glow>
                </a:effectLst>
                <a:latin typeface="Arial" charset="0"/>
                <a:ea typeface="ＭＳ Ｐゴシック" charset="0"/>
                <a:cs typeface="ＭＳ Ｐゴシック" charset="0"/>
              </a:rPr>
              <a:t>6 </a:t>
            </a:r>
            <a:r>
              <a:rPr lang="en-US" sz="2800" b="1" dirty="0">
                <a:effectLst>
                  <a:glow rad="127000">
                    <a:schemeClr val="tx1"/>
                  </a:glow>
                </a:effectLst>
                <a:latin typeface="Arial" charset="0"/>
                <a:ea typeface="ＭＳ Ｐゴシック" charset="0"/>
                <a:cs typeface="ＭＳ Ｐゴシック" charset="0"/>
              </a:rPr>
              <a:t>But Peter said, ‘I don’t have any silver or gold for you. But I’ll give you what I have. </a:t>
            </a:r>
            <a:r>
              <a:rPr lang="en-US" sz="2800" b="1" dirty="0">
                <a:solidFill>
                  <a:srgbClr val="FFFF00"/>
                </a:solidFill>
                <a:effectLst>
                  <a:glow rad="127000">
                    <a:schemeClr val="tx1"/>
                  </a:glow>
                </a:effectLst>
                <a:latin typeface="Arial" charset="0"/>
                <a:ea typeface="ＭＳ Ｐゴシック" charset="0"/>
                <a:cs typeface="ＭＳ Ｐゴシック" charset="0"/>
              </a:rPr>
              <a:t>In the name of Jesus Christ</a:t>
            </a:r>
            <a:r>
              <a:rPr lang="en-US" sz="2800" b="1" dirty="0">
                <a:effectLst>
                  <a:glow rad="127000">
                    <a:schemeClr val="tx1"/>
                  </a:glow>
                </a:effectLst>
                <a:latin typeface="Arial" charset="0"/>
                <a:ea typeface="ＭＳ Ｐゴシック" charset="0"/>
                <a:cs typeface="ＭＳ Ｐゴシック" charset="0"/>
              </a:rPr>
              <a:t> the Nazarene, get up and walk!’</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3:4–6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24996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Acts 3 gate">
            <a:extLst>
              <a:ext uri="{FF2B5EF4-FFF2-40B4-BE49-F238E27FC236}">
                <a16:creationId xmlns:a16="http://schemas.microsoft.com/office/drawing/2014/main" id="{55356E31-A1F2-894A-BB15-C259D5A8D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69573"/>
            <a:ext cx="9144000" cy="568022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33787"/>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Peter took the lame man by the right hand and helped him up</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(Acts 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280584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canor gate beautiful gate">
            <a:extLst>
              <a:ext uri="{FF2B5EF4-FFF2-40B4-BE49-F238E27FC236}">
                <a16:creationId xmlns:a16="http://schemas.microsoft.com/office/drawing/2014/main" id="{199F7997-149B-7047-935A-510825E60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3" y="0"/>
            <a:ext cx="888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562"/>
            <a:ext cx="9144000" cy="605232"/>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Herod’s Temple Complex</a:t>
            </a:r>
          </a:p>
        </p:txBody>
      </p:sp>
      <p:sp>
        <p:nvSpPr>
          <p:cNvPr id="4" name="Rectangle 2">
            <a:extLst>
              <a:ext uri="{FF2B5EF4-FFF2-40B4-BE49-F238E27FC236}">
                <a16:creationId xmlns:a16="http://schemas.microsoft.com/office/drawing/2014/main" id="{71CFD01C-4F16-9A4F-B25C-C3B4A4360936}"/>
              </a:ext>
            </a:extLst>
          </p:cNvPr>
          <p:cNvSpPr txBox="1">
            <a:spLocks noChangeArrowheads="1"/>
          </p:cNvSpPr>
          <p:nvPr/>
        </p:nvSpPr>
        <p:spPr bwMode="auto">
          <a:xfrm>
            <a:off x="5238974" y="2882933"/>
            <a:ext cx="2667896" cy="84190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Beautiful 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3:2, 10)</a:t>
            </a:r>
          </a:p>
        </p:txBody>
      </p:sp>
      <p:sp>
        <p:nvSpPr>
          <p:cNvPr id="5" name="Rectangle 2">
            <a:extLst>
              <a:ext uri="{FF2B5EF4-FFF2-40B4-BE49-F238E27FC236}">
                <a16:creationId xmlns:a16="http://schemas.microsoft.com/office/drawing/2014/main" id="{EB22B68D-7505-2B40-8AA0-CEB0F57D65D6}"/>
              </a:ext>
            </a:extLst>
          </p:cNvPr>
          <p:cNvSpPr txBox="1">
            <a:spLocks noChangeArrowheads="1"/>
          </p:cNvSpPr>
          <p:nvPr/>
        </p:nvSpPr>
        <p:spPr bwMode="auto">
          <a:xfrm>
            <a:off x="1441525" y="4407830"/>
            <a:ext cx="3948056" cy="9494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Solomon’s Colonnade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3:11)</a:t>
            </a:r>
          </a:p>
        </p:txBody>
      </p:sp>
    </p:spTree>
    <p:extLst>
      <p:ext uri="{BB962C8B-B14F-4D97-AF65-F5344CB8AC3E}">
        <p14:creationId xmlns:p14="http://schemas.microsoft.com/office/powerpoint/2010/main" val="4935011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Gate Beautiful</a:t>
            </a:r>
          </a:p>
        </p:txBody>
      </p:sp>
      <p:pic>
        <p:nvPicPr>
          <p:cNvPr id="2" name="Picture 1">
            <a:extLst>
              <a:ext uri="{FF2B5EF4-FFF2-40B4-BE49-F238E27FC236}">
                <a16:creationId xmlns:a16="http://schemas.microsoft.com/office/drawing/2014/main" id="{5ECC95F1-C080-B549-BE23-7394F367A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2304"/>
            <a:ext cx="9144000" cy="6026727"/>
          </a:xfrm>
          <a:prstGeom prst="rect">
            <a:avLst/>
          </a:prstGeom>
        </p:spPr>
      </p:pic>
      <p:sp>
        <p:nvSpPr>
          <p:cNvPr id="3" name="Down Arrow 2">
            <a:extLst>
              <a:ext uri="{FF2B5EF4-FFF2-40B4-BE49-F238E27FC236}">
                <a16:creationId xmlns:a16="http://schemas.microsoft.com/office/drawing/2014/main" id="{AE7CBE0D-15FC-6340-8617-79647274AF07}"/>
              </a:ext>
            </a:extLst>
          </p:cNvPr>
          <p:cNvSpPr/>
          <p:nvPr/>
        </p:nvSpPr>
        <p:spPr bwMode="auto">
          <a:xfrm rot="1508185">
            <a:off x="3403810" y="380207"/>
            <a:ext cx="656217" cy="42976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859967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Gate Beautiful</a:t>
            </a:r>
          </a:p>
        </p:txBody>
      </p:sp>
      <p:pic>
        <p:nvPicPr>
          <p:cNvPr id="2050" name="Picture 2" descr="Image result for nicanor gate beautiful gate">
            <a:extLst>
              <a:ext uri="{FF2B5EF4-FFF2-40B4-BE49-F238E27FC236}">
                <a16:creationId xmlns:a16="http://schemas.microsoft.com/office/drawing/2014/main" id="{C14AAC55-F82A-954C-834D-5D2FFEB21A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8798"/>
            <a:ext cx="9142730" cy="6089201"/>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a:extLst>
              <a:ext uri="{FF2B5EF4-FFF2-40B4-BE49-F238E27FC236}">
                <a16:creationId xmlns:a16="http://schemas.microsoft.com/office/drawing/2014/main" id="{B978416E-E04C-3D43-8B15-B1FA2B8E2839}"/>
              </a:ext>
            </a:extLst>
          </p:cNvPr>
          <p:cNvSpPr/>
          <p:nvPr/>
        </p:nvSpPr>
        <p:spPr bwMode="auto">
          <a:xfrm rot="1224019">
            <a:off x="4802303" y="950361"/>
            <a:ext cx="656217" cy="42976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7127195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67186" y="49785"/>
            <a:ext cx="4976813" cy="85385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Temple Gates</a:t>
            </a:r>
          </a:p>
        </p:txBody>
      </p:sp>
      <p:pic>
        <p:nvPicPr>
          <p:cNvPr id="8194" name="Picture 2" descr="Image result for nicanor gate">
            <a:extLst>
              <a:ext uri="{FF2B5EF4-FFF2-40B4-BE49-F238E27FC236}">
                <a16:creationId xmlns:a16="http://schemas.microsoft.com/office/drawing/2014/main" id="{CDF61431-42CF-C048-887A-11F0821897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6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3512B66A-5B14-5E49-99E3-EB3405E38480}"/>
              </a:ext>
            </a:extLst>
          </p:cNvPr>
          <p:cNvSpPr txBox="1">
            <a:spLocks noChangeArrowheads="1"/>
          </p:cNvSpPr>
          <p:nvPr/>
        </p:nvSpPr>
        <p:spPr bwMode="auto">
          <a:xfrm>
            <a:off x="4976815" y="3407484"/>
            <a:ext cx="4034116" cy="8538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Nicanor</a:t>
            </a:r>
          </a:p>
        </p:txBody>
      </p:sp>
      <p:sp>
        <p:nvSpPr>
          <p:cNvPr id="4" name="Down Arrow 3">
            <a:extLst>
              <a:ext uri="{FF2B5EF4-FFF2-40B4-BE49-F238E27FC236}">
                <a16:creationId xmlns:a16="http://schemas.microsoft.com/office/drawing/2014/main" id="{ED393C24-791A-B647-B78E-3837C1E2D043}"/>
              </a:ext>
            </a:extLst>
          </p:cNvPr>
          <p:cNvSpPr/>
          <p:nvPr/>
        </p:nvSpPr>
        <p:spPr bwMode="auto">
          <a:xfrm rot="5400000">
            <a:off x="3209754" y="2584525"/>
            <a:ext cx="822960" cy="24688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3EEC3C92-A428-7E4C-B022-8C39BA35FDBC}"/>
              </a:ext>
            </a:extLst>
          </p:cNvPr>
          <p:cNvSpPr txBox="1">
            <a:spLocks noChangeArrowheads="1"/>
          </p:cNvSpPr>
          <p:nvPr/>
        </p:nvSpPr>
        <p:spPr bwMode="auto">
          <a:xfrm>
            <a:off x="4944542" y="5429922"/>
            <a:ext cx="4034116" cy="8538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Beautiful</a:t>
            </a:r>
          </a:p>
        </p:txBody>
      </p:sp>
      <p:sp>
        <p:nvSpPr>
          <p:cNvPr id="9" name="Down Arrow 8">
            <a:extLst>
              <a:ext uri="{FF2B5EF4-FFF2-40B4-BE49-F238E27FC236}">
                <a16:creationId xmlns:a16="http://schemas.microsoft.com/office/drawing/2014/main" id="{46A268F5-C8DA-8046-944D-87DF2724233D}"/>
              </a:ext>
            </a:extLst>
          </p:cNvPr>
          <p:cNvSpPr/>
          <p:nvPr/>
        </p:nvSpPr>
        <p:spPr bwMode="auto">
          <a:xfrm rot="5400000">
            <a:off x="3177481" y="4606963"/>
            <a:ext cx="822960" cy="24688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15951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968088"/>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Nicanor Gate</a:t>
            </a:r>
          </a:p>
        </p:txBody>
      </p:sp>
      <p:pic>
        <p:nvPicPr>
          <p:cNvPr id="9218" name="Picture 2" descr="Image result for nicanor gate">
            <a:extLst>
              <a:ext uri="{FF2B5EF4-FFF2-40B4-BE49-F238E27FC236}">
                <a16:creationId xmlns:a16="http://schemas.microsoft.com/office/drawing/2014/main" id="{B8412C4C-4CEA-AA48-A11C-D38B24754C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7557"/>
            <a:ext cx="9143999" cy="609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446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icanor gate beautiful gate">
            <a:extLst>
              <a:ext uri="{FF2B5EF4-FFF2-40B4-BE49-F238E27FC236}">
                <a16:creationId xmlns:a16="http://schemas.microsoft.com/office/drawing/2014/main" id="{199F7997-149B-7047-935A-510825E60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63" y="0"/>
            <a:ext cx="8880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562"/>
            <a:ext cx="9144000" cy="605232"/>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Herod’s Temple Complex</a:t>
            </a:r>
          </a:p>
        </p:txBody>
      </p:sp>
      <p:sp>
        <p:nvSpPr>
          <p:cNvPr id="4" name="Rectangle 2">
            <a:extLst>
              <a:ext uri="{FF2B5EF4-FFF2-40B4-BE49-F238E27FC236}">
                <a16:creationId xmlns:a16="http://schemas.microsoft.com/office/drawing/2014/main" id="{71CFD01C-4F16-9A4F-B25C-C3B4A4360936}"/>
              </a:ext>
            </a:extLst>
          </p:cNvPr>
          <p:cNvSpPr txBox="1">
            <a:spLocks noChangeArrowheads="1"/>
          </p:cNvSpPr>
          <p:nvPr/>
        </p:nvSpPr>
        <p:spPr bwMode="auto">
          <a:xfrm>
            <a:off x="5238974" y="2882933"/>
            <a:ext cx="2667896" cy="84190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Beautiful 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3:2, 10)</a:t>
            </a:r>
          </a:p>
        </p:txBody>
      </p:sp>
      <p:sp>
        <p:nvSpPr>
          <p:cNvPr id="5" name="Rectangle 2">
            <a:extLst>
              <a:ext uri="{FF2B5EF4-FFF2-40B4-BE49-F238E27FC236}">
                <a16:creationId xmlns:a16="http://schemas.microsoft.com/office/drawing/2014/main" id="{EB22B68D-7505-2B40-8AA0-CEB0F57D65D6}"/>
              </a:ext>
            </a:extLst>
          </p:cNvPr>
          <p:cNvSpPr txBox="1">
            <a:spLocks noChangeArrowheads="1"/>
          </p:cNvSpPr>
          <p:nvPr/>
        </p:nvSpPr>
        <p:spPr bwMode="auto">
          <a:xfrm>
            <a:off x="1441525" y="4407830"/>
            <a:ext cx="3948056" cy="9494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Solomon’s Colonnade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3:11)</a:t>
            </a:r>
          </a:p>
        </p:txBody>
      </p:sp>
    </p:spTree>
    <p:extLst>
      <p:ext uri="{BB962C8B-B14F-4D97-AF65-F5344CB8AC3E}">
        <p14:creationId xmlns:p14="http://schemas.microsoft.com/office/powerpoint/2010/main" val="3593014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0475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Solomon’s Colonnade (Acts 3:11)</a:t>
            </a:r>
          </a:p>
        </p:txBody>
      </p:sp>
      <p:pic>
        <p:nvPicPr>
          <p:cNvPr id="4098" name="Picture 2" descr="Image result for nicanor gate beautiful gate">
            <a:extLst>
              <a:ext uri="{FF2B5EF4-FFF2-40B4-BE49-F238E27FC236}">
                <a16:creationId xmlns:a16="http://schemas.microsoft.com/office/drawing/2014/main" id="{10223149-0BB7-9740-B447-512E9B5CFA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4226"/>
            <a:ext cx="9144000" cy="562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1905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6045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Acts 3:1-10 Video</a:t>
            </a:r>
          </a:p>
        </p:txBody>
      </p:sp>
    </p:spTree>
    <p:extLst>
      <p:ext uri="{BB962C8B-B14F-4D97-AF65-F5344CB8AC3E}">
        <p14:creationId xmlns:p14="http://schemas.microsoft.com/office/powerpoint/2010/main" val="4066056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0475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Solomon’s Colonnade (Acts 3:11)</a:t>
            </a:r>
          </a:p>
        </p:txBody>
      </p:sp>
      <p:pic>
        <p:nvPicPr>
          <p:cNvPr id="4100" name="Picture 4" descr="Image result for nicanor gate beautiful gate">
            <a:extLst>
              <a:ext uri="{FF2B5EF4-FFF2-40B4-BE49-F238E27FC236}">
                <a16:creationId xmlns:a16="http://schemas.microsoft.com/office/drawing/2014/main" id="{D2247483-E6CC-7141-9743-20769BC095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8" y="1244983"/>
            <a:ext cx="9262094" cy="55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5625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8530FD-4086-0F46-B719-B49DD02C55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6547"/>
            <a:ext cx="9144000" cy="5121453"/>
          </a:xfrm>
          <a:prstGeom prst="rect">
            <a:avLst/>
          </a:prstGeom>
        </p:spPr>
      </p:pic>
      <p:sp>
        <p:nvSpPr>
          <p:cNvPr id="900098" name="Rectangle 2"/>
          <p:cNvSpPr>
            <a:spLocks noGrp="1" noChangeArrowheads="1"/>
          </p:cNvSpPr>
          <p:nvPr>
            <p:ph type="ctrTitle"/>
          </p:nvPr>
        </p:nvSpPr>
        <p:spPr>
          <a:xfrm>
            <a:off x="0" y="29469"/>
            <a:ext cx="9144000" cy="22862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When they realized he was the lame beggar they had seen so often at the Beautiful Gate, they were absolutely astounded!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9414C9A6-830C-CC42-A66D-C44D994D2591}"/>
              </a:ext>
            </a:extLst>
          </p:cNvPr>
          <p:cNvSpPr txBox="1">
            <a:spLocks noChangeArrowheads="1"/>
          </p:cNvSpPr>
          <p:nvPr/>
        </p:nvSpPr>
        <p:spPr bwMode="auto">
          <a:xfrm>
            <a:off x="24384" y="4767072"/>
            <a:ext cx="4693920" cy="20614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The healing comprises only 10 verses</a:t>
            </a:r>
          </a:p>
        </p:txBody>
      </p:sp>
    </p:spTree>
    <p:extLst>
      <p:ext uri="{BB962C8B-B14F-4D97-AF65-F5344CB8AC3E}">
        <p14:creationId xmlns:p14="http://schemas.microsoft.com/office/powerpoint/2010/main" val="3787686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Acts 3 gate">
            <a:extLst>
              <a:ext uri="{FF2B5EF4-FFF2-40B4-BE49-F238E27FC236}">
                <a16:creationId xmlns:a16="http://schemas.microsoft.com/office/drawing/2014/main" id="{FF97B6F5-2F20-9C4F-B7F0-0C3308CA5B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0224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011982"/>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all rushed out in amazement to Solomon’s Colonnade, where the man was holding tightly to Peter and John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715920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cts 3 gate">
            <a:extLst>
              <a:ext uri="{FF2B5EF4-FFF2-40B4-BE49-F238E27FC236}">
                <a16:creationId xmlns:a16="http://schemas.microsoft.com/office/drawing/2014/main" id="{FA683BEF-6271-0F45-89AC-6A93D681E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381"/>
            <a:ext cx="9144000" cy="68312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154582"/>
            <a:ext cx="9144000" cy="269003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Peter saw his opportunity and addressed the crowd. ‘People of Israel,’ he said, ‘what is so surprising about this? And why stare at us as though we had made this man walk by our own power or godliness?’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808063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6D565-2E9C-894A-8DB5-FB2655E105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5099"/>
            <a:ext cx="9144000" cy="4123431"/>
          </a:xfrm>
          <a:prstGeom prst="rect">
            <a:avLst/>
          </a:prstGeom>
        </p:spPr>
      </p:pic>
      <p:sp>
        <p:nvSpPr>
          <p:cNvPr id="900098" name="Rectangle 2"/>
          <p:cNvSpPr>
            <a:spLocks noGrp="1" noChangeArrowheads="1"/>
          </p:cNvSpPr>
          <p:nvPr>
            <p:ph type="ctrTitle"/>
          </p:nvPr>
        </p:nvSpPr>
        <p:spPr>
          <a:xfrm>
            <a:off x="0" y="29469"/>
            <a:ext cx="9144000" cy="2675630"/>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"For it is the God of Abraham, Isaac, and Jacob—the God of all our ancestors—who has brought glory to his servant </a:t>
            </a:r>
            <a:r>
              <a:rPr lang="en-US" sz="2800" b="1" dirty="0">
                <a:solidFill>
                  <a:srgbClr val="FFFF00"/>
                </a:solidFill>
                <a:effectLst>
                  <a:glow rad="127000">
                    <a:schemeClr val="tx1"/>
                  </a:glow>
                </a:effectLst>
                <a:latin typeface="Arial" charset="0"/>
                <a:ea typeface="ＭＳ Ｐゴシック" charset="0"/>
                <a:cs typeface="ＭＳ Ｐゴシック" charset="0"/>
              </a:rPr>
              <a:t>Jesus</a:t>
            </a:r>
            <a:r>
              <a:rPr lang="en-US" sz="2800" b="1" dirty="0">
                <a:effectLst>
                  <a:glow rad="127000">
                    <a:schemeClr val="tx1"/>
                  </a:glow>
                </a:effectLst>
                <a:latin typeface="Arial" charset="0"/>
                <a:ea typeface="ＭＳ Ｐゴシック" charset="0"/>
                <a:cs typeface="ＭＳ Ｐゴシック" charset="0"/>
              </a:rPr>
              <a:t> by doing this. This is the same </a:t>
            </a:r>
            <a:r>
              <a:rPr lang="en-US" sz="2800" b="1" dirty="0">
                <a:solidFill>
                  <a:srgbClr val="FFFF00"/>
                </a:solidFill>
                <a:effectLst>
                  <a:glow rad="127000">
                    <a:schemeClr val="tx1"/>
                  </a:glow>
                </a:effectLst>
                <a:latin typeface="Arial" charset="0"/>
                <a:ea typeface="ＭＳ Ｐゴシック" charset="0"/>
                <a:cs typeface="ＭＳ Ｐゴシック" charset="0"/>
              </a:rPr>
              <a:t>Jesus</a:t>
            </a:r>
            <a:r>
              <a:rPr lang="en-US" sz="2800" b="1" dirty="0">
                <a:effectLst>
                  <a:glow rad="127000">
                    <a:schemeClr val="tx1"/>
                  </a:glow>
                </a:effectLst>
                <a:latin typeface="Arial" charset="0"/>
                <a:ea typeface="ＭＳ Ｐゴシック" charset="0"/>
                <a:cs typeface="ＭＳ Ｐゴシック" charset="0"/>
              </a:rPr>
              <a:t> whom you handed over and rejected before Pilate, despite Pilate’s decision to release him"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04565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23FA3-9AA0-8A40-8195-ECEF6F189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35200"/>
            <a:ext cx="9144000" cy="4593331"/>
          </a:xfrm>
          <a:prstGeom prst="rect">
            <a:avLst/>
          </a:prstGeom>
        </p:spPr>
      </p:pic>
      <p:sp>
        <p:nvSpPr>
          <p:cNvPr id="900098" name="Rectangle 2"/>
          <p:cNvSpPr>
            <a:spLocks noGrp="1" noChangeArrowheads="1"/>
          </p:cNvSpPr>
          <p:nvPr>
            <p:ph type="ctrTitle"/>
          </p:nvPr>
        </p:nvSpPr>
        <p:spPr>
          <a:xfrm>
            <a:off x="0" y="29469"/>
            <a:ext cx="9144000" cy="2205731"/>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You rejected this holy, righteous one and instead demanded the release of a murderer. </a:t>
            </a:r>
            <a:r>
              <a:rPr lang="en-US" sz="2800" b="1" baseline="30000"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You killed the author of life, but God raised him from the dead. And we are witnesses of this fact!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3:14-15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46605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586A4-FFEE-7C41-94EC-DB4FE2221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247"/>
            <a:ext cx="9144000" cy="4939284"/>
          </a:xfrm>
          <a:prstGeom prst="rect">
            <a:avLst/>
          </a:prstGeom>
        </p:spPr>
      </p:pic>
      <p:sp>
        <p:nvSpPr>
          <p:cNvPr id="900098" name="Rectangle 2"/>
          <p:cNvSpPr>
            <a:spLocks noGrp="1" noChangeArrowheads="1"/>
          </p:cNvSpPr>
          <p:nvPr>
            <p:ph type="ctrTitle"/>
          </p:nvPr>
        </p:nvSpPr>
        <p:spPr>
          <a:xfrm>
            <a:off x="0" y="29469"/>
            <a:ext cx="9144000" cy="2494275"/>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Through </a:t>
            </a:r>
            <a:r>
              <a:rPr lang="en-US" sz="3200" b="1" dirty="0">
                <a:solidFill>
                  <a:srgbClr val="FFFF00"/>
                </a:solidFill>
                <a:effectLst>
                  <a:glow rad="127000">
                    <a:schemeClr val="tx1"/>
                  </a:glow>
                </a:effectLst>
                <a:latin typeface="Arial" charset="0"/>
                <a:ea typeface="ＭＳ Ｐゴシック" charset="0"/>
                <a:cs typeface="ＭＳ Ｐゴシック" charset="0"/>
              </a:rPr>
              <a:t>faith in the name of Jesus</a:t>
            </a:r>
            <a:r>
              <a:rPr lang="en-US" sz="3200" b="1" dirty="0">
                <a:effectLst>
                  <a:glow rad="127000">
                    <a:schemeClr val="tx1"/>
                  </a:glow>
                </a:effectLst>
                <a:latin typeface="Arial" charset="0"/>
                <a:ea typeface="ＭＳ Ｐゴシック" charset="0"/>
                <a:cs typeface="ＭＳ Ｐゴシック" charset="0"/>
              </a:rPr>
              <a:t>, this man was healed—and you know how crippled he was before. </a:t>
            </a:r>
            <a:r>
              <a:rPr lang="en-US" sz="3200" b="1" dirty="0">
                <a:solidFill>
                  <a:srgbClr val="FFFF00"/>
                </a:solidFill>
                <a:effectLst>
                  <a:glow rad="127000">
                    <a:schemeClr val="tx1"/>
                  </a:glow>
                </a:effectLst>
                <a:latin typeface="Arial" charset="0"/>
                <a:ea typeface="ＭＳ Ｐゴシック" charset="0"/>
                <a:cs typeface="ＭＳ Ｐゴシック" charset="0"/>
              </a:rPr>
              <a:t>Faith in Jesus’ name</a:t>
            </a:r>
            <a:r>
              <a:rPr lang="en-US" sz="3200" b="1" dirty="0">
                <a:effectLst>
                  <a:glow rad="127000">
                    <a:schemeClr val="tx1"/>
                  </a:glow>
                </a:effectLst>
                <a:latin typeface="Arial" charset="0"/>
                <a:ea typeface="ＭＳ Ｐゴシック" charset="0"/>
                <a:cs typeface="ＭＳ Ｐゴシック" charset="0"/>
              </a:rPr>
              <a:t> has healed him before your very eyes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(Acts 3:16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796384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name of Jesus</a:t>
            </a:r>
          </a:p>
        </p:txBody>
      </p:sp>
      <p:grpSp>
        <p:nvGrpSpPr>
          <p:cNvPr id="3" name="Group 2">
            <a:extLst>
              <a:ext uri="{FF2B5EF4-FFF2-40B4-BE49-F238E27FC236}">
                <a16:creationId xmlns:a16="http://schemas.microsoft.com/office/drawing/2014/main" id="{12CCA74D-66DC-0143-87FB-D41CDC9AC4B1}"/>
              </a:ext>
            </a:extLst>
          </p:cNvPr>
          <p:cNvGrpSpPr/>
          <p:nvPr/>
        </p:nvGrpSpPr>
        <p:grpSpPr>
          <a:xfrm>
            <a:off x="0" y="76200"/>
            <a:ext cx="9144000" cy="6705600"/>
            <a:chOff x="0" y="76200"/>
            <a:chExt cx="9144000" cy="6705600"/>
          </a:xfrm>
        </p:grpSpPr>
        <p:pic>
          <p:nvPicPr>
            <p:cNvPr id="16386" name="Picture 2" descr="Image result for name of jesus">
              <a:extLst>
                <a:ext uri="{FF2B5EF4-FFF2-40B4-BE49-F238E27FC236}">
                  <a16:creationId xmlns:a16="http://schemas.microsoft.com/office/drawing/2014/main" id="{47B4DE1D-08E6-DA4F-9785-F9AB86B1E3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705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6413F2B-45B4-3641-B553-7ADCD056F99B}"/>
                </a:ext>
              </a:extLst>
            </p:cNvPr>
            <p:cNvSpPr/>
            <p:nvPr/>
          </p:nvSpPr>
          <p:spPr bwMode="auto">
            <a:xfrm>
              <a:off x="0" y="3073374"/>
              <a:ext cx="832919" cy="54547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2D15B893-A7BF-9B45-B7BB-9A7E94F85553}"/>
                </a:ext>
              </a:extLst>
            </p:cNvPr>
            <p:cNvSpPr/>
            <p:nvPr/>
          </p:nvSpPr>
          <p:spPr bwMode="auto">
            <a:xfrm>
              <a:off x="697117" y="3246476"/>
              <a:ext cx="1095470" cy="4572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9">
              <a:extLst>
                <a:ext uri="{FF2B5EF4-FFF2-40B4-BE49-F238E27FC236}">
                  <a16:creationId xmlns:a16="http://schemas.microsoft.com/office/drawing/2014/main" id="{8BEA54DE-ACDA-CA43-A71C-4D72079BD108}"/>
                </a:ext>
              </a:extLst>
            </p:cNvPr>
            <p:cNvSpPr/>
            <p:nvPr/>
          </p:nvSpPr>
          <p:spPr bwMode="auto">
            <a:xfrm>
              <a:off x="2281471" y="873288"/>
              <a:ext cx="902271" cy="425515"/>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Rectangle 2">
            <a:extLst>
              <a:ext uri="{FF2B5EF4-FFF2-40B4-BE49-F238E27FC236}">
                <a16:creationId xmlns:a16="http://schemas.microsoft.com/office/drawing/2014/main" id="{8C12DD40-B313-5D4B-ABD7-7CF244996432}"/>
              </a:ext>
            </a:extLst>
          </p:cNvPr>
          <p:cNvSpPr txBox="1">
            <a:spLocks noChangeArrowheads="1"/>
          </p:cNvSpPr>
          <p:nvPr/>
        </p:nvSpPr>
        <p:spPr bwMode="auto">
          <a:xfrm>
            <a:off x="2281472" y="923453"/>
            <a:ext cx="968721" cy="4255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p>
        </p:txBody>
      </p:sp>
      <p:sp>
        <p:nvSpPr>
          <p:cNvPr id="6" name="Rectangle 2">
            <a:extLst>
              <a:ext uri="{FF2B5EF4-FFF2-40B4-BE49-F238E27FC236}">
                <a16:creationId xmlns:a16="http://schemas.microsoft.com/office/drawing/2014/main" id="{D3AA1ABC-9E92-104F-8AD2-1FF4532000FD}"/>
              </a:ext>
            </a:extLst>
          </p:cNvPr>
          <p:cNvSpPr txBox="1">
            <a:spLocks noChangeArrowheads="1"/>
          </p:cNvSpPr>
          <p:nvPr/>
        </p:nvSpPr>
        <p:spPr bwMode="auto">
          <a:xfrm>
            <a:off x="1" y="3225296"/>
            <a:ext cx="1792586" cy="4255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sanctuary</a:t>
            </a:r>
          </a:p>
        </p:txBody>
      </p:sp>
    </p:spTree>
    <p:extLst>
      <p:ext uri="{BB962C8B-B14F-4D97-AF65-F5344CB8AC3E}">
        <p14:creationId xmlns:p14="http://schemas.microsoft.com/office/powerpoint/2010/main" val="2937951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israel king">
            <a:extLst>
              <a:ext uri="{FF2B5EF4-FFF2-40B4-BE49-F238E27FC236}">
                <a16:creationId xmlns:a16="http://schemas.microsoft.com/office/drawing/2014/main" id="{6BB0F272-0375-C94A-B99D-0AFC03A983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11" y="2209800"/>
            <a:ext cx="9172222" cy="46481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111" y="1"/>
            <a:ext cx="9144000" cy="2159000"/>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people should accept Jesus as Israel’s promised king (Christ = Messiah) who will return to restore the kingdom after the nation believes (3:17-26). </a:t>
            </a:r>
          </a:p>
        </p:txBody>
      </p:sp>
    </p:spTree>
    <p:extLst>
      <p:ext uri="{BB962C8B-B14F-4D97-AF65-F5344CB8AC3E}">
        <p14:creationId xmlns:p14="http://schemas.microsoft.com/office/powerpoint/2010/main" val="2450863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israel king">
            <a:extLst>
              <a:ext uri="{FF2B5EF4-FFF2-40B4-BE49-F238E27FC236}">
                <a16:creationId xmlns:a16="http://schemas.microsoft.com/office/drawing/2014/main" id="{89CF28FA-2D2D-6E4A-969E-5640A10F1E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0" y="2079625"/>
            <a:ext cx="9144000" cy="47783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2456154"/>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Friends, I realize that what you and your leaders did to Jesus was done in ignorance. </a:t>
            </a:r>
            <a:r>
              <a:rPr lang="en-US" sz="2800" b="1" baseline="30000" dirty="0">
                <a:effectLst>
                  <a:glow rad="127000">
                    <a:schemeClr val="tx1"/>
                  </a:glow>
                </a:effectLst>
                <a:latin typeface="Arial" charset="0"/>
                <a:ea typeface="ＭＳ Ｐゴシック" charset="0"/>
                <a:cs typeface="ＭＳ Ｐゴシック" charset="0"/>
              </a:rPr>
              <a:t>18 </a:t>
            </a:r>
            <a:r>
              <a:rPr lang="en-US" sz="2800" b="1" dirty="0">
                <a:effectLst>
                  <a:glow rad="127000">
                    <a:schemeClr val="tx1"/>
                  </a:glow>
                </a:effectLst>
                <a:latin typeface="Arial" charset="0"/>
                <a:ea typeface="ＭＳ Ｐゴシック" charset="0"/>
                <a:cs typeface="ＭＳ Ｐゴシック" charset="0"/>
              </a:rPr>
              <a:t>But God was fulfilling what all the prophets had foretold about the Messiah—that he must suffer these things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(Acts 3:17-18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42070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What’s the point?">
            <a:extLst>
              <a:ext uri="{FF2B5EF4-FFF2-40B4-BE49-F238E27FC236}">
                <a16:creationId xmlns:a16="http://schemas.microsoft.com/office/drawing/2014/main" id="{8FE0E17F-AB2B-3D4F-B9E1-0E04E7C781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838839"/>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What’s the point of this story?</a:t>
            </a:r>
          </a:p>
        </p:txBody>
      </p:sp>
      <p:sp>
        <p:nvSpPr>
          <p:cNvPr id="5" name="Rectangle 2">
            <a:extLst>
              <a:ext uri="{FF2B5EF4-FFF2-40B4-BE49-F238E27FC236}">
                <a16:creationId xmlns:a16="http://schemas.microsoft.com/office/drawing/2014/main" id="{D439754B-BE4A-F648-AD59-3ED17C82F0D9}"/>
              </a:ext>
            </a:extLst>
          </p:cNvPr>
          <p:cNvSpPr txBox="1">
            <a:spLocks noChangeArrowheads="1"/>
          </p:cNvSpPr>
          <p:nvPr/>
        </p:nvSpPr>
        <p:spPr bwMode="auto">
          <a:xfrm rot="20724261">
            <a:off x="-1156448" y="568184"/>
            <a:ext cx="7449671"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 How to heal?</a:t>
            </a:r>
          </a:p>
        </p:txBody>
      </p:sp>
      <p:sp>
        <p:nvSpPr>
          <p:cNvPr id="6" name="Rectangle 2">
            <a:extLst>
              <a:ext uri="{FF2B5EF4-FFF2-40B4-BE49-F238E27FC236}">
                <a16:creationId xmlns:a16="http://schemas.microsoft.com/office/drawing/2014/main" id="{7302BBA4-B70B-3D4B-8D57-EEEE9645815D}"/>
              </a:ext>
            </a:extLst>
          </p:cNvPr>
          <p:cNvSpPr txBox="1">
            <a:spLocks noChangeArrowheads="1"/>
          </p:cNvSpPr>
          <p:nvPr/>
        </p:nvSpPr>
        <p:spPr bwMode="auto">
          <a:xfrm rot="1047186">
            <a:off x="-914401" y="4859350"/>
            <a:ext cx="7449671"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 Identify with the beggar?</a:t>
            </a:r>
          </a:p>
        </p:txBody>
      </p:sp>
      <p:sp>
        <p:nvSpPr>
          <p:cNvPr id="7" name="Rectangle 2">
            <a:extLst>
              <a:ext uri="{FF2B5EF4-FFF2-40B4-BE49-F238E27FC236}">
                <a16:creationId xmlns:a16="http://schemas.microsoft.com/office/drawing/2014/main" id="{20C2D26F-9B34-254C-8487-E0178ABAB01A}"/>
              </a:ext>
            </a:extLst>
          </p:cNvPr>
          <p:cNvSpPr txBox="1">
            <a:spLocks noChangeArrowheads="1"/>
          </p:cNvSpPr>
          <p:nvPr/>
        </p:nvSpPr>
        <p:spPr bwMode="auto">
          <a:xfrm rot="20453533">
            <a:off x="4772822" y="2628841"/>
            <a:ext cx="5511763" cy="12606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 Be kind?</a:t>
            </a:r>
          </a:p>
        </p:txBody>
      </p:sp>
    </p:spTree>
    <p:extLst>
      <p:ext uri="{BB962C8B-B14F-4D97-AF65-F5344CB8AC3E}">
        <p14:creationId xmlns:p14="http://schemas.microsoft.com/office/powerpoint/2010/main" val="8475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Image result for repent turn">
            <a:extLst>
              <a:ext uri="{FF2B5EF4-FFF2-40B4-BE49-F238E27FC236}">
                <a16:creationId xmlns:a16="http://schemas.microsoft.com/office/drawing/2014/main" id="{D9F5A8EA-6500-1C4B-BEE7-33CC12DB3A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0162" y="2123520"/>
            <a:ext cx="5822905" cy="472482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13571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Now </a:t>
            </a:r>
            <a:r>
              <a:rPr lang="en-US" sz="2800" b="1" dirty="0">
                <a:solidFill>
                  <a:srgbClr val="FFFF00"/>
                </a:solidFill>
                <a:effectLst>
                  <a:glow rad="127000">
                    <a:schemeClr val="tx1"/>
                  </a:glow>
                </a:effectLst>
                <a:latin typeface="Arial" charset="0"/>
                <a:ea typeface="ＭＳ Ｐゴシック" charset="0"/>
                <a:cs typeface="ＭＳ Ｐゴシック" charset="0"/>
              </a:rPr>
              <a:t>repent</a:t>
            </a:r>
            <a:r>
              <a:rPr lang="en-US" sz="2800" b="1" dirty="0">
                <a:effectLst>
                  <a:glow rad="127000">
                    <a:schemeClr val="tx1"/>
                  </a:glow>
                </a:effectLst>
                <a:latin typeface="Arial" charset="0"/>
                <a:ea typeface="ＭＳ Ｐゴシック" charset="0"/>
                <a:cs typeface="ＭＳ Ｐゴシック" charset="0"/>
              </a:rPr>
              <a:t> of your sins and </a:t>
            </a:r>
            <a:r>
              <a:rPr lang="en-US" sz="2800" b="1" dirty="0">
                <a:solidFill>
                  <a:srgbClr val="FFFF00"/>
                </a:solidFill>
                <a:effectLst>
                  <a:glow rad="127000">
                    <a:schemeClr val="tx1"/>
                  </a:glow>
                </a:effectLst>
                <a:latin typeface="Arial" charset="0"/>
                <a:ea typeface="ＭＳ Ｐゴシック" charset="0"/>
                <a:cs typeface="ＭＳ Ｐゴシック" charset="0"/>
              </a:rPr>
              <a:t>turn</a:t>
            </a:r>
            <a:r>
              <a:rPr lang="en-US" sz="2800" b="1" dirty="0">
                <a:effectLst>
                  <a:glow rad="127000">
                    <a:schemeClr val="tx1"/>
                  </a:glow>
                </a:effectLst>
                <a:latin typeface="Arial" charset="0"/>
                <a:ea typeface="ＭＳ Ｐゴシック" charset="0"/>
                <a:cs typeface="ＭＳ Ｐゴシック" charset="0"/>
              </a:rPr>
              <a:t> to God, so that your sins may be wiped away. </a:t>
            </a:r>
            <a:r>
              <a:rPr lang="en-US" sz="2800" b="1" baseline="30000" dirty="0">
                <a:effectLst>
                  <a:glow rad="127000">
                    <a:schemeClr val="tx1"/>
                  </a:glow>
                </a:effectLst>
                <a:latin typeface="Arial" charset="0"/>
                <a:ea typeface="ＭＳ Ｐゴシック" charset="0"/>
                <a:cs typeface="ＭＳ Ｐゴシック" charset="0"/>
              </a:rPr>
              <a:t>20 </a:t>
            </a:r>
            <a:r>
              <a:rPr lang="en-US" sz="2800" b="1" dirty="0">
                <a:effectLst>
                  <a:glow rad="127000">
                    <a:schemeClr val="tx1"/>
                  </a:glow>
                </a:effectLst>
                <a:latin typeface="Arial" charset="0"/>
                <a:ea typeface="ＭＳ Ｐゴシック" charset="0"/>
                <a:cs typeface="ＭＳ Ｐゴシック" charset="0"/>
              </a:rPr>
              <a:t>Then times of refreshment will come from the presence of the Lord, and he will again send you Jesus, your appointed Messiah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3:19-20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505275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times of refreshing">
            <a:extLst>
              <a:ext uri="{FF2B5EF4-FFF2-40B4-BE49-F238E27FC236}">
                <a16:creationId xmlns:a16="http://schemas.microsoft.com/office/drawing/2014/main" id="{4F937B5E-0C1A-4B47-9F5B-729F34B320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13810"/>
            <a:ext cx="9144000" cy="46441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135713"/>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Now repent of your sins and turn to God, so that your sins may be wiped away. </a:t>
            </a:r>
            <a:r>
              <a:rPr lang="en-US" sz="2800" b="1" baseline="30000" dirty="0">
                <a:effectLst>
                  <a:glow rad="127000">
                    <a:schemeClr val="tx1"/>
                  </a:glow>
                </a:effectLst>
                <a:latin typeface="Arial" charset="0"/>
                <a:ea typeface="ＭＳ Ｐゴシック" charset="0"/>
                <a:cs typeface="ＭＳ Ｐゴシック" charset="0"/>
              </a:rPr>
              <a:t>20 </a:t>
            </a:r>
            <a:r>
              <a:rPr lang="en-US" sz="2800" b="1" dirty="0">
                <a:effectLst>
                  <a:glow rad="127000">
                    <a:schemeClr val="tx1"/>
                  </a:glow>
                </a:effectLst>
                <a:latin typeface="Arial" charset="0"/>
                <a:ea typeface="ＭＳ Ｐゴシック" charset="0"/>
                <a:cs typeface="ＭＳ Ｐゴシック" charset="0"/>
              </a:rPr>
              <a:t>Then </a:t>
            </a:r>
            <a:r>
              <a:rPr lang="en-US" sz="2800" b="1" dirty="0">
                <a:solidFill>
                  <a:srgbClr val="FFFF00"/>
                </a:solidFill>
                <a:effectLst>
                  <a:glow rad="127000">
                    <a:schemeClr val="tx1"/>
                  </a:glow>
                </a:effectLst>
                <a:latin typeface="Arial" charset="0"/>
                <a:ea typeface="ＭＳ Ｐゴシック" charset="0"/>
                <a:cs typeface="ＭＳ Ｐゴシック" charset="0"/>
              </a:rPr>
              <a:t>times of refreshment will come</a:t>
            </a:r>
            <a:r>
              <a:rPr lang="en-US" sz="2800" b="1" dirty="0">
                <a:effectLst>
                  <a:glow rad="127000">
                    <a:schemeClr val="tx1"/>
                  </a:glow>
                </a:effectLst>
                <a:latin typeface="Arial" charset="0"/>
                <a:ea typeface="ＭＳ Ｐゴシック" charset="0"/>
                <a:cs typeface="ＭＳ Ｐゴシック" charset="0"/>
              </a:rPr>
              <a:t> from the presence of the Lord, and he will again send you Jesus, your appointed Messiah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(Acts 3:19-20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FD5E477-C3A6-624E-97B1-7B8E8D5546F2}"/>
              </a:ext>
            </a:extLst>
          </p:cNvPr>
          <p:cNvSpPr txBox="1">
            <a:spLocks noChangeArrowheads="1"/>
          </p:cNvSpPr>
          <p:nvPr/>
        </p:nvSpPr>
        <p:spPr bwMode="auto">
          <a:xfrm>
            <a:off x="0" y="5281086"/>
            <a:ext cx="9144000" cy="1576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For he must remain in heaven until the time for the final </a:t>
            </a:r>
            <a:r>
              <a:rPr lang="en-US" sz="2800" b="1" kern="0" dirty="0">
                <a:solidFill>
                  <a:srgbClr val="FFFF00"/>
                </a:solidFill>
                <a:effectLst>
                  <a:glow rad="127000">
                    <a:schemeClr val="tx1"/>
                  </a:glow>
                </a:effectLst>
                <a:latin typeface="Arial" charset="0"/>
                <a:ea typeface="ＭＳ Ｐゴシック" charset="0"/>
                <a:cs typeface="ＭＳ Ｐゴシック" charset="0"/>
              </a:rPr>
              <a:t>restoration</a:t>
            </a:r>
            <a:r>
              <a:rPr lang="en-US" sz="2800" b="1" kern="0" dirty="0">
                <a:effectLst>
                  <a:glow rad="127000">
                    <a:schemeClr val="tx1"/>
                  </a:glow>
                </a:effectLst>
                <a:latin typeface="Arial" charset="0"/>
                <a:ea typeface="ＭＳ Ｐゴシック" charset="0"/>
                <a:cs typeface="ＭＳ Ｐゴシック" charset="0"/>
              </a:rPr>
              <a:t> of all things, as God promised long ago through his holy prophets</a:t>
            </a:r>
            <a:r>
              <a:rPr lang="ru-RU" sz="2800" b="1" kern="0" dirty="0">
                <a:effectLst>
                  <a:glow rad="127000">
                    <a:schemeClr val="tx1"/>
                  </a:glow>
                </a:effectLst>
                <a:latin typeface="Arial" charset="0"/>
                <a:ea typeface="ＭＳ Ｐゴシック" charset="0"/>
                <a:cs typeface="ＭＳ Ｐゴシック" charset="0"/>
              </a:rPr>
              <a:t>"</a:t>
            </a:r>
            <a:r>
              <a:rPr lang="en-US" sz="2800" b="1" kern="0" dirty="0">
                <a:effectLst>
                  <a:glow rad="127000">
                    <a:schemeClr val="tx1"/>
                  </a:glow>
                </a:effectLst>
                <a:latin typeface="Arial" charset="0"/>
                <a:ea typeface="ＭＳ Ｐゴシック" charset="0"/>
                <a:cs typeface="ＭＳ Ｐゴシック" charset="0"/>
              </a:rPr>
              <a:t> (Acts 3:21 </a:t>
            </a:r>
            <a:r>
              <a:rPr lang="en-US" sz="2400" b="1" kern="0" dirty="0">
                <a:effectLst>
                  <a:glow rad="127000">
                    <a:schemeClr val="tx1"/>
                  </a:glow>
                </a:effectLst>
                <a:latin typeface="Arial" charset="0"/>
                <a:ea typeface="ＭＳ Ｐゴシック" charset="0"/>
                <a:cs typeface="ＭＳ Ｐゴシック" charset="0"/>
              </a:rPr>
              <a:t>NLT</a:t>
            </a:r>
            <a:r>
              <a:rPr lang="en-US" sz="28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752906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israel king">
            <a:extLst>
              <a:ext uri="{FF2B5EF4-FFF2-40B4-BE49-F238E27FC236}">
                <a16:creationId xmlns:a16="http://schemas.microsoft.com/office/drawing/2014/main" id="{9CD2FE97-B398-404A-BA0F-FD87E89498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2950"/>
            <a:ext cx="9144000" cy="61150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54966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 Peter saying that their repentance would have brought the kingdom?</a:t>
            </a:r>
          </a:p>
        </p:txBody>
      </p:sp>
      <p:sp>
        <p:nvSpPr>
          <p:cNvPr id="3" name="Rectangle 2"/>
          <p:cNvSpPr txBox="1">
            <a:spLocks noChangeArrowheads="1"/>
          </p:cNvSpPr>
          <p:nvPr/>
        </p:nvSpPr>
        <p:spPr bwMode="auto">
          <a:xfrm>
            <a:off x="4697128" y="2100291"/>
            <a:ext cx="444687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3262407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54966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 Peter saying that their repentance would have brought the kingdom?</a:t>
            </a:r>
          </a:p>
        </p:txBody>
      </p:sp>
      <p:sp>
        <p:nvSpPr>
          <p:cNvPr id="3" name="Rectangle 2"/>
          <p:cNvSpPr txBox="1">
            <a:spLocks noChangeArrowheads="1"/>
          </p:cNvSpPr>
          <p:nvPr/>
        </p:nvSpPr>
        <p:spPr bwMode="auto">
          <a:xfrm>
            <a:off x="0" y="2791326"/>
            <a:ext cx="9144000" cy="25314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t>“The concept of restoration parallels regeneration when it is used of the kingdom (cf. Isa. 65:17; 66:22; Matt. 19:28; Rom. 8:20–22).”</a:t>
            </a:r>
          </a:p>
        </p:txBody>
      </p:sp>
      <p:sp>
        <p:nvSpPr>
          <p:cNvPr id="5" name="Rectangle 2">
            <a:extLst>
              <a:ext uri="{FF2B5EF4-FFF2-40B4-BE49-F238E27FC236}">
                <a16:creationId xmlns:a16="http://schemas.microsoft.com/office/drawing/2014/main" id="{C90A66A4-4285-1844-A9E9-29A84AD26DE7}"/>
              </a:ext>
            </a:extLst>
          </p:cNvPr>
          <p:cNvSpPr txBox="1">
            <a:spLocks noChangeArrowheads="1"/>
          </p:cNvSpPr>
          <p:nvPr/>
        </p:nvSpPr>
        <p:spPr bwMode="auto">
          <a:xfrm>
            <a:off x="0" y="1565432"/>
            <a:ext cx="9143999" cy="769349"/>
          </a:xfrm>
          <a:prstGeom prst="rect">
            <a:avLst/>
          </a:prstGeom>
          <a:solidFill>
            <a:schemeClr val="accent2">
              <a:lumMod val="75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Regeneration = Restoration</a:t>
            </a:r>
          </a:p>
        </p:txBody>
      </p:sp>
      <p:sp>
        <p:nvSpPr>
          <p:cNvPr id="6" name="Rectangle 2">
            <a:extLst>
              <a:ext uri="{FF2B5EF4-FFF2-40B4-BE49-F238E27FC236}">
                <a16:creationId xmlns:a16="http://schemas.microsoft.com/office/drawing/2014/main" id="{D15B5D24-B980-D44A-9CE8-98FC1FD600E5}"/>
              </a:ext>
            </a:extLst>
          </p:cNvPr>
          <p:cNvSpPr txBox="1">
            <a:spLocks noChangeArrowheads="1"/>
          </p:cNvSpPr>
          <p:nvPr/>
        </p:nvSpPr>
        <p:spPr bwMode="auto">
          <a:xfrm>
            <a:off x="9625" y="6074213"/>
            <a:ext cx="8912994"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2800" b="1" dirty="0"/>
              <a:t>—Toussaint, </a:t>
            </a:r>
            <a:r>
              <a:rPr lang="en-US" sz="2800" b="1" i="1" dirty="0"/>
              <a:t>BKC</a:t>
            </a:r>
            <a:r>
              <a:rPr lang="en-US" sz="2800" b="1" dirty="0"/>
              <a:t>, 2:361</a:t>
            </a:r>
          </a:p>
        </p:txBody>
      </p:sp>
    </p:spTree>
    <p:extLst>
      <p:ext uri="{BB962C8B-B14F-4D97-AF65-F5344CB8AC3E}">
        <p14:creationId xmlns:p14="http://schemas.microsoft.com/office/powerpoint/2010/main" val="372639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0"/>
                <a:cs typeface="Arial"/>
              </a:rPr>
              <a:t>restore</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the kingdom to Israel?” </a:t>
            </a:r>
          </a:p>
        </p:txBody>
      </p:sp>
    </p:spTree>
    <p:extLst>
      <p:ext uri="{BB962C8B-B14F-4D97-AF65-F5344CB8AC3E}">
        <p14:creationId xmlns:p14="http://schemas.microsoft.com/office/powerpoint/2010/main" val="4172533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3898" y="44624"/>
            <a:ext cx="9130101" cy="5708800"/>
          </a:xfrm>
          <a:prstGeom prst="rect">
            <a:avLst/>
          </a:prstGeom>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65:17-18a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Look! I am creating new heavens and a new earth, and no one will even think about the old ones anymore. </a:t>
            </a:r>
            <a:r>
              <a:rPr kumimoji="0" lang="en-GB" sz="28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cs typeface="Arial" charset="0"/>
              </a:rPr>
              <a:t>18</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Be glad; rejoice forever in my creation!</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9276737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mage result for isaiah 66:22">
            <a:extLst>
              <a:ext uri="{FF2B5EF4-FFF2-40B4-BE49-F238E27FC236}">
                <a16:creationId xmlns:a16="http://schemas.microsoft.com/office/drawing/2014/main" id="{0BF8937D-8884-F145-9373-0B7253CA85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08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5818188"/>
            <a:ext cx="9170988" cy="1039812"/>
          </a:xfrm>
        </p:spPr>
        <p:txBody>
          <a:bodyPr/>
          <a:lstStyle/>
          <a:p>
            <a:pPr algn="ctr" eaLnBrk="1" hangingPunct="1">
              <a:defRPr/>
            </a:pPr>
            <a:r>
              <a:rPr lang="en-GB" sz="3200" b="1" kern="1200" dirty="0">
                <a:solidFill>
                  <a:schemeClr val="bg1"/>
                </a:solidFill>
                <a:effectLst>
                  <a:glow rad="228600">
                    <a:schemeClr val="tx1"/>
                  </a:glow>
                </a:effectLst>
                <a:latin typeface="Arial"/>
                <a:ea typeface="ＭＳ Ｐゴシック"/>
                <a:cs typeface="Arial"/>
              </a:rPr>
              <a:t>Isaiah 66:22 (NLT)</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1" y="0"/>
            <a:ext cx="9144000"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D2D2D2"/>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As surely as my new heavens and earth will remain, so will you always be my people, with a name that will never disappear,</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says the L</a:t>
            </a:r>
            <a:r>
              <a:rPr kumimoji="0" lang="en-GB"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ORD</a:t>
            </a:r>
            <a:r>
              <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2306405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xfrm>
            <a:off x="4600876" y="419300"/>
            <a:ext cx="2502568" cy="1578542"/>
          </a:xfrm>
          <a:noFill/>
          <a:ln>
            <a:noFill/>
          </a:ln>
        </p:spPr>
        <p:txBody>
          <a:bodyPr vert="horz" wrap="square" lIns="91440" tIns="45720" rIns="91440" bIns="45720" numCol="1" anchor="ctr" anchorCtr="0" compatLnSpc="1">
            <a:prstTxWarp prst="textNoShape">
              <a:avLst/>
            </a:prstTxWarp>
          </a:bodyPr>
          <a:lstStyle/>
          <a:p>
            <a:pPr marL="9525" indent="-9525" eaLnBrk="1" hangingPunct="1">
              <a:spcBef>
                <a:spcPct val="20000"/>
              </a:spcBef>
            </a:pPr>
            <a:r>
              <a:rPr lang="en-US" sz="2400" b="1" dirty="0">
                <a:solidFill>
                  <a:srgbClr val="FFFFFF"/>
                </a:solidFill>
                <a:effectLst>
                  <a:glow rad="101600">
                    <a:schemeClr val="tx1">
                      <a:alpha val="75000"/>
                    </a:schemeClr>
                  </a:glow>
                  <a:outerShdw blurRad="50800" dist="88900" dir="2700000" algn="tl" rotWithShape="0">
                    <a:srgbClr val="000000"/>
                  </a:outerShdw>
                </a:effectLst>
                <a:cs typeface="+mn-cs"/>
              </a:rPr>
              <a:t>Jesus will Reign Over a Literal, Political Kingdom</a:t>
            </a:r>
          </a:p>
        </p:txBody>
      </p:sp>
      <p:sp>
        <p:nvSpPr>
          <p:cNvPr id="24580" name="Rectangle 4"/>
          <p:cNvSpPr>
            <a:spLocks noGrp="1" noChangeArrowheads="1"/>
          </p:cNvSpPr>
          <p:nvPr>
            <p:ph idx="1"/>
          </p:nvPr>
        </p:nvSpPr>
        <p:spPr>
          <a:xfrm>
            <a:off x="1580950" y="2377440"/>
            <a:ext cx="5897879" cy="2623487"/>
          </a:xfrm>
        </p:spPr>
        <p:txBody>
          <a:bodyPr anchor="ctr"/>
          <a:lstStyle/>
          <a:p>
            <a:pPr marL="9525" indent="-9525" algn="ctr" eaLnBrk="1" hangingPunct="1">
              <a:buFontTx/>
              <a:buNone/>
              <a:defRPr/>
            </a:pP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0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grpSp>
        <p:nvGrpSpPr>
          <p:cNvPr id="2" name="Group 1">
            <a:extLst>
              <a:ext uri="{FF2B5EF4-FFF2-40B4-BE49-F238E27FC236}">
                <a16:creationId xmlns:a16="http://schemas.microsoft.com/office/drawing/2014/main" id="{B1DC0D54-9D40-8B48-8BA6-4A27A4F49B7D}"/>
              </a:ext>
            </a:extLst>
          </p:cNvPr>
          <p:cNvGrpSpPr/>
          <p:nvPr/>
        </p:nvGrpSpPr>
        <p:grpSpPr>
          <a:xfrm>
            <a:off x="19251" y="0"/>
            <a:ext cx="9105499" cy="6728058"/>
            <a:chOff x="19251" y="0"/>
            <a:chExt cx="9105499" cy="6728058"/>
          </a:xfrm>
        </p:grpSpPr>
        <p:pic>
          <p:nvPicPr>
            <p:cNvPr id="28676" name="Picture 4" descr="Image result for jesus throne">
              <a:extLst>
                <a:ext uri="{FF2B5EF4-FFF2-40B4-BE49-F238E27FC236}">
                  <a16:creationId xmlns:a16="http://schemas.microsoft.com/office/drawing/2014/main" id="{A6CDE306-5CB0-684F-86B2-3A625A86C3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2888" y="0"/>
              <a:ext cx="1528184" cy="2281187"/>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Image result for throne black background">
              <a:extLst>
                <a:ext uri="{FF2B5EF4-FFF2-40B4-BE49-F238E27FC236}">
                  <a16:creationId xmlns:a16="http://schemas.microsoft.com/office/drawing/2014/main" id="{BB08230B-2388-1E47-96F5-2DC220C51C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115502"/>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hrone black background">
              <a:extLst>
                <a:ext uri="{FF2B5EF4-FFF2-40B4-BE49-F238E27FC236}">
                  <a16:creationId xmlns:a16="http://schemas.microsoft.com/office/drawing/2014/main" id="{4EDD1D6F-E2BA-AA49-974E-44CDC11B71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1790298"/>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rone black background">
              <a:extLst>
                <a:ext uri="{FF2B5EF4-FFF2-40B4-BE49-F238E27FC236}">
                  <a16:creationId xmlns:a16="http://schemas.microsoft.com/office/drawing/2014/main" id="{300AE04B-0B46-9645-8EAA-1D88E19420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3465094"/>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hrone black background">
              <a:extLst>
                <a:ext uri="{FF2B5EF4-FFF2-40B4-BE49-F238E27FC236}">
                  <a16:creationId xmlns:a16="http://schemas.microsoft.com/office/drawing/2014/main" id="{B53AF163-BC6B-4843-BBAA-ECD11548D7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51"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hrone black background">
              <a:extLst>
                <a:ext uri="{FF2B5EF4-FFF2-40B4-BE49-F238E27FC236}">
                  <a16:creationId xmlns:a16="http://schemas.microsoft.com/office/drawing/2014/main" id="{5B6C6B7B-17E6-644E-AB7A-E9DD3061C6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48126"/>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throne black background">
              <a:extLst>
                <a:ext uri="{FF2B5EF4-FFF2-40B4-BE49-F238E27FC236}">
                  <a16:creationId xmlns:a16="http://schemas.microsoft.com/office/drawing/2014/main" id="{B21EE02D-619F-514A-9881-0438EDB6CE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1745380"/>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hrone black background">
              <a:extLst>
                <a:ext uri="{FF2B5EF4-FFF2-40B4-BE49-F238E27FC236}">
                  <a16:creationId xmlns:a16="http://schemas.microsoft.com/office/drawing/2014/main" id="{2E572374-DC7A-4B44-A822-7CFBAB9B54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3442634"/>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throne black background">
              <a:extLst>
                <a:ext uri="{FF2B5EF4-FFF2-40B4-BE49-F238E27FC236}">
                  <a16:creationId xmlns:a16="http://schemas.microsoft.com/office/drawing/2014/main" id="{4C7DE439-3845-2B41-9765-3251CEDF69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4215"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throne black background">
              <a:extLst>
                <a:ext uri="{FF2B5EF4-FFF2-40B4-BE49-F238E27FC236}">
                  <a16:creationId xmlns:a16="http://schemas.microsoft.com/office/drawing/2014/main" id="{AD78ABB1-640D-A94F-A315-2D8C9CF772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6244"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hrone black background">
              <a:extLst>
                <a:ext uri="{FF2B5EF4-FFF2-40B4-BE49-F238E27FC236}">
                  <a16:creationId xmlns:a16="http://schemas.microsoft.com/office/drawing/2014/main" id="{02817EDA-1EB4-9740-AA2E-4E0A7FEB97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53237"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hrone black background">
              <a:extLst>
                <a:ext uri="{FF2B5EF4-FFF2-40B4-BE49-F238E27FC236}">
                  <a16:creationId xmlns:a16="http://schemas.microsoft.com/office/drawing/2014/main" id="{B29E35EF-9C02-BC49-BEDF-BEC6B48087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0230"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throne black background">
              <a:extLst>
                <a:ext uri="{FF2B5EF4-FFF2-40B4-BE49-F238E27FC236}">
                  <a16:creationId xmlns:a16="http://schemas.microsoft.com/office/drawing/2014/main" id="{31FB451B-1EA5-044C-A0B6-EC4E57131B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87223" y="5139889"/>
              <a:ext cx="1270535" cy="1588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41341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3287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370028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90000"/>
              </a:lnSpc>
              <a:spcBef>
                <a:spcPts val="7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19673205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ON THE MO    VE</a:t>
            </a:r>
            <a:endPar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40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God’s work through the early church in</a:t>
            </a:r>
            <a:endPar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lang="en-US" sz="9600" i="1" dirty="0">
                <a:solidFill>
                  <a:srgbClr val="FEDE93"/>
                </a:solidFill>
                <a:effectLst>
                  <a:outerShdw blurRad="38100" dist="88900" dir="2700000" algn="tl">
                    <a:srgbClr val="000000">
                      <a:alpha val="60000"/>
                    </a:srgbClr>
                  </a:outerShdw>
                </a:effectLst>
                <a:latin typeface="Tw Cen MT Condensed Extra Bold" panose="020B0803020202020204" pitchFamily="34" charset="0"/>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736912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1743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Acts 3:22-26</a:t>
            </a:r>
          </a:p>
        </p:txBody>
      </p:sp>
      <p:pic>
        <p:nvPicPr>
          <p:cNvPr id="3" name="Picture 2">
            <a:extLst>
              <a:ext uri="{FF2B5EF4-FFF2-40B4-BE49-F238E27FC236}">
                <a16:creationId xmlns:a16="http://schemas.microsoft.com/office/drawing/2014/main" id="{28800A70-DFA4-F047-9EA0-0DD0CF921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46905"/>
            <a:ext cx="9144000" cy="4581626"/>
          </a:xfrm>
          <a:prstGeom prst="rect">
            <a:avLst/>
          </a:prstGeom>
        </p:spPr>
      </p:pic>
    </p:spTree>
    <p:extLst>
      <p:ext uri="{BB962C8B-B14F-4D97-AF65-F5344CB8AC3E}">
        <p14:creationId xmlns:p14="http://schemas.microsoft.com/office/powerpoint/2010/main" val="11155385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3</a:t>
            </a: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Seeing God work gives us open doors for witness!</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937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raying">
            <a:extLst>
              <a:ext uri="{FF2B5EF4-FFF2-40B4-BE49-F238E27FC236}">
                <a16:creationId xmlns:a16="http://schemas.microsoft.com/office/drawing/2014/main" id="{C4163FB0-DDF2-2647-9443-3CFA58EF0C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271297"/>
          </a:xfrm>
          <a:solidFill>
            <a:schemeClr val="tx1"/>
          </a:solidFill>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Speak the name—thus the authority—of Jesus </a:t>
            </a:r>
          </a:p>
        </p:txBody>
      </p:sp>
      <p:sp>
        <p:nvSpPr>
          <p:cNvPr id="4" name="Rectangle 2">
            <a:extLst>
              <a:ext uri="{FF2B5EF4-FFF2-40B4-BE49-F238E27FC236}">
                <a16:creationId xmlns:a16="http://schemas.microsoft.com/office/drawing/2014/main" id="{2AEAA707-7442-9B4E-A22D-38EA701841B3}"/>
              </a:ext>
            </a:extLst>
          </p:cNvPr>
          <p:cNvSpPr txBox="1">
            <a:spLocks noChangeArrowheads="1"/>
          </p:cNvSpPr>
          <p:nvPr/>
        </p:nvSpPr>
        <p:spPr bwMode="auto">
          <a:xfrm>
            <a:off x="-1" y="1867438"/>
            <a:ext cx="9156879" cy="32454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indent="-457200" algn="l" defTabSz="914400">
              <a:buFont typeface="Arial" panose="020B0604020202020204" pitchFamily="34" charset="0"/>
              <a:buChar char="•"/>
              <a:defRPr/>
            </a:pPr>
            <a:r>
              <a:rPr lang="en-US" sz="3200" b="1" kern="0" dirty="0">
                <a:effectLst>
                  <a:glow rad="127000">
                    <a:schemeClr val="tx1"/>
                  </a:glow>
                </a:effectLst>
                <a:latin typeface="Arial" charset="0"/>
                <a:ea typeface="ＭＳ Ｐゴシック" charset="0"/>
                <a:cs typeface="ＭＳ Ｐゴシック" charset="0"/>
              </a:rPr>
              <a:t>Peter healed the man in the name of Jesus (3:6).</a:t>
            </a:r>
          </a:p>
          <a:p>
            <a:pPr marL="457200" indent="-457200" algn="l" defTabSz="914400">
              <a:buFont typeface="Arial" panose="020B0604020202020204" pitchFamily="34" charset="0"/>
              <a:buChar char="•"/>
              <a:defRPr/>
            </a:pPr>
            <a:r>
              <a:rPr lang="en-US" sz="3200" b="1" kern="0" dirty="0">
                <a:effectLst>
                  <a:glow rad="127000">
                    <a:schemeClr val="tx1"/>
                  </a:glow>
                </a:effectLst>
                <a:latin typeface="Arial" charset="0"/>
                <a:ea typeface="ＭＳ Ｐゴシック" charset="0"/>
                <a:cs typeface="ＭＳ Ｐゴシック" charset="0"/>
              </a:rPr>
              <a:t>Peter refused to take any credit for power or godliness (3:12).</a:t>
            </a:r>
          </a:p>
          <a:p>
            <a:pPr marL="457200" indent="-457200" algn="l" defTabSz="914400">
              <a:buFont typeface="Arial" panose="020B0604020202020204" pitchFamily="34" charset="0"/>
              <a:buChar char="•"/>
              <a:defRPr/>
            </a:pPr>
            <a:r>
              <a:rPr lang="en-US" sz="3200" b="1" kern="0" dirty="0">
                <a:effectLst>
                  <a:glow rad="127000">
                    <a:schemeClr val="tx1"/>
                  </a:glow>
                </a:effectLst>
                <a:latin typeface="Arial" charset="0"/>
                <a:ea typeface="ＭＳ Ｐゴシック" charset="0"/>
                <a:cs typeface="ＭＳ Ｐゴシック" charset="0"/>
              </a:rPr>
              <a:t>Peter said that the man placed his faith in the name of Jesus (3:16).</a:t>
            </a:r>
          </a:p>
        </p:txBody>
      </p:sp>
    </p:spTree>
    <p:extLst>
      <p:ext uri="{BB962C8B-B14F-4D97-AF65-F5344CB8AC3E}">
        <p14:creationId xmlns:p14="http://schemas.microsoft.com/office/powerpoint/2010/main" val="1825423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od Does Amazing Things">
            <a:extLst>
              <a:ext uri="{FF2B5EF4-FFF2-40B4-BE49-F238E27FC236}">
                <a16:creationId xmlns:a16="http://schemas.microsoft.com/office/drawing/2014/main" id="{9A948AB7-899F-0144-895D-7AB575A8F4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5159" y="-1"/>
            <a:ext cx="4892841" cy="73367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07887"/>
            <a:ext cx="9144000" cy="829727"/>
          </a:xfrm>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Speak about Jesus!</a:t>
            </a:r>
          </a:p>
        </p:txBody>
      </p:sp>
    </p:spTree>
    <p:extLst>
      <p:ext uri="{BB962C8B-B14F-4D97-AF65-F5344CB8AC3E}">
        <p14:creationId xmlns:p14="http://schemas.microsoft.com/office/powerpoint/2010/main" val="388134692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 result for front row seat">
            <a:extLst>
              <a:ext uri="{FF2B5EF4-FFF2-40B4-BE49-F238E27FC236}">
                <a16:creationId xmlns:a16="http://schemas.microsoft.com/office/drawing/2014/main" id="{E369D779-4519-4B40-B341-37E859052A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276876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amazing things has God done where you have a front-row seat?</a:t>
            </a:r>
          </a:p>
        </p:txBody>
      </p:sp>
    </p:spTree>
    <p:extLst>
      <p:ext uri="{BB962C8B-B14F-4D97-AF65-F5344CB8AC3E}">
        <p14:creationId xmlns:p14="http://schemas.microsoft.com/office/powerpoint/2010/main" val="499256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body" sz="half" idx="2"/>
          </p:nvPr>
        </p:nvSpPr>
        <p:spPr>
          <a:xfrm>
            <a:off x="457200" y="5257800"/>
            <a:ext cx="32766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Commander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138242" name="Picture 7"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Picture 8"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4" name="AutoShape 11"/>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748" name="Rectangle 4"/>
          <p:cNvSpPr>
            <a:spLocks noGrp="1" noChangeArrowheads="1"/>
          </p:cNvSpPr>
          <p:nvPr>
            <p:ph type="title"/>
          </p:nvPr>
        </p:nvSpPr>
        <p:spPr>
          <a:xfrm>
            <a:off x="2895600" y="1143000"/>
            <a:ext cx="4125913" cy="881063"/>
          </a:xfrm>
        </p:spPr>
        <p:txBody>
          <a:bodyPr/>
          <a:lstStyle/>
          <a:p>
            <a:pPr eaLnBrk="1" hangingPunct="1">
              <a:defRPr/>
            </a:pPr>
            <a:r>
              <a:rPr lang="en-US" sz="6000">
                <a:latin typeface="Times New Roman" charset="0"/>
                <a:ea typeface="ＭＳ Ｐゴシック" charset="0"/>
                <a:cs typeface="ＭＳ Ｐゴシック" charset="0"/>
              </a:rPr>
              <a:t>The Divorce</a:t>
            </a:r>
          </a:p>
        </p:txBody>
      </p:sp>
      <p:sp>
        <p:nvSpPr>
          <p:cNvPr id="31756" name="Rectangle 12"/>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Social Worker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Joyce I. Griffith (alias Mom)</a:t>
            </a:r>
          </a:p>
        </p:txBody>
      </p:sp>
      <p:sp>
        <p:nvSpPr>
          <p:cNvPr id="31757" name="Rectangle 13"/>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1962</a:t>
            </a:r>
          </a:p>
        </p:txBody>
      </p:sp>
    </p:spTree>
    <p:extLst>
      <p:ext uri="{BB962C8B-B14F-4D97-AF65-F5344CB8AC3E}">
        <p14:creationId xmlns:p14="http://schemas.microsoft.com/office/powerpoint/2010/main" val="4118996624"/>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72200" y="228600"/>
            <a:ext cx="2971800" cy="3303588"/>
          </a:xfrm>
        </p:spPr>
        <p:txBody>
          <a:bodyPr/>
          <a:lstStyle/>
          <a:p>
            <a:pPr eaLnBrk="1" hangingPunct="1">
              <a:defRPr/>
            </a:pPr>
            <a:r>
              <a:rPr lang="en-US" b="1">
                <a:latin typeface="Arial" charset="0"/>
                <a:ea typeface="ＭＳ Ｐゴシック" charset="0"/>
                <a:cs typeface="ＭＳ Ｐゴシック" charset="0"/>
              </a:rPr>
              <a:t>Divorce for Mom was tough…</a:t>
            </a:r>
          </a:p>
        </p:txBody>
      </p:sp>
      <p:sp>
        <p:nvSpPr>
          <p:cNvPr id="51203" name="Rectangle 3"/>
          <p:cNvSpPr>
            <a:spLocks noGrp="1" noChangeArrowheads="1"/>
          </p:cNvSpPr>
          <p:nvPr>
            <p:ph type="body" idx="1"/>
          </p:nvPr>
        </p:nvSpPr>
        <p:spPr>
          <a:xfrm>
            <a:off x="6172200" y="3657600"/>
            <a:ext cx="3200400" cy="3200400"/>
          </a:xfrm>
        </p:spPr>
        <p:txBody>
          <a:bodyPr/>
          <a:lstStyle/>
          <a:p>
            <a:pPr eaLnBrk="1" hangingPunct="1">
              <a:defRPr/>
            </a:pPr>
            <a:r>
              <a:rPr lang="en-US" sz="4000" b="1">
                <a:latin typeface="Arial" charset="0"/>
                <a:ea typeface="ＭＳ Ｐゴシック" charset="0"/>
                <a:cs typeface="ＭＳ Ｐゴシック" charset="0"/>
              </a:rPr>
              <a:t>Bobby, 6</a:t>
            </a:r>
          </a:p>
          <a:p>
            <a:pPr eaLnBrk="1" hangingPunct="1">
              <a:defRPr/>
            </a:pPr>
            <a:r>
              <a:rPr lang="en-US" sz="4000" b="1">
                <a:latin typeface="Arial" charset="0"/>
                <a:ea typeface="ＭＳ Ｐゴシック" charset="0"/>
                <a:cs typeface="ＭＳ Ｐゴシック" charset="0"/>
              </a:rPr>
              <a:t>Ricky, 4</a:t>
            </a:r>
          </a:p>
          <a:p>
            <a:pPr eaLnBrk="1" hangingPunct="1">
              <a:defRPr/>
            </a:pPr>
            <a:r>
              <a:rPr lang="en-US" sz="4000" b="1">
                <a:latin typeface="Arial" charset="0"/>
                <a:ea typeface="ＭＳ Ｐゴシック" charset="0"/>
                <a:cs typeface="ＭＳ Ｐゴシック" charset="0"/>
              </a:rPr>
              <a:t>Kathy, 3</a:t>
            </a:r>
          </a:p>
          <a:p>
            <a:pPr eaLnBrk="1" hangingPunct="1">
              <a:defRPr/>
            </a:pPr>
            <a:r>
              <a:rPr lang="en-US" sz="4000" b="1">
                <a:latin typeface="Arial" charset="0"/>
                <a:ea typeface="ＭＳ Ｐゴシック" charset="0"/>
                <a:cs typeface="ＭＳ Ｐゴシック" charset="0"/>
              </a:rPr>
              <a:t>Tommy, 1</a:t>
            </a:r>
          </a:p>
        </p:txBody>
      </p:sp>
      <p:pic>
        <p:nvPicPr>
          <p:cNvPr id="140291" name="Picture 5"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94982"/>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8963696" cy="145160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He rescued me from a broken home and used me for his work for 41 years. </a:t>
            </a:r>
          </a:p>
        </p:txBody>
      </p:sp>
      <p:pic>
        <p:nvPicPr>
          <p:cNvPr id="5122" name="Picture 2" descr="Image result for God Does Amazing Things">
            <a:extLst>
              <a:ext uri="{FF2B5EF4-FFF2-40B4-BE49-F238E27FC236}">
                <a16:creationId xmlns:a16="http://schemas.microsoft.com/office/drawing/2014/main" id="{8A1F5E4E-CCC8-F94A-B74A-BC553E602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938337"/>
            <a:ext cx="5003138" cy="34063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AD95AF-3C17-2243-8685-BACDB1FF6C58}"/>
              </a:ext>
            </a:extLst>
          </p:cNvPr>
          <p:cNvSpPr txBox="1">
            <a:spLocks noChangeArrowheads="1"/>
          </p:cNvSpPr>
          <p:nvPr/>
        </p:nvSpPr>
        <p:spPr bwMode="auto">
          <a:xfrm>
            <a:off x="5003139" y="1961300"/>
            <a:ext cx="4127982" cy="3383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indent="-457200" algn="l" defTabSz="914400">
              <a:buFont typeface="Arial" panose="020B0604020202020204" pitchFamily="34" charset="0"/>
              <a:buChar char="•"/>
              <a:defRPr/>
            </a:pPr>
            <a:r>
              <a:rPr lang="en-US" sz="3200" b="1" kern="0" dirty="0">
                <a:effectLst>
                  <a:glow rad="127000">
                    <a:schemeClr val="tx1"/>
                  </a:glow>
                </a:effectLst>
                <a:latin typeface="Arial" charset="0"/>
                <a:ea typeface="ＭＳ Ｐゴシック" charset="0"/>
                <a:cs typeface="ＭＳ Ｐゴシック" charset="0"/>
              </a:rPr>
              <a:t>I couldn’t stand</a:t>
            </a:r>
          </a:p>
          <a:p>
            <a:pPr marL="457200" indent="-457200" algn="l" defTabSz="914400">
              <a:buFont typeface="Arial" panose="020B0604020202020204" pitchFamily="34" charset="0"/>
              <a:buChar char="•"/>
              <a:defRPr/>
            </a:pPr>
            <a:r>
              <a:rPr lang="en-US" sz="3200" b="1" kern="0" dirty="0">
                <a:effectLst>
                  <a:glow rad="127000">
                    <a:schemeClr val="tx1"/>
                  </a:glow>
                </a:effectLst>
                <a:latin typeface="Arial" charset="0"/>
                <a:ea typeface="ＭＳ Ｐゴシック" charset="0"/>
                <a:cs typeface="ＭＳ Ｐゴシック" charset="0"/>
              </a:rPr>
              <a:t>I couldn’t see beyond lily white to 300 Japanese</a:t>
            </a:r>
          </a:p>
          <a:p>
            <a:pPr marL="457200" indent="-457200" algn="l" defTabSz="914400">
              <a:buFont typeface="Arial" panose="020B0604020202020204" pitchFamily="34" charset="0"/>
              <a:buChar char="•"/>
              <a:defRPr/>
            </a:pP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126186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 xmlns:a14="http://schemas.microsoft.com/office/drawing/2010/main">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cs typeface="ＭＳ Ｐゴシック" charset="0"/>
              </a:rPr>
              <a:t>The Crossroads (1981-83)</a:t>
            </a:r>
          </a:p>
        </p:txBody>
      </p:sp>
    </p:spTree>
    <p:extLst>
      <p:ext uri="{BB962C8B-B14F-4D97-AF65-F5344CB8AC3E}">
        <p14:creationId xmlns:p14="http://schemas.microsoft.com/office/powerpoint/2010/main" val="2745163465"/>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en-US" sz="4000">
                <a:latin typeface="Arial" charset="0"/>
                <a:ea typeface="ＭＳ Ｐゴシック" charset="0"/>
                <a:cs typeface="ＭＳ Ｐゴシック" charset="0"/>
              </a:rPr>
              <a:t>Crossroads Ministry</a:t>
            </a: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Indonesia</a:t>
            </a: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Philippines</a:t>
            </a: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China</a:t>
            </a: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Malaysia</a:t>
            </a: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Singapore</a:t>
            </a: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Thailand</a:t>
            </a: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Hong Kong</a:t>
            </a: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Macau</a:t>
            </a: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Korea</a:t>
            </a: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Japan</a:t>
            </a: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mn-cs"/>
              </a:rPr>
              <a:t>Taiwan</a:t>
            </a: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pitchFamily="-111" charset="0"/>
              <a:ea typeface="ＭＳ Ｐゴシック" charset="0"/>
              <a:cs typeface="+mn-cs"/>
            </a:endParaRPr>
          </a:p>
        </p:txBody>
      </p:sp>
    </p:spTree>
    <p:extLst>
      <p:ext uri="{BB962C8B-B14F-4D97-AF65-F5344CB8AC3E}">
        <p14:creationId xmlns:p14="http://schemas.microsoft.com/office/powerpoint/2010/main" val="15544902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What’s the point of this story?</a:t>
            </a:r>
          </a:p>
        </p:txBody>
      </p:sp>
      <p:pic>
        <p:nvPicPr>
          <p:cNvPr id="8194" name="Picture 2" descr="Image result for What’s the point of this story?">
            <a:extLst>
              <a:ext uri="{FF2B5EF4-FFF2-40B4-BE49-F238E27FC236}">
                <a16:creationId xmlns:a16="http://schemas.microsoft.com/office/drawing/2014/main" id="{A1AC0FD0-86ED-4D43-8994-0C0812785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250" y="2159000"/>
            <a:ext cx="7683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39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Jerusalem</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981589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9220200"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42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1861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1026"/>
          <p:cNvSpPr>
            <a:spLocks noGrp="1" noChangeArrowheads="1"/>
          </p:cNvSpPr>
          <p:nvPr>
            <p:ph type="title"/>
          </p:nvPr>
        </p:nvSpPr>
        <p:spPr>
          <a:xfrm>
            <a:off x="4429125" y="0"/>
            <a:ext cx="4751388" cy="1395413"/>
          </a:xfrm>
          <a:solidFill>
            <a:srgbClr val="000000"/>
          </a:solidFill>
        </p:spPr>
        <p:txBody>
          <a:bodyPr anchor="ctr"/>
          <a:lstStyle/>
          <a:p>
            <a:pPr algn="ctr" eaLnBrk="1" hangingPunct="1">
              <a:defRPr/>
            </a:pPr>
            <a:r>
              <a:rPr lang="en-US" sz="3600" b="1" dirty="0">
                <a:solidFill>
                  <a:srgbClr val="FFFFFF"/>
                </a:solidFill>
                <a:latin typeface="Arial Black" charset="0"/>
                <a:ea typeface="ＭＳ Ｐゴシック" charset="0"/>
                <a:cs typeface="ＭＳ Ｐゴシック" charset="0"/>
              </a:rPr>
              <a:t>Mongolia</a:t>
            </a:r>
            <a:br>
              <a:rPr lang="en-US" sz="3600" b="1" dirty="0">
                <a:solidFill>
                  <a:srgbClr val="FFFFFF"/>
                </a:solidFill>
                <a:latin typeface="Arial Black" charset="0"/>
                <a:ea typeface="ＭＳ Ｐゴシック" charset="0"/>
                <a:cs typeface="ＭＳ Ｐゴシック" charset="0"/>
              </a:rPr>
            </a:br>
            <a:r>
              <a:rPr lang="en-US" sz="3600" b="1" dirty="0">
                <a:solidFill>
                  <a:srgbClr val="FFFFFF"/>
                </a:solidFill>
                <a:latin typeface="Arial Black" charset="0"/>
                <a:ea typeface="ＭＳ Ｐゴシック" charset="0"/>
                <a:cs typeface="ＭＳ Ｐゴシック" charset="0"/>
              </a:rPr>
              <a:t>December 1995</a:t>
            </a:r>
            <a:endParaRPr lang="en-US"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30095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od Does Amazing Things">
            <a:extLst>
              <a:ext uri="{FF2B5EF4-FFF2-40B4-BE49-F238E27FC236}">
                <a16:creationId xmlns:a16="http://schemas.microsoft.com/office/drawing/2014/main" id="{7E2847CC-FF4D-9241-87EC-FBCCC7D35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89932" y="1949295"/>
            <a:ext cx="6400800" cy="2033256"/>
          </a:xfrm>
          <a:effectLst/>
        </p:spPr>
        <p:txBody>
          <a:bodyPr anchor="t"/>
          <a:lstStyle/>
          <a:p>
            <a:pPr>
              <a:defRPr/>
            </a:pPr>
            <a:r>
              <a:rPr lang="en-US" sz="5400" b="1" dirty="0">
                <a:solidFill>
                  <a:schemeClr val="tx1"/>
                </a:solidFill>
                <a:effectLst/>
                <a:latin typeface="Arial" charset="0"/>
                <a:ea typeface="ＭＳ Ｐゴシック" charset="0"/>
                <a:cs typeface="ＭＳ Ｐゴシック" charset="0"/>
              </a:rPr>
              <a:t>Why does God do amazing things?</a:t>
            </a:r>
          </a:p>
        </p:txBody>
      </p:sp>
    </p:spTree>
    <p:extLst>
      <p:ext uri="{BB962C8B-B14F-4D97-AF65-F5344CB8AC3E}">
        <p14:creationId xmlns:p14="http://schemas.microsoft.com/office/powerpoint/2010/main" val="221689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God Does Amazing Things">
            <a:extLst>
              <a:ext uri="{FF2B5EF4-FFF2-40B4-BE49-F238E27FC236}">
                <a16:creationId xmlns:a16="http://schemas.microsoft.com/office/drawing/2014/main" id="{3DA17F52-2EAF-924C-BC08-955A6ED8E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9099"/>
            <a:ext cx="9144000" cy="569655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Acts 3</a:t>
            </a:r>
          </a:p>
        </p:txBody>
      </p:sp>
      <p:sp>
        <p:nvSpPr>
          <p:cNvPr id="3" name="Rectangle 2"/>
          <p:cNvSpPr txBox="1">
            <a:spLocks noChangeArrowheads="1"/>
          </p:cNvSpPr>
          <p:nvPr/>
        </p:nvSpPr>
        <p:spPr bwMode="auto">
          <a:xfrm>
            <a:off x="0" y="1352283"/>
            <a:ext cx="9144000" cy="15173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Seeing God work gives us open doors for witness!</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A60B9DB6-D31E-6E48-91CD-14C6DE884658}"/>
              </a:ext>
            </a:extLst>
          </p:cNvPr>
          <p:cNvSpPr txBox="1">
            <a:spLocks noChangeArrowheads="1"/>
          </p:cNvSpPr>
          <p:nvPr/>
        </p:nvSpPr>
        <p:spPr bwMode="auto">
          <a:xfrm>
            <a:off x="1270000" y="5248050"/>
            <a:ext cx="6604000" cy="1201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kern="0" dirty="0">
                <a:effectLst>
                  <a:glow rad="127000">
                    <a:schemeClr val="tx1"/>
                  </a:glow>
                </a:effectLst>
                <a:latin typeface="Arial" charset="0"/>
                <a:ea typeface="ＭＳ Ｐゴシック" charset="0"/>
                <a:cs typeface="ＭＳ Ｐゴシック" charset="0"/>
              </a:rPr>
              <a:t>How are you seeing God work in your life?</a:t>
            </a:r>
          </a:p>
        </p:txBody>
      </p:sp>
    </p:spTree>
    <p:extLst>
      <p:ext uri="{BB962C8B-B14F-4D97-AF65-F5344CB8AC3E}">
        <p14:creationId xmlns:p14="http://schemas.microsoft.com/office/powerpoint/2010/main" val="3467311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36513" y="4445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13"/>
          <p:cNvSpPr txBox="1">
            <a:spLocks noChangeArrowheads="1"/>
          </p:cNvSpPr>
          <p:nvPr/>
        </p:nvSpPr>
        <p:spPr bwMode="auto">
          <a:xfrm>
            <a:off x="755650" y="2781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PAKISTAN</a:t>
            </a:r>
          </a:p>
        </p:txBody>
      </p:sp>
      <p:sp>
        <p:nvSpPr>
          <p:cNvPr id="361477" name="Rectangle 5"/>
          <p:cNvSpPr>
            <a:spLocks noGrp="1" noChangeArrowheads="1"/>
          </p:cNvSpPr>
          <p:nvPr>
            <p:ph type="title"/>
          </p:nvPr>
        </p:nvSpPr>
        <p:spPr>
          <a:xfrm>
            <a:off x="0" y="5943600"/>
            <a:ext cx="9144000" cy="990600"/>
          </a:xfrm>
          <a:solidFill>
            <a:schemeClr val="bg2"/>
          </a:solidFill>
        </p:spPr>
        <p:txBody>
          <a:bodyPr/>
          <a:lstStyle/>
          <a:p>
            <a:pPr eaLnBrk="1" hangingPunct="1">
              <a:defRPr/>
            </a:pPr>
            <a:r>
              <a:rPr lang="en-US" sz="3600" b="1" dirty="0">
                <a:cs typeface="+mj-cs"/>
              </a:rPr>
              <a:t>Crossroads Missions Funds 2020-2021</a:t>
            </a:r>
          </a:p>
        </p:txBody>
      </p:sp>
      <p:sp>
        <p:nvSpPr>
          <p:cNvPr id="361480" name="AutoShape 8"/>
          <p:cNvSpPr>
            <a:spLocks noChangeArrowheads="1"/>
          </p:cNvSpPr>
          <p:nvPr/>
        </p:nvSpPr>
        <p:spPr bwMode="auto">
          <a:xfrm rot="-1429550">
            <a:off x="4803775" y="3562350"/>
            <a:ext cx="381000" cy="2133600"/>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1" name="AutoShape 9"/>
          <p:cNvSpPr>
            <a:spLocks noChangeArrowheads="1"/>
          </p:cNvSpPr>
          <p:nvPr/>
        </p:nvSpPr>
        <p:spPr bwMode="auto">
          <a:xfrm rot="613787">
            <a:off x="5500688" y="1633538"/>
            <a:ext cx="450850" cy="4092575"/>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485" name="Text Box 13"/>
          <p:cNvSpPr txBox="1">
            <a:spLocks noChangeArrowheads="1"/>
          </p:cNvSpPr>
          <p:nvPr/>
        </p:nvSpPr>
        <p:spPr bwMode="auto">
          <a:xfrm>
            <a:off x="2268538" y="29972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NEPAL</a:t>
            </a:r>
          </a:p>
        </p:txBody>
      </p:sp>
      <p:sp>
        <p:nvSpPr>
          <p:cNvPr id="361489" name="Text Box 17"/>
          <p:cNvSpPr txBox="1">
            <a:spLocks noChangeArrowheads="1"/>
          </p:cNvSpPr>
          <p:nvPr/>
        </p:nvSpPr>
        <p:spPr bwMode="auto">
          <a:xfrm>
            <a:off x="461168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MONGOLIA</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MYANMAR</a:t>
            </a:r>
          </a:p>
        </p:txBody>
      </p:sp>
      <p:sp>
        <p:nvSpPr>
          <p:cNvPr id="361494" name="Text Box 22"/>
          <p:cNvSpPr txBox="1">
            <a:spLocks noChangeArrowheads="1"/>
          </p:cNvSpPr>
          <p:nvPr/>
        </p:nvSpPr>
        <p:spPr bwMode="auto">
          <a:xfrm>
            <a:off x="2339975" y="26368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BANGLADESH</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3725" name="Text Box 30"/>
          <p:cNvSpPr txBox="1">
            <a:spLocks noChangeArrowheads="1"/>
          </p:cNvSpPr>
          <p:nvPr/>
        </p:nvSpPr>
        <p:spPr bwMode="auto">
          <a:xfrm>
            <a:off x="5148263" y="3500438"/>
            <a:ext cx="3314700" cy="461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090B"/>
                </a:solidFill>
                <a:effectLst/>
                <a:uLnTx/>
                <a:uFillTx/>
                <a:latin typeface="Arial" charset="0"/>
                <a:ea typeface="ＭＳ Ｐゴシック" charset="0"/>
              </a:rPr>
              <a:t>10-40 Window</a:t>
            </a:r>
          </a:p>
        </p:txBody>
      </p:sp>
      <p:sp>
        <p:nvSpPr>
          <p:cNvPr id="361496" name="Text Box 24"/>
          <p:cNvSpPr txBox="1">
            <a:spLocks noChangeArrowheads="1"/>
          </p:cNvSpPr>
          <p:nvPr/>
        </p:nvSpPr>
        <p:spPr bwMode="auto">
          <a:xfrm>
            <a:off x="4427538" y="3789363"/>
            <a:ext cx="14478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THAILAND</a:t>
            </a:r>
          </a:p>
        </p:txBody>
      </p:sp>
      <p:sp>
        <p:nvSpPr>
          <p:cNvPr id="243727" name="Rectangle 29"/>
          <p:cNvSpPr>
            <a:spLocks noChangeArrowheads="1"/>
          </p:cNvSpPr>
          <p:nvPr/>
        </p:nvSpPr>
        <p:spPr bwMode="auto">
          <a:xfrm>
            <a:off x="20638" y="1125538"/>
            <a:ext cx="8610600" cy="2971800"/>
          </a:xfrm>
          <a:prstGeom prst="rect">
            <a:avLst/>
          </a:prstGeom>
          <a:noFill/>
          <a:ln w="57150">
            <a:solidFill>
              <a:srgbClr val="CC090B"/>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3729" name="Rounded Rectangle 1"/>
          <p:cNvSpPr>
            <a:spLocks noChangeArrowheads="1"/>
          </p:cNvSpPr>
          <p:nvPr/>
        </p:nvSpPr>
        <p:spPr bwMode="auto">
          <a:xfrm>
            <a:off x="6588125" y="44450"/>
            <a:ext cx="2520950" cy="2736850"/>
          </a:xfrm>
          <a:prstGeom prst="roundRect">
            <a:avLst>
              <a:gd name="adj" fmla="val 16667"/>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3730" name="Picture 5" descr="Crossroad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87338"/>
            <a:ext cx="18938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1500" name="Text Box 28"/>
          <p:cNvSpPr txBox="1">
            <a:spLocks noChangeArrowheads="1"/>
          </p:cNvSpPr>
          <p:nvPr/>
        </p:nvSpPr>
        <p:spPr bwMode="auto">
          <a:xfrm>
            <a:off x="4575175" y="5583238"/>
            <a:ext cx="1676400" cy="366712"/>
          </a:xfrm>
          <a:prstGeom prst="rect">
            <a:avLst/>
          </a:prstGeom>
          <a:solidFill>
            <a:srgbClr val="8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SINGAPORE</a:t>
            </a:r>
          </a:p>
        </p:txBody>
      </p:sp>
    </p:spTree>
    <p:extLst>
      <p:ext uri="{BB962C8B-B14F-4D97-AF65-F5344CB8AC3E}">
        <p14:creationId xmlns:p14="http://schemas.microsoft.com/office/powerpoint/2010/main" val="1037283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61500"/>
                                        </p:tgtEl>
                                        <p:attrNameLst>
                                          <p:attrName>style.visibility</p:attrName>
                                        </p:attrNameLst>
                                      </p:cBhvr>
                                      <p:to>
                                        <p:strVal val="visible"/>
                                      </p:to>
                                    </p:set>
                                    <p:anim calcmode="lin" valueType="num">
                                      <p:cBhvr>
                                        <p:cTn id="7" dur="1000" fill="hold"/>
                                        <p:tgtEl>
                                          <p:spTgt spid="361500"/>
                                        </p:tgtEl>
                                        <p:attrNameLst>
                                          <p:attrName>ppt_w</p:attrName>
                                        </p:attrNameLst>
                                      </p:cBhvr>
                                      <p:tavLst>
                                        <p:tav tm="0">
                                          <p:val>
                                            <p:fltVal val="0"/>
                                          </p:val>
                                        </p:tav>
                                        <p:tav tm="100000">
                                          <p:val>
                                            <p:strVal val="#ppt_w"/>
                                          </p:val>
                                        </p:tav>
                                      </p:tavLst>
                                    </p:anim>
                                    <p:anim calcmode="lin" valueType="num">
                                      <p:cBhvr>
                                        <p:cTn id="8" dur="1000" fill="hold"/>
                                        <p:tgtEl>
                                          <p:spTgt spid="361500"/>
                                        </p:tgtEl>
                                        <p:attrNameLst>
                                          <p:attrName>ppt_h</p:attrName>
                                        </p:attrNameLst>
                                      </p:cBhvr>
                                      <p:tavLst>
                                        <p:tav tm="0">
                                          <p:val>
                                            <p:fltVal val="0"/>
                                          </p:val>
                                        </p:tav>
                                        <p:tav tm="100000">
                                          <p:val>
                                            <p:strVal val="#ppt_h"/>
                                          </p:val>
                                        </p:tav>
                                      </p:tavLst>
                                    </p:anim>
                                    <p:anim calcmode="lin" valueType="num">
                                      <p:cBhvr>
                                        <p:cTn id="9" dur="1000" fill="hold"/>
                                        <p:tgtEl>
                                          <p:spTgt spid="361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150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361498"/>
                                        </p:tgtEl>
                                        <p:attrNameLst>
                                          <p:attrName>style.visibility</p:attrName>
                                        </p:attrNameLst>
                                      </p:cBhvr>
                                      <p:to>
                                        <p:strVal val="visible"/>
                                      </p:to>
                                    </p:set>
                                    <p:animEffect transition="in" filter="wipe(left)">
                                      <p:cBhvr>
                                        <p:cTn id="14" dur="500"/>
                                        <p:tgtEl>
                                          <p:spTgt spid="361498"/>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61479"/>
                                        </p:tgtEl>
                                        <p:attrNameLst>
                                          <p:attrName>style.visibility</p:attrName>
                                        </p:attrNameLst>
                                      </p:cBhvr>
                                      <p:to>
                                        <p:strVal val="visible"/>
                                      </p:to>
                                    </p:set>
                                    <p:animEffect transition="in" filter="wipe(down)">
                                      <p:cBhvr>
                                        <p:cTn id="18" dur="500"/>
                                        <p:tgtEl>
                                          <p:spTgt spid="361479"/>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61481"/>
                                        </p:tgtEl>
                                        <p:attrNameLst>
                                          <p:attrName>style.visibility</p:attrName>
                                        </p:attrNameLst>
                                      </p:cBhvr>
                                      <p:to>
                                        <p:strVal val="visible"/>
                                      </p:to>
                                    </p:set>
                                    <p:animEffect transition="in" filter="wipe(down)">
                                      <p:cBhvr>
                                        <p:cTn id="22" dur="500"/>
                                        <p:tgtEl>
                                          <p:spTgt spid="361481"/>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361480"/>
                                        </p:tgtEl>
                                        <p:attrNameLst>
                                          <p:attrName>style.visibility</p:attrName>
                                        </p:attrNameLst>
                                      </p:cBhvr>
                                      <p:to>
                                        <p:strVal val="visible"/>
                                      </p:to>
                                    </p:set>
                                    <p:animEffect transition="in" filter="wipe(down)">
                                      <p:cBhvr>
                                        <p:cTn id="26" dur="500"/>
                                        <p:tgtEl>
                                          <p:spTgt spid="361480"/>
                                        </p:tgtEl>
                                      </p:cBhvr>
                                    </p:animEffect>
                                  </p:childTnLst>
                                </p:cTn>
                              </p:par>
                            </p:childTnLst>
                          </p:cTn>
                        </p:par>
                        <p:par>
                          <p:cTn id="27" fill="hold" nodeType="afterGroup">
                            <p:stCondLst>
                              <p:cond delay="3000"/>
                            </p:stCondLst>
                            <p:childTnLst>
                              <p:par>
                                <p:cTn id="28" presetID="15" presetClass="entr" presetSubtype="0" fill="hold" grpId="0" nodeType="afterEffect">
                                  <p:stCondLst>
                                    <p:cond delay="0"/>
                                  </p:stCondLst>
                                  <p:childTnLst>
                                    <p:set>
                                      <p:cBhvr>
                                        <p:cTn id="29" dur="1" fill="hold">
                                          <p:stCondLst>
                                            <p:cond delay="0"/>
                                          </p:stCondLst>
                                        </p:cTn>
                                        <p:tgtEl>
                                          <p:spTgt spid="361491"/>
                                        </p:tgtEl>
                                        <p:attrNameLst>
                                          <p:attrName>style.visibility</p:attrName>
                                        </p:attrNameLst>
                                      </p:cBhvr>
                                      <p:to>
                                        <p:strVal val="visible"/>
                                      </p:to>
                                    </p:set>
                                    <p:anim calcmode="lin" valueType="num">
                                      <p:cBhvr>
                                        <p:cTn id="30" dur="1000" fill="hold"/>
                                        <p:tgtEl>
                                          <p:spTgt spid="361491"/>
                                        </p:tgtEl>
                                        <p:attrNameLst>
                                          <p:attrName>ppt_w</p:attrName>
                                        </p:attrNameLst>
                                      </p:cBhvr>
                                      <p:tavLst>
                                        <p:tav tm="0">
                                          <p:val>
                                            <p:fltVal val="0"/>
                                          </p:val>
                                        </p:tav>
                                        <p:tav tm="100000">
                                          <p:val>
                                            <p:strVal val="#ppt_w"/>
                                          </p:val>
                                        </p:tav>
                                      </p:tavLst>
                                    </p:anim>
                                    <p:anim calcmode="lin" valueType="num">
                                      <p:cBhvr>
                                        <p:cTn id="31" dur="1000" fill="hold"/>
                                        <p:tgtEl>
                                          <p:spTgt spid="361491"/>
                                        </p:tgtEl>
                                        <p:attrNameLst>
                                          <p:attrName>ppt_h</p:attrName>
                                        </p:attrNameLst>
                                      </p:cBhvr>
                                      <p:tavLst>
                                        <p:tav tm="0">
                                          <p:val>
                                            <p:fltVal val="0"/>
                                          </p:val>
                                        </p:tav>
                                        <p:tav tm="100000">
                                          <p:val>
                                            <p:strVal val="#ppt_h"/>
                                          </p:val>
                                        </p:tav>
                                      </p:tavLst>
                                    </p:anim>
                                    <p:anim calcmode="lin" valueType="num">
                                      <p:cBhvr>
                                        <p:cTn id="32" dur="1000" fill="hold"/>
                                        <p:tgtEl>
                                          <p:spTgt spid="36149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61491"/>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4000"/>
                            </p:stCondLst>
                            <p:childTnLst>
                              <p:par>
                                <p:cTn id="35" presetID="15" presetClass="entr" presetSubtype="0" fill="hold" grpId="0" nodeType="afterEffect">
                                  <p:stCondLst>
                                    <p:cond delay="0"/>
                                  </p:stCondLst>
                                  <p:childTnLst>
                                    <p:set>
                                      <p:cBhvr>
                                        <p:cTn id="36" dur="1" fill="hold">
                                          <p:stCondLst>
                                            <p:cond delay="0"/>
                                          </p:stCondLst>
                                        </p:cTn>
                                        <p:tgtEl>
                                          <p:spTgt spid="361493"/>
                                        </p:tgtEl>
                                        <p:attrNameLst>
                                          <p:attrName>style.visibility</p:attrName>
                                        </p:attrNameLst>
                                      </p:cBhvr>
                                      <p:to>
                                        <p:strVal val="visible"/>
                                      </p:to>
                                    </p:set>
                                    <p:anim calcmode="lin" valueType="num">
                                      <p:cBhvr>
                                        <p:cTn id="37" dur="1000" fill="hold"/>
                                        <p:tgtEl>
                                          <p:spTgt spid="361493"/>
                                        </p:tgtEl>
                                        <p:attrNameLst>
                                          <p:attrName>ppt_w</p:attrName>
                                        </p:attrNameLst>
                                      </p:cBhvr>
                                      <p:tavLst>
                                        <p:tav tm="0">
                                          <p:val>
                                            <p:fltVal val="0"/>
                                          </p:val>
                                        </p:tav>
                                        <p:tav tm="100000">
                                          <p:val>
                                            <p:strVal val="#ppt_w"/>
                                          </p:val>
                                        </p:tav>
                                      </p:tavLst>
                                    </p:anim>
                                    <p:anim calcmode="lin" valueType="num">
                                      <p:cBhvr>
                                        <p:cTn id="38" dur="1000" fill="hold"/>
                                        <p:tgtEl>
                                          <p:spTgt spid="361493"/>
                                        </p:tgtEl>
                                        <p:attrNameLst>
                                          <p:attrName>ppt_h</p:attrName>
                                        </p:attrNameLst>
                                      </p:cBhvr>
                                      <p:tavLst>
                                        <p:tav tm="0">
                                          <p:val>
                                            <p:fltVal val="0"/>
                                          </p:val>
                                        </p:tav>
                                        <p:tav tm="100000">
                                          <p:val>
                                            <p:strVal val="#ppt_h"/>
                                          </p:val>
                                        </p:tav>
                                      </p:tavLst>
                                    </p:anim>
                                    <p:anim calcmode="lin" valueType="num">
                                      <p:cBhvr>
                                        <p:cTn id="39" dur="1000" fill="hold"/>
                                        <p:tgtEl>
                                          <p:spTgt spid="36149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6149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5000"/>
                            </p:stCondLst>
                            <p:childTnLst>
                              <p:par>
                                <p:cTn id="42" presetID="15" presetClass="entr" presetSubtype="0" fill="hold" grpId="0" nodeType="afterEffect">
                                  <p:stCondLst>
                                    <p:cond delay="0"/>
                                  </p:stCondLst>
                                  <p:childTnLst>
                                    <p:set>
                                      <p:cBhvr>
                                        <p:cTn id="43" dur="1" fill="hold">
                                          <p:stCondLst>
                                            <p:cond delay="0"/>
                                          </p:stCondLst>
                                        </p:cTn>
                                        <p:tgtEl>
                                          <p:spTgt spid="361485"/>
                                        </p:tgtEl>
                                        <p:attrNameLst>
                                          <p:attrName>style.visibility</p:attrName>
                                        </p:attrNameLst>
                                      </p:cBhvr>
                                      <p:to>
                                        <p:strVal val="visible"/>
                                      </p:to>
                                    </p:set>
                                    <p:anim calcmode="lin" valueType="num">
                                      <p:cBhvr>
                                        <p:cTn id="44" dur="1000" fill="hold"/>
                                        <p:tgtEl>
                                          <p:spTgt spid="361485"/>
                                        </p:tgtEl>
                                        <p:attrNameLst>
                                          <p:attrName>ppt_w</p:attrName>
                                        </p:attrNameLst>
                                      </p:cBhvr>
                                      <p:tavLst>
                                        <p:tav tm="0">
                                          <p:val>
                                            <p:fltVal val="0"/>
                                          </p:val>
                                        </p:tav>
                                        <p:tav tm="100000">
                                          <p:val>
                                            <p:strVal val="#ppt_w"/>
                                          </p:val>
                                        </p:tav>
                                      </p:tavLst>
                                    </p:anim>
                                    <p:anim calcmode="lin" valueType="num">
                                      <p:cBhvr>
                                        <p:cTn id="45" dur="1000" fill="hold"/>
                                        <p:tgtEl>
                                          <p:spTgt spid="361485"/>
                                        </p:tgtEl>
                                        <p:attrNameLst>
                                          <p:attrName>ppt_h</p:attrName>
                                        </p:attrNameLst>
                                      </p:cBhvr>
                                      <p:tavLst>
                                        <p:tav tm="0">
                                          <p:val>
                                            <p:fltVal val="0"/>
                                          </p:val>
                                        </p:tav>
                                        <p:tav tm="100000">
                                          <p:val>
                                            <p:strVal val="#ppt_h"/>
                                          </p:val>
                                        </p:tav>
                                      </p:tavLst>
                                    </p:anim>
                                    <p:anim calcmode="lin" valueType="num">
                                      <p:cBhvr>
                                        <p:cTn id="46" dur="1000" fill="hold"/>
                                        <p:tgtEl>
                                          <p:spTgt spid="361485"/>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36148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6000"/>
                            </p:stCondLst>
                            <p:childTnLst>
                              <p:par>
                                <p:cTn id="49" presetID="15" presetClass="entr" presetSubtype="0" fill="hold" grpId="0" nodeType="afterEffect">
                                  <p:stCondLst>
                                    <p:cond delay="0"/>
                                  </p:stCondLst>
                                  <p:childTnLst>
                                    <p:set>
                                      <p:cBhvr>
                                        <p:cTn id="50" dur="1" fill="hold">
                                          <p:stCondLst>
                                            <p:cond delay="0"/>
                                          </p:stCondLst>
                                        </p:cTn>
                                        <p:tgtEl>
                                          <p:spTgt spid="361489"/>
                                        </p:tgtEl>
                                        <p:attrNameLst>
                                          <p:attrName>style.visibility</p:attrName>
                                        </p:attrNameLst>
                                      </p:cBhvr>
                                      <p:to>
                                        <p:strVal val="visible"/>
                                      </p:to>
                                    </p:set>
                                    <p:anim calcmode="lin" valueType="num">
                                      <p:cBhvr>
                                        <p:cTn id="51" dur="1000" fill="hold"/>
                                        <p:tgtEl>
                                          <p:spTgt spid="361489"/>
                                        </p:tgtEl>
                                        <p:attrNameLst>
                                          <p:attrName>ppt_w</p:attrName>
                                        </p:attrNameLst>
                                      </p:cBhvr>
                                      <p:tavLst>
                                        <p:tav tm="0">
                                          <p:val>
                                            <p:fltVal val="0"/>
                                          </p:val>
                                        </p:tav>
                                        <p:tav tm="100000">
                                          <p:val>
                                            <p:strVal val="#ppt_w"/>
                                          </p:val>
                                        </p:tav>
                                      </p:tavLst>
                                    </p:anim>
                                    <p:anim calcmode="lin" valueType="num">
                                      <p:cBhvr>
                                        <p:cTn id="52" dur="1000" fill="hold"/>
                                        <p:tgtEl>
                                          <p:spTgt spid="361489"/>
                                        </p:tgtEl>
                                        <p:attrNameLst>
                                          <p:attrName>ppt_h</p:attrName>
                                        </p:attrNameLst>
                                      </p:cBhvr>
                                      <p:tavLst>
                                        <p:tav tm="0">
                                          <p:val>
                                            <p:fltVal val="0"/>
                                          </p:val>
                                        </p:tav>
                                        <p:tav tm="100000">
                                          <p:val>
                                            <p:strVal val="#ppt_h"/>
                                          </p:val>
                                        </p:tav>
                                      </p:tavLst>
                                    </p:anim>
                                    <p:anim calcmode="lin" valueType="num">
                                      <p:cBhvr>
                                        <p:cTn id="53" dur="1000" fill="hold"/>
                                        <p:tgtEl>
                                          <p:spTgt spid="36148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61489"/>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7000"/>
                            </p:stCondLst>
                            <p:childTnLst>
                              <p:par>
                                <p:cTn id="56" presetID="15" presetClass="entr" presetSubtype="0" fill="hold" grpId="0" nodeType="afterEffect">
                                  <p:stCondLst>
                                    <p:cond delay="0"/>
                                  </p:stCondLst>
                                  <p:childTnLst>
                                    <p:set>
                                      <p:cBhvr>
                                        <p:cTn id="57" dur="1" fill="hold">
                                          <p:stCondLst>
                                            <p:cond delay="0"/>
                                          </p:stCondLst>
                                        </p:cTn>
                                        <p:tgtEl>
                                          <p:spTgt spid="361494"/>
                                        </p:tgtEl>
                                        <p:attrNameLst>
                                          <p:attrName>style.visibility</p:attrName>
                                        </p:attrNameLst>
                                      </p:cBhvr>
                                      <p:to>
                                        <p:strVal val="visible"/>
                                      </p:to>
                                    </p:set>
                                    <p:anim calcmode="lin" valueType="num">
                                      <p:cBhvr>
                                        <p:cTn id="58" dur="1000" fill="hold"/>
                                        <p:tgtEl>
                                          <p:spTgt spid="361494"/>
                                        </p:tgtEl>
                                        <p:attrNameLst>
                                          <p:attrName>ppt_w</p:attrName>
                                        </p:attrNameLst>
                                      </p:cBhvr>
                                      <p:tavLst>
                                        <p:tav tm="0">
                                          <p:val>
                                            <p:fltVal val="0"/>
                                          </p:val>
                                        </p:tav>
                                        <p:tav tm="100000">
                                          <p:val>
                                            <p:strVal val="#ppt_w"/>
                                          </p:val>
                                        </p:tav>
                                      </p:tavLst>
                                    </p:anim>
                                    <p:anim calcmode="lin" valueType="num">
                                      <p:cBhvr>
                                        <p:cTn id="59" dur="1000" fill="hold"/>
                                        <p:tgtEl>
                                          <p:spTgt spid="361494"/>
                                        </p:tgtEl>
                                        <p:attrNameLst>
                                          <p:attrName>ppt_h</p:attrName>
                                        </p:attrNameLst>
                                      </p:cBhvr>
                                      <p:tavLst>
                                        <p:tav tm="0">
                                          <p:val>
                                            <p:fltVal val="0"/>
                                          </p:val>
                                        </p:tav>
                                        <p:tav tm="100000">
                                          <p:val>
                                            <p:strVal val="#ppt_h"/>
                                          </p:val>
                                        </p:tav>
                                      </p:tavLst>
                                    </p:anim>
                                    <p:anim calcmode="lin" valueType="num">
                                      <p:cBhvr>
                                        <p:cTn id="60" dur="1000" fill="hold"/>
                                        <p:tgtEl>
                                          <p:spTgt spid="361494"/>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361494"/>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8000"/>
                            </p:stCondLst>
                            <p:childTnLst>
                              <p:par>
                                <p:cTn id="63" presetID="15" presetClass="entr" presetSubtype="0" fill="hold" grpId="0" nodeType="afterEffect">
                                  <p:stCondLst>
                                    <p:cond delay="0"/>
                                  </p:stCondLst>
                                  <p:childTnLst>
                                    <p:set>
                                      <p:cBhvr>
                                        <p:cTn id="64" dur="1" fill="hold">
                                          <p:stCondLst>
                                            <p:cond delay="0"/>
                                          </p:stCondLst>
                                        </p:cTn>
                                        <p:tgtEl>
                                          <p:spTgt spid="361496"/>
                                        </p:tgtEl>
                                        <p:attrNameLst>
                                          <p:attrName>style.visibility</p:attrName>
                                        </p:attrNameLst>
                                      </p:cBhvr>
                                      <p:to>
                                        <p:strVal val="visible"/>
                                      </p:to>
                                    </p:set>
                                    <p:anim calcmode="lin" valueType="num">
                                      <p:cBhvr>
                                        <p:cTn id="65" dur="1000" fill="hold"/>
                                        <p:tgtEl>
                                          <p:spTgt spid="361496"/>
                                        </p:tgtEl>
                                        <p:attrNameLst>
                                          <p:attrName>ppt_w</p:attrName>
                                        </p:attrNameLst>
                                      </p:cBhvr>
                                      <p:tavLst>
                                        <p:tav tm="0">
                                          <p:val>
                                            <p:fltVal val="0"/>
                                          </p:val>
                                        </p:tav>
                                        <p:tav tm="100000">
                                          <p:val>
                                            <p:strVal val="#ppt_w"/>
                                          </p:val>
                                        </p:tav>
                                      </p:tavLst>
                                    </p:anim>
                                    <p:anim calcmode="lin" valueType="num">
                                      <p:cBhvr>
                                        <p:cTn id="66" dur="1000" fill="hold"/>
                                        <p:tgtEl>
                                          <p:spTgt spid="361496"/>
                                        </p:tgtEl>
                                        <p:attrNameLst>
                                          <p:attrName>ppt_h</p:attrName>
                                        </p:attrNameLst>
                                      </p:cBhvr>
                                      <p:tavLst>
                                        <p:tav tm="0">
                                          <p:val>
                                            <p:fltVal val="0"/>
                                          </p:val>
                                        </p:tav>
                                        <p:tav tm="100000">
                                          <p:val>
                                            <p:strVal val="#ppt_h"/>
                                          </p:val>
                                        </p:tav>
                                      </p:tavLst>
                                    </p:anim>
                                    <p:anim calcmode="lin" valueType="num">
                                      <p:cBhvr>
                                        <p:cTn id="67" dur="1000" fill="hold"/>
                                        <p:tgtEl>
                                          <p:spTgt spid="361496"/>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61496"/>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9000"/>
                            </p:stCondLst>
                            <p:childTnLst>
                              <p:par>
                                <p:cTn id="70" presetID="15" presetClass="entr" presetSubtype="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1000" fill="hold"/>
                                        <p:tgtEl>
                                          <p:spTgt spid="22"/>
                                        </p:tgtEl>
                                        <p:attrNameLst>
                                          <p:attrName>ppt_w</p:attrName>
                                        </p:attrNameLst>
                                      </p:cBhvr>
                                      <p:tavLst>
                                        <p:tav tm="0">
                                          <p:val>
                                            <p:fltVal val="0"/>
                                          </p:val>
                                        </p:tav>
                                        <p:tav tm="100000">
                                          <p:val>
                                            <p:strVal val="#ppt_w"/>
                                          </p:val>
                                        </p:tav>
                                      </p:tavLst>
                                    </p:anim>
                                    <p:anim calcmode="lin" valueType="num">
                                      <p:cBhvr>
                                        <p:cTn id="73" dur="1000" fill="hold"/>
                                        <p:tgtEl>
                                          <p:spTgt spid="22"/>
                                        </p:tgtEl>
                                        <p:attrNameLst>
                                          <p:attrName>ppt_h</p:attrName>
                                        </p:attrNameLst>
                                      </p:cBhvr>
                                      <p:tavLst>
                                        <p:tav tm="0">
                                          <p:val>
                                            <p:fltVal val="0"/>
                                          </p:val>
                                        </p:tav>
                                        <p:tav tm="100000">
                                          <p:val>
                                            <p:strVal val="#ppt_h"/>
                                          </p:val>
                                        </p:tav>
                                      </p:tavLst>
                                    </p:anim>
                                    <p:anim calcmode="lin" valueType="num">
                                      <p:cBhvr>
                                        <p:cTn id="74"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61480" grpId="0" animBg="1"/>
      <p:bldP spid="361481" grpId="0" animBg="1"/>
      <p:bldP spid="361485" grpId="0" animBg="1"/>
      <p:bldP spid="361489" grpId="0" animBg="1"/>
      <p:bldP spid="361491" grpId="0" animBg="1"/>
      <p:bldP spid="361493" grpId="0" animBg="1"/>
      <p:bldP spid="361494" grpId="0" animBg="1"/>
      <p:bldP spid="361496" grpId="0" animBg="1"/>
      <p:bldP spid="361479" grpId="0" animBg="1"/>
      <p:bldP spid="36150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evangelical theological society">
            <a:extLst>
              <a:ext uri="{FF2B5EF4-FFF2-40B4-BE49-F238E27FC236}">
                <a16:creationId xmlns:a16="http://schemas.microsoft.com/office/drawing/2014/main" id="{A1DBE09C-B420-DB4F-A4B8-58BDCABB95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5605" y="1841679"/>
            <a:ext cx="7512789" cy="4758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November 2018</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Providence, RI</a:t>
            </a:r>
          </a:p>
        </p:txBody>
      </p:sp>
    </p:spTree>
    <p:extLst>
      <p:ext uri="{BB962C8B-B14F-4D97-AF65-F5344CB8AC3E}">
        <p14:creationId xmlns:p14="http://schemas.microsoft.com/office/powerpoint/2010/main" val="2592597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November 2018</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Providence, RI</a:t>
            </a:r>
          </a:p>
        </p:txBody>
      </p:sp>
      <p:pic>
        <p:nvPicPr>
          <p:cNvPr id="35844" name="Picture 4" descr="Image result for ETS banquet">
            <a:extLst>
              <a:ext uri="{FF2B5EF4-FFF2-40B4-BE49-F238E27FC236}">
                <a16:creationId xmlns:a16="http://schemas.microsoft.com/office/drawing/2014/main" id="{640EC714-C96D-8949-9376-6E8FA9274F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40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793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73864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November 2018</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Providence, RI</a:t>
            </a:r>
          </a:p>
        </p:txBody>
      </p:sp>
      <p:pic>
        <p:nvPicPr>
          <p:cNvPr id="3" name="Picture 2">
            <a:extLst>
              <a:ext uri="{FF2B5EF4-FFF2-40B4-BE49-F238E27FC236}">
                <a16:creationId xmlns:a16="http://schemas.microsoft.com/office/drawing/2014/main" id="{B73550E1-C200-5F4D-84A5-553D3945B34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6604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73488"/>
            <a:ext cx="9144000" cy="472654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give Jesus credit for his work?</a:t>
            </a:r>
          </a:p>
        </p:txBody>
      </p:sp>
    </p:spTree>
    <p:extLst>
      <p:ext uri="{BB962C8B-B14F-4D97-AF65-F5344CB8AC3E}">
        <p14:creationId xmlns:p14="http://schemas.microsoft.com/office/powerpoint/2010/main" val="300776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God Does Amazing Things">
            <a:extLst>
              <a:ext uri="{FF2B5EF4-FFF2-40B4-BE49-F238E27FC236}">
                <a16:creationId xmlns:a16="http://schemas.microsoft.com/office/drawing/2014/main" id="{7E2847CC-FF4D-9241-87EC-FBCCC7D35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89932" y="1949295"/>
            <a:ext cx="6400800" cy="2033256"/>
          </a:xfrm>
          <a:effectLst/>
        </p:spPr>
        <p:txBody>
          <a:bodyPr anchor="t"/>
          <a:lstStyle/>
          <a:p>
            <a:pPr>
              <a:defRPr/>
            </a:pPr>
            <a:r>
              <a:rPr lang="en-US" sz="5400" b="1" dirty="0">
                <a:solidFill>
                  <a:schemeClr val="tx1"/>
                </a:solidFill>
                <a:effectLst/>
                <a:latin typeface="Arial" charset="0"/>
                <a:ea typeface="ＭＳ Ｐゴシック" charset="0"/>
                <a:cs typeface="ＭＳ Ｐゴシック" charset="0"/>
              </a:rPr>
              <a:t>Why does God do amazing things?</a:t>
            </a:r>
          </a:p>
        </p:txBody>
      </p:sp>
    </p:spTree>
    <p:extLst>
      <p:ext uri="{BB962C8B-B14F-4D97-AF65-F5344CB8AC3E}">
        <p14:creationId xmlns:p14="http://schemas.microsoft.com/office/powerpoint/2010/main" val="3928549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b="1" dirty="0">
                <a:solidFill>
                  <a:schemeClr val="bg1"/>
                </a:solidFill>
                <a:effectLst>
                  <a:glow rad="101600">
                    <a:schemeClr val="tx1">
                      <a:alpha val="99000"/>
                    </a:schemeClr>
                  </a:glow>
                </a:effectLst>
                <a:latin typeface="Arial"/>
                <a:cs typeface="Arial"/>
              </a:rPr>
              <a:t>Where we’re headed in Acts 3…</a:t>
            </a:r>
          </a:p>
        </p:txBody>
      </p:sp>
      <p:grpSp>
        <p:nvGrpSpPr>
          <p:cNvPr id="6" name="Group 5">
            <a:extLst>
              <a:ext uri="{FF2B5EF4-FFF2-40B4-BE49-F238E27FC236}">
                <a16:creationId xmlns:a16="http://schemas.microsoft.com/office/drawing/2014/main" id="{7BD25C55-C072-1E4D-9437-8727EEFE34E5}"/>
              </a:ext>
            </a:extLst>
          </p:cNvPr>
          <p:cNvGrpSpPr/>
          <p:nvPr/>
        </p:nvGrpSpPr>
        <p:grpSpPr>
          <a:xfrm>
            <a:off x="732344" y="1097320"/>
            <a:ext cx="2925257" cy="5732458"/>
            <a:chOff x="732344" y="1097320"/>
            <a:chExt cx="2925257" cy="5732458"/>
          </a:xfrm>
        </p:grpSpPr>
        <p:sp>
          <p:nvSpPr>
            <p:cNvPr id="7" name="Rectangle 2"/>
            <p:cNvSpPr txBox="1">
              <a:spLocks noChangeArrowheads="1"/>
            </p:cNvSpPr>
            <p:nvPr/>
          </p:nvSpPr>
          <p:spPr bwMode="auto">
            <a:xfrm>
              <a:off x="732344" y="5424273"/>
              <a:ext cx="2925257" cy="14055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Lame Man</a:t>
              </a:r>
            </a:p>
          </p:txBody>
        </p:sp>
        <p:pic>
          <p:nvPicPr>
            <p:cNvPr id="8" name="Picture 2" descr="Image result for Acts 3 gate">
              <a:extLst>
                <a:ext uri="{FF2B5EF4-FFF2-40B4-BE49-F238E27FC236}">
                  <a16:creationId xmlns:a16="http://schemas.microsoft.com/office/drawing/2014/main" id="{A62D7EAD-8EB6-304B-BB9D-D41770DED7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2344" y="1097320"/>
              <a:ext cx="2925256" cy="4394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8EBC493-A3DD-7149-8A8C-8CCC6C57BB9E}"/>
              </a:ext>
            </a:extLst>
          </p:cNvPr>
          <p:cNvGrpSpPr/>
          <p:nvPr/>
        </p:nvGrpSpPr>
        <p:grpSpPr>
          <a:xfrm>
            <a:off x="5435509" y="1097320"/>
            <a:ext cx="2925257" cy="5697480"/>
            <a:chOff x="5435509" y="1118851"/>
            <a:chExt cx="2925257" cy="5697480"/>
          </a:xfrm>
        </p:grpSpPr>
        <p:pic>
          <p:nvPicPr>
            <p:cNvPr id="11" name="Picture 2" descr="Image result for praying">
              <a:extLst>
                <a:ext uri="{FF2B5EF4-FFF2-40B4-BE49-F238E27FC236}">
                  <a16:creationId xmlns:a16="http://schemas.microsoft.com/office/drawing/2014/main" id="{96117C90-AC07-7A4C-8F22-FAACA9191C0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35510" y="1118851"/>
              <a:ext cx="2925255" cy="43944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C7F9FFE4-AB0B-9B42-A9DD-8412473C2A11}"/>
                </a:ext>
              </a:extLst>
            </p:cNvPr>
            <p:cNvSpPr txBox="1">
              <a:spLocks noChangeArrowheads="1"/>
            </p:cNvSpPr>
            <p:nvPr/>
          </p:nvSpPr>
          <p:spPr bwMode="auto">
            <a:xfrm>
              <a:off x="5435509" y="5410826"/>
              <a:ext cx="2925257" cy="14055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Us</a:t>
              </a:r>
            </a:p>
          </p:txBody>
        </p:sp>
      </p:gr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name of Jesus</a:t>
            </a:r>
          </a:p>
        </p:txBody>
      </p:sp>
      <p:pic>
        <p:nvPicPr>
          <p:cNvPr id="15362" name="Picture 2" descr="Image result for name of jesus">
            <a:extLst>
              <a:ext uri="{FF2B5EF4-FFF2-40B4-BE49-F238E27FC236}">
                <a16:creationId xmlns:a16="http://schemas.microsoft.com/office/drawing/2014/main" id="{327D89A1-B985-564F-B574-EF6D974D5A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3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24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Herod’s Temple</a:t>
            </a:r>
          </a:p>
        </p:txBody>
      </p:sp>
      <p:grpSp>
        <p:nvGrpSpPr>
          <p:cNvPr id="4" name="Group 3">
            <a:extLst>
              <a:ext uri="{FF2B5EF4-FFF2-40B4-BE49-F238E27FC236}">
                <a16:creationId xmlns:a16="http://schemas.microsoft.com/office/drawing/2014/main" id="{E1598C04-79FB-4A42-8B21-D9EFF242C4B3}"/>
              </a:ext>
            </a:extLst>
          </p:cNvPr>
          <p:cNvGrpSpPr/>
          <p:nvPr/>
        </p:nvGrpSpPr>
        <p:grpSpPr>
          <a:xfrm>
            <a:off x="0" y="982479"/>
            <a:ext cx="9144000" cy="5143500"/>
            <a:chOff x="0" y="1136384"/>
            <a:chExt cx="9144000" cy="5143500"/>
          </a:xfrm>
        </p:grpSpPr>
        <p:pic>
          <p:nvPicPr>
            <p:cNvPr id="2" name="Picture 1">
              <a:extLst>
                <a:ext uri="{FF2B5EF4-FFF2-40B4-BE49-F238E27FC236}">
                  <a16:creationId xmlns:a16="http://schemas.microsoft.com/office/drawing/2014/main" id="{21302874-360B-C740-B7A4-13CC1B6121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6384"/>
              <a:ext cx="9144000" cy="5143500"/>
            </a:xfrm>
            <a:prstGeom prst="rect">
              <a:avLst/>
            </a:prstGeom>
          </p:spPr>
        </p:pic>
        <p:sp>
          <p:nvSpPr>
            <p:cNvPr id="3" name="Rectangle 2">
              <a:extLst>
                <a:ext uri="{FF2B5EF4-FFF2-40B4-BE49-F238E27FC236}">
                  <a16:creationId xmlns:a16="http://schemas.microsoft.com/office/drawing/2014/main" id="{B669821C-E1FF-7F44-92C4-609DB17624B1}"/>
                </a:ext>
              </a:extLst>
            </p:cNvPr>
            <p:cNvSpPr/>
            <p:nvPr/>
          </p:nvSpPr>
          <p:spPr bwMode="auto">
            <a:xfrm>
              <a:off x="115910" y="5190186"/>
              <a:ext cx="3271234" cy="85000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D5511657-8409-3B43-B499-B20B975997A7}"/>
                </a:ext>
              </a:extLst>
            </p:cNvPr>
            <p:cNvSpPr/>
            <p:nvPr/>
          </p:nvSpPr>
          <p:spPr bwMode="auto">
            <a:xfrm rot="1342170">
              <a:off x="1345233" y="5059858"/>
              <a:ext cx="3271234" cy="54864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6" name="TextBox 5">
            <a:extLst>
              <a:ext uri="{FF2B5EF4-FFF2-40B4-BE49-F238E27FC236}">
                <a16:creationId xmlns:a16="http://schemas.microsoft.com/office/drawing/2014/main" id="{84E88E55-34C4-D140-B400-219BB713C71A}"/>
              </a:ext>
            </a:extLst>
          </p:cNvPr>
          <p:cNvSpPr txBox="1"/>
          <p:nvPr/>
        </p:nvSpPr>
        <p:spPr>
          <a:xfrm>
            <a:off x="2319947" y="4320402"/>
            <a:ext cx="1321806"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Gentile Courtyard</a:t>
            </a:r>
          </a:p>
        </p:txBody>
      </p:sp>
      <p:sp>
        <p:nvSpPr>
          <p:cNvPr id="8" name="TextBox 7">
            <a:extLst>
              <a:ext uri="{FF2B5EF4-FFF2-40B4-BE49-F238E27FC236}">
                <a16:creationId xmlns:a16="http://schemas.microsoft.com/office/drawing/2014/main" id="{C50D4B4D-2169-184B-9CE5-75585261C9A1}"/>
              </a:ext>
            </a:extLst>
          </p:cNvPr>
          <p:cNvSpPr txBox="1"/>
          <p:nvPr/>
        </p:nvSpPr>
        <p:spPr>
          <a:xfrm>
            <a:off x="7761080" y="4175546"/>
            <a:ext cx="1321806"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Gentile Courtyard</a:t>
            </a:r>
          </a:p>
        </p:txBody>
      </p:sp>
      <p:sp>
        <p:nvSpPr>
          <p:cNvPr id="9" name="TextBox 8">
            <a:extLst>
              <a:ext uri="{FF2B5EF4-FFF2-40B4-BE49-F238E27FC236}">
                <a16:creationId xmlns:a16="http://schemas.microsoft.com/office/drawing/2014/main" id="{A02C050D-425A-6A44-ADC8-6BBC78C7F551}"/>
              </a:ext>
            </a:extLst>
          </p:cNvPr>
          <p:cNvSpPr txBox="1"/>
          <p:nvPr/>
        </p:nvSpPr>
        <p:spPr>
          <a:xfrm>
            <a:off x="5552034" y="3231063"/>
            <a:ext cx="1321806"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Women's Courtyard</a:t>
            </a:r>
          </a:p>
        </p:txBody>
      </p:sp>
      <p:sp>
        <p:nvSpPr>
          <p:cNvPr id="10" name="TextBox 9">
            <a:extLst>
              <a:ext uri="{FF2B5EF4-FFF2-40B4-BE49-F238E27FC236}">
                <a16:creationId xmlns:a16="http://schemas.microsoft.com/office/drawing/2014/main" id="{E8313345-151C-C745-A6FC-822AB1CB03DC}"/>
              </a:ext>
            </a:extLst>
          </p:cNvPr>
          <p:cNvSpPr txBox="1"/>
          <p:nvPr/>
        </p:nvSpPr>
        <p:spPr>
          <a:xfrm>
            <a:off x="1405547" y="2690778"/>
            <a:ext cx="1321806"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Priest Courtyard</a:t>
            </a:r>
          </a:p>
        </p:txBody>
      </p:sp>
      <p:sp>
        <p:nvSpPr>
          <p:cNvPr id="11" name="TextBox 10">
            <a:extLst>
              <a:ext uri="{FF2B5EF4-FFF2-40B4-BE49-F238E27FC236}">
                <a16:creationId xmlns:a16="http://schemas.microsoft.com/office/drawing/2014/main" id="{865867B4-50D9-3F46-8F3C-60C8B2AC14AD}"/>
              </a:ext>
            </a:extLst>
          </p:cNvPr>
          <p:cNvSpPr txBox="1"/>
          <p:nvPr/>
        </p:nvSpPr>
        <p:spPr>
          <a:xfrm>
            <a:off x="2383322" y="1206009"/>
            <a:ext cx="1321806"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Holy Place</a:t>
            </a:r>
          </a:p>
        </p:txBody>
      </p:sp>
    </p:spTree>
    <p:extLst>
      <p:ext uri="{BB962C8B-B14F-4D97-AF65-F5344CB8AC3E}">
        <p14:creationId xmlns:p14="http://schemas.microsoft.com/office/powerpoint/2010/main" val="2429621130"/>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1761</TotalTime>
  <Words>3995</Words>
  <Application>Microsoft Macintosh PowerPoint</Application>
  <PresentationFormat>On-screen Show (4:3)</PresentationFormat>
  <Paragraphs>270</Paragraphs>
  <Slides>60</Slides>
  <Notes>57</Notes>
  <HiddenSlides>2</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60</vt:i4>
      </vt:variant>
    </vt:vector>
  </HeadingPairs>
  <TitlesOfParts>
    <vt:vector size="77" baseType="lpstr">
      <vt:lpstr>Arial</vt:lpstr>
      <vt:lpstr>Arial Black</vt:lpstr>
      <vt:lpstr>Arial Narrow</vt:lpstr>
      <vt:lpstr>Calibri</vt:lpstr>
      <vt:lpstr>Comic Sans MS</vt:lpstr>
      <vt:lpstr>Impact</vt:lpstr>
      <vt:lpstr>Times New Roman</vt:lpstr>
      <vt:lpstr>Tw Cen MT Condensed Extra Bold</vt:lpstr>
      <vt:lpstr>Wingdings</vt:lpstr>
      <vt:lpstr>49_Blank Presentation</vt:lpstr>
      <vt:lpstr>50_Blank Presentation</vt:lpstr>
      <vt:lpstr>46_Blank Presentation</vt:lpstr>
      <vt:lpstr>27_Office Theme</vt:lpstr>
      <vt:lpstr>Orbit</vt:lpstr>
      <vt:lpstr>Beam</vt:lpstr>
      <vt:lpstr>1_Construction</vt:lpstr>
      <vt:lpstr>1_Beam</vt:lpstr>
      <vt:lpstr>Why God Does Amazing Things</vt:lpstr>
      <vt:lpstr>Acts 3:1-10 Video</vt:lpstr>
      <vt:lpstr>What’s the point of this story?</vt:lpstr>
      <vt:lpstr>PowerPoint Presentation</vt:lpstr>
      <vt:lpstr>What’s the point of this story?</vt:lpstr>
      <vt:lpstr>Why does God do amazing things?</vt:lpstr>
      <vt:lpstr>Where we’re headed in Acts 3…</vt:lpstr>
      <vt:lpstr>The name of Jesus</vt:lpstr>
      <vt:lpstr>Herod’s Temple</vt:lpstr>
      <vt:lpstr>"As they approached the Temple, a man lame from birth was being carried in. Each day he was put beside the Temple gate, the one called the Beautiful Gate, so he could beg from the people going into the Temple" (Acts 3:2 NLT).</vt:lpstr>
      <vt:lpstr>"Peter and John looked at him intently, and Peter said, ‘Look at us!’ 5 The lame man looked at them eagerly, expecting some money. 6 But Peter said, ‘I don’t have any silver or gold for you. But I’ll give you what I have. In the name of Jesus Christ the Nazarene, get up and walk!’" (Acts 3:4–6 NLT).</vt:lpstr>
      <vt:lpstr>"Then Peter took the lame man by the right hand and helped him up" (Acts 3:7a NLT).</vt:lpstr>
      <vt:lpstr>Herod’s Temple Complex</vt:lpstr>
      <vt:lpstr>The Gate Beautiful</vt:lpstr>
      <vt:lpstr>The Gate Beautiful</vt:lpstr>
      <vt:lpstr>Temple Gates</vt:lpstr>
      <vt:lpstr>Nicanor Gate</vt:lpstr>
      <vt:lpstr>Herod’s Temple Complex</vt:lpstr>
      <vt:lpstr>Solomon’s Colonnade (Acts 3:11)</vt:lpstr>
      <vt:lpstr>Solomon’s Colonnade (Acts 3:11)</vt:lpstr>
      <vt:lpstr>"When they realized he was the lame beggar they had seen so often at the Beautiful Gate, they were absolutely astounded!"  (Acts 3:10 NLT).</vt:lpstr>
      <vt:lpstr>"They all rushed out in amazement to Solomon’s Colonnade, where the man was holding tightly to Peter and John" (Acts 3:11 NLT).</vt:lpstr>
      <vt:lpstr>"Peter saw his opportunity and addressed the crowd. ‘People of Israel,’ he said, ‘what is so surprising about this? And why stare at us as though we had made this man walk by our own power or godliness?’" (Acts 3:12 NLT).</vt:lpstr>
      <vt:lpstr>"For it is the God of Abraham, Isaac, and Jacob—the God of all our ancestors—who has brought glory to his servant Jesus by doing this. This is the same Jesus whom you handed over and rejected before Pilate, despite Pilate’s decision to release him"  (Acts 3:13 NLT).</vt:lpstr>
      <vt:lpstr>"You rejected this holy, righteous one and instead demanded the release of a murderer. 15 You killed the author of life, but God raised him from the dead. And we are witnesses of this fact!"  (Acts 3:14-15 NLT).</vt:lpstr>
      <vt:lpstr>"Through faith in the name of Jesus, this man was healed—and you know how crippled he was before. Faith in Jesus’ name has healed him before your very eyes" (Acts 3:16 NLT).</vt:lpstr>
      <vt:lpstr>The name of Jesus</vt:lpstr>
      <vt:lpstr>The people should accept Jesus as Israel’s promised king (Christ = Messiah) who will return to restore the kingdom after the nation believes (3:17-26). </vt:lpstr>
      <vt:lpstr>"Friends, I realize that what you and your leaders did to Jesus was done in ignorance. 18 But God was fulfilling what all the prophets had foretold about the Messiah—that he must suffer these things"  (Acts 3:17-18 NLT).</vt:lpstr>
      <vt:lpstr>"Now repent of your sins and turn to God, so that your sins may be wiped away. 20 Then times of refreshment will come from the presence of the Lord, and he will again send you Jesus, your appointed Messiah" (Acts 3:19-20 NLT).</vt:lpstr>
      <vt:lpstr>"Now repent of your sins and turn to God, so that your sins may be wiped away. 20 Then times of refreshment will come from the presence of the Lord, and he will again send you Jesus, your appointed Messiah" (Acts 3:19-20 NLT).</vt:lpstr>
      <vt:lpstr>Is Peter saying that their repentance would have brought the kingdom?</vt:lpstr>
      <vt:lpstr>Is Peter saying that their repentance would have brought the kingdom?</vt:lpstr>
      <vt:lpstr>PowerPoint Presentation</vt:lpstr>
      <vt:lpstr>Isaiah 65:17-18a (NLT)</vt:lpstr>
      <vt:lpstr>Isaiah 66:22 (NLT)</vt:lpstr>
      <vt:lpstr>Jesus will Reign Over a Literal, Political Kingdom</vt:lpstr>
      <vt:lpstr>Romans 8:19-21</vt:lpstr>
      <vt:lpstr>Romans 8:19-21</vt:lpstr>
      <vt:lpstr>Acts 3:22-26</vt:lpstr>
      <vt:lpstr>Main Idea of Acts 3</vt:lpstr>
      <vt:lpstr>Speak the name—thus the authority—of Jesus </vt:lpstr>
      <vt:lpstr>Speak about Jesus!</vt:lpstr>
      <vt:lpstr>What amazing things has God done where you have a front-row seat?</vt:lpstr>
      <vt:lpstr>The Divorce</vt:lpstr>
      <vt:lpstr>Divorce for Mom was tough…</vt:lpstr>
      <vt:lpstr>He rescued me from a broken home and used me for his work for 41 years. </vt:lpstr>
      <vt:lpstr>The Crossroads (1981-83)</vt:lpstr>
      <vt:lpstr>Crossroads Ministry</vt:lpstr>
      <vt:lpstr>Jerusalem December 1995</vt:lpstr>
      <vt:lpstr>Mongolia December 1995</vt:lpstr>
      <vt:lpstr>Why does God do amazing things?</vt:lpstr>
      <vt:lpstr>Main Idea of Acts 3</vt:lpstr>
      <vt:lpstr>Crossroads Missions Funds 2020-2021</vt:lpstr>
      <vt:lpstr>November 2018 Providence, RI</vt:lpstr>
      <vt:lpstr>November 2018 Providence, RI</vt:lpstr>
      <vt:lpstr>November 2018 Providence, RI</vt:lpstr>
      <vt:lpstr>How can you give Jesus credit for his work?</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160</cp:revision>
  <dcterms:created xsi:type="dcterms:W3CDTF">2014-08-02T06:39:19Z</dcterms:created>
  <dcterms:modified xsi:type="dcterms:W3CDTF">2021-02-13T12:50:12Z</dcterms:modified>
</cp:coreProperties>
</file>